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ko-KR"/>
    </a:defPPr>
    <a:lvl1pPr marL="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4018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8036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2054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6072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20090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4108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8126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21440" algn="l" defTabSz="2880360" rtl="0" eaLnBrk="1" latinLnBrk="1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168" y="1404"/>
      </p:cViewPr>
      <p:guideLst>
        <p:guide orient="horz" pos="1020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6"/>
            <a:ext cx="18362296" cy="6945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8362296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7" y="1297670"/>
            <a:ext cx="4860607" cy="27648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6" y="1297670"/>
            <a:ext cx="14221777" cy="27648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4"/>
            <a:ext cx="18362296" cy="6435804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6" cy="708838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4" y="7560950"/>
            <a:ext cx="9541193" cy="21385174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3" y="7560950"/>
            <a:ext cx="9541193" cy="21385174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7" y="7253409"/>
            <a:ext cx="9544944" cy="302287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700" b="1"/>
            </a:lvl3pPr>
            <a:lvl4pPr marL="4320540" indent="0">
              <a:buNone/>
              <a:defRPr sz="5000" b="1"/>
            </a:lvl4pPr>
            <a:lvl5pPr marL="5760720" indent="0">
              <a:buNone/>
              <a:defRPr sz="5000" b="1"/>
            </a:lvl5pPr>
            <a:lvl6pPr marL="7200900" indent="0">
              <a:buNone/>
              <a:defRPr sz="5000" b="1"/>
            </a:lvl6pPr>
            <a:lvl7pPr marL="8641080" indent="0">
              <a:buNone/>
              <a:defRPr sz="5000" b="1"/>
            </a:lvl7pPr>
            <a:lvl8pPr marL="10081260" indent="0">
              <a:buNone/>
              <a:defRPr sz="5000" b="1"/>
            </a:lvl8pPr>
            <a:lvl9pPr marL="11521440" indent="0">
              <a:buNone/>
              <a:defRPr sz="5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7" y="10276283"/>
            <a:ext cx="9544944" cy="18669836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4" y="7253409"/>
            <a:ext cx="9548693" cy="3022875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700" b="1"/>
            </a:lvl3pPr>
            <a:lvl4pPr marL="4320540" indent="0">
              <a:buNone/>
              <a:defRPr sz="5000" b="1"/>
            </a:lvl4pPr>
            <a:lvl5pPr marL="5760720" indent="0">
              <a:buNone/>
              <a:defRPr sz="5000" b="1"/>
            </a:lvl5pPr>
            <a:lvl6pPr marL="7200900" indent="0">
              <a:buNone/>
              <a:defRPr sz="5000" b="1"/>
            </a:lvl6pPr>
            <a:lvl7pPr marL="8641080" indent="0">
              <a:buNone/>
              <a:defRPr sz="5000" b="1"/>
            </a:lvl7pPr>
            <a:lvl8pPr marL="10081260" indent="0">
              <a:buNone/>
              <a:defRPr sz="5000" b="1"/>
            </a:lvl8pPr>
            <a:lvl9pPr marL="11521440" indent="0">
              <a:buNone/>
              <a:defRPr sz="5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4" y="10276283"/>
            <a:ext cx="9548693" cy="18669836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8" y="1290163"/>
            <a:ext cx="7107140" cy="5490686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7" y="1290164"/>
            <a:ext cx="12076511" cy="27655960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8" y="6780850"/>
            <a:ext cx="7107140" cy="22165274"/>
          </a:xfrm>
        </p:spPr>
        <p:txBody>
          <a:bodyPr/>
          <a:lstStyle>
            <a:lvl1pPr marL="0" indent="0">
              <a:buNone/>
              <a:defRPr sz="4400"/>
            </a:lvl1pPr>
            <a:lvl2pPr marL="1440180" indent="0">
              <a:buNone/>
              <a:defRPr sz="3800"/>
            </a:lvl2pPr>
            <a:lvl3pPr marL="2880360" indent="0">
              <a:buNone/>
              <a:defRPr sz="3200"/>
            </a:lvl3pPr>
            <a:lvl4pPr marL="4320540" indent="0">
              <a:buNone/>
              <a:defRPr sz="2800"/>
            </a:lvl4pPr>
            <a:lvl5pPr marL="5760720" indent="0">
              <a:buNone/>
              <a:defRPr sz="2800"/>
            </a:lvl5pPr>
            <a:lvl6pPr marL="7200900" indent="0">
              <a:buNone/>
              <a:defRPr sz="2800"/>
            </a:lvl6pPr>
            <a:lvl7pPr marL="8641080" indent="0">
              <a:buNone/>
              <a:defRPr sz="2800"/>
            </a:lvl7pPr>
            <a:lvl8pPr marL="10081260" indent="0">
              <a:buNone/>
              <a:defRPr sz="2800"/>
            </a:lvl8pPr>
            <a:lvl9pPr marL="11521440" indent="0">
              <a:buNone/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0" y="22682837"/>
            <a:ext cx="12961620" cy="267783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0" y="2895361"/>
            <a:ext cx="12961620" cy="19442430"/>
          </a:xfrm>
        </p:spPr>
        <p:txBody>
          <a:bodyPr/>
          <a:lstStyle>
            <a:lvl1pPr marL="0" indent="0">
              <a:buNone/>
              <a:defRPr sz="10100"/>
            </a:lvl1pPr>
            <a:lvl2pPr marL="1440180" indent="0">
              <a:buNone/>
              <a:defRPr sz="8800"/>
            </a:lvl2pPr>
            <a:lvl3pPr marL="2880360" indent="0">
              <a:buNone/>
              <a:defRPr sz="760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0" y="25360675"/>
            <a:ext cx="12961620" cy="3802972"/>
          </a:xfrm>
        </p:spPr>
        <p:txBody>
          <a:bodyPr/>
          <a:lstStyle>
            <a:lvl1pPr marL="0" indent="0">
              <a:buNone/>
              <a:defRPr sz="4400"/>
            </a:lvl1pPr>
            <a:lvl2pPr marL="1440180" indent="0">
              <a:buNone/>
              <a:defRPr sz="3800"/>
            </a:lvl2pPr>
            <a:lvl3pPr marL="2880360" indent="0">
              <a:buNone/>
              <a:defRPr sz="3200"/>
            </a:lvl3pPr>
            <a:lvl4pPr marL="4320540" indent="0">
              <a:buNone/>
              <a:defRPr sz="2800"/>
            </a:lvl4pPr>
            <a:lvl5pPr marL="5760720" indent="0">
              <a:buNone/>
              <a:defRPr sz="2800"/>
            </a:lvl5pPr>
            <a:lvl6pPr marL="7200900" indent="0">
              <a:buNone/>
              <a:defRPr sz="2800"/>
            </a:lvl6pPr>
            <a:lvl7pPr marL="8641080" indent="0">
              <a:buNone/>
              <a:defRPr sz="2800"/>
            </a:lvl7pPr>
            <a:lvl8pPr marL="10081260" indent="0">
              <a:buNone/>
              <a:defRPr sz="2800"/>
            </a:lvl8pPr>
            <a:lvl9pPr marL="11521440" indent="0">
              <a:buNone/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6" y="1297666"/>
            <a:ext cx="19442430" cy="5400675"/>
          </a:xfrm>
          <a:prstGeom prst="rect">
            <a:avLst/>
          </a:prstGeom>
        </p:spPr>
        <p:txBody>
          <a:bodyPr vert="horz" lIns="288036" tIns="144018" rIns="288036" bIns="1440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6" y="7560950"/>
            <a:ext cx="19442430" cy="21385174"/>
          </a:xfrm>
          <a:prstGeom prst="rect">
            <a:avLst/>
          </a:prstGeom>
        </p:spPr>
        <p:txBody>
          <a:bodyPr vert="horz" lIns="288036" tIns="144018" rIns="288036" bIns="1440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6" y="30033758"/>
            <a:ext cx="5040630" cy="1725214"/>
          </a:xfrm>
          <a:prstGeom prst="rect">
            <a:avLst/>
          </a:prstGeom>
        </p:spPr>
        <p:txBody>
          <a:bodyPr vert="horz" lIns="288036" tIns="144018" rIns="288036" bIns="144018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598D-B22F-4D3D-AD59-973C9FB22907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8"/>
            <a:ext cx="6840856" cy="1725214"/>
          </a:xfrm>
          <a:prstGeom prst="rect">
            <a:avLst/>
          </a:prstGeom>
        </p:spPr>
        <p:txBody>
          <a:bodyPr vert="horz" lIns="288036" tIns="144018" rIns="288036" bIns="144018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6" y="30033758"/>
            <a:ext cx="5040630" cy="1725214"/>
          </a:xfrm>
          <a:prstGeom prst="rect">
            <a:avLst/>
          </a:prstGeom>
        </p:spPr>
        <p:txBody>
          <a:bodyPr vert="horz" lIns="288036" tIns="144018" rIns="288036" bIns="144018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B47B-D2A5-4FF2-BA4F-17FAF9E0EC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360" rtl="0" eaLnBrk="1" latinLnBrk="1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35" indent="-1080135" algn="l" defTabSz="2880360" rtl="0" eaLnBrk="1" latinLnBrk="1" hangingPunct="1">
        <a:spcBef>
          <a:spcPct val="20000"/>
        </a:spcBef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293" indent="-900113" algn="l" defTabSz="2880360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1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1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1" hangingPunct="1">
        <a:spcBef>
          <a:spcPct val="20000"/>
        </a:spcBef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1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1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2840" y="914293"/>
            <a:ext cx="17930938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9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KINECT</a:t>
            </a:r>
            <a:r>
              <a:rPr lang="ko-KR" altLang="en-US" sz="9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를 이용한 수화 번역기</a:t>
            </a:r>
            <a:endParaRPr lang="en-US" altLang="ko-KR" sz="9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7" name="Picture 3" descr="C:\Users\Administrator\Desktop\q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30836" y="985731"/>
            <a:ext cx="2571768" cy="2571768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1442972" y="4057565"/>
            <a:ext cx="18788194" cy="7000924"/>
          </a:xfrm>
          <a:prstGeom prst="roundRect">
            <a:avLst/>
          </a:prstGeom>
          <a:solidFill>
            <a:schemeClr val="bg1">
              <a:lumMod val="95000"/>
              <a:alpha val="10000"/>
            </a:schemeClr>
          </a:solidFill>
          <a:scene3d>
            <a:camera prst="orthographicFront"/>
            <a:lightRig rig="threePt" dir="t"/>
          </a:scene3d>
          <a:sp3d contourW="127000">
            <a:bevelT/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</a:rPr>
              <a:t>작품 개요</a:t>
            </a: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algn="just"/>
            <a:r>
              <a:rPr lang="en-US" altLang="ko-KR" sz="5000" dirty="0" smtClean="0">
                <a:solidFill>
                  <a:schemeClr val="tx1"/>
                </a:solidFill>
              </a:rPr>
              <a:t>  </a:t>
            </a:r>
            <a:r>
              <a:rPr lang="ko-KR" altLang="en-US" sz="4000" dirty="0" smtClean="0">
                <a:solidFill>
                  <a:schemeClr val="tx1"/>
                </a:solidFill>
              </a:rPr>
              <a:t>일상 생활에서 청각 장애인과 같이 음성으로 의사소통이 불가능한 경우 수화를 통해 의사소통을 하게 된다</a:t>
            </a:r>
            <a:r>
              <a:rPr lang="en-US" altLang="ko-KR" sz="4000" dirty="0" smtClean="0">
                <a:solidFill>
                  <a:schemeClr val="tx1"/>
                </a:solidFill>
              </a:rPr>
              <a:t>. </a:t>
            </a:r>
            <a:r>
              <a:rPr lang="ko-KR" altLang="en-US" sz="4000" dirty="0" smtClean="0">
                <a:solidFill>
                  <a:schemeClr val="tx1"/>
                </a:solidFill>
              </a:rPr>
              <a:t>하지만 일반인의 경우에는 수화를 알지 못하는 사람이 대부분이다</a:t>
            </a:r>
            <a:r>
              <a:rPr lang="en-US" altLang="ko-KR" sz="4000" dirty="0" smtClean="0">
                <a:solidFill>
                  <a:schemeClr val="tx1"/>
                </a:solidFill>
              </a:rPr>
              <a:t>. </a:t>
            </a:r>
            <a:r>
              <a:rPr lang="ko-KR" altLang="en-US" sz="4000" dirty="0" smtClean="0">
                <a:solidFill>
                  <a:schemeClr val="tx1"/>
                </a:solidFill>
              </a:rPr>
              <a:t>그러므로 음성으로 의사소통이 불가능한 사람과 그렇지 않은 사람이 의사소통을 하기 위해 수화를 일반 문자나 음성으로 번역해 주는 시스템이 필요하다고 생각되었다</a:t>
            </a:r>
            <a:r>
              <a:rPr lang="en-US" altLang="ko-KR" sz="4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4000" dirty="0">
                <a:solidFill>
                  <a:schemeClr val="tx1"/>
                </a:solidFill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그리하여 </a:t>
            </a:r>
            <a:r>
              <a:rPr lang="en-US" altLang="ko-KR" sz="4000" dirty="0" smtClean="0">
                <a:solidFill>
                  <a:schemeClr val="tx1"/>
                </a:solidFill>
              </a:rPr>
              <a:t>Microsoft</a:t>
            </a:r>
            <a:r>
              <a:rPr lang="ko-KR" altLang="en-US" sz="4000" dirty="0" smtClean="0">
                <a:solidFill>
                  <a:schemeClr val="tx1"/>
                </a:solidFill>
              </a:rPr>
              <a:t>에서 제공하는 </a:t>
            </a:r>
            <a:r>
              <a:rPr lang="en-US" altLang="ko-KR" sz="4000" dirty="0" smtClean="0">
                <a:solidFill>
                  <a:schemeClr val="tx1"/>
                </a:solidFill>
              </a:rPr>
              <a:t>KINECT</a:t>
            </a:r>
            <a:r>
              <a:rPr lang="ko-KR" altLang="en-US" sz="4000" dirty="0" smtClean="0">
                <a:solidFill>
                  <a:schemeClr val="tx1"/>
                </a:solidFill>
              </a:rPr>
              <a:t>를 이용하여 동작을 인식하고 그에 맞는 수화가 문자로 출력되는 시스템을 구현하였다</a:t>
            </a:r>
            <a:r>
              <a:rPr lang="en-US" altLang="ko-KR" sz="4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14410" y="11629993"/>
            <a:ext cx="18788194" cy="11644394"/>
          </a:xfrm>
          <a:prstGeom prst="roundRect">
            <a:avLst/>
          </a:prstGeom>
          <a:solidFill>
            <a:schemeClr val="bg1">
              <a:lumMod val="95000"/>
              <a:alpha val="10000"/>
            </a:schemeClr>
          </a:solidFill>
          <a:scene3d>
            <a:camera prst="orthographicFront"/>
            <a:lightRig rig="threePt" dir="t"/>
          </a:scene3d>
          <a:sp3d contourW="127000">
            <a:bevelT/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</a:rPr>
              <a:t>작품 소개 사진</a:t>
            </a: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85848" y="23988767"/>
            <a:ext cx="18756000" cy="7358114"/>
          </a:xfrm>
          <a:prstGeom prst="roundRect">
            <a:avLst/>
          </a:prstGeom>
          <a:solidFill>
            <a:schemeClr val="bg1">
              <a:lumMod val="95000"/>
              <a:alpha val="10000"/>
            </a:schemeClr>
          </a:solidFill>
          <a:scene3d>
            <a:camera prst="orthographicFront"/>
            <a:lightRig rig="threePt" dir="t"/>
          </a:scene3d>
          <a:sp3d contourW="127000">
            <a:bevelT/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ko-KR" altLang="en-US" sz="5000" b="1" dirty="0" smtClean="0">
                <a:solidFill>
                  <a:schemeClr val="accent2">
                    <a:lumMod val="75000"/>
                  </a:schemeClr>
                </a:solidFill>
              </a:rPr>
              <a:t>기대효과</a:t>
            </a:r>
            <a:r>
              <a:rPr lang="en-US" altLang="ko-KR" sz="50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sz="5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기술적 측면 </a:t>
            </a:r>
            <a:r>
              <a:rPr lang="en-US" altLang="ko-KR" sz="4000" dirty="0" smtClean="0">
                <a:solidFill>
                  <a:schemeClr val="tx1"/>
                </a:solidFill>
              </a:rPr>
              <a:t>: KINECT</a:t>
            </a:r>
            <a:r>
              <a:rPr lang="ko-KR" altLang="en-US" sz="4000" dirty="0" smtClean="0">
                <a:solidFill>
                  <a:schemeClr val="tx1"/>
                </a:solidFill>
              </a:rPr>
              <a:t>를 이용한 영상처리 및 영상분석 기술의 향상을 가져오며</a:t>
            </a:r>
            <a:r>
              <a:rPr lang="en-US" altLang="ko-KR" sz="4000" dirty="0" smtClean="0">
                <a:solidFill>
                  <a:schemeClr val="tx1"/>
                </a:solidFill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</a:rPr>
              <a:t>수화 동작을 데이터화 시키는 작업을 통해 제스처 검출 기술을 확보하고</a:t>
            </a:r>
            <a:r>
              <a:rPr lang="en-US" altLang="ko-KR" sz="4000" dirty="0" smtClean="0">
                <a:solidFill>
                  <a:schemeClr val="tx1"/>
                </a:solidFill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</a:rPr>
              <a:t>수화 데이터를 구축하는 기술을 얻게 된다</a:t>
            </a:r>
            <a:r>
              <a:rPr lang="en-US" altLang="ko-KR" sz="4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sz="4000" b="1" dirty="0">
                <a:solidFill>
                  <a:schemeClr val="tx1"/>
                </a:solidFill>
              </a:rPr>
              <a:t> </a:t>
            </a:r>
            <a:r>
              <a:rPr lang="ko-KR" altLang="en-US" sz="4000" dirty="0" smtClean="0">
                <a:solidFill>
                  <a:schemeClr val="tx1"/>
                </a:solidFill>
              </a:rPr>
              <a:t>경제</a:t>
            </a:r>
            <a:r>
              <a:rPr lang="en-US" altLang="ko-KR" sz="4000" dirty="0" smtClean="0">
                <a:solidFill>
                  <a:schemeClr val="tx1"/>
                </a:solidFill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</a:rPr>
              <a:t>산업적 측면 </a:t>
            </a:r>
            <a:r>
              <a:rPr lang="en-US" altLang="ko-KR" sz="4000" dirty="0" smtClean="0">
                <a:solidFill>
                  <a:schemeClr val="tx1"/>
                </a:solidFill>
              </a:rPr>
              <a:t>: </a:t>
            </a:r>
            <a:r>
              <a:rPr lang="ko-KR" altLang="en-US" sz="4000" dirty="0" smtClean="0">
                <a:solidFill>
                  <a:schemeClr val="tx1"/>
                </a:solidFill>
              </a:rPr>
              <a:t>공공 기관에서 청각장애인과 같이 음성으로 의사소통이 불가능한 사람과 일반인 사이에 원활한 의사소통을 제공함으로써 장애인에 대한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접근성을</a:t>
            </a:r>
            <a:r>
              <a:rPr lang="ko-KR" altLang="en-US" sz="4000" dirty="0" smtClean="0">
                <a:solidFill>
                  <a:schemeClr val="tx1"/>
                </a:solidFill>
              </a:rPr>
              <a:t> 높이고</a:t>
            </a:r>
            <a:r>
              <a:rPr lang="en-US" altLang="ko-KR" sz="4000" dirty="0" smtClean="0">
                <a:solidFill>
                  <a:schemeClr val="tx1"/>
                </a:solidFill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</a:rPr>
              <a:t>장애인이 해당 시설을 이용하는데 도움을 준다</a:t>
            </a:r>
            <a:r>
              <a:rPr lang="en-US" altLang="ko-KR" sz="4000" dirty="0" smtClean="0">
                <a:solidFill>
                  <a:schemeClr val="tx1"/>
                </a:solidFill>
              </a:rPr>
              <a:t>. </a:t>
            </a:r>
            <a:r>
              <a:rPr lang="ko-KR" altLang="en-US" sz="4000" dirty="0" smtClean="0">
                <a:solidFill>
                  <a:schemeClr val="tx1"/>
                </a:solidFill>
              </a:rPr>
              <a:t>또한</a:t>
            </a:r>
            <a:r>
              <a:rPr lang="en-US" altLang="ko-KR" sz="4000" dirty="0" smtClean="0">
                <a:solidFill>
                  <a:schemeClr val="tx1"/>
                </a:solidFill>
              </a:rPr>
              <a:t>, KINECT</a:t>
            </a:r>
            <a:r>
              <a:rPr lang="ko-KR" altLang="en-US" sz="4000" dirty="0" smtClean="0">
                <a:solidFill>
                  <a:schemeClr val="tx1"/>
                </a:solidFill>
              </a:rPr>
              <a:t>를 이용하기 때문에 기존에 있던 비싼 장갑장치와 비교할 때 저렴하게 제품 공급이 가능하다</a:t>
            </a:r>
            <a:r>
              <a:rPr lang="en-US" altLang="ko-KR" sz="4000" dirty="0" smtClean="0">
                <a:solidFill>
                  <a:schemeClr val="tx1"/>
                </a:solidFill>
              </a:rPr>
              <a:t>.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1032" name="Picture 8" descr="C:\Users\Administrator\Desktop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1732" y="13701695"/>
            <a:ext cx="16216426" cy="909409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657286" y="2985995"/>
            <a:ext cx="15071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지도교수 </a:t>
            </a:r>
            <a:r>
              <a:rPr lang="en-US" altLang="ko-KR" sz="4000" b="1" dirty="0" smtClean="0"/>
              <a:t>: </a:t>
            </a:r>
            <a:r>
              <a:rPr lang="ko-KR" altLang="en-US" sz="4000" b="1" dirty="0" smtClean="0"/>
              <a:t>정인환 교수님 </a:t>
            </a:r>
            <a:r>
              <a:rPr lang="en-US" altLang="ko-KR" sz="4000" b="1" dirty="0" smtClean="0"/>
              <a:t>/ </a:t>
            </a:r>
            <a:r>
              <a:rPr lang="ko-KR" altLang="en-US" sz="4000" b="1" dirty="0" smtClean="0"/>
              <a:t>팀원 </a:t>
            </a:r>
            <a:r>
              <a:rPr lang="en-US" altLang="ko-KR" sz="4000" b="1" dirty="0" smtClean="0"/>
              <a:t>: </a:t>
            </a:r>
            <a:r>
              <a:rPr lang="ko-KR" altLang="en-US" sz="4000" b="1" dirty="0" smtClean="0"/>
              <a:t>박정호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권순일</a:t>
            </a:r>
            <a:r>
              <a:rPr lang="en-US" altLang="ko-KR" sz="4000" b="1" dirty="0" smtClean="0"/>
              <a:t>, </a:t>
            </a:r>
            <a:r>
              <a:rPr lang="ko-KR" altLang="en-US" sz="4000" b="1" dirty="0" err="1" smtClean="0"/>
              <a:t>김면중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문대식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175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8</cp:revision>
  <dcterms:created xsi:type="dcterms:W3CDTF">2013-05-30T03:03:01Z</dcterms:created>
  <dcterms:modified xsi:type="dcterms:W3CDTF">2013-05-30T04:18:57Z</dcterms:modified>
</cp:coreProperties>
</file>