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56" r:id="rId2"/>
    <p:sldId id="262" r:id="rId3"/>
    <p:sldId id="257" r:id="rId4"/>
    <p:sldId id="259" r:id="rId5"/>
    <p:sldId id="258" r:id="rId6"/>
    <p:sldId id="265" r:id="rId7"/>
    <p:sldId id="266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7013" autoAdjust="0"/>
    <p:restoredTop sz="91667" autoAdjust="0"/>
  </p:normalViewPr>
  <p:slideViewPr>
    <p:cSldViewPr>
      <p:cViewPr>
        <p:scale>
          <a:sx n="117" d="100"/>
          <a:sy n="117" d="100"/>
        </p:scale>
        <p:origin x="-146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A432-E9BC-495B-9031-8FAC2536ACE4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A000-E7F9-4C12-BE07-97209BF241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676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 </a:t>
            </a:r>
            <a:r>
              <a:rPr lang="en-US" altLang="ko-KR" dirty="0" smtClean="0"/>
              <a:t>DSLR</a:t>
            </a:r>
            <a:r>
              <a:rPr lang="ko-KR" altLang="en-US" dirty="0" smtClean="0"/>
              <a:t>조의 발표자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조의 주제는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를 이용한 수화번역기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조는 정인환 교수님의 지도 아래 박정호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김면중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문대식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명으로 구성되어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98718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데모 동영상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787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일상생활에서 청각 장애인은 수화를 통해 의사소통을 함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하지만 대부분의 일반인 경우 수화를 알지 못하는 사람이 대부분임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그러므로 장애인과 일반인이 의사소통하기 위해 수화를 일반 문자나 음성으로 번역해 주는 시스템이 필요하다고 생각하게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656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예를 들어 수화를 사용</a:t>
            </a:r>
            <a:r>
              <a:rPr lang="ko-KR" altLang="en-US" baseline="0" dirty="0" smtClean="0"/>
              <a:t>하는 </a:t>
            </a:r>
            <a:r>
              <a:rPr lang="ko-KR" altLang="en-US" dirty="0" smtClean="0"/>
              <a:t>사람이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사랑해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와 같은 수화 동작을 하면 중간 단계에서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한국어 수화 번역 시스템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 사람의 동작을 인식하여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사랑해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라는 문자를 출력해주게 됨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우리는 이 중간 단계에 해당하는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한국어 수화 시스템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을 개발 하고자 함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471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학습 </a:t>
            </a:r>
            <a:r>
              <a:rPr lang="en-US" altLang="ko-KR" dirty="0" smtClean="0"/>
              <a:t>: KINECT</a:t>
            </a:r>
            <a:r>
              <a:rPr lang="ko-KR" altLang="en-US" dirty="0" smtClean="0"/>
              <a:t>를 통해 사람의 동작을 영상을 통하여 입력 받아 수화 번역 시스템을 통해 특수한 데이터 값으로 </a:t>
            </a:r>
            <a:r>
              <a:rPr lang="ko-KR" altLang="en-US" baseline="0" dirty="0" smtClean="0"/>
              <a:t>수화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번역 </a:t>
            </a:r>
            <a:r>
              <a:rPr lang="en-US" altLang="ko-KR" dirty="0" smtClean="0"/>
              <a:t>: KINECT</a:t>
            </a:r>
            <a:r>
              <a:rPr lang="ko-KR" altLang="en-US" dirty="0" smtClean="0"/>
              <a:t>를 통해 사람의 동작을 영상을 통하여 입력 받아 수화 번역 시스템을 통해 수화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 된 데이터 값과 비교하여 일치하면 단어나 자모음을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976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시스템 구조에 따라 메뉴 화면에서 수화 동작을 학습 시킬 수 있는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학습하기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수화 동작을 번역할 수 있는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번역하기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둘로 나누어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787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학습을 시킬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결정 하기 위해 자모음 학습과 단어 학습 중</a:t>
            </a:r>
            <a:r>
              <a:rPr lang="ko-KR" altLang="en-US" baseline="0" dirty="0" smtClean="0"/>
              <a:t> 하나를 선택한다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나서 학습할 단어를 텍스트 창에 입력한 후 </a:t>
            </a:r>
            <a:r>
              <a:rPr lang="en-US" altLang="ko-KR" baseline="0" dirty="0" smtClean="0"/>
              <a:t>Start </a:t>
            </a:r>
            <a:r>
              <a:rPr lang="ko-KR" altLang="en-US" baseline="0" dirty="0" smtClean="0"/>
              <a:t>버튼을 누르고 수화 동작을 </a:t>
            </a:r>
            <a:r>
              <a:rPr lang="en-US" altLang="ko-KR" baseline="0" dirty="0" smtClean="0"/>
              <a:t>KINECT</a:t>
            </a:r>
            <a:r>
              <a:rPr lang="ko-KR" altLang="en-US" baseline="0" dirty="0" smtClean="0"/>
              <a:t>에 입력한 후 </a:t>
            </a:r>
            <a:r>
              <a:rPr lang="en-US" altLang="ko-KR" baseline="0" dirty="0" smtClean="0"/>
              <a:t>Stop </a:t>
            </a:r>
            <a:r>
              <a:rPr lang="ko-KR" altLang="en-US" baseline="0" dirty="0" smtClean="0"/>
              <a:t>버튼을 눌러 학습을 종료한다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이렇게 하면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수화 번역 시스템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의하여 </a:t>
            </a:r>
            <a:r>
              <a:rPr lang="en-US" altLang="ko-KR" baseline="0" dirty="0" smtClean="0"/>
              <a:t>KINECT</a:t>
            </a:r>
            <a:r>
              <a:rPr lang="ko-KR" altLang="en-US" baseline="0" dirty="0" smtClean="0"/>
              <a:t>를 통해 입력한 동작이 </a:t>
            </a:r>
            <a:r>
              <a:rPr lang="en-US" altLang="ko-KR" baseline="0" dirty="0" err="1" smtClean="0"/>
              <a:t>DataBase</a:t>
            </a:r>
            <a:r>
              <a:rPr lang="ko-KR" altLang="en-US" baseline="0" dirty="0" smtClean="0"/>
              <a:t>에 특수한 데이터로 저장되게 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7871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학습과 마찬가지로 먼저 번역</a:t>
            </a:r>
            <a:r>
              <a:rPr lang="ko-KR" altLang="en-US" baseline="0" dirty="0" smtClean="0"/>
              <a:t> 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결정 하기 위해 자모음 번역과 단어 번역 중</a:t>
            </a:r>
            <a:r>
              <a:rPr lang="ko-KR" altLang="en-US" baseline="0" dirty="0" smtClean="0"/>
              <a:t> 하나를 선택한다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나서 수화 동작을 </a:t>
            </a:r>
            <a:r>
              <a:rPr lang="en-US" altLang="ko-KR" baseline="0" dirty="0" smtClean="0"/>
              <a:t>KINECT</a:t>
            </a:r>
            <a:r>
              <a:rPr lang="ko-KR" altLang="en-US" baseline="0" dirty="0" smtClean="0"/>
              <a:t>에 입력하면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수화 번역 시스템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에 의하여 </a:t>
            </a:r>
            <a:r>
              <a:rPr lang="en-US" altLang="ko-KR" baseline="0" dirty="0" smtClean="0"/>
              <a:t>KINECT</a:t>
            </a:r>
            <a:r>
              <a:rPr lang="ko-KR" altLang="en-US" baseline="0" dirty="0" smtClean="0"/>
              <a:t>를 통해 입력한 동작과 </a:t>
            </a:r>
            <a:r>
              <a:rPr lang="en-US" altLang="ko-KR" baseline="0" dirty="0" err="1" smtClean="0"/>
              <a:t>DataBase</a:t>
            </a:r>
            <a:r>
              <a:rPr lang="ko-KR" altLang="en-US" baseline="0" dirty="0" smtClean="0"/>
              <a:t>에 저장된 데이터를 비교하여 일치하는 데이터값에 관한 수화 내용을 </a:t>
            </a:r>
            <a:r>
              <a:rPr lang="ko-KR" altLang="en-US" baseline="0" dirty="0" err="1" smtClean="0"/>
              <a:t>텍스트창에</a:t>
            </a:r>
            <a:r>
              <a:rPr lang="ko-KR" altLang="en-US" baseline="0" dirty="0" smtClean="0"/>
              <a:t> 출력한다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787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Visual Studio 2010</a:t>
            </a:r>
            <a:r>
              <a:rPr lang="ko-KR" altLang="en-US" dirty="0" smtClean="0"/>
              <a:t>을 통해 개발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KINECT</a:t>
            </a:r>
            <a:r>
              <a:rPr lang="ko-KR" altLang="en-US" dirty="0" smtClean="0"/>
              <a:t>를 이용한 개발을 위한 </a:t>
            </a:r>
            <a:r>
              <a:rPr lang="en-US" altLang="ko-KR" dirty="0" smtClean="0"/>
              <a:t>KINECT</a:t>
            </a:r>
            <a:r>
              <a:rPr lang="en-US" altLang="ko-KR" baseline="0" dirty="0" smtClean="0"/>
              <a:t> SDK</a:t>
            </a:r>
            <a:r>
              <a:rPr lang="ko-KR" altLang="en-US" baseline="0" dirty="0" smtClean="0"/>
              <a:t>와 영상 처리 관련하여 </a:t>
            </a:r>
            <a:r>
              <a:rPr lang="en-US" altLang="ko-KR" baseline="0" dirty="0" err="1" smtClean="0"/>
              <a:t>OpenCV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단</a:t>
            </a:r>
            <a:r>
              <a:rPr lang="en-US" altLang="ko-KR" baseline="0" dirty="0" smtClean="0"/>
              <a:t>, KINECT SDK</a:t>
            </a:r>
            <a:r>
              <a:rPr lang="ko-KR" altLang="en-US" baseline="0" dirty="0" smtClean="0"/>
              <a:t>를 이용하기 위해서는 </a:t>
            </a:r>
            <a:r>
              <a:rPr lang="en-US" altLang="ko-KR" baseline="0" dirty="0" smtClean="0"/>
              <a:t>Windows 7 OS</a:t>
            </a:r>
            <a:r>
              <a:rPr lang="ko-KR" altLang="en-US" baseline="0" dirty="0" smtClean="0"/>
              <a:t>를 기반으로 하여야 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51051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상황은 단어 학습을 위한 손 위치 및 동작 제스처의 데이터 저장까지 완료된 상태이며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알고리즘을 적용하고 있는 중이다</a:t>
            </a:r>
            <a:r>
              <a:rPr lang="en-US" altLang="ko-KR" dirty="0" smtClean="0"/>
              <a:t>.</a:t>
            </a:r>
          </a:p>
          <a:p>
            <a:r>
              <a:rPr lang="ko-KR" altLang="en-US" baseline="0" dirty="0" smtClean="0"/>
              <a:t>향후 일정은 자모음 학습을 위한 손가락들의 위치와 손가락 제스처의 데이터 저장을 완료한 후 비교 알고리즘을 완벽히 적용하여 수화 번역 시스템을 완성할 계획이다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A000-E7F9-4C12-BE07-97209BF2411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787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98ECF3-E86C-4529-9833-4A4DF0A41B5F}" type="datetimeFigureOut">
              <a:rPr lang="ko-KR" altLang="en-US" smtClean="0"/>
              <a:pPr/>
              <a:t>2013-06-03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5589A3-72B5-4C82-A57D-11F4B6BE2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6172200" cy="1894362"/>
          </a:xfrm>
        </p:spPr>
        <p:txBody>
          <a:bodyPr/>
          <a:lstStyle/>
          <a:p>
            <a:r>
              <a:rPr lang="en-US" altLang="ko-KR" sz="4500" b="1" dirty="0">
                <a:solidFill>
                  <a:schemeClr val="tx1"/>
                </a:solidFill>
                <a:latin typeface="+mn-ea"/>
                <a:ea typeface="+mn-ea"/>
              </a:rPr>
              <a:t>Kinect</a:t>
            </a:r>
            <a:r>
              <a:rPr lang="ko-KR" altLang="en-US" sz="4500" b="1" dirty="0">
                <a:solidFill>
                  <a:schemeClr val="tx1"/>
                </a:solidFill>
                <a:latin typeface="+mn-ea"/>
                <a:ea typeface="+mn-ea"/>
              </a:rPr>
              <a:t>를 이용한 </a:t>
            </a:r>
            <a:r>
              <a:rPr lang="ko-KR" altLang="en-US" sz="4500" b="1" dirty="0" smtClean="0">
                <a:solidFill>
                  <a:schemeClr val="tx1"/>
                </a:solidFill>
                <a:latin typeface="+mn-ea"/>
                <a:ea typeface="+mn-ea"/>
              </a:rPr>
              <a:t>수화번역기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717032"/>
            <a:ext cx="3776464" cy="204063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지도교수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정인환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소프트프렌즈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DSLR</a:t>
            </a: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팀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박정호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김면중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l"/>
            <a:r>
              <a:rPr lang="ko-KR" altLang="en-US" sz="2000" b="1" dirty="0" smtClean="0">
                <a:solidFill>
                  <a:schemeClr val="tx1"/>
                </a:solidFill>
              </a:rPr>
              <a:t>                  권순일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문대식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91446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데모 동영상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실행 단추: 앞으로 또는 다음 4">
            <a:hlinkClick r:id="" action="ppaction://hlinkshowjump?jump=nextslide" highlightClick="1"/>
          </p:cNvPr>
          <p:cNvSpPr/>
          <p:nvPr/>
        </p:nvSpPr>
        <p:spPr>
          <a:xfrm>
            <a:off x="1857356" y="2357430"/>
            <a:ext cx="5357850" cy="3429024"/>
          </a:xfrm>
          <a:prstGeom prst="actionButtonForwardNex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9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j-ea"/>
              </a:rPr>
              <a:t>필요</a:t>
            </a:r>
            <a:r>
              <a:rPr lang="ko-KR" altLang="en-US" sz="4000" b="1" dirty="0">
                <a:solidFill>
                  <a:schemeClr val="tx1"/>
                </a:solidFill>
                <a:latin typeface="+mj-ea"/>
              </a:rPr>
              <a:t>성</a:t>
            </a:r>
            <a:endParaRPr lang="ko-KR" altLang="en-US" sz="4000" dirty="0">
              <a:solidFill>
                <a:schemeClr val="tx1"/>
              </a:solidFill>
              <a:latin typeface="+mj-ea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cfile4.uf.tistory.com/image/134D3B184AA451596F436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4896544" cy="39646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file29.uf.tistory.com/image/1826E03F4F5CBB6B051DD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76837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0669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개발 목표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c.ask.nate.com/imgs/qrsi.php/6048642/10612198/0/1/A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2750704" cy="1872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858917" y="2755911"/>
            <a:ext cx="2232248" cy="1660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한글 </a:t>
            </a:r>
            <a:endParaRPr lang="en-US" altLang="ko-KR" sz="3200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수화 번역 시스템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7229" y="3215167"/>
            <a:ext cx="17281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rgbClr val="7030A0"/>
                </a:solidFill>
              </a:rPr>
              <a:t>사랑해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426869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6235181" y="3281078"/>
            <a:ext cx="28803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14744" y="2571744"/>
            <a:ext cx="2500330" cy="20002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7506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수화번역 시스템 구조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409575" y="2060848"/>
            <a:ext cx="8162953" cy="4297110"/>
            <a:chOff x="409575" y="2060848"/>
            <a:chExt cx="8162953" cy="429711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" y="2132856"/>
              <a:ext cx="4162425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7143768" y="4143380"/>
              <a:ext cx="142876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C000"/>
                  </a:solidFill>
                </a:rPr>
                <a:t>데이터</a:t>
              </a:r>
              <a:endParaRPr lang="en-US" altLang="ko-KR" b="1" dirty="0" smtClean="0">
                <a:solidFill>
                  <a:srgbClr val="FFC000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084168" y="2060848"/>
              <a:ext cx="2376264" cy="417646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</a:rPr>
                <a:t>수화번역시스</a:t>
              </a:r>
              <a:r>
                <a:rPr lang="ko-KR" altLang="en-US" b="1" dirty="0">
                  <a:solidFill>
                    <a:schemeClr val="bg1"/>
                  </a:solidFill>
                </a:rPr>
                <a:t>템</a:t>
              </a:r>
            </a:p>
          </p:txBody>
        </p:sp>
        <p:sp>
          <p:nvSpPr>
            <p:cNvPr id="3" name="순서도: 자기 디스크 2"/>
            <p:cNvSpPr/>
            <p:nvPr/>
          </p:nvSpPr>
          <p:spPr>
            <a:xfrm>
              <a:off x="6300192" y="4869160"/>
              <a:ext cx="2016224" cy="720080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030A0"/>
                  </a:solidFill>
                </a:rPr>
                <a:t>수화 </a:t>
              </a:r>
              <a:r>
                <a:rPr lang="en-US" altLang="ko-KR" b="1" dirty="0" smtClean="0">
                  <a:solidFill>
                    <a:srgbClr val="7030A0"/>
                  </a:solidFill>
                </a:rPr>
                <a:t>DB</a:t>
              </a:r>
              <a:endParaRPr lang="ko-KR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300192" y="2799379"/>
              <a:ext cx="1944216" cy="8937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030A0"/>
                  </a:solidFill>
                </a:rPr>
                <a:t>수화 번역 시스템</a:t>
              </a:r>
              <a:endParaRPr lang="en-US" altLang="ko-KR" b="1" dirty="0" smtClean="0">
                <a:solidFill>
                  <a:srgbClr val="7030A0"/>
                </a:solidFill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4539312" y="2897236"/>
              <a:ext cx="1472848" cy="2437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452320" y="3693166"/>
              <a:ext cx="0" cy="117599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rot="5400000">
              <a:off x="6393670" y="4321976"/>
              <a:ext cx="1214446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>
              <a:off x="4355976" y="3356992"/>
              <a:ext cx="1656184" cy="13440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4643438" y="2571744"/>
              <a:ext cx="142876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030A0"/>
                  </a:solidFill>
                </a:rPr>
                <a:t>동작</a:t>
              </a:r>
              <a:endParaRPr lang="en-US" altLang="ko-KR" b="1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00496" y="3643314"/>
              <a:ext cx="1357322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7030A0"/>
                  </a:solidFill>
                </a:rPr>
                <a:t>단어</a:t>
              </a:r>
              <a:r>
                <a:rPr lang="en-US" altLang="ko-KR" b="1" dirty="0" smtClean="0">
                  <a:solidFill>
                    <a:srgbClr val="7030A0"/>
                  </a:solidFill>
                </a:rPr>
                <a:t>, </a:t>
              </a:r>
              <a:r>
                <a:rPr lang="ko-KR" altLang="en-US" b="1" dirty="0" smtClean="0">
                  <a:solidFill>
                    <a:srgbClr val="7030A0"/>
                  </a:solidFill>
                </a:rPr>
                <a:t>자모음</a:t>
              </a:r>
              <a:endParaRPr lang="en-US" altLang="ko-KR" b="1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57884" y="4143380"/>
              <a:ext cx="142876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C000"/>
                  </a:solidFill>
                </a:rPr>
                <a:t>데이터</a:t>
              </a:r>
              <a:endParaRPr lang="en-US" altLang="ko-KR" b="1" dirty="0" smtClean="0">
                <a:solidFill>
                  <a:srgbClr val="FFC000"/>
                </a:solidFill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596" y="3929066"/>
              <a:ext cx="3714776" cy="2428892"/>
              <a:chOff x="395653" y="1544241"/>
              <a:chExt cx="7715250" cy="5010150"/>
            </a:xfrm>
          </p:grpSpPr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lc="http://schemas.openxmlformats.org/drawingml/2006/lockedCanvas"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653" y="1544241"/>
                <a:ext cx="7715250" cy="5010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직사각형 26"/>
              <p:cNvSpPr/>
              <p:nvPr/>
            </p:nvSpPr>
            <p:spPr>
              <a:xfrm>
                <a:off x="928662" y="5733256"/>
                <a:ext cx="5572164" cy="6429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사랑합니다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143768" y="4143380"/>
              <a:ext cx="142876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C000"/>
                  </a:solidFill>
                </a:rPr>
                <a:t>데이터</a:t>
              </a:r>
              <a:endParaRPr lang="en-US" altLang="ko-KR" b="1" dirty="0" smtClean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67675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메뉴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71472" y="1785926"/>
            <a:ext cx="7786742" cy="4857784"/>
            <a:chOff x="642910" y="1782931"/>
            <a:chExt cx="8083380" cy="4895751"/>
          </a:xfrm>
        </p:grpSpPr>
        <p:grpSp>
          <p:nvGrpSpPr>
            <p:cNvPr id="19" name="그룹 18"/>
            <p:cNvGrpSpPr/>
            <p:nvPr/>
          </p:nvGrpSpPr>
          <p:grpSpPr>
            <a:xfrm>
              <a:off x="642910" y="1782931"/>
              <a:ext cx="8083380" cy="4895751"/>
              <a:chOff x="642910" y="1643051"/>
              <a:chExt cx="7786742" cy="5000660"/>
            </a:xfrm>
          </p:grpSpPr>
          <p:pic>
            <p:nvPicPr>
              <p:cNvPr id="21" name="그림 20" descr="틀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10" y="1643051"/>
                <a:ext cx="7786742" cy="5000660"/>
              </a:xfrm>
              <a:prstGeom prst="rect">
                <a:avLst/>
              </a:prstGeom>
            </p:spPr>
          </p:pic>
          <p:sp>
            <p:nvSpPr>
              <p:cNvPr id="22" name="직사각형 21"/>
              <p:cNvSpPr/>
              <p:nvPr/>
            </p:nvSpPr>
            <p:spPr>
              <a:xfrm rot="19486959">
                <a:off x="664065" y="2199799"/>
                <a:ext cx="1810111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000" b="1" cap="none" spc="0" dirty="0" err="1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effectLst/>
                  </a:rPr>
                  <a:t>Kinect</a:t>
                </a:r>
                <a:r>
                  <a:rPr lang="ko-KR" altLang="en-US" sz="2000" b="1" cap="none" spc="0" dirty="0" smtClean="0">
                    <a:ln w="10541" cmpd="sng">
                      <a:solidFill>
                        <a:schemeClr val="accent1">
                          <a:shade val="88000"/>
                          <a:satMod val="110000"/>
                        </a:schemeClr>
                      </a:solidFill>
                      <a:prstDash val="solid"/>
                    </a:ln>
                    <a:gradFill>
                      <a:gsLst>
                        <a:gs pos="0">
                          <a:schemeClr val="accent1">
                            <a:tint val="40000"/>
                            <a:satMod val="250000"/>
                          </a:schemeClr>
                        </a:gs>
                        <a:gs pos="9000">
                          <a:schemeClr val="accent1">
                            <a:tint val="52000"/>
                            <a:satMod val="300000"/>
                          </a:schemeClr>
                        </a:gs>
                        <a:gs pos="50000">
                          <a:schemeClr val="accent1">
                            <a:shade val="20000"/>
                            <a:satMod val="300000"/>
                          </a:schemeClr>
                        </a:gs>
                        <a:gs pos="79000">
                          <a:schemeClr val="accent1">
                            <a:tint val="52000"/>
                            <a:satMod val="300000"/>
                          </a:schemeClr>
                        </a:gs>
                        <a:gs pos="100000">
                          <a:schemeClr val="accent1">
                            <a:tint val="40000"/>
                            <a:satMod val="250000"/>
                          </a:schemeClr>
                        </a:gs>
                      </a:gsLst>
                      <a:lin ang="5400000"/>
                    </a:gradFill>
                    <a:effectLst/>
                  </a:rPr>
                  <a:t>를 이용한</a:t>
                </a:r>
                <a:endParaRPr lang="en-US" altLang="ko-KR" sz="2000" b="1" cap="none" spc="0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500166" y="2357430"/>
                <a:ext cx="3932487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4800" b="1" cap="none" spc="0" dirty="0" smtClean="0">
                    <a:ln w="24500" cmpd="dbl">
                      <a:solidFill>
                        <a:schemeClr val="accent2">
                          <a:shade val="85000"/>
                          <a:satMod val="155000"/>
                        </a:schemeClr>
                      </a:solidFill>
                      <a:prstDash val="solid"/>
                      <a:miter lim="800000"/>
                    </a:ln>
                    <a:gradFill>
                      <a:gsLst>
                        <a:gs pos="10000">
                          <a:schemeClr val="accent2">
                            <a:tint val="10000"/>
                            <a:satMod val="155000"/>
                          </a:schemeClr>
                        </a:gs>
                        <a:gs pos="60000">
                          <a:schemeClr val="accent2">
                            <a:tint val="30000"/>
                            <a:satMod val="155000"/>
                          </a:schemeClr>
                        </a:gs>
                        <a:gs pos="100000">
                          <a:schemeClr val="accent2">
                            <a:tint val="73000"/>
                            <a:satMod val="155000"/>
                          </a:schemeClr>
                        </a:gs>
                      </a:gsLst>
                      <a:lin ang="5400000"/>
                    </a:gradFill>
                    <a:effectLst>
                      <a:outerShdw blurRad="38100" dist="38100" dir="7020000" algn="tl">
                        <a:srgbClr val="000000">
                          <a:alpha val="35000"/>
                        </a:srgbClr>
                      </a:outerShdw>
                    </a:effectLst>
                  </a:rPr>
                  <a:t>수화 번역 시스템</a:t>
                </a:r>
                <a:endParaRPr lang="en-US" altLang="ko-KR" sz="4800" b="1" cap="none" spc="0" dirty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TextBox 21"/>
              <p:cNvSpPr txBox="1"/>
              <p:nvPr/>
            </p:nvSpPr>
            <p:spPr>
              <a:xfrm>
                <a:off x="5857884" y="2285992"/>
                <a:ext cx="1928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smtClean="0"/>
                  <a:t>   학습하기</a:t>
                </a:r>
                <a:endParaRPr lang="ko-KR" altLang="en-US" dirty="0"/>
              </a:p>
            </p:txBody>
          </p:sp>
          <p:sp>
            <p:nvSpPr>
              <p:cNvPr id="25" name="TextBox 23"/>
              <p:cNvSpPr txBox="1"/>
              <p:nvPr/>
            </p:nvSpPr>
            <p:spPr>
              <a:xfrm>
                <a:off x="6000760" y="4214818"/>
                <a:ext cx="1928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smtClean="0"/>
                  <a:t>번역하기</a:t>
                </a:r>
                <a:endParaRPr lang="ko-KR" altLang="en-US" dirty="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143636" y="2643182"/>
                <a:ext cx="157163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6215074" y="4572008"/>
                <a:ext cx="157163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hlinkClick r:id="rId4" action="ppaction://hlinksldjump"/>
              </p:cNvPr>
              <p:cNvSpPr/>
              <p:nvPr/>
            </p:nvSpPr>
            <p:spPr>
              <a:xfrm>
                <a:off x="6196528" y="2813612"/>
                <a:ext cx="1500198" cy="729688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 smtClean="0"/>
                  <a:t>자모음 및 단어 학습</a:t>
                </a:r>
                <a:endParaRPr lang="ko-KR" altLang="en-US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42976" y="3786190"/>
                <a:ext cx="4429156" cy="14465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glow" dir="tl">
                    <a:rot lat="0" lon="0" rev="5400000"/>
                  </a:lightRig>
                </a:scene3d>
                <a:sp3d contourW="12700">
                  <a:bevelT w="25400" h="25400"/>
                  <a:contourClr>
                    <a:schemeClr val="accent6">
                      <a:shade val="73000"/>
                    </a:schemeClr>
                  </a:contourClr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800" b="1" dirty="0" smtClean="0">
                    <a:ln w="11430"/>
                    <a:gradFill>
                      <a:gsLst>
                        <a:gs pos="0">
                          <a:schemeClr val="accent6">
                            <a:tint val="90000"/>
                            <a:satMod val="120000"/>
                          </a:schemeClr>
                        </a:gs>
                        <a:gs pos="25000">
                          <a:schemeClr val="accent6">
                            <a:tint val="93000"/>
                            <a:satMod val="120000"/>
                          </a:schemeClr>
                        </a:gs>
                        <a:gs pos="50000">
                          <a:schemeClr val="accent6">
                            <a:shade val="89000"/>
                            <a:satMod val="110000"/>
                          </a:schemeClr>
                        </a:gs>
                        <a:gs pos="75000">
                          <a:schemeClr val="accent6">
                            <a:tint val="93000"/>
                            <a:satMod val="120000"/>
                          </a:schemeClr>
                        </a:gs>
                        <a:gs pos="100000">
                          <a:schemeClr val="accent6">
                            <a:tint val="90000"/>
                            <a:satMod val="120000"/>
                          </a:schemeClr>
                        </a:gs>
                      </a:gsLst>
                      <a:lin ang="5400000"/>
                    </a:gradFill>
                    <a:effectLst>
                      <a:outerShdw blurRad="80000" dist="40000" dir="5040000" algn="tl">
                        <a:srgbClr val="000000">
                          <a:alpha val="30000"/>
                        </a:srgbClr>
                      </a:outerShdw>
                    </a:effectLst>
                  </a:rPr>
                  <a:t>D S L R</a:t>
                </a:r>
                <a:endParaRPr lang="en-US" altLang="ko-KR" sz="8800" b="1" cap="none" spc="0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직사각형 19">
              <a:hlinkClick r:id="rId4" action="ppaction://hlinksldjump"/>
            </p:cNvPr>
            <p:cNvSpPr/>
            <p:nvPr/>
          </p:nvSpPr>
          <p:spPr>
            <a:xfrm>
              <a:off x="6500826" y="4857760"/>
              <a:ext cx="1485910" cy="71438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/>
                <a:t>자모음 및 단어 번역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96908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학습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단어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자모음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14348" y="1714488"/>
            <a:ext cx="7715250" cy="4857784"/>
            <a:chOff x="548655" y="1628800"/>
            <a:chExt cx="7715250" cy="5010150"/>
          </a:xfrm>
        </p:grpSpPr>
        <p:grpSp>
          <p:nvGrpSpPr>
            <p:cNvPr id="11" name="그룹 10"/>
            <p:cNvGrpSpPr/>
            <p:nvPr/>
          </p:nvGrpSpPr>
          <p:grpSpPr>
            <a:xfrm>
              <a:off x="548655" y="1628800"/>
              <a:ext cx="7715250" cy="5010150"/>
              <a:chOff x="548655" y="1628800"/>
              <a:chExt cx="7715250" cy="5010150"/>
            </a:xfrm>
          </p:grpSpPr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lc="http://schemas.openxmlformats.org/drawingml/2006/lockedCanvas"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655" y="1628800"/>
                <a:ext cx="7715250" cy="5010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직사각형 14"/>
              <p:cNvSpPr/>
              <p:nvPr/>
            </p:nvSpPr>
            <p:spPr>
              <a:xfrm>
                <a:off x="928662" y="5643578"/>
                <a:ext cx="4500594" cy="6429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5857884" y="5357826"/>
              <a:ext cx="1000132" cy="3571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Start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57884" y="5857892"/>
              <a:ext cx="1000132" cy="3571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Stop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6908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예상 결과물 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–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번역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단어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자모음</a:t>
            </a:r>
            <a:r>
              <a:rPr lang="en-US" altLang="ko-KR" sz="4000" b="1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642910" y="1714488"/>
            <a:ext cx="7715250" cy="4929222"/>
            <a:chOff x="533425" y="1700808"/>
            <a:chExt cx="7715250" cy="501015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lc="http://schemas.openxmlformats.org/drawingml/2006/lockedCanvas"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25" y="1700808"/>
              <a:ext cx="7715250" cy="5010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928662" y="5733256"/>
              <a:ext cx="5572164" cy="6429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>
                  <a:solidFill>
                    <a:schemeClr val="tx1"/>
                  </a:solidFill>
                </a:rPr>
                <a:t>   사랑합니다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6908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개발도구 및 환경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9" name="Picture 7" descr="http://www.christiano.ch/wordpress/wp-content/uploads/2010/04/Logo_Visual_Studio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8767"/>
            <a:ext cx="3744416" cy="1456812"/>
          </a:xfrm>
          <a:prstGeom prst="rect">
            <a:avLst/>
          </a:prstGeom>
          <a:noFill/>
          <a:effectLst>
            <a:glow rad="63500">
              <a:schemeClr val="bg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://vdi.itgct.com/Portals/171651/images/windows-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46" y="4653136"/>
            <a:ext cx="1798119" cy="17880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http://windowsteamblog.com/cfs-file.ashx/__key/CommunityServer-Blogs-Components-WeblogFiles/00-00-00-59-23-metablogapi/6523.Kinect_2D00_for_2D00_Windows_5F00_Box_2D00_Shot_5F00_Jan9_5F00_0C7804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43" y="1867530"/>
            <a:ext cx="5889922" cy="2467556"/>
          </a:xfrm>
          <a:prstGeom prst="rect">
            <a:avLst/>
          </a:prstGeom>
          <a:noFill/>
          <a:effectLst>
            <a:glow rad="63500">
              <a:schemeClr val="accent1"/>
            </a:glo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1388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chemeClr val="tx1"/>
                </a:solidFill>
                <a:latin typeface="+mn-ea"/>
                <a:ea typeface="+mn-ea"/>
              </a:rPr>
              <a:t>현재 진행 상황과 향후 일정</a:t>
            </a:r>
            <a:endParaRPr lang="ko-KR" altLang="en-US" sz="4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1552203"/>
            <a:ext cx="813690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5786" y="1707345"/>
          <a:ext cx="7560840" cy="5080930"/>
        </p:xfrm>
        <a:graphic>
          <a:graphicData uri="http://schemas.openxmlformats.org/drawingml/2006/table">
            <a:tbl>
              <a:tblPr/>
              <a:tblGrid>
                <a:gridCol w="484102"/>
                <a:gridCol w="1660719"/>
                <a:gridCol w="300821"/>
                <a:gridCol w="300991"/>
                <a:gridCol w="300821"/>
                <a:gridCol w="300991"/>
                <a:gridCol w="300821"/>
                <a:gridCol w="300991"/>
                <a:gridCol w="300821"/>
                <a:gridCol w="310586"/>
                <a:gridCol w="361631"/>
                <a:gridCol w="300991"/>
                <a:gridCol w="300821"/>
                <a:gridCol w="300991"/>
                <a:gridCol w="1734742"/>
              </a:tblGrid>
              <a:tr h="34062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일련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용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세부 추진 일정 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 세</a:t>
                      </a:r>
                      <a:endParaRPr lang="ko-KR" altLang="en-US" sz="12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05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36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Study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KINCET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Study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관련 논문 검색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Demo(ver.1.0)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dirty="0"/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및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Kinect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Demo(ver.2.0)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 위치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손가락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제스처 인식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Demo(ver.3.0)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제스처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데이터 저장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DSLR(ver.1.0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연동하여 수화 학습 </a:t>
                      </a: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 </a:t>
                      </a:r>
                      <a:r>
                        <a:rPr kumimoji="0" lang="ko-KR" altLang="en-US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수화 인식</a:t>
                      </a:r>
                      <a:endParaRPr kumimoji="0" lang="en-US" altLang="ko-KR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algn="ctr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kumimoji="0"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완벽 구현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6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Debugging &amp;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Test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261" marR="66261" marT="33130" marB="331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6908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730</TotalTime>
  <Words>552</Words>
  <Application>Microsoft Office PowerPoint</Application>
  <PresentationFormat>화면 슬라이드 쇼(4:3)</PresentationFormat>
  <Paragraphs>96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오렌지</vt:lpstr>
      <vt:lpstr>Kinect를 이용한 수화번역기 </vt:lpstr>
      <vt:lpstr>필요성</vt:lpstr>
      <vt:lpstr>개발 목표</vt:lpstr>
      <vt:lpstr>수화번역 시스템 구조</vt:lpstr>
      <vt:lpstr>예상 결과물 - 메뉴</vt:lpstr>
      <vt:lpstr>예상 결과물 – 학습(단어, 자모음)</vt:lpstr>
      <vt:lpstr>예상 결과물 – 번역(단어, 자모음)</vt:lpstr>
      <vt:lpstr>개발도구 및 환경</vt:lpstr>
      <vt:lpstr>현재 진행 상황과 향후 일정</vt:lpstr>
      <vt:lpstr>데모 동영상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Kinect를 이용한 수화번역기 </dc:title>
  <dc:creator>Registered User</dc:creator>
  <cp:lastModifiedBy>Registered User</cp:lastModifiedBy>
  <cp:revision>50</cp:revision>
  <dcterms:created xsi:type="dcterms:W3CDTF">2013-03-19T08:26:35Z</dcterms:created>
  <dcterms:modified xsi:type="dcterms:W3CDTF">2013-06-03T12:26:14Z</dcterms:modified>
</cp:coreProperties>
</file>