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63" r:id="rId4"/>
    <p:sldId id="262" r:id="rId5"/>
    <p:sldId id="257" r:id="rId6"/>
    <p:sldId id="260" r:id="rId7"/>
    <p:sldId id="259" r:id="rId8"/>
    <p:sldId id="264" r:id="rId9"/>
    <p:sldId id="261" r:id="rId10"/>
    <p:sldId id="267" r:id="rId11"/>
    <p:sldId id="272" r:id="rId12"/>
    <p:sldId id="269"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p:cViewPr varScale="1">
        <p:scale>
          <a:sx n="92" d="100"/>
          <a:sy n="92" d="100"/>
        </p:scale>
        <p:origin x="75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2/12/2020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2/12/2020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2/12/2020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2/12/2020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Did you guys have your Java today?</a:t>
            </a:r>
            <a:br>
              <a:rPr lang="en-US" dirty="0" smtClean="0"/>
            </a:br>
            <a:endParaRPr lang="en-US" dirty="0"/>
          </a:p>
        </p:txBody>
      </p:sp>
      <p:sp>
        <p:nvSpPr>
          <p:cNvPr id="3" name="Subtitle 2"/>
          <p:cNvSpPr>
            <a:spLocks noGrp="1"/>
          </p:cNvSpPr>
          <p:nvPr>
            <p:ph type="subTitle" idx="1"/>
          </p:nvPr>
        </p:nvSpPr>
        <p:spPr>
          <a:xfrm>
            <a:off x="1143000" y="4495800"/>
            <a:ext cx="4953000" cy="1842538"/>
          </a:xfrm>
        </p:spPr>
        <p:txBody>
          <a:bodyPr/>
          <a:lstStyle/>
          <a:p>
            <a:r>
              <a:rPr lang="en-US" dirty="0" smtClean="0"/>
              <a:t>  </a:t>
            </a:r>
          </a:p>
          <a:p>
            <a:endParaRPr lang="en-US" dirty="0"/>
          </a:p>
        </p:txBody>
      </p:sp>
    </p:spTree>
    <p:extLst>
      <p:ext uri="{BB962C8B-B14F-4D97-AF65-F5344CB8AC3E}">
        <p14:creationId xmlns:p14="http://schemas.microsoft.com/office/powerpoint/2010/main" val="645083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Pillars of Java</a:t>
            </a:r>
            <a:endParaRPr lang="en-US" dirty="0"/>
          </a:p>
        </p:txBody>
      </p:sp>
      <p:pic>
        <p:nvPicPr>
          <p:cNvPr id="1026" name="Picture 2" descr="Image result for oops concepts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9287" y="2368550"/>
            <a:ext cx="530542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55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&amp; Object</a:t>
            </a:r>
            <a:endParaRPr lang="en-US" dirty="0"/>
          </a:p>
        </p:txBody>
      </p:sp>
      <p:pic>
        <p:nvPicPr>
          <p:cNvPr id="3" name="Picture 2"/>
          <p:cNvPicPr>
            <a:picLocks noChangeAspect="1"/>
          </p:cNvPicPr>
          <p:nvPr/>
        </p:nvPicPr>
        <p:blipFill>
          <a:blip r:embed="rId2"/>
          <a:stretch>
            <a:fillRect/>
          </a:stretch>
        </p:blipFill>
        <p:spPr>
          <a:xfrm>
            <a:off x="2743200" y="2514600"/>
            <a:ext cx="4032504" cy="3200400"/>
          </a:xfrm>
          <a:prstGeom prst="rect">
            <a:avLst/>
          </a:prstGeom>
        </p:spPr>
      </p:pic>
    </p:spTree>
    <p:extLst>
      <p:ext uri="{BB962C8B-B14F-4D97-AF65-F5344CB8AC3E}">
        <p14:creationId xmlns:p14="http://schemas.microsoft.com/office/powerpoint/2010/main" val="280311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94087"/>
            <a:ext cx="8229600" cy="1066800"/>
          </a:xfrm>
        </p:spPr>
        <p:txBody>
          <a:bodyPr/>
          <a:lstStyle/>
          <a:p>
            <a:pPr algn="ctr"/>
            <a:r>
              <a:rPr lang="en-US" dirty="0" smtClean="0"/>
              <a:t>Polymorphism</a:t>
            </a:r>
            <a:endParaRPr lang="en-US" dirty="0"/>
          </a:p>
        </p:txBody>
      </p:sp>
      <p:sp>
        <p:nvSpPr>
          <p:cNvPr id="5" name="TextBox 4"/>
          <p:cNvSpPr txBox="1"/>
          <p:nvPr/>
        </p:nvSpPr>
        <p:spPr>
          <a:xfrm>
            <a:off x="1219200" y="6019800"/>
            <a:ext cx="6324600" cy="523220"/>
          </a:xfrm>
          <a:prstGeom prst="rect">
            <a:avLst/>
          </a:prstGeom>
          <a:noFill/>
        </p:spPr>
        <p:txBody>
          <a:bodyPr wrap="square" rtlCol="0">
            <a:spAutoFit/>
          </a:bodyPr>
          <a:lstStyle/>
          <a:p>
            <a:pPr algn="ctr"/>
            <a:r>
              <a:rPr lang="en-US" sz="2800" dirty="0" smtClean="0">
                <a:solidFill>
                  <a:schemeClr val="accent2">
                    <a:lumMod val="50000"/>
                  </a:schemeClr>
                </a:solidFill>
                <a:latin typeface="Gill Sans MT" panose="020B0502020104020203" pitchFamily="34" charset="0"/>
              </a:rPr>
              <a:t>Polymorphism means to have many forms.</a:t>
            </a:r>
          </a:p>
        </p:txBody>
      </p:sp>
      <p:pic>
        <p:nvPicPr>
          <p:cNvPr id="7" name="Content Placeholder 6"/>
          <p:cNvPicPr>
            <a:picLocks noGrp="1" noChangeAspect="1"/>
          </p:cNvPicPr>
          <p:nvPr>
            <p:ph idx="1"/>
          </p:nvPr>
        </p:nvPicPr>
        <p:blipFill>
          <a:blip r:embed="rId2"/>
          <a:stretch>
            <a:fillRect/>
          </a:stretch>
        </p:blipFill>
        <p:spPr>
          <a:xfrm>
            <a:off x="757236" y="1676400"/>
            <a:ext cx="7629525" cy="4000500"/>
          </a:xfrm>
          <a:prstGeom prst="rect">
            <a:avLst/>
          </a:prstGeom>
        </p:spPr>
      </p:pic>
    </p:spTree>
    <p:extLst>
      <p:ext uri="{BB962C8B-B14F-4D97-AF65-F5344CB8AC3E}">
        <p14:creationId xmlns:p14="http://schemas.microsoft.com/office/powerpoint/2010/main" val="38715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304800"/>
            <a:ext cx="8229600" cy="1066800"/>
          </a:xfrm>
        </p:spPr>
        <p:txBody>
          <a:bodyPr/>
          <a:lstStyle/>
          <a:p>
            <a:pPr algn="ctr"/>
            <a:r>
              <a:rPr lang="en-US" dirty="0" smtClean="0"/>
              <a:t>Inheritance</a:t>
            </a:r>
            <a:endParaRPr lang="en-US" dirty="0"/>
          </a:p>
        </p:txBody>
      </p:sp>
      <p:pic>
        <p:nvPicPr>
          <p:cNvPr id="2050" name="Picture 2" descr="Image result for animated example of inheritance o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1135" y="1219200"/>
            <a:ext cx="7121725" cy="39525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1097" y="5171758"/>
            <a:ext cx="6781800" cy="1569660"/>
          </a:xfrm>
          <a:prstGeom prst="rect">
            <a:avLst/>
          </a:prstGeom>
          <a:noFill/>
        </p:spPr>
        <p:txBody>
          <a:bodyPr wrap="square" rtlCol="0">
            <a:spAutoFit/>
          </a:bodyPr>
          <a:lstStyle/>
          <a:p>
            <a:pPr algn="ctr"/>
            <a:r>
              <a:rPr lang="en-US" sz="2400" dirty="0">
                <a:solidFill>
                  <a:schemeClr val="accent2">
                    <a:lumMod val="50000"/>
                  </a:schemeClr>
                </a:solidFill>
                <a:latin typeface="Gill Sans MT" panose="020B0502020104020203" pitchFamily="34" charset="0"/>
              </a:rPr>
              <a:t>The process by which one class acquires the properties(data members) and functionalities(methods) of another class is called </a:t>
            </a:r>
            <a:r>
              <a:rPr lang="en-US" sz="2400" b="1" dirty="0" smtClean="0">
                <a:solidFill>
                  <a:schemeClr val="accent2">
                    <a:lumMod val="50000"/>
                  </a:schemeClr>
                </a:solidFill>
                <a:latin typeface="Gill Sans MT" panose="020B0502020104020203" pitchFamily="34" charset="0"/>
              </a:rPr>
              <a:t>inheritance.</a:t>
            </a:r>
            <a:endParaRPr lang="en-US" sz="2400" dirty="0">
              <a:solidFill>
                <a:schemeClr val="accent2">
                  <a:lumMod val="50000"/>
                </a:schemeClr>
              </a:solidFill>
              <a:latin typeface="Gill Sans MT" panose="020B0502020104020203" pitchFamily="34" charset="0"/>
            </a:endParaRPr>
          </a:p>
        </p:txBody>
      </p:sp>
    </p:spTree>
    <p:extLst>
      <p:ext uri="{BB962C8B-B14F-4D97-AF65-F5344CB8AC3E}">
        <p14:creationId xmlns:p14="http://schemas.microsoft.com/office/powerpoint/2010/main" val="160752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pPr algn="ctr"/>
            <a:r>
              <a:rPr lang="en-US" dirty="0" smtClean="0"/>
              <a:t>Abstraction</a:t>
            </a:r>
            <a:endParaRPr lang="en-US" dirty="0"/>
          </a:p>
        </p:txBody>
      </p:sp>
      <p:pic>
        <p:nvPicPr>
          <p:cNvPr id="6" name="Content Placeholder 5"/>
          <p:cNvPicPr>
            <a:picLocks noGrp="1" noChangeAspect="1"/>
          </p:cNvPicPr>
          <p:nvPr>
            <p:ph idx="1"/>
          </p:nvPr>
        </p:nvPicPr>
        <p:blipFill>
          <a:blip r:embed="rId2"/>
          <a:stretch>
            <a:fillRect/>
          </a:stretch>
        </p:blipFill>
        <p:spPr>
          <a:xfrm>
            <a:off x="152400" y="1110815"/>
            <a:ext cx="8839200" cy="4756355"/>
          </a:xfrm>
          <a:prstGeom prst="rect">
            <a:avLst/>
          </a:prstGeom>
        </p:spPr>
      </p:pic>
      <p:sp>
        <p:nvSpPr>
          <p:cNvPr id="7" name="TextBox 6"/>
          <p:cNvSpPr txBox="1"/>
          <p:nvPr/>
        </p:nvSpPr>
        <p:spPr>
          <a:xfrm>
            <a:off x="1409700" y="5903893"/>
            <a:ext cx="6324600" cy="954107"/>
          </a:xfrm>
          <a:prstGeom prst="rect">
            <a:avLst/>
          </a:prstGeom>
          <a:noFill/>
        </p:spPr>
        <p:txBody>
          <a:bodyPr wrap="square" rtlCol="0">
            <a:spAutoFit/>
          </a:bodyPr>
          <a:lstStyle/>
          <a:p>
            <a:pPr algn="ctr"/>
            <a:r>
              <a:rPr lang="en-US" sz="2800" dirty="0" smtClean="0">
                <a:solidFill>
                  <a:schemeClr val="accent2">
                    <a:lumMod val="50000"/>
                  </a:schemeClr>
                </a:solidFill>
                <a:latin typeface="Gill Sans MT" panose="020B0502020104020203" pitchFamily="34" charset="0"/>
              </a:rPr>
              <a:t>Hiding of unnecessary details from the User. </a:t>
            </a:r>
          </a:p>
        </p:txBody>
      </p:sp>
    </p:spTree>
    <p:extLst>
      <p:ext uri="{BB962C8B-B14F-4D97-AF65-F5344CB8AC3E}">
        <p14:creationId xmlns:p14="http://schemas.microsoft.com/office/powerpoint/2010/main" val="254359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pPr algn="ctr"/>
            <a:r>
              <a:rPr lang="en-US" dirty="0" smtClean="0"/>
              <a:t>Encapsulation</a:t>
            </a:r>
            <a:endParaRPr lang="en-US" dirty="0"/>
          </a:p>
        </p:txBody>
      </p:sp>
      <p:pic>
        <p:nvPicPr>
          <p:cNvPr id="6" name="Content Placeholder 5"/>
          <p:cNvPicPr>
            <a:picLocks noGrp="1" noChangeAspect="1"/>
          </p:cNvPicPr>
          <p:nvPr>
            <p:ph idx="1"/>
          </p:nvPr>
        </p:nvPicPr>
        <p:blipFill>
          <a:blip r:embed="rId2"/>
          <a:stretch>
            <a:fillRect/>
          </a:stretch>
        </p:blipFill>
        <p:spPr>
          <a:xfrm>
            <a:off x="1224966" y="1600200"/>
            <a:ext cx="6694068" cy="2663825"/>
          </a:xfrm>
          <a:prstGeom prst="rect">
            <a:avLst/>
          </a:prstGeom>
        </p:spPr>
      </p:pic>
      <p:sp>
        <p:nvSpPr>
          <p:cNvPr id="7" name="TextBox 6"/>
          <p:cNvSpPr txBox="1"/>
          <p:nvPr/>
        </p:nvSpPr>
        <p:spPr>
          <a:xfrm>
            <a:off x="1524000" y="4873625"/>
            <a:ext cx="5562600" cy="1477328"/>
          </a:xfrm>
          <a:prstGeom prst="rect">
            <a:avLst/>
          </a:prstGeom>
          <a:noFill/>
        </p:spPr>
        <p:txBody>
          <a:bodyPr wrap="square" rtlCol="0">
            <a:spAutoFit/>
          </a:bodyPr>
          <a:lstStyle/>
          <a:p>
            <a:pPr algn="ctr"/>
            <a:r>
              <a:rPr lang="en-US" sz="3000" dirty="0">
                <a:solidFill>
                  <a:schemeClr val="accent2">
                    <a:lumMod val="50000"/>
                  </a:schemeClr>
                </a:solidFill>
              </a:rPr>
              <a:t>Encapsulation is defined as the wrapping up of data under a single </a:t>
            </a:r>
            <a:r>
              <a:rPr lang="en-US" sz="3000" dirty="0" smtClean="0">
                <a:solidFill>
                  <a:schemeClr val="accent2">
                    <a:lumMod val="50000"/>
                  </a:schemeClr>
                </a:solidFill>
              </a:rPr>
              <a:t>unit.</a:t>
            </a:r>
            <a:endParaRPr lang="en-US" sz="3000" dirty="0">
              <a:solidFill>
                <a:schemeClr val="accent2">
                  <a:lumMod val="50000"/>
                </a:schemeClr>
              </a:solidFill>
            </a:endParaRPr>
          </a:p>
        </p:txBody>
      </p:sp>
    </p:spTree>
    <p:extLst>
      <p:ext uri="{BB962C8B-B14F-4D97-AF65-F5344CB8AC3E}">
        <p14:creationId xmlns:p14="http://schemas.microsoft.com/office/powerpoint/2010/main" val="371788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2222653"/>
          </a:xfrm>
        </p:spPr>
        <p:txBody>
          <a:bodyPr>
            <a:normAutofit/>
          </a:bodyPr>
          <a:lstStyle/>
          <a:p>
            <a:pPr algn="ctr"/>
            <a:r>
              <a:rPr lang="en-US" dirty="0" smtClean="0"/>
              <a:t>JAVA = Coffee =Programming Language</a:t>
            </a:r>
            <a:endParaRPr lang="en-US" dirty="0"/>
          </a:p>
        </p:txBody>
      </p:sp>
      <p:pic>
        <p:nvPicPr>
          <p:cNvPr id="5" name="Picture 4"/>
          <p:cNvPicPr>
            <a:picLocks noChangeAspect="1"/>
          </p:cNvPicPr>
          <p:nvPr/>
        </p:nvPicPr>
        <p:blipFill>
          <a:blip r:embed="rId2"/>
          <a:stretch>
            <a:fillRect/>
          </a:stretch>
        </p:blipFill>
        <p:spPr>
          <a:xfrm>
            <a:off x="5334000" y="3886199"/>
            <a:ext cx="2143125" cy="2143125"/>
          </a:xfrm>
          <a:prstGeom prst="rect">
            <a:avLst/>
          </a:prstGeom>
        </p:spPr>
      </p:pic>
      <p:pic>
        <p:nvPicPr>
          <p:cNvPr id="6" name="Picture 5"/>
          <p:cNvPicPr>
            <a:picLocks noChangeAspect="1"/>
          </p:cNvPicPr>
          <p:nvPr/>
        </p:nvPicPr>
        <p:blipFill>
          <a:blip r:embed="rId3"/>
          <a:stretch>
            <a:fillRect/>
          </a:stretch>
        </p:blipFill>
        <p:spPr>
          <a:xfrm>
            <a:off x="990600" y="4179093"/>
            <a:ext cx="2780961" cy="1557338"/>
          </a:xfrm>
          <a:prstGeom prst="rect">
            <a:avLst/>
          </a:prstGeom>
        </p:spPr>
      </p:pic>
      <p:sp>
        <p:nvSpPr>
          <p:cNvPr id="8" name="TextBox 7"/>
          <p:cNvSpPr txBox="1"/>
          <p:nvPr/>
        </p:nvSpPr>
        <p:spPr>
          <a:xfrm>
            <a:off x="4114800" y="4343400"/>
            <a:ext cx="1447800" cy="861774"/>
          </a:xfrm>
          <a:prstGeom prst="rect">
            <a:avLst/>
          </a:prstGeom>
          <a:noFill/>
        </p:spPr>
        <p:txBody>
          <a:bodyPr wrap="square" rtlCol="0">
            <a:spAutoFit/>
          </a:bodyPr>
          <a:lstStyle/>
          <a:p>
            <a:pPr algn="ctr"/>
            <a:r>
              <a:rPr lang="en-US" sz="5000" dirty="0" smtClean="0"/>
              <a:t>=</a:t>
            </a:r>
            <a:endParaRPr lang="en-US" sz="5000" dirty="0"/>
          </a:p>
        </p:txBody>
      </p:sp>
    </p:spTree>
    <p:extLst>
      <p:ext uri="{BB962C8B-B14F-4D97-AF65-F5344CB8AC3E}">
        <p14:creationId xmlns:p14="http://schemas.microsoft.com/office/powerpoint/2010/main" val="359507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JAVA got its name?</a:t>
            </a:r>
            <a:endParaRPr lang="en-US" dirty="0"/>
          </a:p>
        </p:txBody>
      </p:sp>
      <p:sp>
        <p:nvSpPr>
          <p:cNvPr id="3" name="Content Placeholder 2"/>
          <p:cNvSpPr>
            <a:spLocks noGrp="1"/>
          </p:cNvSpPr>
          <p:nvPr>
            <p:ph idx="1"/>
          </p:nvPr>
        </p:nvSpPr>
        <p:spPr/>
        <p:txBody>
          <a:bodyPr/>
          <a:lstStyle/>
          <a:p>
            <a:pPr marL="109728" indent="0">
              <a:buNone/>
            </a:pPr>
            <a:r>
              <a:rPr lang="en-US" dirty="0" smtClean="0"/>
              <a:t>The </a:t>
            </a:r>
            <a:r>
              <a:rPr lang="en-US" dirty="0"/>
              <a:t>language was initially called Oak after an oak tree that stood outside Gosling's office. Later the project went by the </a:t>
            </a:r>
            <a:r>
              <a:rPr lang="en-US" b="1" dirty="0"/>
              <a:t>name</a:t>
            </a:r>
            <a:r>
              <a:rPr lang="en-US" dirty="0"/>
              <a:t> Green and was finally renamed </a:t>
            </a:r>
            <a:r>
              <a:rPr lang="en-US" b="1" dirty="0"/>
              <a:t>Java</a:t>
            </a:r>
            <a:r>
              <a:rPr lang="en-US" dirty="0"/>
              <a:t>, from </a:t>
            </a:r>
            <a:r>
              <a:rPr lang="en-US" b="1" dirty="0"/>
              <a:t>Java</a:t>
            </a:r>
            <a:r>
              <a:rPr lang="en-US" dirty="0"/>
              <a:t> coffee, the coffee from </a:t>
            </a:r>
            <a:r>
              <a:rPr lang="en-US" dirty="0" smtClean="0"/>
              <a:t>Indonesia.</a:t>
            </a:r>
          </a:p>
          <a:p>
            <a:pPr marL="109728"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14800"/>
            <a:ext cx="6553200" cy="27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000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What is JAVA?</a:t>
            </a:r>
            <a:endParaRPr lang="en-US" dirty="0"/>
          </a:p>
        </p:txBody>
      </p:sp>
      <p:sp>
        <p:nvSpPr>
          <p:cNvPr id="3" name="Content Placeholder 2"/>
          <p:cNvSpPr>
            <a:spLocks noGrp="1"/>
          </p:cNvSpPr>
          <p:nvPr>
            <p:ph idx="1"/>
          </p:nvPr>
        </p:nvSpPr>
        <p:spPr/>
        <p:txBody>
          <a:bodyPr/>
          <a:lstStyle/>
          <a:p>
            <a:r>
              <a:rPr lang="en-US" dirty="0"/>
              <a:t>A programming language.</a:t>
            </a:r>
          </a:p>
          <a:p>
            <a:pPr lvl="1"/>
            <a:r>
              <a:rPr lang="en-US" sz="2400" dirty="0"/>
              <a:t>As defined by Gosling, Joy, and Steele in the Java Language Specification</a:t>
            </a:r>
          </a:p>
          <a:p>
            <a:r>
              <a:rPr lang="en-US" dirty="0"/>
              <a:t>A platform</a:t>
            </a:r>
          </a:p>
          <a:p>
            <a:pPr lvl="1"/>
            <a:r>
              <a:rPr lang="en-US" sz="2400" dirty="0"/>
              <a:t>A virtual machine (JVM</a:t>
            </a:r>
            <a:r>
              <a:rPr lang="en-US" sz="2400" dirty="0" smtClean="0"/>
              <a:t>).</a:t>
            </a:r>
            <a:endParaRPr lang="en-US" sz="2400" dirty="0"/>
          </a:p>
          <a:p>
            <a:pPr lvl="1"/>
            <a:r>
              <a:rPr lang="en-US" sz="2400" dirty="0"/>
              <a:t>Runtime environments in diverse hardware.</a:t>
            </a:r>
          </a:p>
          <a:p>
            <a:r>
              <a:rPr lang="en-US" dirty="0"/>
              <a:t>A class library</a:t>
            </a:r>
          </a:p>
          <a:p>
            <a:pPr lvl="1"/>
            <a:r>
              <a:rPr lang="en-US" sz="2400" dirty="0"/>
              <a:t>Standard APIs for GUI, data storage, processing, I/O, and </a:t>
            </a:r>
            <a:r>
              <a:rPr lang="en-US" sz="2400" b="1" dirty="0"/>
              <a:t>networking</a:t>
            </a:r>
            <a:r>
              <a:rPr lang="en-US" sz="2400" dirty="0"/>
              <a:t>.</a:t>
            </a:r>
          </a:p>
          <a:p>
            <a:endParaRPr lang="en-US" dirty="0"/>
          </a:p>
        </p:txBody>
      </p:sp>
    </p:spTree>
    <p:extLst>
      <p:ext uri="{BB962C8B-B14F-4D97-AF65-F5344CB8AC3E}">
        <p14:creationId xmlns:p14="http://schemas.microsoft.com/office/powerpoint/2010/main" val="3117065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Origin of JAVA 	</a:t>
            </a:r>
            <a:endParaRPr lang="en-US" dirty="0"/>
          </a:p>
        </p:txBody>
      </p:sp>
      <p:sp>
        <p:nvSpPr>
          <p:cNvPr id="3" name="Content Placeholder 2"/>
          <p:cNvSpPr>
            <a:spLocks noGrp="1"/>
          </p:cNvSpPr>
          <p:nvPr>
            <p:ph idx="1"/>
          </p:nvPr>
        </p:nvSpPr>
        <p:spPr/>
        <p:txBody>
          <a:bodyPr/>
          <a:lstStyle/>
          <a:p>
            <a:pPr marL="411480" lvl="1" indent="0" algn="ctr">
              <a:lnSpc>
                <a:spcPct val="90000"/>
              </a:lnSpc>
              <a:buNone/>
            </a:pPr>
            <a:r>
              <a:rPr lang="en-US" sz="2400" dirty="0" smtClean="0"/>
              <a:t>Java</a:t>
            </a:r>
            <a:r>
              <a:rPr lang="en-US" sz="2400" dirty="0"/>
              <a:t>, </a:t>
            </a:r>
            <a:r>
              <a:rPr lang="en-US" sz="2400" dirty="0" smtClean="0"/>
              <a:t>was </a:t>
            </a:r>
            <a:r>
              <a:rPr lang="en-US" sz="2400" dirty="0"/>
              <a:t>developed as a part of the Green project at Sun. It was started in December '90 by Patrick Naughton, Mike Sheridan and James Gosling and was chartered to spend time trying to figure out what would be the "next wave" of computing and how we might catch it. They came to the conclusion that at least one of the waves was going to be the convergence of digitally controlled consumer devices and computers. </a:t>
            </a:r>
          </a:p>
        </p:txBody>
      </p:sp>
    </p:spTree>
    <p:extLst>
      <p:ext uri="{BB962C8B-B14F-4D97-AF65-F5344CB8AC3E}">
        <p14:creationId xmlns:p14="http://schemas.microsoft.com/office/powerpoint/2010/main" val="4126025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JAVA?</a:t>
            </a:r>
            <a:endParaRPr lang="en-US" dirty="0"/>
          </a:p>
        </p:txBody>
      </p:sp>
      <p:sp>
        <p:nvSpPr>
          <p:cNvPr id="3" name="Content Placeholder 2"/>
          <p:cNvSpPr>
            <a:spLocks noGrp="1"/>
          </p:cNvSpPr>
          <p:nvPr>
            <p:ph idx="1"/>
          </p:nvPr>
        </p:nvSpPr>
        <p:spPr/>
        <p:txBody>
          <a:bodyPr/>
          <a:lstStyle/>
          <a:p>
            <a:pPr marL="109728" indent="0">
              <a:lnSpc>
                <a:spcPct val="90000"/>
              </a:lnSpc>
              <a:buNone/>
            </a:pPr>
            <a:r>
              <a:rPr lang="en-US" dirty="0" smtClean="0"/>
              <a:t>Programming </a:t>
            </a:r>
            <a:r>
              <a:rPr lang="en-US" dirty="0"/>
              <a:t>in Java is very different than in C/C++</a:t>
            </a:r>
          </a:p>
          <a:p>
            <a:pPr lvl="1">
              <a:lnSpc>
                <a:spcPct val="90000"/>
              </a:lnSpc>
            </a:pPr>
            <a:r>
              <a:rPr lang="en-US" sz="2400" dirty="0"/>
              <a:t>much more language support</a:t>
            </a:r>
          </a:p>
          <a:p>
            <a:pPr lvl="1">
              <a:lnSpc>
                <a:spcPct val="90000"/>
              </a:lnSpc>
            </a:pPr>
            <a:r>
              <a:rPr lang="en-US" sz="2400" dirty="0"/>
              <a:t>error handling</a:t>
            </a:r>
          </a:p>
          <a:p>
            <a:pPr lvl="1">
              <a:lnSpc>
                <a:spcPct val="90000"/>
              </a:lnSpc>
            </a:pPr>
            <a:r>
              <a:rPr lang="en-US" sz="2400" dirty="0"/>
              <a:t>no pointers! (garbage collection)</a:t>
            </a:r>
          </a:p>
          <a:p>
            <a:pPr lvl="1">
              <a:lnSpc>
                <a:spcPct val="90000"/>
              </a:lnSpc>
            </a:pPr>
            <a:r>
              <a:rPr lang="en-US" sz="2400" dirty="0"/>
              <a:t>threads are part of the language.</a:t>
            </a:r>
          </a:p>
          <a:p>
            <a:pPr lvl="1">
              <a:lnSpc>
                <a:spcPct val="90000"/>
              </a:lnSpc>
            </a:pPr>
            <a:r>
              <a:rPr lang="en-US" sz="2400" dirty="0"/>
              <a:t>some support for common application level protocols (HTTP).</a:t>
            </a:r>
          </a:p>
          <a:p>
            <a:pPr lvl="1">
              <a:lnSpc>
                <a:spcPct val="90000"/>
              </a:lnSpc>
            </a:pPr>
            <a:r>
              <a:rPr lang="en-US" sz="2400" dirty="0"/>
              <a:t>dynamic class loading and secure sandbox execution for remote code.</a:t>
            </a:r>
          </a:p>
          <a:p>
            <a:pPr lvl="1">
              <a:lnSpc>
                <a:spcPct val="90000"/>
              </a:lnSpc>
            </a:pPr>
            <a:r>
              <a:rPr lang="en-US" sz="2400" dirty="0"/>
              <a:t>source code and </a:t>
            </a:r>
            <a:r>
              <a:rPr lang="en-US" sz="2400" dirty="0" smtClean="0"/>
              <a:t>byte code-level </a:t>
            </a:r>
            <a:r>
              <a:rPr lang="en-US" sz="2400" dirty="0"/>
              <a:t>portability.</a:t>
            </a:r>
          </a:p>
          <a:p>
            <a:endParaRPr lang="en-US" dirty="0"/>
          </a:p>
        </p:txBody>
      </p:sp>
    </p:spTree>
    <p:extLst>
      <p:ext uri="{BB962C8B-B14F-4D97-AF65-F5344CB8AC3E}">
        <p14:creationId xmlns:p14="http://schemas.microsoft.com/office/powerpoint/2010/main" val="187844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JAVA works?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a:t>Java's platform independence is achieved by the use of the </a:t>
            </a:r>
            <a:r>
              <a:rPr lang="en-US" i="1" dirty="0"/>
              <a:t>Java Virtual </a:t>
            </a:r>
            <a:r>
              <a:rPr lang="en-US" i="1" dirty="0" smtClean="0"/>
              <a:t>Machine.</a:t>
            </a:r>
            <a:endParaRPr lang="en-US" i="1" dirty="0"/>
          </a:p>
          <a:p>
            <a:pPr>
              <a:lnSpc>
                <a:spcPct val="90000"/>
              </a:lnSpc>
            </a:pPr>
            <a:r>
              <a:rPr lang="en-US" dirty="0"/>
              <a:t>A Java program consists of one or more files with a .java </a:t>
            </a:r>
            <a:r>
              <a:rPr lang="en-US" dirty="0" smtClean="0"/>
              <a:t>extension.</a:t>
            </a:r>
          </a:p>
          <a:p>
            <a:pPr marL="365760" lvl="1" indent="-256032">
              <a:lnSpc>
                <a:spcPct val="90000"/>
              </a:lnSpc>
              <a:buClr>
                <a:schemeClr val="accent3"/>
              </a:buClr>
              <a:buFont typeface="Georgia"/>
              <a:buChar char="•"/>
            </a:pPr>
            <a:r>
              <a:rPr lang="en-US" sz="2800" dirty="0" smtClean="0">
                <a:solidFill>
                  <a:schemeClr val="tx1"/>
                </a:solidFill>
              </a:rPr>
              <a:t>These </a:t>
            </a:r>
            <a:r>
              <a:rPr lang="en-US" sz="2800" dirty="0">
                <a:solidFill>
                  <a:schemeClr val="tx1"/>
                </a:solidFill>
              </a:rPr>
              <a:t>are plain old text </a:t>
            </a:r>
            <a:r>
              <a:rPr lang="en-US" sz="2800" dirty="0" smtClean="0">
                <a:solidFill>
                  <a:schemeClr val="tx1"/>
                </a:solidFill>
              </a:rPr>
              <a:t>files.</a:t>
            </a:r>
            <a:endParaRPr lang="en-US" sz="2800" dirty="0">
              <a:solidFill>
                <a:schemeClr val="tx1"/>
              </a:solidFill>
            </a:endParaRPr>
          </a:p>
          <a:p>
            <a:pPr>
              <a:lnSpc>
                <a:spcPct val="90000"/>
              </a:lnSpc>
            </a:pPr>
            <a:r>
              <a:rPr lang="en-US" dirty="0" smtClean="0"/>
              <a:t>When </a:t>
            </a:r>
            <a:r>
              <a:rPr lang="en-US" dirty="0"/>
              <a:t>a Java program is compiled the .java files are fed to a compiler which produces a .class file for each .java </a:t>
            </a:r>
            <a:r>
              <a:rPr lang="en-US" dirty="0" smtClean="0"/>
              <a:t>file.</a:t>
            </a:r>
            <a:endParaRPr lang="en-US" dirty="0"/>
          </a:p>
          <a:p>
            <a:pPr>
              <a:lnSpc>
                <a:spcPct val="90000"/>
              </a:lnSpc>
            </a:pPr>
            <a:r>
              <a:rPr lang="en-US" dirty="0"/>
              <a:t>The .class file contains Java </a:t>
            </a:r>
            <a:r>
              <a:rPr lang="en-US" dirty="0" smtClean="0"/>
              <a:t>byte code.  </a:t>
            </a:r>
            <a:endParaRPr lang="en-US" dirty="0"/>
          </a:p>
          <a:p>
            <a:pPr>
              <a:lnSpc>
                <a:spcPct val="90000"/>
              </a:lnSpc>
            </a:pPr>
            <a:r>
              <a:rPr lang="en-US" dirty="0" smtClean="0"/>
              <a:t>Byte code </a:t>
            </a:r>
            <a:r>
              <a:rPr lang="en-US" dirty="0"/>
              <a:t>is like machine language, but it is intended for the Java Virtual Machine </a:t>
            </a:r>
            <a:r>
              <a:rPr lang="en-US" dirty="0" smtClean="0"/>
              <a:t>.</a:t>
            </a:r>
            <a:endParaRPr lang="en-US" dirty="0"/>
          </a:p>
        </p:txBody>
      </p:sp>
    </p:spTree>
    <p:extLst>
      <p:ext uri="{BB962C8B-B14F-4D97-AF65-F5344CB8AC3E}">
        <p14:creationId xmlns:p14="http://schemas.microsoft.com/office/powerpoint/2010/main" val="2232677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HelloWorld.java</a:t>
            </a:r>
            <a:endParaRPr lang="en-US" dirty="0"/>
          </a:p>
        </p:txBody>
      </p:sp>
      <p:sp>
        <p:nvSpPr>
          <p:cNvPr id="3" name="Rectangle 2"/>
          <p:cNvSpPr/>
          <p:nvPr/>
        </p:nvSpPr>
        <p:spPr>
          <a:xfrm>
            <a:off x="304800" y="2286000"/>
            <a:ext cx="8686800" cy="3748719"/>
          </a:xfrm>
          <a:prstGeom prst="rect">
            <a:avLst/>
          </a:prstGeom>
        </p:spPr>
        <p:txBody>
          <a:bodyPr wrap="square">
            <a:spAutoFit/>
          </a:bodyPr>
          <a:lstStyle/>
          <a:p>
            <a:pPr>
              <a:lnSpc>
                <a:spcPct val="90000"/>
              </a:lnSpc>
              <a:spcBef>
                <a:spcPct val="0"/>
              </a:spcBef>
            </a:pPr>
            <a:r>
              <a:rPr lang="en-US" sz="2400" dirty="0"/>
              <a:t>/**</a:t>
            </a:r>
          </a:p>
          <a:p>
            <a:pPr>
              <a:lnSpc>
                <a:spcPct val="90000"/>
              </a:lnSpc>
              <a:spcBef>
                <a:spcPct val="0"/>
              </a:spcBef>
            </a:pPr>
            <a:r>
              <a:rPr lang="en-US" sz="2400" dirty="0"/>
              <a:t> * A simple program</a:t>
            </a:r>
          </a:p>
          <a:p>
            <a:pPr>
              <a:lnSpc>
                <a:spcPct val="90000"/>
              </a:lnSpc>
              <a:spcBef>
                <a:spcPct val="0"/>
              </a:spcBef>
            </a:pPr>
            <a:r>
              <a:rPr lang="en-US" sz="2400" dirty="0"/>
              <a:t> */</a:t>
            </a:r>
          </a:p>
          <a:p>
            <a:pPr>
              <a:lnSpc>
                <a:spcPct val="90000"/>
              </a:lnSpc>
              <a:spcBef>
                <a:spcPct val="0"/>
              </a:spcBef>
            </a:pPr>
            <a:endParaRPr lang="en-US" sz="2400" dirty="0"/>
          </a:p>
          <a:p>
            <a:pPr>
              <a:lnSpc>
                <a:spcPct val="90000"/>
              </a:lnSpc>
              <a:spcBef>
                <a:spcPct val="0"/>
              </a:spcBef>
            </a:pPr>
            <a:r>
              <a:rPr lang="en-US" sz="2400" dirty="0"/>
              <a:t>public class </a:t>
            </a:r>
            <a:r>
              <a:rPr lang="en-US" sz="2400" dirty="0" smtClean="0"/>
              <a:t>HelloWorld</a:t>
            </a:r>
            <a:endParaRPr lang="en-US" sz="2400" dirty="0"/>
          </a:p>
          <a:p>
            <a:pPr>
              <a:lnSpc>
                <a:spcPct val="90000"/>
              </a:lnSpc>
              <a:spcBef>
                <a:spcPct val="0"/>
              </a:spcBef>
            </a:pPr>
            <a:r>
              <a:rPr lang="en-US" sz="2400" dirty="0"/>
              <a:t>{</a:t>
            </a:r>
          </a:p>
          <a:p>
            <a:pPr>
              <a:lnSpc>
                <a:spcPct val="90000"/>
              </a:lnSpc>
              <a:spcBef>
                <a:spcPct val="0"/>
              </a:spcBef>
            </a:pPr>
            <a:r>
              <a:rPr lang="en-US" sz="2400" dirty="0"/>
              <a:t>	public static void main(String[] args)</a:t>
            </a:r>
          </a:p>
          <a:p>
            <a:pPr>
              <a:lnSpc>
                <a:spcPct val="90000"/>
              </a:lnSpc>
              <a:spcBef>
                <a:spcPct val="0"/>
              </a:spcBef>
            </a:pPr>
            <a:r>
              <a:rPr lang="en-US" sz="2400" dirty="0"/>
              <a:t>	{</a:t>
            </a:r>
          </a:p>
          <a:p>
            <a:pPr>
              <a:lnSpc>
                <a:spcPct val="90000"/>
              </a:lnSpc>
              <a:spcBef>
                <a:spcPct val="0"/>
              </a:spcBef>
            </a:pPr>
            <a:r>
              <a:rPr lang="en-US" sz="2400" dirty="0"/>
              <a:t>		System.out.println("HELLO </a:t>
            </a:r>
            <a:r>
              <a:rPr lang="en-US" sz="2400" dirty="0" smtClean="0"/>
              <a:t>GLC-103!");</a:t>
            </a:r>
            <a:endParaRPr lang="en-US" sz="2400" dirty="0"/>
          </a:p>
          <a:p>
            <a:pPr>
              <a:lnSpc>
                <a:spcPct val="90000"/>
              </a:lnSpc>
              <a:spcBef>
                <a:spcPct val="0"/>
              </a:spcBef>
            </a:pPr>
            <a:r>
              <a:rPr lang="en-US" sz="2400" dirty="0"/>
              <a:t>	}</a:t>
            </a:r>
          </a:p>
          <a:p>
            <a:pPr>
              <a:lnSpc>
                <a:spcPct val="90000"/>
              </a:lnSpc>
              <a:spcBef>
                <a:spcPct val="0"/>
              </a:spcBef>
            </a:pPr>
            <a:r>
              <a:rPr lang="en-US" sz="2400" dirty="0"/>
              <a:t>}</a:t>
            </a:r>
          </a:p>
        </p:txBody>
      </p:sp>
    </p:spTree>
    <p:extLst>
      <p:ext uri="{BB962C8B-B14F-4D97-AF65-F5344CB8AC3E}">
        <p14:creationId xmlns:p14="http://schemas.microsoft.com/office/powerpoint/2010/main" val="320572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llo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032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143</TotalTime>
  <Words>408</Words>
  <Application>Microsoft Office PowerPoint</Application>
  <PresentationFormat>On-screen Show (4:3)</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Georgia</vt:lpstr>
      <vt:lpstr>Gill Sans MT</vt:lpstr>
      <vt:lpstr>Trebuchet MS</vt:lpstr>
      <vt:lpstr>Wingdings 2</vt:lpstr>
      <vt:lpstr>Urban</vt:lpstr>
      <vt:lpstr>Did you guys have your Java today? </vt:lpstr>
      <vt:lpstr>JAVA = Coffee =Programming Language</vt:lpstr>
      <vt:lpstr>How JAVA got its name?</vt:lpstr>
      <vt:lpstr>What is JAVA?</vt:lpstr>
      <vt:lpstr>Origin of JAVA  </vt:lpstr>
      <vt:lpstr>Why JAVA?</vt:lpstr>
      <vt:lpstr>How JAVA works?</vt:lpstr>
      <vt:lpstr>HelloWorld.java</vt:lpstr>
      <vt:lpstr>PowerPoint Presentation</vt:lpstr>
      <vt:lpstr>Pillars of Java</vt:lpstr>
      <vt:lpstr>Class &amp; Object</vt:lpstr>
      <vt:lpstr>Polymorphism</vt:lpstr>
      <vt:lpstr>Inheritance</vt:lpstr>
      <vt:lpstr>Abstraction</vt:lpstr>
      <vt:lpstr>Encapsulation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you have your Java today?</dc:title>
  <dc:creator>Nishant</dc:creator>
  <cp:lastModifiedBy>GUPTA, SUMIT</cp:lastModifiedBy>
  <cp:revision>19</cp:revision>
  <dcterms:created xsi:type="dcterms:W3CDTF">2006-08-16T00:00:00Z</dcterms:created>
  <dcterms:modified xsi:type="dcterms:W3CDTF">2020-02-12T11:09:25Z</dcterms:modified>
</cp:coreProperties>
</file>