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94692"/>
  </p:normalViewPr>
  <p:slideViewPr>
    <p:cSldViewPr snapToGrid="0">
      <p:cViewPr>
        <p:scale>
          <a:sx n="168" d="100"/>
          <a:sy n="168" d="100"/>
        </p:scale>
        <p:origin x="18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AC32A-4DEE-8CEE-80D3-7ECF0A75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2DEB5-2D1C-7926-BB0C-2AF63C44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6CCE7-3E9C-2945-6D91-57F8E018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81E12-E815-C95C-35DC-D1EB126A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284D0-8E40-8A03-6626-A96DED3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EE020-BD21-F925-06AA-3339FA6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C3A0D-4D01-43CC-F6A4-D24A535E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1A2A59-5B87-4ACF-D971-5B35FB7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6CCAA-650E-8B9A-F485-DE4CDAC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1D8E2-402C-FD00-E566-2810ED9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1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EBFB78-1598-AEC2-CD0D-55051E426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EF339-D3BD-E911-2BD8-C8707F1E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B3905-0B17-18C7-CDF2-6763960C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EAA74-18C1-6A80-4D2F-F6CFAE2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F5DE1-41A0-C6EE-FA96-3BAF29E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55D0A-9E95-16E0-3A7F-CF0D0A7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8F58DE-0C4F-14AC-CDBF-EF20DB98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B99D3-D738-CE71-1864-B3525267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3788C-F3E5-A06F-C6AC-7FC7336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81990-3C89-6E86-1139-8F760513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4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9AE86-25D8-FC38-8916-22E6803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591181-F0F2-F64A-7689-0D82FD4C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A2B49-CDEF-5B00-3D18-3C367ABD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21977-28BD-76FB-5702-17A88406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1F990-99CC-3A26-7461-A8C5CFF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56A42-183F-5BB9-8756-77068C22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EC59E-05EB-27B9-F494-1DD91F203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3F6F7A-4C43-6202-8604-BB424A60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88092C-5E59-941F-6245-E6BEE0E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FE37E-DEFA-24B4-CD30-069371E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BAB5F6-E8F2-8F14-37BE-C1AF96A0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1C193-148D-2601-FF55-4DF3FEC6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F6F6E7-3791-AB4C-C73A-F580E9E0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91163-5B5B-9943-D438-748FED78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4377E4-309A-C6F4-61A6-9A47DC0A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E1222-49BB-54A3-E439-C2C3DD46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88077-580C-24B6-00DB-5B3E1391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F67BFC-438E-7E4E-C0E6-D40917C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BBF191-FADF-9C61-8923-C6B89991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3D899-7C18-8C84-98A5-BDF1D98E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447A84-AACB-EDC5-48E9-ED745C8A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A94B4F-CDE0-9588-765B-83B4DC48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0E987-A5B3-C135-DC23-EA0E09D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E9C45-FA02-BBC2-C449-63235DFA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420363-FE7E-E5DE-0574-42899988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1CF159-1F48-229D-A189-F8D911BA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55B17-D467-256C-2DBF-C900D72F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4CDA0-CA42-B6C6-31C7-EE8359A7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2E764-FB9B-C989-CBE0-D86EA9B93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C7CD8-E568-766D-E591-29DB44AF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F752F-5CD1-4F56-5B4A-E65F50C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C462CA-EFC6-B57F-54CF-4A12F04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E0612-3566-8A06-AA43-25716CF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E73AA5-598E-DBFA-CCA0-F14EA52BE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A1E694-33B2-4A34-C674-F9D53306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4826B-C4F9-824B-B7DC-E1513C6C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E58D53-B142-F5F8-500F-F65E6AB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1A682-768B-83C0-01D7-9334A6EA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FDC5E8-4336-27E4-990C-8CEB145D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23968-72CB-D8C2-5031-E5DAF690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47D8D-1472-465B-CA84-286F3C33B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36DDC-C236-7845-AABE-E73B11A4B90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B31F4-770F-A366-6F45-0C77F124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C786F-1A8D-B721-3041-B280D4FE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0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9282F-05CF-F8D0-0FC2-DAB31A2D69FB}"/>
              </a:ext>
            </a:extLst>
          </p:cNvPr>
          <p:cNvSpPr/>
          <p:nvPr/>
        </p:nvSpPr>
        <p:spPr>
          <a:xfrm>
            <a:off x="0" y="0"/>
            <a:ext cx="12192000" cy="650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74BEF691-6EBA-AFC8-198F-910B30D4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5" y="3945135"/>
            <a:ext cx="816551" cy="81655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8AEB93F-51F3-C596-6E88-304999166F43}"/>
              </a:ext>
            </a:extLst>
          </p:cNvPr>
          <p:cNvGrpSpPr/>
          <p:nvPr/>
        </p:nvGrpSpPr>
        <p:grpSpPr>
          <a:xfrm>
            <a:off x="8683254" y="4869408"/>
            <a:ext cx="1768492" cy="1215432"/>
            <a:chOff x="8812225" y="3654286"/>
            <a:chExt cx="1768492" cy="121543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25165" y="3654286"/>
              <a:ext cx="941608" cy="9416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A246-B7BF-6BEA-A31A-C0D9ECDA324A}"/>
              </a:ext>
            </a:extLst>
          </p:cNvPr>
          <p:cNvSpPr txBox="1"/>
          <p:nvPr/>
        </p:nvSpPr>
        <p:spPr>
          <a:xfrm>
            <a:off x="6877358" y="2388344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6.</a:t>
            </a:r>
            <a:r>
              <a:rPr lang="ja-JP" altLang="en-US" sz="1100"/>
              <a:t>ユーザーの</a:t>
            </a:r>
            <a:r>
              <a:rPr lang="en-US" altLang="ja-JP" sz="1100" dirty="0"/>
              <a:t>JWT(</a:t>
            </a:r>
            <a:r>
              <a:rPr lang="ja-JP" altLang="en-US" sz="1100"/>
              <a:t>権限</a:t>
            </a:r>
            <a:r>
              <a:rPr lang="en-US" altLang="ja-JP" sz="1100" dirty="0"/>
              <a:t>)</a:t>
            </a:r>
          </a:p>
          <a:p>
            <a:r>
              <a:rPr lang="ja-JP" altLang="en-US" sz="1100"/>
              <a:t>に応じた検索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F508D6-D5A9-1DAA-89E4-F8AA3992D4D9}"/>
              </a:ext>
            </a:extLst>
          </p:cNvPr>
          <p:cNvGrpSpPr/>
          <p:nvPr/>
        </p:nvGrpSpPr>
        <p:grpSpPr>
          <a:xfrm>
            <a:off x="8683254" y="2447414"/>
            <a:ext cx="1768492" cy="1306792"/>
            <a:chOff x="6809043" y="3716814"/>
            <a:chExt cx="1768492" cy="13067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84" y="3716814"/>
              <a:ext cx="941609" cy="81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6809043" y="4654274"/>
              <a:ext cx="176849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Microsoft Graph API</a:t>
              </a:r>
            </a:p>
            <a:p>
              <a:pPr algn="ctr">
                <a:defRPr/>
              </a:pPr>
              <a:r>
                <a:rPr lang="en-US" altLang="ja-JP" sz="10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(Microsoft Search API)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BB650D-FCB4-44AD-1BE8-023E6C69E257}"/>
              </a:ext>
            </a:extLst>
          </p:cNvPr>
          <p:cNvGrpSpPr/>
          <p:nvPr/>
        </p:nvGrpSpPr>
        <p:grpSpPr>
          <a:xfrm>
            <a:off x="3427922" y="411398"/>
            <a:ext cx="1956877" cy="1729287"/>
            <a:chOff x="3677886" y="599128"/>
            <a:chExt cx="1956877" cy="17292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921C7C5-9A10-A858-800E-7DF2EBE38583}"/>
                </a:ext>
              </a:extLst>
            </p:cNvPr>
            <p:cNvSpPr/>
            <p:nvPr/>
          </p:nvSpPr>
          <p:spPr bwMode="auto">
            <a:xfrm>
              <a:off x="4059945" y="1013239"/>
              <a:ext cx="1574818" cy="1315176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25EFDE98-95C8-455E-C0F8-E15A4BAC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4218" y="599128"/>
              <a:ext cx="732949" cy="732949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124E3CC4-0C61-A038-D2E6-77E4A1BB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0082" y="1216272"/>
              <a:ext cx="732949" cy="732949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5577614-C571-18F2-030F-6BF5E54F6347}"/>
                </a:ext>
              </a:extLst>
            </p:cNvPr>
            <p:cNvSpPr txBox="1"/>
            <p:nvPr/>
          </p:nvSpPr>
          <p:spPr>
            <a:xfrm>
              <a:off x="4059945" y="2054179"/>
              <a:ext cx="15748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アプリケーション登録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67B1E-7CDD-E0EE-6532-01FA7CD62388}"/>
                </a:ext>
              </a:extLst>
            </p:cNvPr>
            <p:cNvSpPr txBox="1"/>
            <p:nvPr/>
          </p:nvSpPr>
          <p:spPr>
            <a:xfrm>
              <a:off x="3677886" y="1299918"/>
              <a:ext cx="7592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Entra 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1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(Azure AD)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CBE5CC9-1554-690C-59F8-6284FF070F9D}"/>
              </a:ext>
            </a:extLst>
          </p:cNvPr>
          <p:cNvGrpSpPr/>
          <p:nvPr/>
        </p:nvGrpSpPr>
        <p:grpSpPr>
          <a:xfrm>
            <a:off x="3984281" y="3716504"/>
            <a:ext cx="1242275" cy="1152904"/>
            <a:chOff x="7663606" y="4795992"/>
            <a:chExt cx="1242275" cy="115290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76469" y="4795992"/>
              <a:ext cx="816551" cy="816551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134A8-3A32-7320-DB3C-0E5E8BFE82DC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17B3F-D32F-421E-B096-8FF72E3B4E61}"/>
              </a:ext>
            </a:extLst>
          </p:cNvPr>
          <p:cNvSpPr txBox="1"/>
          <p:nvPr/>
        </p:nvSpPr>
        <p:spPr>
          <a:xfrm>
            <a:off x="6883007" y="471653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5.</a:t>
            </a:r>
            <a:r>
              <a:rPr lang="ja-JP" altLang="en-US" sz="1100"/>
              <a:t>入力文からクエリの生成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B2A9A0-938A-281E-FD60-D720F3C98151}"/>
              </a:ext>
            </a:extLst>
          </p:cNvPr>
          <p:cNvSpPr txBox="1"/>
          <p:nvPr/>
        </p:nvSpPr>
        <p:spPr>
          <a:xfrm>
            <a:off x="6877358" y="5007330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7.</a:t>
            </a:r>
            <a:r>
              <a:rPr lang="ja-JP" altLang="en-US" sz="1100"/>
              <a:t>検索結果と入力文から回答の生成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8AB35D-B6FB-1420-4C97-855F91DBF6C7}"/>
              </a:ext>
            </a:extLst>
          </p:cNvPr>
          <p:cNvSpPr txBox="1"/>
          <p:nvPr/>
        </p:nvSpPr>
        <p:spPr>
          <a:xfrm>
            <a:off x="2636643" y="392955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3.</a:t>
            </a:r>
            <a:r>
              <a:rPr lang="ja-JP" altLang="en-US" sz="1100"/>
              <a:t>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38F2B2-0E92-3820-4F71-BB940174F7BC}"/>
              </a:ext>
            </a:extLst>
          </p:cNvPr>
          <p:cNvSpPr txBox="1"/>
          <p:nvPr/>
        </p:nvSpPr>
        <p:spPr>
          <a:xfrm>
            <a:off x="2755932" y="426385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8.</a:t>
            </a:r>
            <a:r>
              <a:rPr lang="ja-JP" altLang="en-US" sz="1100"/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D89E4D-DC60-ECDF-3ABF-FBF988FC2D1F}"/>
              </a:ext>
            </a:extLst>
          </p:cNvPr>
          <p:cNvSpPr txBox="1"/>
          <p:nvPr/>
        </p:nvSpPr>
        <p:spPr>
          <a:xfrm>
            <a:off x="1655060" y="2360043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1.</a:t>
            </a:r>
            <a:r>
              <a:rPr lang="ja-JP" altLang="en-US" sz="1100"/>
              <a:t>ログイン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A6DB97-F31A-0CD1-AC86-B0C7DB91D06C}"/>
              </a:ext>
            </a:extLst>
          </p:cNvPr>
          <p:cNvSpPr txBox="1"/>
          <p:nvPr/>
        </p:nvSpPr>
        <p:spPr>
          <a:xfrm>
            <a:off x="2462556" y="273230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2.JWT</a:t>
            </a:r>
            <a:endParaRPr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521BF0-3484-0AE9-1282-4AF1CFDF4CD8}"/>
              </a:ext>
            </a:extLst>
          </p:cNvPr>
          <p:cNvSpPr txBox="1"/>
          <p:nvPr/>
        </p:nvSpPr>
        <p:spPr>
          <a:xfrm>
            <a:off x="4605419" y="2242064"/>
            <a:ext cx="2148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4.On-Behalf-Of </a:t>
            </a:r>
            <a:r>
              <a:rPr lang="ja-JP" altLang="en-US" sz="1100"/>
              <a:t>フローを</a:t>
            </a:r>
            <a:endParaRPr lang="en-US" altLang="ja-JP" sz="1100" dirty="0"/>
          </a:p>
          <a:p>
            <a:r>
              <a:rPr lang="ja-JP" altLang="en-US" sz="1100"/>
              <a:t>使用してユーザーごとに</a:t>
            </a:r>
            <a:endParaRPr lang="en-US" altLang="ja-JP" sz="1100" dirty="0"/>
          </a:p>
          <a:p>
            <a:r>
              <a:rPr lang="en-US" altLang="ja-JP" sz="1100" dirty="0"/>
              <a:t>Graph API</a:t>
            </a:r>
            <a:r>
              <a:rPr lang="ja-JP" altLang="en-US" sz="1100"/>
              <a:t>用トークンを取得</a:t>
            </a:r>
            <a:endParaRPr lang="en-US" altLang="ja-JP" sz="11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9BF554-3C9C-A24E-1F2A-6D6484EB6172}"/>
              </a:ext>
            </a:extLst>
          </p:cNvPr>
          <p:cNvSpPr txBox="1"/>
          <p:nvPr/>
        </p:nvSpPr>
        <p:spPr>
          <a:xfrm>
            <a:off x="6730105" y="1125712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0.</a:t>
            </a:r>
            <a:r>
              <a:rPr lang="ja-JP" altLang="en-US" sz="1100"/>
              <a:t>検索権限の付与</a:t>
            </a:r>
          </a:p>
        </p:txBody>
      </p: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001AA688-D338-60D6-37A6-DFB974C3FB3E}"/>
              </a:ext>
            </a:extLst>
          </p:cNvPr>
          <p:cNvGrpSpPr/>
          <p:nvPr/>
        </p:nvGrpSpPr>
        <p:grpSpPr>
          <a:xfrm>
            <a:off x="7174873" y="5448712"/>
            <a:ext cx="1037463" cy="599552"/>
            <a:chOff x="5727026" y="6260956"/>
            <a:chExt cx="1037463" cy="59955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51544B0-08B4-90DD-A543-5FA72C781B10}"/>
                </a:ext>
              </a:extLst>
            </p:cNvPr>
            <p:cNvSpPr txBox="1"/>
            <p:nvPr/>
          </p:nvSpPr>
          <p:spPr>
            <a:xfrm>
              <a:off x="5727026" y="659889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マネージド</a:t>
              </a:r>
              <a:r>
                <a:rPr lang="en-US" altLang="ja-JP" sz="1050" dirty="0"/>
                <a:t>ID</a:t>
              </a:r>
              <a:endParaRPr lang="ja-JP" altLang="en-US" sz="105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43A11B8-8231-77EC-53F4-4A09BC6F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7718" y="6260956"/>
              <a:ext cx="307777" cy="307777"/>
            </a:xfrm>
            <a:prstGeom prst="rect">
              <a:avLst/>
            </a:prstGeom>
          </p:spPr>
        </p:pic>
      </p:grp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7542EA-4635-C16E-CE16-8D6D2AAB949C}"/>
              </a:ext>
            </a:extLst>
          </p:cNvPr>
          <p:cNvCxnSpPr>
            <a:cxnSpLocks/>
          </p:cNvCxnSpPr>
          <p:nvPr/>
        </p:nvCxnSpPr>
        <p:spPr>
          <a:xfrm>
            <a:off x="2004906" y="4149439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0BC9BD-CBE7-321F-7960-F27C6A7A1BEC}"/>
              </a:ext>
            </a:extLst>
          </p:cNvPr>
          <p:cNvCxnSpPr>
            <a:cxnSpLocks/>
          </p:cNvCxnSpPr>
          <p:nvPr/>
        </p:nvCxnSpPr>
        <p:spPr>
          <a:xfrm>
            <a:off x="4613529" y="2189614"/>
            <a:ext cx="0" cy="152689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 descr="ノート PC 枠線">
            <a:extLst>
              <a:ext uri="{FF2B5EF4-FFF2-40B4-BE49-F238E27FC236}">
                <a16:creationId xmlns:a16="http://schemas.microsoft.com/office/drawing/2014/main" id="{047BF65F-2FC7-7275-2FB3-B8A12ADA3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742" y="3450921"/>
            <a:ext cx="1101028" cy="1101028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041CB4-DB58-E79A-E4DA-E9F7FAE2CF69}"/>
              </a:ext>
            </a:extLst>
          </p:cNvPr>
          <p:cNvCxnSpPr>
            <a:cxnSpLocks/>
          </p:cNvCxnSpPr>
          <p:nvPr/>
        </p:nvCxnSpPr>
        <p:spPr>
          <a:xfrm flipH="1">
            <a:off x="2004906" y="4267792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D8D8B10-0C4D-DA2E-6EBF-551C54B872B2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5013695" y="2855690"/>
            <a:ext cx="4083000" cy="1269090"/>
          </a:xfrm>
          <a:prstGeom prst="bentConnector3">
            <a:avLst>
              <a:gd name="adj1" fmla="val 46297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09F50668-689F-1C33-3188-2982BEA241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3695" y="4124780"/>
            <a:ext cx="4082499" cy="1215432"/>
          </a:xfrm>
          <a:prstGeom prst="bentConnector3">
            <a:avLst>
              <a:gd name="adj1" fmla="val 46120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40FC0BB3-7E5F-D4B9-77D8-8942CF068E5D}"/>
              </a:ext>
            </a:extLst>
          </p:cNvPr>
          <p:cNvCxnSpPr>
            <a:stCxn id="1026" idx="0"/>
            <a:endCxn id="10" idx="3"/>
          </p:cNvCxnSpPr>
          <p:nvPr/>
        </p:nvCxnSpPr>
        <p:spPr>
          <a:xfrm rot="16200000" flipV="1">
            <a:off x="6754086" y="-366001"/>
            <a:ext cx="1052397" cy="457443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2403E1F-01F0-999E-63C5-30469DE805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5737" y="1522524"/>
            <a:ext cx="572059" cy="55896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76ACD92-68D7-4616-0A69-7EAF35A9FF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35737" y="2460998"/>
            <a:ext cx="570013" cy="37407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B8DB1C-79C5-CA15-C510-05D966B7EA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5737" y="3214578"/>
            <a:ext cx="580186" cy="539628"/>
          </a:xfrm>
          <a:prstGeom prst="rect">
            <a:avLst/>
          </a:prstGeom>
        </p:spPr>
      </p:pic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7A018BCF-54AA-4EA5-503A-92334BDED9D0}"/>
              </a:ext>
            </a:extLst>
          </p:cNvPr>
          <p:cNvCxnSpPr>
            <a:stCxn id="1026" idx="3"/>
            <a:endCxn id="55" idx="1"/>
          </p:cNvCxnSpPr>
          <p:nvPr/>
        </p:nvCxnSpPr>
        <p:spPr>
          <a:xfrm flipV="1">
            <a:off x="10038304" y="1802007"/>
            <a:ext cx="1197433" cy="10536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443AE90-8BF4-D492-2447-B1B3459C9693}"/>
              </a:ext>
            </a:extLst>
          </p:cNvPr>
          <p:cNvCxnSpPr>
            <a:cxnSpLocks/>
            <a:stCxn id="1026" idx="3"/>
            <a:endCxn id="57" idx="1"/>
          </p:cNvCxnSpPr>
          <p:nvPr/>
        </p:nvCxnSpPr>
        <p:spPr>
          <a:xfrm flipV="1">
            <a:off x="10038304" y="2648034"/>
            <a:ext cx="1197433" cy="2076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E9A77EF1-E199-028C-3AA8-28F4B932F479}"/>
              </a:ext>
            </a:extLst>
          </p:cNvPr>
          <p:cNvCxnSpPr>
            <a:cxnSpLocks/>
            <a:stCxn id="1026" idx="3"/>
            <a:endCxn id="59" idx="1"/>
          </p:cNvCxnSpPr>
          <p:nvPr/>
        </p:nvCxnSpPr>
        <p:spPr>
          <a:xfrm>
            <a:off x="10038304" y="2855690"/>
            <a:ext cx="1197433" cy="6287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DD86CAC9-9077-6718-0549-ECA8CDE2841C}"/>
              </a:ext>
            </a:extLst>
          </p:cNvPr>
          <p:cNvSpPr txBox="1"/>
          <p:nvPr/>
        </p:nvSpPr>
        <p:spPr>
          <a:xfrm>
            <a:off x="10987989" y="214068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SharePoint Online</a:t>
            </a:r>
          </a:p>
        </p:txBody>
      </p: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E997EEB6-735F-31EA-129B-366C91EB4ED4}"/>
              </a:ext>
            </a:extLst>
          </p:cNvPr>
          <p:cNvSpPr txBox="1"/>
          <p:nvPr/>
        </p:nvSpPr>
        <p:spPr>
          <a:xfrm>
            <a:off x="10987989" y="288994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4ACEF91-DAD0-B72B-D3B0-18EB61B35751}"/>
              </a:ext>
            </a:extLst>
          </p:cNvPr>
          <p:cNvSpPr txBox="1"/>
          <p:nvPr/>
        </p:nvSpPr>
        <p:spPr>
          <a:xfrm>
            <a:off x="10987989" y="3813219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 Teams</a:t>
            </a:r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EDF4B08-A76C-E751-7AFE-B80C62C19800}"/>
              </a:ext>
            </a:extLst>
          </p:cNvPr>
          <p:cNvSpPr txBox="1"/>
          <p:nvPr/>
        </p:nvSpPr>
        <p:spPr>
          <a:xfrm>
            <a:off x="11432509" y="4015186"/>
            <a:ext cx="766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D90AC13-A008-452C-FA8A-3247831EDAB7}"/>
              </a:ext>
            </a:extLst>
          </p:cNvPr>
          <p:cNvSpPr txBox="1"/>
          <p:nvPr/>
        </p:nvSpPr>
        <p:spPr>
          <a:xfrm>
            <a:off x="2313000" y="3584465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0.Web</a:t>
            </a:r>
            <a:r>
              <a:rPr lang="ja-JP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アプリへアクセス</a:t>
            </a: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A0B660FB-224C-2A5B-9D48-C7E0BA9953D8}"/>
              </a:ext>
            </a:extLst>
          </p:cNvPr>
          <p:cNvCxnSpPr>
            <a:cxnSpLocks/>
          </p:cNvCxnSpPr>
          <p:nvPr/>
        </p:nvCxnSpPr>
        <p:spPr>
          <a:xfrm>
            <a:off x="1970351" y="3799221"/>
            <a:ext cx="222679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3308450-ED7D-8DDE-2416-FD891F5BA51A}"/>
              </a:ext>
            </a:extLst>
          </p:cNvPr>
          <p:cNvCxnSpPr>
            <a:cxnSpLocks/>
          </p:cNvCxnSpPr>
          <p:nvPr/>
        </p:nvCxnSpPr>
        <p:spPr>
          <a:xfrm flipV="1">
            <a:off x="1200365" y="1569094"/>
            <a:ext cx="2357989" cy="2053637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矢印コネクタ 1054">
            <a:extLst>
              <a:ext uri="{FF2B5EF4-FFF2-40B4-BE49-F238E27FC236}">
                <a16:creationId xmlns:a16="http://schemas.microsoft.com/office/drawing/2014/main" id="{093E636B-BAAB-5029-1447-FD0765D95A0A}"/>
              </a:ext>
            </a:extLst>
          </p:cNvPr>
          <p:cNvCxnSpPr>
            <a:cxnSpLocks/>
          </p:cNvCxnSpPr>
          <p:nvPr/>
        </p:nvCxnSpPr>
        <p:spPr>
          <a:xfrm flipH="1">
            <a:off x="1499083" y="1725395"/>
            <a:ext cx="2172837" cy="1935621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D42C55-6D09-BDD1-FAA8-4C5B8B86A7F1}"/>
              </a:ext>
            </a:extLst>
          </p:cNvPr>
          <p:cNvSpPr/>
          <p:nvPr/>
        </p:nvSpPr>
        <p:spPr>
          <a:xfrm>
            <a:off x="0" y="0"/>
            <a:ext cx="12192000" cy="650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74BEF691-6EBA-AFC8-198F-910B30D4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5" y="3945135"/>
            <a:ext cx="816551" cy="81655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8AEB93F-51F3-C596-6E88-304999166F43}"/>
              </a:ext>
            </a:extLst>
          </p:cNvPr>
          <p:cNvGrpSpPr/>
          <p:nvPr/>
        </p:nvGrpSpPr>
        <p:grpSpPr>
          <a:xfrm>
            <a:off x="8683254" y="4869408"/>
            <a:ext cx="1768492" cy="1215432"/>
            <a:chOff x="8812225" y="3654286"/>
            <a:chExt cx="1768492" cy="121543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25165" y="3654286"/>
              <a:ext cx="941608" cy="9416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A246-B7BF-6BEA-A31A-C0D9ECDA324A}"/>
              </a:ext>
            </a:extLst>
          </p:cNvPr>
          <p:cNvSpPr txBox="1"/>
          <p:nvPr/>
        </p:nvSpPr>
        <p:spPr>
          <a:xfrm>
            <a:off x="7003028" y="2388344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6. Search according to</a:t>
            </a:r>
          </a:p>
          <a:p>
            <a:r>
              <a:rPr lang="en-US" altLang="ja-JP" sz="1100" dirty="0"/>
              <a:t> the user's JWT(Permission)</a:t>
            </a:r>
            <a:endParaRPr lang="ja-JP" altLang="en-US" sz="11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F508D6-D5A9-1DAA-89E4-F8AA3992D4D9}"/>
              </a:ext>
            </a:extLst>
          </p:cNvPr>
          <p:cNvGrpSpPr/>
          <p:nvPr/>
        </p:nvGrpSpPr>
        <p:grpSpPr>
          <a:xfrm>
            <a:off x="8683254" y="2447414"/>
            <a:ext cx="1768492" cy="1306792"/>
            <a:chOff x="6809043" y="3716814"/>
            <a:chExt cx="1768492" cy="13067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84" y="3716814"/>
              <a:ext cx="941609" cy="81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6809043" y="4654274"/>
              <a:ext cx="176849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Microsoft Graph API</a:t>
              </a:r>
            </a:p>
            <a:p>
              <a:pPr algn="ctr">
                <a:defRPr/>
              </a:pPr>
              <a:r>
                <a:rPr lang="en-US" altLang="ja-JP" sz="10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(Microsoft Search API)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BB650D-FCB4-44AD-1BE8-023E6C69E257}"/>
              </a:ext>
            </a:extLst>
          </p:cNvPr>
          <p:cNvGrpSpPr/>
          <p:nvPr/>
        </p:nvGrpSpPr>
        <p:grpSpPr>
          <a:xfrm>
            <a:off x="3427922" y="411398"/>
            <a:ext cx="1956877" cy="1729287"/>
            <a:chOff x="3677886" y="599128"/>
            <a:chExt cx="1956877" cy="17292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921C7C5-9A10-A858-800E-7DF2EBE38583}"/>
                </a:ext>
              </a:extLst>
            </p:cNvPr>
            <p:cNvSpPr/>
            <p:nvPr/>
          </p:nvSpPr>
          <p:spPr bwMode="auto">
            <a:xfrm>
              <a:off x="4059945" y="1013239"/>
              <a:ext cx="1574818" cy="1315176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25EFDE98-95C8-455E-C0F8-E15A4BAC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4218" y="599128"/>
              <a:ext cx="732949" cy="732949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124E3CC4-0C61-A038-D2E6-77E4A1BB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0082" y="1216272"/>
              <a:ext cx="732949" cy="732949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5577614-C571-18F2-030F-6BF5E54F6347}"/>
                </a:ext>
              </a:extLst>
            </p:cNvPr>
            <p:cNvSpPr txBox="1"/>
            <p:nvPr/>
          </p:nvSpPr>
          <p:spPr>
            <a:xfrm>
              <a:off x="4059945" y="2054179"/>
              <a:ext cx="15748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Registration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67B1E-7CDD-E0EE-6532-01FA7CD62388}"/>
                </a:ext>
              </a:extLst>
            </p:cNvPr>
            <p:cNvSpPr txBox="1"/>
            <p:nvPr/>
          </p:nvSpPr>
          <p:spPr>
            <a:xfrm>
              <a:off x="3677886" y="1299918"/>
              <a:ext cx="7592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Entra 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1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(Azure AD)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CBE5CC9-1554-690C-59F8-6284FF070F9D}"/>
              </a:ext>
            </a:extLst>
          </p:cNvPr>
          <p:cNvGrpSpPr/>
          <p:nvPr/>
        </p:nvGrpSpPr>
        <p:grpSpPr>
          <a:xfrm>
            <a:off x="3984281" y="3716504"/>
            <a:ext cx="1242275" cy="1152904"/>
            <a:chOff x="7663606" y="4795992"/>
            <a:chExt cx="1242275" cy="115290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76469" y="4795992"/>
              <a:ext cx="816551" cy="816551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134A8-3A32-7320-DB3C-0E5E8BFE82DC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17B3F-D32F-421E-B096-8FF72E3B4E61}"/>
              </a:ext>
            </a:extLst>
          </p:cNvPr>
          <p:cNvSpPr txBox="1"/>
          <p:nvPr/>
        </p:nvSpPr>
        <p:spPr>
          <a:xfrm>
            <a:off x="6945781" y="4622048"/>
            <a:ext cx="2401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5. Generating queries from input </a:t>
            </a:r>
            <a:endParaRPr lang="ja-JP" altLang="en-US" sz="11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B2A9A0-938A-281E-FD60-D720F3C98151}"/>
              </a:ext>
            </a:extLst>
          </p:cNvPr>
          <p:cNvSpPr txBox="1"/>
          <p:nvPr/>
        </p:nvSpPr>
        <p:spPr>
          <a:xfrm>
            <a:off x="6960029" y="4928380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7. Generate answers from</a:t>
            </a:r>
          </a:p>
          <a:p>
            <a:r>
              <a:rPr lang="en-US" altLang="ja-JP" sz="1100" dirty="0"/>
              <a:t> search results and input</a:t>
            </a:r>
            <a:endParaRPr lang="ja-JP" altLang="en-US" sz="11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8AB35D-B6FB-1420-4C97-855F91DBF6C7}"/>
              </a:ext>
            </a:extLst>
          </p:cNvPr>
          <p:cNvSpPr txBox="1"/>
          <p:nvPr/>
        </p:nvSpPr>
        <p:spPr>
          <a:xfrm>
            <a:off x="2636643" y="3929559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3.Request</a:t>
            </a:r>
            <a:endParaRPr lang="ja-JP" altLang="en-US" sz="11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38F2B2-0E92-3820-4F71-BB940174F7BC}"/>
              </a:ext>
            </a:extLst>
          </p:cNvPr>
          <p:cNvSpPr txBox="1"/>
          <p:nvPr/>
        </p:nvSpPr>
        <p:spPr>
          <a:xfrm>
            <a:off x="2755932" y="4263855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8.Response</a:t>
            </a:r>
            <a:endParaRPr lang="ja-JP" altLang="en-US" sz="11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D89E4D-DC60-ECDF-3ABF-FBF988FC2D1F}"/>
              </a:ext>
            </a:extLst>
          </p:cNvPr>
          <p:cNvSpPr txBox="1"/>
          <p:nvPr/>
        </p:nvSpPr>
        <p:spPr>
          <a:xfrm>
            <a:off x="1655060" y="236004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1.Sing in</a:t>
            </a:r>
            <a:endParaRPr lang="ja-JP" altLang="en-US" sz="11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A6DB97-F31A-0CD1-AC86-B0C7DB91D06C}"/>
              </a:ext>
            </a:extLst>
          </p:cNvPr>
          <p:cNvSpPr txBox="1"/>
          <p:nvPr/>
        </p:nvSpPr>
        <p:spPr>
          <a:xfrm>
            <a:off x="2462556" y="273230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2.JWT</a:t>
            </a:r>
            <a:endParaRPr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521BF0-3484-0AE9-1282-4AF1CFDF4CD8}"/>
              </a:ext>
            </a:extLst>
          </p:cNvPr>
          <p:cNvSpPr txBox="1"/>
          <p:nvPr/>
        </p:nvSpPr>
        <p:spPr>
          <a:xfrm>
            <a:off x="4605419" y="2242064"/>
            <a:ext cx="2148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4. Get a token for the Graph API for each user using the On-Behalf-Of flow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9BF554-3C9C-A24E-1F2A-6D6484EB6172}"/>
              </a:ext>
            </a:extLst>
          </p:cNvPr>
          <p:cNvSpPr txBox="1"/>
          <p:nvPr/>
        </p:nvSpPr>
        <p:spPr>
          <a:xfrm>
            <a:off x="6354701" y="1125712"/>
            <a:ext cx="2198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0. Granting search permissions</a:t>
            </a:r>
            <a:endParaRPr lang="ja-JP" altLang="en-US" sz="1100"/>
          </a:p>
        </p:txBody>
      </p: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001AA688-D338-60D6-37A6-DFB974C3FB3E}"/>
              </a:ext>
            </a:extLst>
          </p:cNvPr>
          <p:cNvGrpSpPr/>
          <p:nvPr/>
        </p:nvGrpSpPr>
        <p:grpSpPr>
          <a:xfrm>
            <a:off x="7174873" y="5448712"/>
            <a:ext cx="1037463" cy="599552"/>
            <a:chOff x="5727026" y="6260956"/>
            <a:chExt cx="1037463" cy="59955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51544B0-08B4-90DD-A543-5FA72C781B10}"/>
                </a:ext>
              </a:extLst>
            </p:cNvPr>
            <p:cNvSpPr txBox="1"/>
            <p:nvPr/>
          </p:nvSpPr>
          <p:spPr>
            <a:xfrm>
              <a:off x="5727026" y="659889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マネージド</a:t>
              </a:r>
              <a:r>
                <a:rPr lang="en-US" altLang="ja-JP" sz="1050" dirty="0"/>
                <a:t>ID</a:t>
              </a:r>
              <a:endParaRPr lang="ja-JP" altLang="en-US" sz="105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43A11B8-8231-77EC-53F4-4A09BC6F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7718" y="6260956"/>
              <a:ext cx="307777" cy="307777"/>
            </a:xfrm>
            <a:prstGeom prst="rect">
              <a:avLst/>
            </a:prstGeom>
          </p:spPr>
        </p:pic>
      </p:grp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7542EA-4635-C16E-CE16-8D6D2AAB949C}"/>
              </a:ext>
            </a:extLst>
          </p:cNvPr>
          <p:cNvCxnSpPr>
            <a:cxnSpLocks/>
          </p:cNvCxnSpPr>
          <p:nvPr/>
        </p:nvCxnSpPr>
        <p:spPr>
          <a:xfrm>
            <a:off x="2004906" y="4149439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0BC9BD-CBE7-321F-7960-F27C6A7A1BEC}"/>
              </a:ext>
            </a:extLst>
          </p:cNvPr>
          <p:cNvCxnSpPr>
            <a:cxnSpLocks/>
          </p:cNvCxnSpPr>
          <p:nvPr/>
        </p:nvCxnSpPr>
        <p:spPr>
          <a:xfrm>
            <a:off x="4613529" y="2189614"/>
            <a:ext cx="0" cy="152689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 descr="ノート PC 枠線">
            <a:extLst>
              <a:ext uri="{FF2B5EF4-FFF2-40B4-BE49-F238E27FC236}">
                <a16:creationId xmlns:a16="http://schemas.microsoft.com/office/drawing/2014/main" id="{047BF65F-2FC7-7275-2FB3-B8A12ADA3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742" y="3450921"/>
            <a:ext cx="1101028" cy="1101028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041CB4-DB58-E79A-E4DA-E9F7FAE2CF69}"/>
              </a:ext>
            </a:extLst>
          </p:cNvPr>
          <p:cNvCxnSpPr>
            <a:cxnSpLocks/>
          </p:cNvCxnSpPr>
          <p:nvPr/>
        </p:nvCxnSpPr>
        <p:spPr>
          <a:xfrm flipH="1">
            <a:off x="2004906" y="4267792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D8D8B10-0C4D-DA2E-6EBF-551C54B872B2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5013695" y="2855690"/>
            <a:ext cx="4083000" cy="1269090"/>
          </a:xfrm>
          <a:prstGeom prst="bentConnector3">
            <a:avLst>
              <a:gd name="adj1" fmla="val 46297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09F50668-689F-1C33-3188-2982BEA241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3695" y="4124780"/>
            <a:ext cx="4082499" cy="1215432"/>
          </a:xfrm>
          <a:prstGeom prst="bentConnector3">
            <a:avLst>
              <a:gd name="adj1" fmla="val 46120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40FC0BB3-7E5F-D4B9-77D8-8942CF068E5D}"/>
              </a:ext>
            </a:extLst>
          </p:cNvPr>
          <p:cNvCxnSpPr>
            <a:stCxn id="1026" idx="0"/>
            <a:endCxn id="10" idx="3"/>
          </p:cNvCxnSpPr>
          <p:nvPr/>
        </p:nvCxnSpPr>
        <p:spPr>
          <a:xfrm rot="16200000" flipV="1">
            <a:off x="6754086" y="-366001"/>
            <a:ext cx="1052397" cy="457443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2403E1F-01F0-999E-63C5-30469DE805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5737" y="1522524"/>
            <a:ext cx="572059" cy="55896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76ACD92-68D7-4616-0A69-7EAF35A9FF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35737" y="2460998"/>
            <a:ext cx="570013" cy="37407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B8DB1C-79C5-CA15-C510-05D966B7EA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5737" y="3214578"/>
            <a:ext cx="580186" cy="539628"/>
          </a:xfrm>
          <a:prstGeom prst="rect">
            <a:avLst/>
          </a:prstGeom>
        </p:spPr>
      </p:pic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7A018BCF-54AA-4EA5-503A-92334BDED9D0}"/>
              </a:ext>
            </a:extLst>
          </p:cNvPr>
          <p:cNvCxnSpPr>
            <a:stCxn id="1026" idx="3"/>
            <a:endCxn id="55" idx="1"/>
          </p:cNvCxnSpPr>
          <p:nvPr/>
        </p:nvCxnSpPr>
        <p:spPr>
          <a:xfrm flipV="1">
            <a:off x="10038304" y="1802007"/>
            <a:ext cx="1197433" cy="10536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443AE90-8BF4-D492-2447-B1B3459C9693}"/>
              </a:ext>
            </a:extLst>
          </p:cNvPr>
          <p:cNvCxnSpPr>
            <a:cxnSpLocks/>
            <a:stCxn id="1026" idx="3"/>
            <a:endCxn id="57" idx="1"/>
          </p:cNvCxnSpPr>
          <p:nvPr/>
        </p:nvCxnSpPr>
        <p:spPr>
          <a:xfrm flipV="1">
            <a:off x="10038304" y="2648034"/>
            <a:ext cx="1197433" cy="2076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E9A77EF1-E199-028C-3AA8-28F4B932F479}"/>
              </a:ext>
            </a:extLst>
          </p:cNvPr>
          <p:cNvCxnSpPr>
            <a:cxnSpLocks/>
            <a:stCxn id="1026" idx="3"/>
            <a:endCxn id="59" idx="1"/>
          </p:cNvCxnSpPr>
          <p:nvPr/>
        </p:nvCxnSpPr>
        <p:spPr>
          <a:xfrm>
            <a:off x="10038304" y="2855690"/>
            <a:ext cx="1197433" cy="6287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DD86CAC9-9077-6718-0549-ECA8CDE2841C}"/>
              </a:ext>
            </a:extLst>
          </p:cNvPr>
          <p:cNvSpPr txBox="1"/>
          <p:nvPr/>
        </p:nvSpPr>
        <p:spPr>
          <a:xfrm>
            <a:off x="10987989" y="214068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SharePoint Online</a:t>
            </a:r>
          </a:p>
        </p:txBody>
      </p: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E997EEB6-735F-31EA-129B-366C91EB4ED4}"/>
              </a:ext>
            </a:extLst>
          </p:cNvPr>
          <p:cNvSpPr txBox="1"/>
          <p:nvPr/>
        </p:nvSpPr>
        <p:spPr>
          <a:xfrm>
            <a:off x="10987989" y="288994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4ACEF91-DAD0-B72B-D3B0-18EB61B35751}"/>
              </a:ext>
            </a:extLst>
          </p:cNvPr>
          <p:cNvSpPr txBox="1"/>
          <p:nvPr/>
        </p:nvSpPr>
        <p:spPr>
          <a:xfrm>
            <a:off x="10987989" y="3813219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 Teams</a:t>
            </a:r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EDF4B08-A76C-E751-7AFE-B80C62C19800}"/>
              </a:ext>
            </a:extLst>
          </p:cNvPr>
          <p:cNvSpPr txBox="1"/>
          <p:nvPr/>
        </p:nvSpPr>
        <p:spPr>
          <a:xfrm>
            <a:off x="11432509" y="4015186"/>
            <a:ext cx="766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D90AC13-A008-452C-FA8A-3247831EDAB7}"/>
              </a:ext>
            </a:extLst>
          </p:cNvPr>
          <p:cNvSpPr txBox="1"/>
          <p:nvPr/>
        </p:nvSpPr>
        <p:spPr>
          <a:xfrm>
            <a:off x="2313000" y="3584465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0.Access to Web app</a:t>
            </a:r>
            <a:endParaRPr lang="ja-JP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A0B660FB-224C-2A5B-9D48-C7E0BA9953D8}"/>
              </a:ext>
            </a:extLst>
          </p:cNvPr>
          <p:cNvCxnSpPr>
            <a:cxnSpLocks/>
          </p:cNvCxnSpPr>
          <p:nvPr/>
        </p:nvCxnSpPr>
        <p:spPr>
          <a:xfrm>
            <a:off x="1970351" y="3799221"/>
            <a:ext cx="222679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3308450-ED7D-8DDE-2416-FD891F5BA51A}"/>
              </a:ext>
            </a:extLst>
          </p:cNvPr>
          <p:cNvCxnSpPr>
            <a:cxnSpLocks/>
          </p:cNvCxnSpPr>
          <p:nvPr/>
        </p:nvCxnSpPr>
        <p:spPr>
          <a:xfrm flipV="1">
            <a:off x="1200365" y="1569094"/>
            <a:ext cx="2357989" cy="2053637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矢印コネクタ 1054">
            <a:extLst>
              <a:ext uri="{FF2B5EF4-FFF2-40B4-BE49-F238E27FC236}">
                <a16:creationId xmlns:a16="http://schemas.microsoft.com/office/drawing/2014/main" id="{093E636B-BAAB-5029-1447-FD0765D95A0A}"/>
              </a:ext>
            </a:extLst>
          </p:cNvPr>
          <p:cNvCxnSpPr>
            <a:cxnSpLocks/>
          </p:cNvCxnSpPr>
          <p:nvPr/>
        </p:nvCxnSpPr>
        <p:spPr>
          <a:xfrm flipH="1">
            <a:off x="1499083" y="1725395"/>
            <a:ext cx="2172837" cy="1935621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9BF1D1-5F52-B28F-5595-55BE3E6CBCD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B2BBC91-45A5-7FBA-8D48-E8F867054829}"/>
              </a:ext>
            </a:extLst>
          </p:cNvPr>
          <p:cNvGrpSpPr/>
          <p:nvPr/>
        </p:nvGrpSpPr>
        <p:grpSpPr>
          <a:xfrm>
            <a:off x="7688621" y="198024"/>
            <a:ext cx="1974047" cy="584417"/>
            <a:chOff x="3578855" y="1987199"/>
            <a:chExt cx="1974047" cy="58441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8855" y="1987199"/>
              <a:ext cx="584417" cy="58441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4272424" y="2062337"/>
              <a:ext cx="12804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Azure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45ABFD7-B7FB-9DC9-6759-90CFF147B446}"/>
              </a:ext>
            </a:extLst>
          </p:cNvPr>
          <p:cNvGrpSpPr/>
          <p:nvPr/>
        </p:nvGrpSpPr>
        <p:grpSpPr>
          <a:xfrm>
            <a:off x="10313524" y="220136"/>
            <a:ext cx="1626080" cy="540192"/>
            <a:chOff x="4576262" y="4922586"/>
            <a:chExt cx="1626080" cy="5401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2" y="4922586"/>
              <a:ext cx="622924" cy="54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5297985" y="4977238"/>
              <a:ext cx="9043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Microsoft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Graph API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E19A4F2-7060-082F-DE2B-086A29256CDB}"/>
              </a:ext>
            </a:extLst>
          </p:cNvPr>
          <p:cNvGrpSpPr/>
          <p:nvPr/>
        </p:nvGrpSpPr>
        <p:grpSpPr>
          <a:xfrm>
            <a:off x="149630" y="196704"/>
            <a:ext cx="1829331" cy="587056"/>
            <a:chOff x="407324" y="322443"/>
            <a:chExt cx="1829331" cy="587056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24" y="322443"/>
              <a:ext cx="587056" cy="5870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6CB4D4-46D2-4DB3-547C-1FEB7F322BD2}"/>
                </a:ext>
              </a:extLst>
            </p:cNvPr>
            <p:cNvSpPr txBox="1"/>
            <p:nvPr/>
          </p:nvSpPr>
          <p:spPr>
            <a:xfrm>
              <a:off x="994380" y="400527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ユーザー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</a:t>
              </a:r>
              <a:r>
                <a:rPr lang="ja-JP" altLang="en-US" sz="14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ブラウザ</a:t>
              </a: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5229B44-D11C-56C1-B5E8-F3071D6CF1F2}"/>
              </a:ext>
            </a:extLst>
          </p:cNvPr>
          <p:cNvGrpSpPr/>
          <p:nvPr/>
        </p:nvGrpSpPr>
        <p:grpSpPr>
          <a:xfrm>
            <a:off x="5127060" y="219936"/>
            <a:ext cx="1878802" cy="540592"/>
            <a:chOff x="2167663" y="3758803"/>
            <a:chExt cx="1878802" cy="540592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663" y="3758803"/>
              <a:ext cx="540592" cy="540592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13A2EC0-E888-315A-CFE2-FB739C3F4AE8}"/>
                </a:ext>
              </a:extLst>
            </p:cNvPr>
            <p:cNvSpPr txBox="1"/>
            <p:nvPr/>
          </p:nvSpPr>
          <p:spPr>
            <a:xfrm>
              <a:off x="2804190" y="3813656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Apps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API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A5B2882-4371-FECE-AD3F-C526FFF86D43}"/>
              </a:ext>
            </a:extLst>
          </p:cNvPr>
          <p:cNvGrpSpPr/>
          <p:nvPr/>
        </p:nvGrpSpPr>
        <p:grpSpPr>
          <a:xfrm>
            <a:off x="2566017" y="219936"/>
            <a:ext cx="1878284" cy="540592"/>
            <a:chOff x="5331237" y="3779766"/>
            <a:chExt cx="1878284" cy="540592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72468E2C-4899-788D-B21C-F23F84B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1237" y="3779766"/>
              <a:ext cx="540592" cy="540592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C8C6DBB-A8BB-0C21-3EA5-FB50309AD22B}"/>
                </a:ext>
              </a:extLst>
            </p:cNvPr>
            <p:cNvSpPr txBox="1"/>
            <p:nvPr/>
          </p:nvSpPr>
          <p:spPr>
            <a:xfrm>
              <a:off x="5967246" y="3868508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Entra ID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(Azure AD)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11B5AF-4865-61FE-438B-348DD12CB286}"/>
              </a:ext>
            </a:extLst>
          </p:cNvPr>
          <p:cNvCxnSpPr>
            <a:cxnSpLocks/>
          </p:cNvCxnSpPr>
          <p:nvPr/>
        </p:nvCxnSpPr>
        <p:spPr>
          <a:xfrm>
            <a:off x="922712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3D92AD7-9FB1-44DF-3A14-6EB6245BAACD}"/>
              </a:ext>
            </a:extLst>
          </p:cNvPr>
          <p:cNvCxnSpPr>
            <a:cxnSpLocks/>
          </p:cNvCxnSpPr>
          <p:nvPr/>
        </p:nvCxnSpPr>
        <p:spPr>
          <a:xfrm>
            <a:off x="3498965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259B4BB-66C3-370C-BA33-5E70651BB28D}"/>
              </a:ext>
            </a:extLst>
          </p:cNvPr>
          <p:cNvCxnSpPr>
            <a:cxnSpLocks/>
          </p:cNvCxnSpPr>
          <p:nvPr/>
        </p:nvCxnSpPr>
        <p:spPr>
          <a:xfrm>
            <a:off x="6075218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6B26F4-33B6-E2D4-DC6A-58AE889F97A8}"/>
              </a:ext>
            </a:extLst>
          </p:cNvPr>
          <p:cNvCxnSpPr>
            <a:cxnSpLocks/>
          </p:cNvCxnSpPr>
          <p:nvPr/>
        </p:nvCxnSpPr>
        <p:spPr>
          <a:xfrm>
            <a:off x="11227723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3EB69-9690-FA0B-7424-E66C0163AC2F}"/>
              </a:ext>
            </a:extLst>
          </p:cNvPr>
          <p:cNvCxnSpPr>
            <a:cxnSpLocks/>
          </p:cNvCxnSpPr>
          <p:nvPr/>
        </p:nvCxnSpPr>
        <p:spPr>
          <a:xfrm>
            <a:off x="8651471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20CA36-1F83-E36A-A696-4CF8CFFBC952}"/>
              </a:ext>
            </a:extLst>
          </p:cNvPr>
          <p:cNvCxnSpPr>
            <a:cxnSpLocks/>
          </p:cNvCxnSpPr>
          <p:nvPr/>
        </p:nvCxnSpPr>
        <p:spPr>
          <a:xfrm>
            <a:off x="988114" y="11568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E9504B-5B68-EBE4-25F5-49E241363D20}"/>
              </a:ext>
            </a:extLst>
          </p:cNvPr>
          <p:cNvCxnSpPr>
            <a:cxnSpLocks/>
          </p:cNvCxnSpPr>
          <p:nvPr/>
        </p:nvCxnSpPr>
        <p:spPr>
          <a:xfrm flipH="1">
            <a:off x="988114" y="13092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846546B2-C139-5051-E971-B4F6C1EA840D}"/>
              </a:ext>
            </a:extLst>
          </p:cNvPr>
          <p:cNvCxnSpPr>
            <a:cxnSpLocks/>
          </p:cNvCxnSpPr>
          <p:nvPr/>
        </p:nvCxnSpPr>
        <p:spPr>
          <a:xfrm>
            <a:off x="988114" y="191139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AB0B600B-7B3B-F1CF-8855-5B9A9FD5649D}"/>
              </a:ext>
            </a:extLst>
          </p:cNvPr>
          <p:cNvCxnSpPr>
            <a:cxnSpLocks/>
          </p:cNvCxnSpPr>
          <p:nvPr/>
        </p:nvCxnSpPr>
        <p:spPr>
          <a:xfrm flipH="1">
            <a:off x="988114" y="2069510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8775BA14-C1E8-EB2E-B3A0-DA968A3DD12F}"/>
              </a:ext>
            </a:extLst>
          </p:cNvPr>
          <p:cNvCxnSpPr>
            <a:cxnSpLocks/>
          </p:cNvCxnSpPr>
          <p:nvPr/>
        </p:nvCxnSpPr>
        <p:spPr>
          <a:xfrm>
            <a:off x="1000440" y="258391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12B95B7-96C0-C138-B876-C5788C4CFB77}"/>
              </a:ext>
            </a:extLst>
          </p:cNvPr>
          <p:cNvCxnSpPr>
            <a:cxnSpLocks/>
          </p:cNvCxnSpPr>
          <p:nvPr/>
        </p:nvCxnSpPr>
        <p:spPr>
          <a:xfrm>
            <a:off x="3565097" y="333027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3970DDD1-9478-7B40-C602-476380911D87}"/>
              </a:ext>
            </a:extLst>
          </p:cNvPr>
          <p:cNvCxnSpPr>
            <a:cxnSpLocks/>
          </p:cNvCxnSpPr>
          <p:nvPr/>
        </p:nvCxnSpPr>
        <p:spPr>
          <a:xfrm flipH="1">
            <a:off x="3552397" y="3176498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992128E9-022E-A724-25FF-CC71AB994C90}"/>
              </a:ext>
            </a:extLst>
          </p:cNvPr>
          <p:cNvCxnSpPr>
            <a:cxnSpLocks/>
          </p:cNvCxnSpPr>
          <p:nvPr/>
        </p:nvCxnSpPr>
        <p:spPr>
          <a:xfrm>
            <a:off x="6151426" y="401994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E382DE2B-BD3C-71E8-F064-6412290FB6A6}"/>
              </a:ext>
            </a:extLst>
          </p:cNvPr>
          <p:cNvCxnSpPr>
            <a:cxnSpLocks/>
          </p:cNvCxnSpPr>
          <p:nvPr/>
        </p:nvCxnSpPr>
        <p:spPr>
          <a:xfrm flipH="1">
            <a:off x="6151426" y="4126855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D7B54103-A27D-9A68-5FC3-FC0D306C8423}"/>
              </a:ext>
            </a:extLst>
          </p:cNvPr>
          <p:cNvCxnSpPr>
            <a:cxnSpLocks/>
          </p:cNvCxnSpPr>
          <p:nvPr/>
        </p:nvCxnSpPr>
        <p:spPr>
          <a:xfrm>
            <a:off x="6152946" y="49164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671B3923-A351-4E82-C05B-CC5A1B5011ED}"/>
              </a:ext>
            </a:extLst>
          </p:cNvPr>
          <p:cNvCxnSpPr>
            <a:cxnSpLocks/>
          </p:cNvCxnSpPr>
          <p:nvPr/>
        </p:nvCxnSpPr>
        <p:spPr>
          <a:xfrm flipH="1">
            <a:off x="6152946" y="50688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63149354-0B84-1B60-55D5-4122E33DF378}"/>
              </a:ext>
            </a:extLst>
          </p:cNvPr>
          <p:cNvCxnSpPr>
            <a:cxnSpLocks/>
          </p:cNvCxnSpPr>
          <p:nvPr/>
        </p:nvCxnSpPr>
        <p:spPr>
          <a:xfrm>
            <a:off x="6151426" y="5874511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A52B6361-3255-0B99-FF09-A19CAFC07E62}"/>
              </a:ext>
            </a:extLst>
          </p:cNvPr>
          <p:cNvCxnSpPr>
            <a:cxnSpLocks/>
          </p:cNvCxnSpPr>
          <p:nvPr/>
        </p:nvCxnSpPr>
        <p:spPr>
          <a:xfrm flipH="1">
            <a:off x="6151426" y="597410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26F1ECA6-EDC7-5485-4E0A-6601B7066A01}"/>
              </a:ext>
            </a:extLst>
          </p:cNvPr>
          <p:cNvCxnSpPr>
            <a:cxnSpLocks/>
          </p:cNvCxnSpPr>
          <p:nvPr/>
        </p:nvCxnSpPr>
        <p:spPr>
          <a:xfrm flipH="1">
            <a:off x="988114" y="644330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DDD114AB-D0B4-B451-529D-B313983AB73F}"/>
              </a:ext>
            </a:extLst>
          </p:cNvPr>
          <p:cNvSpPr txBox="1"/>
          <p:nvPr/>
        </p:nvSpPr>
        <p:spPr>
          <a:xfrm>
            <a:off x="3506651" y="237054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リクエスト</a:t>
            </a:r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DE6C91A7-C507-762F-EB4C-91ED00CFE2AD}"/>
              </a:ext>
            </a:extLst>
          </p:cNvPr>
          <p:cNvSpPr txBox="1"/>
          <p:nvPr/>
        </p:nvSpPr>
        <p:spPr>
          <a:xfrm>
            <a:off x="1136603" y="936758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Web</a:t>
            </a:r>
            <a:r>
              <a:rPr lang="ja-JP" altLang="en-US" sz="1100"/>
              <a:t>アプリへアクセス</a:t>
            </a:r>
          </a:p>
        </p:txBody>
      </p:sp>
      <p:sp>
        <p:nvSpPr>
          <p:cNvPr id="1062" name="テキスト ボックス 1061">
            <a:extLst>
              <a:ext uri="{FF2B5EF4-FFF2-40B4-BE49-F238E27FC236}">
                <a16:creationId xmlns:a16="http://schemas.microsoft.com/office/drawing/2014/main" id="{504C7EBC-968A-931D-0A7D-A8679A6CEC05}"/>
              </a:ext>
            </a:extLst>
          </p:cNvPr>
          <p:cNvSpPr txBox="1"/>
          <p:nvPr/>
        </p:nvSpPr>
        <p:spPr>
          <a:xfrm>
            <a:off x="1131714" y="1303298"/>
            <a:ext cx="2068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クライアント</a:t>
            </a:r>
            <a:r>
              <a:rPr lang="en-US" altLang="ja-JP" sz="1100" dirty="0"/>
              <a:t>Web </a:t>
            </a:r>
            <a:r>
              <a:rPr lang="ja-JP" altLang="en-US" sz="1100"/>
              <a:t>アプリ取得</a:t>
            </a: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3D52EEFE-2C44-F278-7349-878D4E085D37}"/>
              </a:ext>
            </a:extLst>
          </p:cNvPr>
          <p:cNvSpPr txBox="1"/>
          <p:nvPr/>
        </p:nvSpPr>
        <p:spPr>
          <a:xfrm>
            <a:off x="1494616" y="17181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ログイン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AB696B09-D89B-AE92-033D-A6B7C4D75970}"/>
              </a:ext>
            </a:extLst>
          </p:cNvPr>
          <p:cNvSpPr txBox="1"/>
          <p:nvPr/>
        </p:nvSpPr>
        <p:spPr>
          <a:xfrm>
            <a:off x="1459654" y="204687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JWT</a:t>
            </a:r>
            <a:r>
              <a:rPr lang="ja-JP" altLang="en-US" sz="1100"/>
              <a:t>取得</a:t>
            </a: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9549CB3C-C05A-A381-BFA5-C5EB56B663B2}"/>
              </a:ext>
            </a:extLst>
          </p:cNvPr>
          <p:cNvSpPr txBox="1"/>
          <p:nvPr/>
        </p:nvSpPr>
        <p:spPr>
          <a:xfrm>
            <a:off x="3536749" y="2952921"/>
            <a:ext cx="2539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ユーザー用の</a:t>
            </a:r>
            <a:r>
              <a:rPr lang="en-US" altLang="ja-JP" sz="1100" dirty="0"/>
              <a:t>Graph API</a:t>
            </a:r>
            <a:r>
              <a:rPr lang="ja-JP" altLang="en-US" sz="1100"/>
              <a:t>トークン要求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1C323A9-7EF5-6301-BD0D-36D27B5CB421}"/>
              </a:ext>
            </a:extLst>
          </p:cNvPr>
          <p:cNvSpPr txBox="1"/>
          <p:nvPr/>
        </p:nvSpPr>
        <p:spPr>
          <a:xfrm>
            <a:off x="3907846" y="3353826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Graph API</a:t>
            </a:r>
            <a:r>
              <a:rPr lang="ja-JP" altLang="en-US" sz="1100"/>
              <a:t>用のトークン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C1A36FBB-D3EF-E414-F31C-71BF54066DBF}"/>
              </a:ext>
            </a:extLst>
          </p:cNvPr>
          <p:cNvSpPr txBox="1"/>
          <p:nvPr/>
        </p:nvSpPr>
        <p:spPr>
          <a:xfrm>
            <a:off x="6576317" y="378419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入力文からクエリ生成</a:t>
            </a:r>
          </a:p>
        </p:txBody>
      </p: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C8CD0994-1A27-B4AD-0D85-01024568766C}"/>
              </a:ext>
            </a:extLst>
          </p:cNvPr>
          <p:cNvSpPr txBox="1"/>
          <p:nvPr/>
        </p:nvSpPr>
        <p:spPr>
          <a:xfrm>
            <a:off x="6604554" y="4699819"/>
            <a:ext cx="2403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ユーザーの</a:t>
            </a:r>
            <a:r>
              <a:rPr lang="en-US" altLang="ja-JP" sz="1100" dirty="0"/>
              <a:t>JWT(</a:t>
            </a:r>
            <a:r>
              <a:rPr lang="ja-JP" altLang="en-US" sz="1100"/>
              <a:t>権限</a:t>
            </a:r>
            <a:r>
              <a:rPr lang="en-US" altLang="ja-JP" sz="1100" dirty="0"/>
              <a:t>)</a:t>
            </a:r>
            <a:r>
              <a:rPr lang="ja-JP" altLang="en-US" sz="1100"/>
              <a:t>に応じた検索</a:t>
            </a:r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431FEA0-0035-E63E-5F37-03EE4AB352A1}"/>
              </a:ext>
            </a:extLst>
          </p:cNvPr>
          <p:cNvSpPr txBox="1"/>
          <p:nvPr/>
        </p:nvSpPr>
        <p:spPr>
          <a:xfrm>
            <a:off x="6283561" y="563603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検索結果と入力分から回答生成</a:t>
            </a:r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F007A12A-7DF8-F1E7-7633-B609DB5F1290}"/>
              </a:ext>
            </a:extLst>
          </p:cNvPr>
          <p:cNvSpPr txBox="1"/>
          <p:nvPr/>
        </p:nvSpPr>
        <p:spPr>
          <a:xfrm>
            <a:off x="1888675" y="61691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回答</a:t>
            </a:r>
          </a:p>
        </p:txBody>
      </p: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6F98BB3-9211-6479-DAAA-98CA10F8439A}"/>
              </a:ext>
            </a:extLst>
          </p:cNvPr>
          <p:cNvSpPr txBox="1"/>
          <p:nvPr/>
        </p:nvSpPr>
        <p:spPr>
          <a:xfrm>
            <a:off x="6939698" y="50545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検索結果</a:t>
            </a:r>
          </a:p>
        </p:txBody>
      </p:sp>
      <p:sp>
        <p:nvSpPr>
          <p:cNvPr id="1075" name="正方形/長方形 1074">
            <a:extLst>
              <a:ext uri="{FF2B5EF4-FFF2-40B4-BE49-F238E27FC236}">
                <a16:creationId xmlns:a16="http://schemas.microsoft.com/office/drawing/2014/main" id="{0336FB44-9B4C-C6FE-6716-034363172E53}"/>
              </a:ext>
            </a:extLst>
          </p:cNvPr>
          <p:cNvSpPr/>
          <p:nvPr/>
        </p:nvSpPr>
        <p:spPr>
          <a:xfrm>
            <a:off x="878122" y="936758"/>
            <a:ext cx="92222" cy="17236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D3454DC5-699A-68A5-4CC4-7AC099F1F907}"/>
              </a:ext>
            </a:extLst>
          </p:cNvPr>
          <p:cNvSpPr/>
          <p:nvPr/>
        </p:nvSpPr>
        <p:spPr>
          <a:xfrm>
            <a:off x="6035273" y="2537501"/>
            <a:ext cx="92222" cy="39668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9DB97957-2AF8-C1BF-31EC-B7C17741D046}"/>
              </a:ext>
            </a:extLst>
          </p:cNvPr>
          <p:cNvSpPr/>
          <p:nvPr/>
        </p:nvSpPr>
        <p:spPr>
          <a:xfrm>
            <a:off x="878122" y="6372652"/>
            <a:ext cx="92222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47A0FA6D-C4B3-B6CA-3742-D8A70207801D}"/>
              </a:ext>
            </a:extLst>
          </p:cNvPr>
          <p:cNvSpPr/>
          <p:nvPr/>
        </p:nvSpPr>
        <p:spPr>
          <a:xfrm>
            <a:off x="6035273" y="1081855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2" name="正方形/長方形 1081">
            <a:extLst>
              <a:ext uri="{FF2B5EF4-FFF2-40B4-BE49-F238E27FC236}">
                <a16:creationId xmlns:a16="http://schemas.microsoft.com/office/drawing/2014/main" id="{B654D1B5-8AC3-FBEE-1E5B-F7113C40765B}"/>
              </a:ext>
            </a:extLst>
          </p:cNvPr>
          <p:cNvSpPr/>
          <p:nvPr/>
        </p:nvSpPr>
        <p:spPr>
          <a:xfrm>
            <a:off x="3454559" y="184813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正方形/長方形 1082">
            <a:extLst>
              <a:ext uri="{FF2B5EF4-FFF2-40B4-BE49-F238E27FC236}">
                <a16:creationId xmlns:a16="http://schemas.microsoft.com/office/drawing/2014/main" id="{2D686B21-E989-7595-51E1-FD82166173E2}"/>
              </a:ext>
            </a:extLst>
          </p:cNvPr>
          <p:cNvSpPr/>
          <p:nvPr/>
        </p:nvSpPr>
        <p:spPr>
          <a:xfrm>
            <a:off x="3452948" y="3105320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正方形/長方形 1084">
            <a:extLst>
              <a:ext uri="{FF2B5EF4-FFF2-40B4-BE49-F238E27FC236}">
                <a16:creationId xmlns:a16="http://schemas.microsoft.com/office/drawing/2014/main" id="{08E2F932-1705-1D1A-7050-EA720F5102ED}"/>
              </a:ext>
            </a:extLst>
          </p:cNvPr>
          <p:cNvSpPr/>
          <p:nvPr/>
        </p:nvSpPr>
        <p:spPr>
          <a:xfrm>
            <a:off x="8611524" y="3957034"/>
            <a:ext cx="92222" cy="222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56DBF366-5AC4-68D9-6A15-A368B0279F22}"/>
              </a:ext>
            </a:extLst>
          </p:cNvPr>
          <p:cNvSpPr/>
          <p:nvPr/>
        </p:nvSpPr>
        <p:spPr>
          <a:xfrm>
            <a:off x="11186486" y="483062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78318D6B-BBEC-DD09-9D38-C4B96D8A9E24}"/>
              </a:ext>
            </a:extLst>
          </p:cNvPr>
          <p:cNvSpPr/>
          <p:nvPr/>
        </p:nvSpPr>
        <p:spPr>
          <a:xfrm>
            <a:off x="8611524" y="5804082"/>
            <a:ext cx="92222" cy="237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791F2E-7942-E9BE-69F3-78FB3FE2E1B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B2BBC91-45A5-7FBA-8D48-E8F867054829}"/>
              </a:ext>
            </a:extLst>
          </p:cNvPr>
          <p:cNvGrpSpPr/>
          <p:nvPr/>
        </p:nvGrpSpPr>
        <p:grpSpPr>
          <a:xfrm>
            <a:off x="7688621" y="198024"/>
            <a:ext cx="1974047" cy="584417"/>
            <a:chOff x="3578855" y="1987199"/>
            <a:chExt cx="1974047" cy="58441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8855" y="1987199"/>
              <a:ext cx="584417" cy="58441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4272424" y="2062337"/>
              <a:ext cx="12804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Azure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45ABFD7-B7FB-9DC9-6759-90CFF147B446}"/>
              </a:ext>
            </a:extLst>
          </p:cNvPr>
          <p:cNvGrpSpPr/>
          <p:nvPr/>
        </p:nvGrpSpPr>
        <p:grpSpPr>
          <a:xfrm>
            <a:off x="10313524" y="220136"/>
            <a:ext cx="1626080" cy="540192"/>
            <a:chOff x="4576262" y="4922586"/>
            <a:chExt cx="1626080" cy="5401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2" y="4922586"/>
              <a:ext cx="622924" cy="54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5297985" y="4977238"/>
              <a:ext cx="9043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Microsoft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Graph API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E19A4F2-7060-082F-DE2B-086A29256CDB}"/>
              </a:ext>
            </a:extLst>
          </p:cNvPr>
          <p:cNvGrpSpPr/>
          <p:nvPr/>
        </p:nvGrpSpPr>
        <p:grpSpPr>
          <a:xfrm>
            <a:off x="149630" y="196704"/>
            <a:ext cx="1829331" cy="587056"/>
            <a:chOff x="407324" y="322443"/>
            <a:chExt cx="1829331" cy="587056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24" y="322443"/>
              <a:ext cx="587056" cy="5870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6CB4D4-46D2-4DB3-547C-1FEB7F322BD2}"/>
                </a:ext>
              </a:extLst>
            </p:cNvPr>
            <p:cNvSpPr txBox="1"/>
            <p:nvPr/>
          </p:nvSpPr>
          <p:spPr>
            <a:xfrm>
              <a:off x="994380" y="400527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User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(Browser)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5229B44-D11C-56C1-B5E8-F3071D6CF1F2}"/>
              </a:ext>
            </a:extLst>
          </p:cNvPr>
          <p:cNvGrpSpPr/>
          <p:nvPr/>
        </p:nvGrpSpPr>
        <p:grpSpPr>
          <a:xfrm>
            <a:off x="5127060" y="219936"/>
            <a:ext cx="1878802" cy="540592"/>
            <a:chOff x="2167663" y="3758803"/>
            <a:chExt cx="1878802" cy="540592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663" y="3758803"/>
              <a:ext cx="540592" cy="540592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13A2EC0-E888-315A-CFE2-FB739C3F4AE8}"/>
                </a:ext>
              </a:extLst>
            </p:cNvPr>
            <p:cNvSpPr txBox="1"/>
            <p:nvPr/>
          </p:nvSpPr>
          <p:spPr>
            <a:xfrm>
              <a:off x="2804190" y="3813656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Apps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API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A5B2882-4371-FECE-AD3F-C526FFF86D43}"/>
              </a:ext>
            </a:extLst>
          </p:cNvPr>
          <p:cNvGrpSpPr/>
          <p:nvPr/>
        </p:nvGrpSpPr>
        <p:grpSpPr>
          <a:xfrm>
            <a:off x="2566017" y="219936"/>
            <a:ext cx="1878284" cy="540592"/>
            <a:chOff x="5331237" y="3779766"/>
            <a:chExt cx="1878284" cy="540592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72468E2C-4899-788D-B21C-F23F84B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1237" y="3779766"/>
              <a:ext cx="540592" cy="540592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C8C6DBB-A8BB-0C21-3EA5-FB50309AD22B}"/>
                </a:ext>
              </a:extLst>
            </p:cNvPr>
            <p:cNvSpPr txBox="1"/>
            <p:nvPr/>
          </p:nvSpPr>
          <p:spPr>
            <a:xfrm>
              <a:off x="5967246" y="3868508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Entra ID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(Azure AD)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11B5AF-4865-61FE-438B-348DD12CB286}"/>
              </a:ext>
            </a:extLst>
          </p:cNvPr>
          <p:cNvCxnSpPr>
            <a:cxnSpLocks/>
          </p:cNvCxnSpPr>
          <p:nvPr/>
        </p:nvCxnSpPr>
        <p:spPr>
          <a:xfrm>
            <a:off x="922712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3D92AD7-9FB1-44DF-3A14-6EB6245BAACD}"/>
              </a:ext>
            </a:extLst>
          </p:cNvPr>
          <p:cNvCxnSpPr>
            <a:cxnSpLocks/>
          </p:cNvCxnSpPr>
          <p:nvPr/>
        </p:nvCxnSpPr>
        <p:spPr>
          <a:xfrm>
            <a:off x="3498965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259B4BB-66C3-370C-BA33-5E70651BB28D}"/>
              </a:ext>
            </a:extLst>
          </p:cNvPr>
          <p:cNvCxnSpPr>
            <a:cxnSpLocks/>
          </p:cNvCxnSpPr>
          <p:nvPr/>
        </p:nvCxnSpPr>
        <p:spPr>
          <a:xfrm>
            <a:off x="6075218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6B26F4-33B6-E2D4-DC6A-58AE889F97A8}"/>
              </a:ext>
            </a:extLst>
          </p:cNvPr>
          <p:cNvCxnSpPr>
            <a:cxnSpLocks/>
          </p:cNvCxnSpPr>
          <p:nvPr/>
        </p:nvCxnSpPr>
        <p:spPr>
          <a:xfrm>
            <a:off x="11227723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3EB69-9690-FA0B-7424-E66C0163AC2F}"/>
              </a:ext>
            </a:extLst>
          </p:cNvPr>
          <p:cNvCxnSpPr>
            <a:cxnSpLocks/>
          </p:cNvCxnSpPr>
          <p:nvPr/>
        </p:nvCxnSpPr>
        <p:spPr>
          <a:xfrm>
            <a:off x="8651471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20CA36-1F83-E36A-A696-4CF8CFFBC952}"/>
              </a:ext>
            </a:extLst>
          </p:cNvPr>
          <p:cNvCxnSpPr>
            <a:cxnSpLocks/>
          </p:cNvCxnSpPr>
          <p:nvPr/>
        </p:nvCxnSpPr>
        <p:spPr>
          <a:xfrm>
            <a:off x="988114" y="11568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E9504B-5B68-EBE4-25F5-49E241363D20}"/>
              </a:ext>
            </a:extLst>
          </p:cNvPr>
          <p:cNvCxnSpPr>
            <a:cxnSpLocks/>
          </p:cNvCxnSpPr>
          <p:nvPr/>
        </p:nvCxnSpPr>
        <p:spPr>
          <a:xfrm flipH="1">
            <a:off x="988114" y="13092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846546B2-C139-5051-E971-B4F6C1EA840D}"/>
              </a:ext>
            </a:extLst>
          </p:cNvPr>
          <p:cNvCxnSpPr>
            <a:cxnSpLocks/>
          </p:cNvCxnSpPr>
          <p:nvPr/>
        </p:nvCxnSpPr>
        <p:spPr>
          <a:xfrm>
            <a:off x="988114" y="191139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AB0B600B-7B3B-F1CF-8855-5B9A9FD5649D}"/>
              </a:ext>
            </a:extLst>
          </p:cNvPr>
          <p:cNvCxnSpPr>
            <a:cxnSpLocks/>
          </p:cNvCxnSpPr>
          <p:nvPr/>
        </p:nvCxnSpPr>
        <p:spPr>
          <a:xfrm flipH="1">
            <a:off x="988114" y="2069510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8775BA14-C1E8-EB2E-B3A0-DA968A3DD12F}"/>
              </a:ext>
            </a:extLst>
          </p:cNvPr>
          <p:cNvCxnSpPr>
            <a:cxnSpLocks/>
          </p:cNvCxnSpPr>
          <p:nvPr/>
        </p:nvCxnSpPr>
        <p:spPr>
          <a:xfrm>
            <a:off x="1000440" y="258391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12B95B7-96C0-C138-B876-C5788C4CFB77}"/>
              </a:ext>
            </a:extLst>
          </p:cNvPr>
          <p:cNvCxnSpPr>
            <a:cxnSpLocks/>
          </p:cNvCxnSpPr>
          <p:nvPr/>
        </p:nvCxnSpPr>
        <p:spPr>
          <a:xfrm>
            <a:off x="3565097" y="333027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3970DDD1-9478-7B40-C602-476380911D87}"/>
              </a:ext>
            </a:extLst>
          </p:cNvPr>
          <p:cNvCxnSpPr>
            <a:cxnSpLocks/>
          </p:cNvCxnSpPr>
          <p:nvPr/>
        </p:nvCxnSpPr>
        <p:spPr>
          <a:xfrm flipH="1">
            <a:off x="3552397" y="3176498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992128E9-022E-A724-25FF-CC71AB994C90}"/>
              </a:ext>
            </a:extLst>
          </p:cNvPr>
          <p:cNvCxnSpPr>
            <a:cxnSpLocks/>
          </p:cNvCxnSpPr>
          <p:nvPr/>
        </p:nvCxnSpPr>
        <p:spPr>
          <a:xfrm>
            <a:off x="6151426" y="401994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E382DE2B-BD3C-71E8-F064-6412290FB6A6}"/>
              </a:ext>
            </a:extLst>
          </p:cNvPr>
          <p:cNvCxnSpPr>
            <a:cxnSpLocks/>
          </p:cNvCxnSpPr>
          <p:nvPr/>
        </p:nvCxnSpPr>
        <p:spPr>
          <a:xfrm flipH="1">
            <a:off x="6151426" y="4126855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D7B54103-A27D-9A68-5FC3-FC0D306C8423}"/>
              </a:ext>
            </a:extLst>
          </p:cNvPr>
          <p:cNvCxnSpPr>
            <a:cxnSpLocks/>
          </p:cNvCxnSpPr>
          <p:nvPr/>
        </p:nvCxnSpPr>
        <p:spPr>
          <a:xfrm>
            <a:off x="6152946" y="49164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671B3923-A351-4E82-C05B-CC5A1B5011ED}"/>
              </a:ext>
            </a:extLst>
          </p:cNvPr>
          <p:cNvCxnSpPr>
            <a:cxnSpLocks/>
          </p:cNvCxnSpPr>
          <p:nvPr/>
        </p:nvCxnSpPr>
        <p:spPr>
          <a:xfrm flipH="1">
            <a:off x="6152946" y="50688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63149354-0B84-1B60-55D5-4122E33DF378}"/>
              </a:ext>
            </a:extLst>
          </p:cNvPr>
          <p:cNvCxnSpPr>
            <a:cxnSpLocks/>
          </p:cNvCxnSpPr>
          <p:nvPr/>
        </p:nvCxnSpPr>
        <p:spPr>
          <a:xfrm>
            <a:off x="6151426" y="5874511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A52B6361-3255-0B99-FF09-A19CAFC07E62}"/>
              </a:ext>
            </a:extLst>
          </p:cNvPr>
          <p:cNvCxnSpPr>
            <a:cxnSpLocks/>
          </p:cNvCxnSpPr>
          <p:nvPr/>
        </p:nvCxnSpPr>
        <p:spPr>
          <a:xfrm flipH="1">
            <a:off x="6151426" y="597410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26F1ECA6-EDC7-5485-4E0A-6601B7066A01}"/>
              </a:ext>
            </a:extLst>
          </p:cNvPr>
          <p:cNvCxnSpPr>
            <a:cxnSpLocks/>
          </p:cNvCxnSpPr>
          <p:nvPr/>
        </p:nvCxnSpPr>
        <p:spPr>
          <a:xfrm flipH="1">
            <a:off x="988114" y="644330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DDD114AB-D0B4-B451-529D-B313983AB73F}"/>
              </a:ext>
            </a:extLst>
          </p:cNvPr>
          <p:cNvSpPr txBox="1"/>
          <p:nvPr/>
        </p:nvSpPr>
        <p:spPr>
          <a:xfrm>
            <a:off x="3506651" y="237054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Request</a:t>
            </a:r>
            <a:endParaRPr lang="ja-JP" altLang="en-US" sz="1100"/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DE6C91A7-C507-762F-EB4C-91ED00CFE2AD}"/>
              </a:ext>
            </a:extLst>
          </p:cNvPr>
          <p:cNvSpPr txBox="1"/>
          <p:nvPr/>
        </p:nvSpPr>
        <p:spPr>
          <a:xfrm>
            <a:off x="1136603" y="936758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Access to Web app</a:t>
            </a:r>
          </a:p>
        </p:txBody>
      </p:sp>
      <p:sp>
        <p:nvSpPr>
          <p:cNvPr id="1062" name="テキスト ボックス 1061">
            <a:extLst>
              <a:ext uri="{FF2B5EF4-FFF2-40B4-BE49-F238E27FC236}">
                <a16:creationId xmlns:a16="http://schemas.microsoft.com/office/drawing/2014/main" id="{504C7EBC-968A-931D-0A7D-A8679A6CEC05}"/>
              </a:ext>
            </a:extLst>
          </p:cNvPr>
          <p:cNvSpPr txBox="1"/>
          <p:nvPr/>
        </p:nvSpPr>
        <p:spPr>
          <a:xfrm>
            <a:off x="1131714" y="130329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Load client Web app</a:t>
            </a: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3D52EEFE-2C44-F278-7349-878D4E085D37}"/>
              </a:ext>
            </a:extLst>
          </p:cNvPr>
          <p:cNvSpPr txBox="1"/>
          <p:nvPr/>
        </p:nvSpPr>
        <p:spPr>
          <a:xfrm>
            <a:off x="1494616" y="1718109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Sign in</a:t>
            </a:r>
            <a:endParaRPr lang="ja-JP" altLang="en-US" sz="1100"/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AB696B09-D89B-AE92-033D-A6B7C4D75970}"/>
              </a:ext>
            </a:extLst>
          </p:cNvPr>
          <p:cNvSpPr txBox="1"/>
          <p:nvPr/>
        </p:nvSpPr>
        <p:spPr>
          <a:xfrm>
            <a:off x="1459654" y="20468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Get JWT</a:t>
            </a:r>
            <a:endParaRPr lang="ja-JP" altLang="en-US" sz="1100"/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9549CB3C-C05A-A381-BFA5-C5EB56B663B2}"/>
              </a:ext>
            </a:extLst>
          </p:cNvPr>
          <p:cNvSpPr txBox="1"/>
          <p:nvPr/>
        </p:nvSpPr>
        <p:spPr>
          <a:xfrm>
            <a:off x="3511297" y="2952921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Graph API token request for user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1C323A9-7EF5-6301-BD0D-36D27B5CB421}"/>
              </a:ext>
            </a:extLst>
          </p:cNvPr>
          <p:cNvSpPr txBox="1"/>
          <p:nvPr/>
        </p:nvSpPr>
        <p:spPr>
          <a:xfrm>
            <a:off x="3907846" y="3353826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Token for Graph API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C1A36FBB-D3EF-E414-F31C-71BF54066DBF}"/>
              </a:ext>
            </a:extLst>
          </p:cNvPr>
          <p:cNvSpPr txBox="1"/>
          <p:nvPr/>
        </p:nvSpPr>
        <p:spPr>
          <a:xfrm>
            <a:off x="6322524" y="3784198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Generating queries from input</a:t>
            </a:r>
            <a:endParaRPr lang="ja-JP" altLang="en-US" sz="1100"/>
          </a:p>
        </p:txBody>
      </p: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C8CD0994-1A27-B4AD-0D85-01024568766C}"/>
              </a:ext>
            </a:extLst>
          </p:cNvPr>
          <p:cNvSpPr txBox="1"/>
          <p:nvPr/>
        </p:nvSpPr>
        <p:spPr>
          <a:xfrm>
            <a:off x="6324739" y="4699819"/>
            <a:ext cx="3299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Search according to the user's JWT(Permission)</a:t>
            </a:r>
            <a:endParaRPr lang="ja-JP" altLang="en-US" sz="1100"/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431FEA0-0035-E63E-5F37-03EE4AB352A1}"/>
              </a:ext>
            </a:extLst>
          </p:cNvPr>
          <p:cNvSpPr txBox="1"/>
          <p:nvPr/>
        </p:nvSpPr>
        <p:spPr>
          <a:xfrm>
            <a:off x="6283561" y="5508896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Generate answers from</a:t>
            </a:r>
          </a:p>
          <a:p>
            <a:r>
              <a:rPr lang="en-US" altLang="ja-JP" sz="1100" dirty="0"/>
              <a:t> search results and input</a:t>
            </a:r>
            <a:endParaRPr lang="ja-JP" altLang="en-US" sz="1100"/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F007A12A-7DF8-F1E7-7633-B609DB5F1290}"/>
              </a:ext>
            </a:extLst>
          </p:cNvPr>
          <p:cNvSpPr txBox="1"/>
          <p:nvPr/>
        </p:nvSpPr>
        <p:spPr>
          <a:xfrm>
            <a:off x="3486639" y="6241847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Response</a:t>
            </a:r>
            <a:endParaRPr lang="ja-JP" altLang="en-US" sz="1100"/>
          </a:p>
        </p:txBody>
      </p: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6F98BB3-9211-6479-DAAA-98CA10F8439A}"/>
              </a:ext>
            </a:extLst>
          </p:cNvPr>
          <p:cNvSpPr txBox="1"/>
          <p:nvPr/>
        </p:nvSpPr>
        <p:spPr>
          <a:xfrm>
            <a:off x="6335839" y="5054567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Search results</a:t>
            </a:r>
            <a:endParaRPr lang="ja-JP" altLang="en-US" sz="1100"/>
          </a:p>
        </p:txBody>
      </p:sp>
      <p:sp>
        <p:nvSpPr>
          <p:cNvPr id="1075" name="正方形/長方形 1074">
            <a:extLst>
              <a:ext uri="{FF2B5EF4-FFF2-40B4-BE49-F238E27FC236}">
                <a16:creationId xmlns:a16="http://schemas.microsoft.com/office/drawing/2014/main" id="{0336FB44-9B4C-C6FE-6716-034363172E53}"/>
              </a:ext>
            </a:extLst>
          </p:cNvPr>
          <p:cNvSpPr/>
          <p:nvPr/>
        </p:nvSpPr>
        <p:spPr>
          <a:xfrm>
            <a:off x="878122" y="936758"/>
            <a:ext cx="92222" cy="17236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D3454DC5-699A-68A5-4CC4-7AC099F1F907}"/>
              </a:ext>
            </a:extLst>
          </p:cNvPr>
          <p:cNvSpPr/>
          <p:nvPr/>
        </p:nvSpPr>
        <p:spPr>
          <a:xfrm>
            <a:off x="6035273" y="2537501"/>
            <a:ext cx="92222" cy="39668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9DB97957-2AF8-C1BF-31EC-B7C17741D046}"/>
              </a:ext>
            </a:extLst>
          </p:cNvPr>
          <p:cNvSpPr/>
          <p:nvPr/>
        </p:nvSpPr>
        <p:spPr>
          <a:xfrm>
            <a:off x="878122" y="6372652"/>
            <a:ext cx="92222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47A0FA6D-C4B3-B6CA-3742-D8A70207801D}"/>
              </a:ext>
            </a:extLst>
          </p:cNvPr>
          <p:cNvSpPr/>
          <p:nvPr/>
        </p:nvSpPr>
        <p:spPr>
          <a:xfrm>
            <a:off x="6035273" y="1081855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2" name="正方形/長方形 1081">
            <a:extLst>
              <a:ext uri="{FF2B5EF4-FFF2-40B4-BE49-F238E27FC236}">
                <a16:creationId xmlns:a16="http://schemas.microsoft.com/office/drawing/2014/main" id="{B654D1B5-8AC3-FBEE-1E5B-F7113C40765B}"/>
              </a:ext>
            </a:extLst>
          </p:cNvPr>
          <p:cNvSpPr/>
          <p:nvPr/>
        </p:nvSpPr>
        <p:spPr>
          <a:xfrm>
            <a:off x="3454559" y="184813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正方形/長方形 1082">
            <a:extLst>
              <a:ext uri="{FF2B5EF4-FFF2-40B4-BE49-F238E27FC236}">
                <a16:creationId xmlns:a16="http://schemas.microsoft.com/office/drawing/2014/main" id="{2D686B21-E989-7595-51E1-FD82166173E2}"/>
              </a:ext>
            </a:extLst>
          </p:cNvPr>
          <p:cNvSpPr/>
          <p:nvPr/>
        </p:nvSpPr>
        <p:spPr>
          <a:xfrm>
            <a:off x="3452948" y="3105320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正方形/長方形 1084">
            <a:extLst>
              <a:ext uri="{FF2B5EF4-FFF2-40B4-BE49-F238E27FC236}">
                <a16:creationId xmlns:a16="http://schemas.microsoft.com/office/drawing/2014/main" id="{08E2F932-1705-1D1A-7050-EA720F5102ED}"/>
              </a:ext>
            </a:extLst>
          </p:cNvPr>
          <p:cNvSpPr/>
          <p:nvPr/>
        </p:nvSpPr>
        <p:spPr>
          <a:xfrm>
            <a:off x="8611524" y="3957034"/>
            <a:ext cx="92222" cy="222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56DBF366-5AC4-68D9-6A15-A368B0279F22}"/>
              </a:ext>
            </a:extLst>
          </p:cNvPr>
          <p:cNvSpPr/>
          <p:nvPr/>
        </p:nvSpPr>
        <p:spPr>
          <a:xfrm>
            <a:off x="11186486" y="483062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78318D6B-BBEC-DD09-9D38-C4B96D8A9E24}"/>
              </a:ext>
            </a:extLst>
          </p:cNvPr>
          <p:cNvSpPr/>
          <p:nvPr/>
        </p:nvSpPr>
        <p:spPr>
          <a:xfrm>
            <a:off x="8611524" y="5804082"/>
            <a:ext cx="92222" cy="237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33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EFEE262D-AD78-EA7F-8235-742BB6982E40}"/>
              </a:ext>
            </a:extLst>
          </p:cNvPr>
          <p:cNvSpPr/>
          <p:nvPr/>
        </p:nvSpPr>
        <p:spPr>
          <a:xfrm>
            <a:off x="1546676" y="410811"/>
            <a:ext cx="8862059" cy="579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E8AD5D4-6A8F-E7D6-3749-25EC0D8D6733}"/>
              </a:ext>
            </a:extLst>
          </p:cNvPr>
          <p:cNvGrpSpPr/>
          <p:nvPr/>
        </p:nvGrpSpPr>
        <p:grpSpPr>
          <a:xfrm>
            <a:off x="2782127" y="409608"/>
            <a:ext cx="843501" cy="902702"/>
            <a:chOff x="2509752" y="540414"/>
            <a:chExt cx="843501" cy="902702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059" y="540414"/>
              <a:ext cx="712889" cy="712889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E55C4C3-CD36-25F0-B9E4-DE8916AA870C}"/>
                </a:ext>
              </a:extLst>
            </p:cNvPr>
            <p:cNvSpPr txBox="1"/>
            <p:nvPr/>
          </p:nvSpPr>
          <p:spPr>
            <a:xfrm>
              <a:off x="2509752" y="1181506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Developer</a:t>
              </a:r>
              <a:endParaRPr kumimoji="1" lang="ja-JP" altLang="en-US" sz="110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7D7933-784A-886D-21B6-82DAB2C081A2}"/>
              </a:ext>
            </a:extLst>
          </p:cNvPr>
          <p:cNvGrpSpPr/>
          <p:nvPr/>
        </p:nvGrpSpPr>
        <p:grpSpPr>
          <a:xfrm>
            <a:off x="7622811" y="409608"/>
            <a:ext cx="896399" cy="902703"/>
            <a:chOff x="6072809" y="540413"/>
            <a:chExt cx="896399" cy="902703"/>
          </a:xfrm>
        </p:grpSpPr>
        <p:pic>
          <p:nvPicPr>
            <p:cNvPr id="8" name="グラフィックス 7" descr="ユーザー 枠線">
              <a:extLst>
                <a:ext uri="{FF2B5EF4-FFF2-40B4-BE49-F238E27FC236}">
                  <a16:creationId xmlns:a16="http://schemas.microsoft.com/office/drawing/2014/main" id="{97F8FBAF-593A-54B0-1812-E5CDDBCE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4565" y="540413"/>
              <a:ext cx="712889" cy="712889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5DE1BC8-65C4-9A71-1B5D-1DD8E3B5D924}"/>
                </a:ext>
              </a:extLst>
            </p:cNvPr>
            <p:cNvSpPr txBox="1"/>
            <p:nvPr/>
          </p:nvSpPr>
          <p:spPr>
            <a:xfrm>
              <a:off x="6072809" y="1181506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M365 User</a:t>
              </a:r>
              <a:endParaRPr kumimoji="1" lang="ja-JP" altLang="en-US" sz="110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D9C2DDF-5F41-E157-6020-768E982C587E}"/>
              </a:ext>
            </a:extLst>
          </p:cNvPr>
          <p:cNvSpPr/>
          <p:nvPr/>
        </p:nvSpPr>
        <p:spPr>
          <a:xfrm>
            <a:off x="6164565" y="1744493"/>
            <a:ext cx="3812892" cy="91764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Microsoft Search (SaaS)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5D3466-1C31-7F13-941B-68798CD83B4F}"/>
              </a:ext>
            </a:extLst>
          </p:cNvPr>
          <p:cNvSpPr/>
          <p:nvPr/>
        </p:nvSpPr>
        <p:spPr>
          <a:xfrm>
            <a:off x="4247745" y="2782165"/>
            <a:ext cx="5729712" cy="9176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Microsoft Graph SDK</a:t>
            </a:r>
          </a:p>
          <a:p>
            <a:pPr algn="ctr"/>
            <a:r>
              <a:rPr kumimoji="1" lang="en-US" altLang="ja-JP" sz="1050" dirty="0"/>
              <a:t>C# / CLI / PowerShell / TypeScript / JavaScript / Java / Go / PHP / Python (</a:t>
            </a:r>
            <a:r>
              <a:rPr kumimoji="1" lang="ja-JP" altLang="en-US" sz="1050"/>
              <a:t>プレビュー</a:t>
            </a:r>
            <a:r>
              <a:rPr kumimoji="1" lang="en-US" altLang="ja-JP" sz="1050" dirty="0"/>
              <a:t>)</a:t>
            </a:r>
            <a:endParaRPr kumimoji="1" lang="ja-JP" altLang="en-US" sz="105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680E116-7E36-E1F8-DF30-A1833F23FC80}"/>
              </a:ext>
            </a:extLst>
          </p:cNvPr>
          <p:cNvSpPr/>
          <p:nvPr/>
        </p:nvSpPr>
        <p:spPr>
          <a:xfrm>
            <a:off x="1977957" y="3819837"/>
            <a:ext cx="7999500" cy="9176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Microsoft Graph API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7DB94B-9E16-24F6-D3B3-26FF7BD59DC8}"/>
              </a:ext>
            </a:extLst>
          </p:cNvPr>
          <p:cNvSpPr/>
          <p:nvPr/>
        </p:nvSpPr>
        <p:spPr>
          <a:xfrm>
            <a:off x="1977957" y="5038858"/>
            <a:ext cx="1757345" cy="917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Microsoft </a:t>
            </a:r>
            <a:r>
              <a:rPr kumimoji="1" lang="en-US" altLang="ja-JP" sz="1400" dirty="0" err="1"/>
              <a:t>Entra</a:t>
            </a:r>
            <a:r>
              <a:rPr kumimoji="1" lang="en-US" altLang="ja-JP" sz="1400" dirty="0"/>
              <a:t> ID</a:t>
            </a:r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/>
              <a:t>旧</a:t>
            </a:r>
            <a:r>
              <a:rPr lang="en-US" altLang="ja-JP" sz="1200" dirty="0"/>
              <a:t>Azure AD)</a:t>
            </a:r>
            <a:endParaRPr kumimoji="1" lang="ja-JP" altLang="en-US" sz="1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4CE05CD-C588-7209-C01D-D0BA04574E17}"/>
              </a:ext>
            </a:extLst>
          </p:cNvPr>
          <p:cNvSpPr/>
          <p:nvPr/>
        </p:nvSpPr>
        <p:spPr>
          <a:xfrm>
            <a:off x="3841384" y="5038858"/>
            <a:ext cx="1757345" cy="917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Exchange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75B3FBE-9D5F-AE03-E2F3-7676E6030E70}"/>
              </a:ext>
            </a:extLst>
          </p:cNvPr>
          <p:cNvSpPr/>
          <p:nvPr/>
        </p:nvSpPr>
        <p:spPr>
          <a:xfrm>
            <a:off x="5704811" y="5038858"/>
            <a:ext cx="1757345" cy="917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SharePoint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08FA9BD-BD88-875A-2156-B3E6D070F373}"/>
              </a:ext>
            </a:extLst>
          </p:cNvPr>
          <p:cNvSpPr/>
          <p:nvPr/>
        </p:nvSpPr>
        <p:spPr>
          <a:xfrm>
            <a:off x="7568238" y="5038858"/>
            <a:ext cx="1757345" cy="917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OneDrive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C0841E4-580A-7FB7-B9E5-1FE98060C7C0}"/>
              </a:ext>
            </a:extLst>
          </p:cNvPr>
          <p:cNvSpPr txBox="1"/>
          <p:nvPr/>
        </p:nvSpPr>
        <p:spPr>
          <a:xfrm>
            <a:off x="9369598" y="53668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・・・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9EFDA17-9A16-37AF-BDF7-8DB4032E0519}"/>
              </a:ext>
            </a:extLst>
          </p:cNvPr>
          <p:cNvSpPr/>
          <p:nvPr/>
        </p:nvSpPr>
        <p:spPr>
          <a:xfrm>
            <a:off x="2171773" y="4195864"/>
            <a:ext cx="7611867" cy="44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Microsoft Search API</a:t>
            </a:r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EE6A929-77BD-3A45-2AC3-53C4FD058DD8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 rot="5400000">
            <a:off x="4216165" y="3277316"/>
            <a:ext cx="402008" cy="3121077"/>
          </a:xfrm>
          <a:prstGeom prst="bentConnector3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C4EDDC8-4055-2293-A010-92DC0715EB05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rot="5400000">
            <a:off x="5147878" y="4209029"/>
            <a:ext cx="402008" cy="125765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7B1542BB-DE24-E7C6-559B-F1D749997784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6079591" y="4534965"/>
            <a:ext cx="402008" cy="6057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18BC015B-A50D-5539-58AC-51CBF28BD189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rot="16200000" flipH="1">
            <a:off x="7011305" y="3603252"/>
            <a:ext cx="402008" cy="24692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9E3D638-68B6-3562-5F81-100157BF14BF}"/>
              </a:ext>
            </a:extLst>
          </p:cNvPr>
          <p:cNvCxnSpPr>
            <a:stCxn id="9" idx="2"/>
          </p:cNvCxnSpPr>
          <p:nvPr/>
        </p:nvCxnSpPr>
        <p:spPr>
          <a:xfrm flipH="1">
            <a:off x="3203877" y="1312310"/>
            <a:ext cx="1" cy="28835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98D60A0-46A7-F8A9-A01B-CB51816D068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071011" y="1312311"/>
            <a:ext cx="0" cy="28835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49966B40-B819-1D6D-3EFA-BC4A77729A3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546969" y="1969219"/>
            <a:ext cx="2883554" cy="1569736"/>
          </a:xfrm>
          <a:prstGeom prst="bentConnector3">
            <a:avLst>
              <a:gd name="adj1" fmla="val 38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4BF2C8C-B546-D8E3-1510-E9BE5ED46636}"/>
              </a:ext>
            </a:extLst>
          </p:cNvPr>
          <p:cNvSpPr txBox="1"/>
          <p:nvPr/>
        </p:nvSpPr>
        <p:spPr>
          <a:xfrm>
            <a:off x="8056594" y="1450514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サービスとしての利用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35EBFB7-C4DB-A469-21FD-46B1EDFE2BD4}"/>
              </a:ext>
            </a:extLst>
          </p:cNvPr>
          <p:cNvSpPr txBox="1"/>
          <p:nvPr/>
        </p:nvSpPr>
        <p:spPr>
          <a:xfrm>
            <a:off x="3652078" y="2152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SDK</a:t>
            </a:r>
            <a:r>
              <a:rPr kumimoji="1" lang="ja-JP" altLang="en-US" sz="1100"/>
              <a:t>を使用したアクセス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C63A228-EF0F-B605-F9D9-6F4D3E25B105}"/>
              </a:ext>
            </a:extLst>
          </p:cNvPr>
          <p:cNvSpPr txBox="1"/>
          <p:nvPr/>
        </p:nvSpPr>
        <p:spPr>
          <a:xfrm>
            <a:off x="2240154" y="2686222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API</a:t>
            </a:r>
            <a:r>
              <a:rPr kumimoji="1" lang="ja-JP" altLang="en-US" sz="1100"/>
              <a:t>への</a:t>
            </a:r>
            <a:endParaRPr kumimoji="1" lang="en-US" altLang="ja-JP" sz="1100" dirty="0"/>
          </a:p>
          <a:p>
            <a:r>
              <a:rPr lang="ja-JP" altLang="en-US" sz="1100"/>
              <a:t>直接アクセス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30394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399</Words>
  <Application>Microsoft Macintosh PowerPoint</Application>
  <PresentationFormat>ワイド画面</PresentationFormat>
  <Paragraphs>111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Segoe UI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100</cp:revision>
  <dcterms:created xsi:type="dcterms:W3CDTF">2023-10-26T04:22:04Z</dcterms:created>
  <dcterms:modified xsi:type="dcterms:W3CDTF">2023-11-01T03:00:38Z</dcterms:modified>
</cp:coreProperties>
</file>