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11" d="100"/>
          <a:sy n="111" d="100"/>
        </p:scale>
        <p:origin x="14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E85E-37E8-2026-F351-6DCABC52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7CB3B-D55D-25A4-A1F1-25E91D22A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3F01D-4458-448D-A921-84570A8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042D6-2113-BF74-D6BC-5BE3B27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4DFBC-AB9F-4165-C1E7-BFD8EE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29271-C7CF-A960-B1FE-8C76D3C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F822B-CAE3-CCE2-2A51-3898574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FC8C3-32D0-4B1B-C2E0-2FC0BD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97B94-E339-A5F7-C871-7428642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14284-835E-F30E-02A7-6B1BF4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1C5FD-3EE9-0208-FE9E-1F14FDCF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9AF2B-2B83-D15C-4F5A-73FEC2C9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D9D0-9A43-EA38-19FF-1050C74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87E45-7534-3456-5141-97D0154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44753-9992-6354-414C-2B58D9D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B39F-E8DF-1AB1-086D-A9D0A74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4C89-DFD3-6C1C-D774-B2019599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29D52-7E46-6549-F4F2-AC5E5DC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A0471-ADDA-158E-00BA-604A49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AA9EA-8D5A-3845-1152-D95560E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4845-E12F-E724-F2EC-59732C7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4370-7350-D1B0-23BD-F272515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FDCBB-36BA-1918-1F92-D26B5E5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4953A-3F40-C8FE-C0AF-ABCBE4F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B2E8-A391-8D0D-8FA1-127E2E1E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B37-2B05-1344-8740-FDAA2E3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5675C-B39B-3EEB-F866-CC6A34F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A41F5B-0214-19D0-884A-CCD2D264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42C3E-7F2A-700C-5C46-B6331C3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AE15B-8674-B092-2821-A6CE7E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35068-2770-BC73-8FB9-078B89F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5E16-439B-F3DB-A731-6F407FDD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FF9E3-50F8-35D5-458E-B2FC97A1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630128-53F4-8B9C-7EDB-325EC82F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CED8B-FF22-0FED-C274-316EE047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F418F-D2D1-9E02-04D7-9DD42B59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E069B-7AD7-A891-398B-1B648FA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7923-3F70-8B2B-1FCE-A01E6A3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2255-D0F1-4666-4020-FEB6D2F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0041-F706-055E-9844-B588AC3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611B8-2C6B-C9E5-D981-CF3FA10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736F3-2B34-C000-D921-5C2D09BB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3ABB0-A3D4-BC26-724B-3942B5A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A589-DF90-D563-2D3E-EE30D40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0F94C-63D0-BDD1-8DF5-94BF34E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AB496-68C8-4DC4-C6F0-41D53D3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D33C-0448-F722-4717-32A62B3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4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9361-C95A-FDE6-662D-CE6231B9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CCF5-7892-1468-F20A-D10EA74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AD9DF2-F7AD-A233-45E3-C557EBB3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CA54B-1382-1113-2E24-502DD08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7DCBF-90BE-86B7-6687-ABA79BB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D3247-0950-1CC0-6284-CFB7D9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63D7-3527-F507-B4D1-2E8CD1D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F9E97-916B-48C1-67E0-0B108C0B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B345E-5E91-88B4-5A66-4783270E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3FE2C-1422-4126-41D3-8257760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D71A9-81DF-3CAC-24A7-794E235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84BEC-1AC6-5783-F7CA-A8D0C81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DA253-82BB-2357-3158-0705D924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8B944-1ABA-C80F-9A2B-43EFE4C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621F-BBD0-3632-3433-50A81A29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B9973-FBF8-A142-A1E5-6E47DB716AC3}" type="datetimeFigureOut">
              <a:rPr kumimoji="1" lang="ja-JP" altLang="en-US" smtClean="0"/>
              <a:t>2023/11/2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3428-778B-5AE9-AE07-E49A95EA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BF67B-7EE0-A03F-83DE-BA399783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126" y="1204495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517" y="3875377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BE37A98B-FB91-8210-6384-1A3CFA286C85}"/>
              </a:ext>
            </a:extLst>
          </p:cNvPr>
          <p:cNvSpPr/>
          <p:nvPr/>
        </p:nvSpPr>
        <p:spPr>
          <a:xfrm>
            <a:off x="7995326" y="4293803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10226566" y="5019449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Open AI</a:t>
            </a:r>
          </a:p>
          <a:p>
            <a:pPr algn="ctr"/>
            <a:r>
              <a:rPr lang="en-US" altLang="ja-JP" dirty="0"/>
              <a:t>(AOAI)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B65C4-6216-1A73-5939-FBE86E47E0D7}"/>
              </a:ext>
            </a:extLst>
          </p:cNvPr>
          <p:cNvSpPr txBox="1"/>
          <p:nvPr/>
        </p:nvSpPr>
        <p:spPr>
          <a:xfrm>
            <a:off x="7892814" y="4592262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Completions</a:t>
            </a:r>
          </a:p>
          <a:p>
            <a:r>
              <a:rPr kumimoji="1" lang="en-US" altLang="ja-JP" dirty="0"/>
              <a:t>extensions API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23A08E-FB5B-1E86-78D1-2E39166A4AB4}"/>
              </a:ext>
            </a:extLst>
          </p:cNvPr>
          <p:cNvSpPr/>
          <p:nvPr/>
        </p:nvSpPr>
        <p:spPr>
          <a:xfrm>
            <a:off x="568670" y="3496043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自動デプロイされ</a:t>
            </a:r>
            <a:r>
              <a:rPr lang="ja-JP" altLang="en-US"/>
              <a:t>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アプリ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105C84-5178-BE97-5E1F-6A3A4BF0E550}"/>
              </a:ext>
            </a:extLst>
          </p:cNvPr>
          <p:cNvCxnSpPr>
            <a:cxnSpLocks/>
          </p:cNvCxnSpPr>
          <p:nvPr/>
        </p:nvCxnSpPr>
        <p:spPr>
          <a:xfrm>
            <a:off x="3437184" y="4208065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EA3E5D-2957-BA61-04A7-F6350B3923D9}"/>
              </a:ext>
            </a:extLst>
          </p:cNvPr>
          <p:cNvCxnSpPr>
            <a:cxnSpLocks/>
          </p:cNvCxnSpPr>
          <p:nvPr/>
        </p:nvCxnSpPr>
        <p:spPr>
          <a:xfrm flipH="1">
            <a:off x="3437184" y="4702924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00883E-1DCA-2B7E-570D-287407F219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975334" y="2756575"/>
            <a:ext cx="0" cy="14514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6794711-E9A1-207D-4444-D8C47FAB3E59}"/>
              </a:ext>
            </a:extLst>
          </p:cNvPr>
          <p:cNvSpPr/>
          <p:nvPr/>
        </p:nvSpPr>
        <p:spPr>
          <a:xfrm>
            <a:off x="568670" y="4428075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自前実装アプリ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stCxn id="1026" idx="0"/>
            <a:endCxn id="5" idx="3"/>
          </p:cNvCxnSpPr>
          <p:nvPr/>
        </p:nvCxnSpPr>
        <p:spPr>
          <a:xfrm rot="16200000" flipV="1">
            <a:off x="7347002" y="146060"/>
            <a:ext cx="2007735" cy="5450899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8F6495B8-E2DA-5B3C-F431-870443B41A95}"/>
              </a:ext>
            </a:extLst>
          </p:cNvPr>
          <p:cNvSpPr/>
          <p:nvPr/>
        </p:nvSpPr>
        <p:spPr>
          <a:xfrm>
            <a:off x="377787" y="1867641"/>
            <a:ext cx="2960203" cy="837172"/>
          </a:xfrm>
          <a:prstGeom prst="wedgeRectCallout">
            <a:avLst>
              <a:gd name="adj1" fmla="val 104997"/>
              <a:gd name="adj2" fmla="val 23204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①</a:t>
            </a:r>
            <a:r>
              <a:rPr kumimoji="1" lang="ja-JP" altLang="en-US" sz="1400"/>
              <a:t>ユーザーの入力とデータソースとなる</a:t>
            </a:r>
            <a:r>
              <a:rPr kumimoji="1" lang="en-US" altLang="ja-JP" sz="1400" dirty="0"/>
              <a:t>Cognitive Search</a:t>
            </a:r>
            <a:r>
              <a:rPr kumimoji="1" lang="ja-JP" altLang="en-US" sz="1400"/>
              <a:t>を指定してリクエスト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651895" y="23872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Cognitive Search</a:t>
            </a:r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8DC1C0C7-5305-0AD7-57AC-5516F9D9F987}"/>
              </a:ext>
            </a:extLst>
          </p:cNvPr>
          <p:cNvSpPr/>
          <p:nvPr/>
        </p:nvSpPr>
        <p:spPr>
          <a:xfrm>
            <a:off x="6096000" y="872489"/>
            <a:ext cx="4723194" cy="567156"/>
          </a:xfrm>
          <a:prstGeom prst="wedgeRectCallout">
            <a:avLst>
              <a:gd name="adj1" fmla="val 45782"/>
              <a:gd name="adj2" fmla="val 12472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③</a:t>
            </a:r>
            <a:r>
              <a:rPr lang="ja-JP" altLang="en-US" sz="1400"/>
              <a:t>生成したクエリで指定された</a:t>
            </a:r>
            <a:r>
              <a:rPr lang="en-US" altLang="ja-JP" sz="1400" dirty="0"/>
              <a:t>Cognitive Search</a:t>
            </a:r>
            <a:r>
              <a:rPr lang="ja-JP" altLang="en-US" sz="1400"/>
              <a:t>へ検索</a:t>
            </a:r>
            <a:endParaRPr kumimoji="1" lang="ja-JP" altLang="en-US" sz="1400"/>
          </a:p>
        </p:txBody>
      </p:sp>
      <p:sp>
        <p:nvSpPr>
          <p:cNvPr id="40" name="四角形吹き出し 39">
            <a:extLst>
              <a:ext uri="{FF2B5EF4-FFF2-40B4-BE49-F238E27FC236}">
                <a16:creationId xmlns:a16="http://schemas.microsoft.com/office/drawing/2014/main" id="{F7C5A252-13B1-ED7D-36B9-11BE49A41B2B}"/>
              </a:ext>
            </a:extLst>
          </p:cNvPr>
          <p:cNvSpPr/>
          <p:nvPr/>
        </p:nvSpPr>
        <p:spPr>
          <a:xfrm>
            <a:off x="3434059" y="5070797"/>
            <a:ext cx="2037378" cy="483912"/>
          </a:xfrm>
          <a:prstGeom prst="wedgeRectCallout">
            <a:avLst>
              <a:gd name="adj1" fmla="val 53442"/>
              <a:gd name="adj2" fmla="val -11299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⑤</a:t>
            </a:r>
            <a:r>
              <a:rPr kumimoji="1" lang="ja-JP" altLang="en-US" sz="1400"/>
              <a:t>ユーザーへ返答</a:t>
            </a:r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56EC65-CCCD-276A-895A-4F06480E4F91}"/>
              </a:ext>
            </a:extLst>
          </p:cNvPr>
          <p:cNvSpPr/>
          <p:nvPr/>
        </p:nvSpPr>
        <p:spPr>
          <a:xfrm>
            <a:off x="5639315" y="521439"/>
            <a:ext cx="6454633" cy="5175894"/>
          </a:xfrm>
          <a:custGeom>
            <a:avLst/>
            <a:gdLst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2865863 w 6490010"/>
              <a:gd name="connsiteY2" fmla="*/ 2364059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3903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7216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507185"/>
              <a:gd name="connsiteY0" fmla="*/ 0 h 5876693"/>
              <a:gd name="connsiteX1" fmla="*/ 0 w 6507185"/>
              <a:gd name="connsiteY1" fmla="*/ 2352908 h 5876693"/>
              <a:gd name="connsiteX2" fmla="*/ 4568767 w 6507185"/>
              <a:gd name="connsiteY2" fmla="*/ 2344180 h 5876693"/>
              <a:gd name="connsiteX3" fmla="*/ 4558586 w 6507185"/>
              <a:gd name="connsiteY3" fmla="*/ 5872167 h 5876693"/>
              <a:gd name="connsiteX4" fmla="*/ 6490010 w 6507185"/>
              <a:gd name="connsiteY4" fmla="*/ 5876693 h 5876693"/>
              <a:gd name="connsiteX5" fmla="*/ 6507185 w 6507185"/>
              <a:gd name="connsiteY5" fmla="*/ 422978 h 5876693"/>
              <a:gd name="connsiteX6" fmla="*/ 33454 w 6507185"/>
              <a:gd name="connsiteY6" fmla="*/ 0 h 5876693"/>
              <a:gd name="connsiteX0" fmla="*/ 12434 w 6507185"/>
              <a:gd name="connsiteY0" fmla="*/ 0 h 5487810"/>
              <a:gd name="connsiteX1" fmla="*/ 0 w 6507185"/>
              <a:gd name="connsiteY1" fmla="*/ 1964025 h 5487810"/>
              <a:gd name="connsiteX2" fmla="*/ 4568767 w 6507185"/>
              <a:gd name="connsiteY2" fmla="*/ 1955297 h 5487810"/>
              <a:gd name="connsiteX3" fmla="*/ 4558586 w 6507185"/>
              <a:gd name="connsiteY3" fmla="*/ 5483284 h 5487810"/>
              <a:gd name="connsiteX4" fmla="*/ 6490010 w 6507185"/>
              <a:gd name="connsiteY4" fmla="*/ 5487810 h 5487810"/>
              <a:gd name="connsiteX5" fmla="*/ 6507185 w 6507185"/>
              <a:gd name="connsiteY5" fmla="*/ 34095 h 5487810"/>
              <a:gd name="connsiteX6" fmla="*/ 12434 w 6507185"/>
              <a:gd name="connsiteY6" fmla="*/ 0 h 5487810"/>
              <a:gd name="connsiteX0" fmla="*/ 253 w 6495004"/>
              <a:gd name="connsiteY0" fmla="*/ 0 h 5487810"/>
              <a:gd name="connsiteX1" fmla="*/ 40371 w 6495004"/>
              <a:gd name="connsiteY1" fmla="*/ 1974536 h 5487810"/>
              <a:gd name="connsiteX2" fmla="*/ 4556586 w 6495004"/>
              <a:gd name="connsiteY2" fmla="*/ 1955297 h 5487810"/>
              <a:gd name="connsiteX3" fmla="*/ 4546405 w 6495004"/>
              <a:gd name="connsiteY3" fmla="*/ 5483284 h 5487810"/>
              <a:gd name="connsiteX4" fmla="*/ 6477829 w 6495004"/>
              <a:gd name="connsiteY4" fmla="*/ 5487810 h 5487810"/>
              <a:gd name="connsiteX5" fmla="*/ 6495004 w 6495004"/>
              <a:gd name="connsiteY5" fmla="*/ 34095 h 5487810"/>
              <a:gd name="connsiteX6" fmla="*/ 253 w 6495004"/>
              <a:gd name="connsiteY6" fmla="*/ 0 h 5487810"/>
              <a:gd name="connsiteX0" fmla="*/ 1923 w 6454633"/>
              <a:gd name="connsiteY0" fmla="*/ 39477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39477 h 5453715"/>
              <a:gd name="connsiteX0" fmla="*/ 1923 w 6454633"/>
              <a:gd name="connsiteY0" fmla="*/ 18456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18456 h 545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4633" h="5453715">
                <a:moveTo>
                  <a:pt x="1923" y="18456"/>
                </a:moveTo>
                <a:cubicBezTo>
                  <a:pt x="-2222" y="673131"/>
                  <a:pt x="4145" y="1285766"/>
                  <a:pt x="0" y="1940441"/>
                </a:cubicBezTo>
                <a:lnTo>
                  <a:pt x="4516215" y="1921202"/>
                </a:lnTo>
                <a:cubicBezTo>
                  <a:pt x="4512821" y="3086154"/>
                  <a:pt x="4509428" y="4284237"/>
                  <a:pt x="4506034" y="5449189"/>
                </a:cubicBezTo>
                <a:lnTo>
                  <a:pt x="6437458" y="5453715"/>
                </a:lnTo>
                <a:lnTo>
                  <a:pt x="6454633" y="0"/>
                </a:lnTo>
                <a:lnTo>
                  <a:pt x="1923" y="18456"/>
                </a:lnTo>
                <a:close/>
              </a:path>
            </a:pathLst>
          </a:cu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>
            <a:extLst>
              <a:ext uri="{FF2B5EF4-FFF2-40B4-BE49-F238E27FC236}">
                <a16:creationId xmlns:a16="http://schemas.microsoft.com/office/drawing/2014/main" id="{CDD065B6-F0B9-667E-3AB2-9A5EC4B09D3B}"/>
              </a:ext>
            </a:extLst>
          </p:cNvPr>
          <p:cNvSpPr/>
          <p:nvPr/>
        </p:nvSpPr>
        <p:spPr>
          <a:xfrm>
            <a:off x="7027580" y="5678965"/>
            <a:ext cx="3031398" cy="702112"/>
          </a:xfrm>
          <a:prstGeom prst="wedgeRectCallout">
            <a:avLst>
              <a:gd name="adj1" fmla="val 71744"/>
              <a:gd name="adj2" fmla="val -17808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④Cognitive Search</a:t>
            </a:r>
            <a:r>
              <a:rPr lang="ja-JP" altLang="en-US" sz="1400"/>
              <a:t>からの検索結果を元にユーザーへの回答を生成</a:t>
            </a:r>
            <a:endParaRPr kumimoji="1" lang="ja-JP" altLang="en-US" sz="1400"/>
          </a:p>
        </p:txBody>
      </p:sp>
      <p:sp>
        <p:nvSpPr>
          <p:cNvPr id="37" name="四角形吹き出し 36">
            <a:extLst>
              <a:ext uri="{FF2B5EF4-FFF2-40B4-BE49-F238E27FC236}">
                <a16:creationId xmlns:a16="http://schemas.microsoft.com/office/drawing/2014/main" id="{CB63311C-A180-5E2E-B27E-E602D5C9C190}"/>
              </a:ext>
            </a:extLst>
          </p:cNvPr>
          <p:cNvSpPr/>
          <p:nvPr/>
        </p:nvSpPr>
        <p:spPr>
          <a:xfrm>
            <a:off x="7559014" y="3061964"/>
            <a:ext cx="3034904" cy="649303"/>
          </a:xfrm>
          <a:prstGeom prst="wedgeRectCallout">
            <a:avLst>
              <a:gd name="adj1" fmla="val 53963"/>
              <a:gd name="adj2" fmla="val 10689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②AOAI</a:t>
            </a:r>
            <a:r>
              <a:rPr kumimoji="1" lang="ja-JP" altLang="en-US" sz="1400"/>
              <a:t>はユーザーの入力から検索クエリを生成する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860225-F693-8F09-3C0B-6325F8A87B93}"/>
              </a:ext>
            </a:extLst>
          </p:cNvPr>
          <p:cNvSpPr txBox="1"/>
          <p:nvPr/>
        </p:nvSpPr>
        <p:spPr>
          <a:xfrm>
            <a:off x="5567458" y="152107"/>
            <a:ext cx="53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Azure Open AI</a:t>
            </a:r>
            <a:r>
              <a:rPr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によって処理が隠蔽されている範囲</a:t>
            </a:r>
            <a:endParaRPr kumimoji="1" lang="en-US" altLang="ja-JP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E17A19-BF22-D62F-EEE5-88E82D894CD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263869" y="4428075"/>
            <a:ext cx="226264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cxnSpLocks/>
            <a:stCxn id="1026" idx="0"/>
            <a:endCxn id="45" idx="6"/>
          </p:cNvCxnSpPr>
          <p:nvPr/>
        </p:nvCxnSpPr>
        <p:spPr>
          <a:xfrm rot="16200000" flipV="1">
            <a:off x="7597726" y="426459"/>
            <a:ext cx="2264657" cy="3319589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9" y="47745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9" y="48617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禁止 44">
            <a:extLst>
              <a:ext uri="{FF2B5EF4-FFF2-40B4-BE49-F238E27FC236}">
                <a16:creationId xmlns:a16="http://schemas.microsoft.com/office/drawing/2014/main" id="{D58C2F70-8E3E-F958-7F8B-A95C4ECCCCC5}"/>
              </a:ext>
            </a:extLst>
          </p:cNvPr>
          <p:cNvSpPr/>
          <p:nvPr/>
        </p:nvSpPr>
        <p:spPr>
          <a:xfrm>
            <a:off x="6492190" y="664890"/>
            <a:ext cx="578069" cy="578069"/>
          </a:xfrm>
          <a:prstGeom prst="noSmoking">
            <a:avLst>
              <a:gd name="adj" fmla="val 9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7681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E2F8CE44-7D56-A1A4-52EC-5930A71E8AEE}"/>
              </a:ext>
            </a:extLst>
          </p:cNvPr>
          <p:cNvSpPr/>
          <p:nvPr/>
        </p:nvSpPr>
        <p:spPr>
          <a:xfrm>
            <a:off x="7468762" y="1505842"/>
            <a:ext cx="2037378" cy="627974"/>
          </a:xfrm>
          <a:prstGeom prst="wedgeRectCallout">
            <a:avLst>
              <a:gd name="adj1" fmla="val -69852"/>
              <a:gd name="adj2" fmla="val -1151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/>
              <a:t>基本的には</a:t>
            </a:r>
            <a:r>
              <a:rPr kumimoji="1" lang="en-US" altLang="ja-JP" sz="1200" dirty="0"/>
              <a:t>)</a:t>
            </a:r>
          </a:p>
          <a:p>
            <a:r>
              <a:rPr kumimoji="1" lang="ja-JP" altLang="en-US" sz="1400"/>
              <a:t>アクセスできない！</a:t>
            </a: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41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963" y="12051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64" y="41329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8321772" y="52770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287592" y="23621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2760217" y="32067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9276" y="56889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0702" y="1569435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540" y="41221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268793" y="62028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4901736" y="57761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275626" y="52898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8303400" y="2118784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103256" y="1855298"/>
            <a:ext cx="3697446" cy="130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3090041" y="45559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1778800" y="46902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3460615" y="46825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2762270" y="48340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6747610" y="45514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6136365" y="40079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759982" y="46825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8256" y="43966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5628902" y="49257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9CC20E-26B5-73F1-A478-EBB65342B057}"/>
              </a:ext>
            </a:extLst>
          </p:cNvPr>
          <p:cNvSpPr/>
          <p:nvPr/>
        </p:nvSpPr>
        <p:spPr>
          <a:xfrm>
            <a:off x="7958250" y="1039400"/>
            <a:ext cx="3504002" cy="2074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2F01C745-A328-40E0-8E37-19C0DBFE9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6185" y="996775"/>
            <a:ext cx="512965" cy="51296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B6B474-404B-A7D2-C167-B914DBF06BE3}"/>
              </a:ext>
            </a:extLst>
          </p:cNvPr>
          <p:cNvSpPr txBox="1"/>
          <p:nvPr/>
        </p:nvSpPr>
        <p:spPr>
          <a:xfrm>
            <a:off x="8498645" y="108398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4056D6-DDC1-ADAA-B5F4-34E4F308B07F}"/>
              </a:ext>
            </a:extLst>
          </p:cNvPr>
          <p:cNvSpPr txBox="1"/>
          <p:nvPr/>
        </p:nvSpPr>
        <p:spPr>
          <a:xfrm>
            <a:off x="7957527" y="680423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Microsoft </a:t>
            </a:r>
            <a:r>
              <a:rPr kumimoji="1" lang="ja-JP" altLang="en-US" sz="1600"/>
              <a:t>管理のエリア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76A2182-57CF-C512-7B0E-DEEAA1528F98}"/>
              </a:ext>
            </a:extLst>
          </p:cNvPr>
          <p:cNvCxnSpPr>
            <a:cxnSpLocks/>
          </p:cNvCxnSpPr>
          <p:nvPr/>
        </p:nvCxnSpPr>
        <p:spPr>
          <a:xfrm flipV="1">
            <a:off x="9080939" y="2531472"/>
            <a:ext cx="0" cy="1515861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3B715369-070D-8ED1-99BB-791A597CA67B}"/>
              </a:ext>
            </a:extLst>
          </p:cNvPr>
          <p:cNvSpPr/>
          <p:nvPr/>
        </p:nvSpPr>
        <p:spPr>
          <a:xfrm>
            <a:off x="4834914" y="273344"/>
            <a:ext cx="2841950" cy="788903"/>
          </a:xfrm>
          <a:prstGeom prst="wedgeRectCallout">
            <a:avLst>
              <a:gd name="adj1" fmla="val -27050"/>
              <a:gd name="adj2" fmla="val 1492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/>
              <a:t>申請が承認されるとプライベートリンクのリクエストが飛んでくる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A5E2E-1933-717B-2057-C4ACCA0469F3}"/>
              </a:ext>
            </a:extLst>
          </p:cNvPr>
          <p:cNvSpPr txBox="1"/>
          <p:nvPr/>
        </p:nvSpPr>
        <p:spPr>
          <a:xfrm>
            <a:off x="5701369" y="1887279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Link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54713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37" cy="2911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6" y="4778142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6" y="486534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296296"/>
            <a:ext cx="606888" cy="4795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F2EE5EA-2BC5-0397-EC50-BB896D566E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63898" y="3768102"/>
            <a:ext cx="2727641" cy="3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1A8C9854-DD30-509F-3C30-81B940879202}"/>
              </a:ext>
            </a:extLst>
          </p:cNvPr>
          <p:cNvSpPr/>
          <p:nvPr/>
        </p:nvSpPr>
        <p:spPr>
          <a:xfrm>
            <a:off x="1496349" y="1479499"/>
            <a:ext cx="2196443" cy="627974"/>
          </a:xfrm>
          <a:prstGeom prst="wedgeRectCallout">
            <a:avLst>
              <a:gd name="adj1" fmla="val 109673"/>
              <a:gd name="adj2" fmla="val 2764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/>
              <a:t>検索も自前アプリでやる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446B73-6A01-A07D-8DC4-58DF6E6EA3DA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54385D-D2E4-473B-6BC7-41F74699FC90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strike="sngStrike" dirty="0"/>
              <a:t>extensions </a:t>
            </a:r>
            <a:r>
              <a:rPr kumimoji="1" lang="en-US" altLang="ja-JP" sz="1200" dirty="0"/>
              <a:t>API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D262D-3456-B208-8FBE-275430B1E7B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3C28294-67A0-6700-BD9B-17B70563C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DA01DF-E2BB-C2C6-30A7-22B8286C4FF1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1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DD39AE8-C873-3E7F-46CB-FA2493FF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80" y="1072001"/>
            <a:ext cx="2024262" cy="142038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83C968B-603B-5D66-85FD-F555A3EB1404}"/>
              </a:ext>
            </a:extLst>
          </p:cNvPr>
          <p:cNvSpPr txBox="1"/>
          <p:nvPr/>
        </p:nvSpPr>
        <p:spPr>
          <a:xfrm>
            <a:off x="4821508" y="2612162"/>
            <a:ext cx="1781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Cognitive Search</a:t>
            </a:r>
            <a:endParaRPr kumimoji="1" lang="ja-JP" altLang="en-US" sz="1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19D748-0AC7-3427-E558-FFB6AA88F500}"/>
              </a:ext>
            </a:extLst>
          </p:cNvPr>
          <p:cNvSpPr txBox="1"/>
          <p:nvPr/>
        </p:nvSpPr>
        <p:spPr>
          <a:xfrm>
            <a:off x="1828738" y="2612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OpenAI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0B9EC5-77CC-BF0D-B1A5-64C7831F8C25}"/>
              </a:ext>
            </a:extLst>
          </p:cNvPr>
          <p:cNvSpPr txBox="1"/>
          <p:nvPr/>
        </p:nvSpPr>
        <p:spPr>
          <a:xfrm>
            <a:off x="8848721" y="2612162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OpenAI</a:t>
            </a:r>
            <a:endParaRPr kumimoji="1" lang="ja-JP" altLang="en-US" sz="16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F8763E60-2FA9-093D-BF47-8AB55D6BC7FA}"/>
              </a:ext>
            </a:extLst>
          </p:cNvPr>
          <p:cNvCxnSpPr>
            <a:cxnSpLocks/>
          </p:cNvCxnSpPr>
          <p:nvPr/>
        </p:nvCxnSpPr>
        <p:spPr>
          <a:xfrm flipV="1">
            <a:off x="2192622" y="3048000"/>
            <a:ext cx="0" cy="1982549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5FD3798-BC0D-4B24-1EE8-1FBB70937F90}"/>
              </a:ext>
            </a:extLst>
          </p:cNvPr>
          <p:cNvCxnSpPr>
            <a:cxnSpLocks/>
          </p:cNvCxnSpPr>
          <p:nvPr/>
        </p:nvCxnSpPr>
        <p:spPr>
          <a:xfrm>
            <a:off x="2911079" y="3056709"/>
            <a:ext cx="0" cy="197384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1F31D61-8AFE-1849-A04E-7FE286786ADF}"/>
              </a:ext>
            </a:extLst>
          </p:cNvPr>
          <p:cNvCxnSpPr>
            <a:cxnSpLocks/>
          </p:cNvCxnSpPr>
          <p:nvPr/>
        </p:nvCxnSpPr>
        <p:spPr>
          <a:xfrm flipV="1">
            <a:off x="5357085" y="3056709"/>
            <a:ext cx="0" cy="197384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C26A0C8-4565-A358-F189-8FF469457911}"/>
              </a:ext>
            </a:extLst>
          </p:cNvPr>
          <p:cNvCxnSpPr>
            <a:cxnSpLocks/>
          </p:cNvCxnSpPr>
          <p:nvPr/>
        </p:nvCxnSpPr>
        <p:spPr>
          <a:xfrm>
            <a:off x="6075542" y="3056709"/>
            <a:ext cx="0" cy="197384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A6052B2-AFFA-0B6B-6B41-5F61E5E17343}"/>
              </a:ext>
            </a:extLst>
          </p:cNvPr>
          <p:cNvCxnSpPr>
            <a:cxnSpLocks/>
          </p:cNvCxnSpPr>
          <p:nvPr/>
        </p:nvCxnSpPr>
        <p:spPr>
          <a:xfrm flipV="1">
            <a:off x="9237857" y="3048000"/>
            <a:ext cx="0" cy="1982549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354148B-1D55-3F88-A951-3D2EB6708165}"/>
              </a:ext>
            </a:extLst>
          </p:cNvPr>
          <p:cNvCxnSpPr>
            <a:cxnSpLocks/>
          </p:cNvCxnSpPr>
          <p:nvPr/>
        </p:nvCxnSpPr>
        <p:spPr>
          <a:xfrm>
            <a:off x="9956314" y="3056709"/>
            <a:ext cx="0" cy="1973840"/>
          </a:xfrm>
          <a:prstGeom prst="straightConnector1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矢印: 右 18">
            <a:extLst>
              <a:ext uri="{FF2B5EF4-FFF2-40B4-BE49-F238E27FC236}">
                <a16:creationId xmlns:a16="http://schemas.microsoft.com/office/drawing/2014/main" id="{E1EDE706-EDCF-09BA-45DC-A27E24325FA9}"/>
              </a:ext>
            </a:extLst>
          </p:cNvPr>
          <p:cNvSpPr/>
          <p:nvPr/>
        </p:nvSpPr>
        <p:spPr>
          <a:xfrm>
            <a:off x="1637149" y="5030549"/>
            <a:ext cx="9298880" cy="1158240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独自ナレッジの検索と回答生成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22D1F9-2973-A28F-5E41-FB5DD910EC53}"/>
              </a:ext>
            </a:extLst>
          </p:cNvPr>
          <p:cNvSpPr txBox="1"/>
          <p:nvPr/>
        </p:nvSpPr>
        <p:spPr>
          <a:xfrm>
            <a:off x="720873" y="3343745"/>
            <a:ext cx="1448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つぎの入力からクエリを生成してください</a:t>
            </a:r>
            <a:endParaRPr kumimoji="1" lang="en-US" altLang="ja-JP" sz="1400" dirty="0"/>
          </a:p>
          <a:p>
            <a:r>
              <a:rPr lang="en-US" altLang="ja-JP" sz="1400" dirty="0"/>
              <a:t>===</a:t>
            </a:r>
          </a:p>
          <a:p>
            <a:r>
              <a:rPr kumimoji="1" lang="ja-JP" altLang="en-US" sz="1400" dirty="0"/>
              <a:t>豪華な家に住みたい</a:t>
            </a:r>
            <a:r>
              <a:rPr kumimoji="1" lang="en-US" altLang="ja-JP" sz="1400" dirty="0"/>
              <a:t>!</a:t>
            </a:r>
            <a:endParaRPr kumimoji="1" lang="ja-JP" altLang="en-US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AB4C96D-B71D-909F-B790-C624AF2EDC55}"/>
              </a:ext>
            </a:extLst>
          </p:cNvPr>
          <p:cNvSpPr txBox="1"/>
          <p:nvPr/>
        </p:nvSpPr>
        <p:spPr>
          <a:xfrm>
            <a:off x="4708297" y="3669942"/>
            <a:ext cx="601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豪華 </a:t>
            </a:r>
            <a:endParaRPr kumimoji="1" lang="en-US" altLang="ja-JP" sz="1400" dirty="0"/>
          </a:p>
          <a:p>
            <a:r>
              <a:rPr kumimoji="1" lang="ja-JP" altLang="en-US" sz="1400" dirty="0"/>
              <a:t>家 </a:t>
            </a:r>
            <a:endParaRPr kumimoji="1" lang="en-US" altLang="ja-JP" sz="1400" dirty="0"/>
          </a:p>
          <a:p>
            <a:r>
              <a:rPr kumimoji="1" lang="ja-JP" altLang="en-US" sz="1400" dirty="0"/>
              <a:t>物件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00EAA8B-85E0-1384-20AA-D0B08DA3A283}"/>
              </a:ext>
            </a:extLst>
          </p:cNvPr>
          <p:cNvSpPr txBox="1"/>
          <p:nvPr/>
        </p:nvSpPr>
        <p:spPr>
          <a:xfrm>
            <a:off x="6087131" y="3580544"/>
            <a:ext cx="1202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OO</a:t>
            </a:r>
            <a:r>
              <a:rPr kumimoji="1" lang="ja-JP" altLang="en-US" sz="1400" dirty="0"/>
              <a:t>県</a:t>
            </a:r>
            <a:r>
              <a:rPr kumimoji="1" lang="en-US" altLang="ja-JP" sz="1400" dirty="0"/>
              <a:t>XX</a:t>
            </a:r>
            <a:r>
              <a:rPr kumimoji="1" lang="ja-JP" altLang="en-US" sz="1400" dirty="0"/>
              <a:t>市にある広さ</a:t>
            </a:r>
            <a:r>
              <a:rPr kumimoji="1" lang="en-US" altLang="ja-JP" sz="1400" dirty="0"/>
              <a:t>100</a:t>
            </a:r>
            <a:r>
              <a:rPr kumimoji="1" lang="ja-JP" altLang="en-US" sz="1400" dirty="0"/>
              <a:t>㎡の広大な～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BBADD46-700C-959E-EB8A-E2FB6A7F30CA}"/>
              </a:ext>
            </a:extLst>
          </p:cNvPr>
          <p:cNvSpPr txBox="1"/>
          <p:nvPr/>
        </p:nvSpPr>
        <p:spPr>
          <a:xfrm>
            <a:off x="7665558" y="3257379"/>
            <a:ext cx="15479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つぎの入力から回答をを生成してください</a:t>
            </a:r>
            <a:endParaRPr kumimoji="1" lang="en-US" altLang="ja-JP" sz="1400" dirty="0"/>
          </a:p>
          <a:p>
            <a:r>
              <a:rPr lang="en-US" altLang="ja-JP" sz="1400" dirty="0"/>
              <a:t>===</a:t>
            </a:r>
            <a:endParaRPr kumimoji="1" lang="en-US" altLang="ja-JP" sz="1400" dirty="0"/>
          </a:p>
          <a:p>
            <a:r>
              <a:rPr kumimoji="1" lang="en-US" altLang="ja-JP" sz="1400" dirty="0"/>
              <a:t>OO</a:t>
            </a:r>
            <a:r>
              <a:rPr kumimoji="1" lang="ja-JP" altLang="en-US" sz="1400" dirty="0"/>
              <a:t>県</a:t>
            </a:r>
            <a:r>
              <a:rPr kumimoji="1" lang="en-US" altLang="ja-JP" sz="1400" dirty="0"/>
              <a:t>XX</a:t>
            </a:r>
            <a:r>
              <a:rPr kumimoji="1" lang="ja-JP" altLang="en-US" sz="1400" dirty="0"/>
              <a:t>市にある広さ</a:t>
            </a:r>
            <a:r>
              <a:rPr kumimoji="1" lang="en-US" altLang="ja-JP" sz="1400" dirty="0"/>
              <a:t>100</a:t>
            </a:r>
            <a:r>
              <a:rPr kumimoji="1" lang="ja-JP" altLang="en-US" sz="1400" dirty="0"/>
              <a:t>㎡の広大な～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2FC8D49-519D-8D8A-970C-D2401E61447D}"/>
              </a:ext>
            </a:extLst>
          </p:cNvPr>
          <p:cNvSpPr txBox="1"/>
          <p:nvPr/>
        </p:nvSpPr>
        <p:spPr>
          <a:xfrm>
            <a:off x="10154911" y="3338891"/>
            <a:ext cx="17574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あなたにお勧めな物件は</a:t>
            </a:r>
            <a:r>
              <a:rPr kumimoji="1" lang="en-US" altLang="ja-JP" sz="1400" dirty="0"/>
              <a:t>OO</a:t>
            </a:r>
            <a:r>
              <a:rPr kumimoji="1" lang="ja-JP" altLang="en-US" sz="1400" dirty="0"/>
              <a:t>県</a:t>
            </a:r>
            <a:r>
              <a:rPr kumimoji="1" lang="en-US" altLang="ja-JP" sz="1400" dirty="0"/>
              <a:t>XX</a:t>
            </a:r>
            <a:r>
              <a:rPr kumimoji="1" lang="ja-JP" altLang="en-US" sz="1400" dirty="0"/>
              <a:t>市にあります。</a:t>
            </a:r>
            <a:r>
              <a:rPr kumimoji="1" lang="en-US" altLang="ja-JP" sz="1400" dirty="0"/>
              <a:t>100</a:t>
            </a:r>
            <a:r>
              <a:rPr kumimoji="1" lang="ja-JP" altLang="en-US" sz="1400" dirty="0"/>
              <a:t>㎡の広大な～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F11FDE8-EAD0-1DFE-5D6D-5376B144AC88}"/>
              </a:ext>
            </a:extLst>
          </p:cNvPr>
          <p:cNvSpPr txBox="1"/>
          <p:nvPr/>
        </p:nvSpPr>
        <p:spPr>
          <a:xfrm>
            <a:off x="2931244" y="3667427"/>
            <a:ext cx="6016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豪華 </a:t>
            </a:r>
            <a:endParaRPr kumimoji="1" lang="en-US" altLang="ja-JP" sz="1400" dirty="0"/>
          </a:p>
          <a:p>
            <a:r>
              <a:rPr kumimoji="1" lang="ja-JP" altLang="en-US" sz="1400" dirty="0"/>
              <a:t>家 </a:t>
            </a:r>
            <a:endParaRPr kumimoji="1" lang="en-US" altLang="ja-JP" sz="1400" dirty="0"/>
          </a:p>
          <a:p>
            <a:r>
              <a:rPr kumimoji="1" lang="ja-JP" altLang="en-US" sz="1400" dirty="0"/>
              <a:t>物件</a:t>
            </a:r>
          </a:p>
        </p:txBody>
      </p:sp>
      <p:sp>
        <p:nvSpPr>
          <p:cNvPr id="42" name="吹き出し: 角を丸めた四角形 41">
            <a:extLst>
              <a:ext uri="{FF2B5EF4-FFF2-40B4-BE49-F238E27FC236}">
                <a16:creationId xmlns:a16="http://schemas.microsoft.com/office/drawing/2014/main" id="{2121EB8A-B225-32BE-58AE-7918EE6C8063}"/>
              </a:ext>
            </a:extLst>
          </p:cNvPr>
          <p:cNvSpPr/>
          <p:nvPr/>
        </p:nvSpPr>
        <p:spPr>
          <a:xfrm>
            <a:off x="3062449" y="216365"/>
            <a:ext cx="1674463" cy="905692"/>
          </a:xfrm>
          <a:prstGeom prst="wedgeRoundRectCallout">
            <a:avLst>
              <a:gd name="adj1" fmla="val -41636"/>
              <a:gd name="adj2" fmla="val 75962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クエリ生成</a:t>
            </a:r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2BB10AB7-043B-FC17-FD51-B48F581A1171}"/>
              </a:ext>
            </a:extLst>
          </p:cNvPr>
          <p:cNvSpPr/>
          <p:nvPr/>
        </p:nvSpPr>
        <p:spPr>
          <a:xfrm>
            <a:off x="6075542" y="196771"/>
            <a:ext cx="1674463" cy="905692"/>
          </a:xfrm>
          <a:prstGeom prst="wedgeRoundRectCallout">
            <a:avLst>
              <a:gd name="adj1" fmla="val -41636"/>
              <a:gd name="adj2" fmla="val 75962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全文検索</a:t>
            </a:r>
            <a:endParaRPr kumimoji="1" lang="ja-JP" altLang="en-US" dirty="0"/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F595F7DD-1D71-A72B-5A58-E865C8F2B38C}"/>
              </a:ext>
            </a:extLst>
          </p:cNvPr>
          <p:cNvSpPr/>
          <p:nvPr/>
        </p:nvSpPr>
        <p:spPr>
          <a:xfrm>
            <a:off x="10237861" y="203072"/>
            <a:ext cx="1674463" cy="905692"/>
          </a:xfrm>
          <a:prstGeom prst="wedgeRoundRectCallout">
            <a:avLst>
              <a:gd name="adj1" fmla="val -41636"/>
              <a:gd name="adj2" fmla="val 75962"/>
              <a:gd name="adj3" fmla="val 16667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回答</a:t>
            </a:r>
            <a:r>
              <a:rPr kumimoji="1" lang="ja-JP" altLang="en-US" dirty="0"/>
              <a:t>生成</a:t>
            </a:r>
          </a:p>
        </p:txBody>
      </p:sp>
      <p:pic>
        <p:nvPicPr>
          <p:cNvPr id="46" name="グラフィックス 45" descr="ユーザー 枠線">
            <a:extLst>
              <a:ext uri="{FF2B5EF4-FFF2-40B4-BE49-F238E27FC236}">
                <a16:creationId xmlns:a16="http://schemas.microsoft.com/office/drawing/2014/main" id="{4B0BEF29-E984-B446-58B8-3A1035C8F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98" y="4939284"/>
            <a:ext cx="1220766" cy="1220766"/>
          </a:xfrm>
          <a:prstGeom prst="rect">
            <a:avLst/>
          </a:prstGeom>
        </p:spPr>
      </p:pic>
      <p:pic>
        <p:nvPicPr>
          <p:cNvPr id="47" name="グラフィックス 46" descr="ユーザー 枠線">
            <a:extLst>
              <a:ext uri="{FF2B5EF4-FFF2-40B4-BE49-F238E27FC236}">
                <a16:creationId xmlns:a16="http://schemas.microsoft.com/office/drawing/2014/main" id="{C9F20E7B-952E-E30F-EABC-EEA64C6D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59017" y="4857817"/>
            <a:ext cx="1220766" cy="1220766"/>
          </a:xfrm>
          <a:prstGeom prst="rect">
            <a:avLst/>
          </a:prstGeom>
        </p:spPr>
      </p:pic>
      <p:sp>
        <p:nvSpPr>
          <p:cNvPr id="48" name="吹き出し: 角を丸めた四角形 47">
            <a:extLst>
              <a:ext uri="{FF2B5EF4-FFF2-40B4-BE49-F238E27FC236}">
                <a16:creationId xmlns:a16="http://schemas.microsoft.com/office/drawing/2014/main" id="{3793EECB-F7E4-C663-56DB-FB3E79DC8E15}"/>
              </a:ext>
            </a:extLst>
          </p:cNvPr>
          <p:cNvSpPr/>
          <p:nvPr/>
        </p:nvSpPr>
        <p:spPr>
          <a:xfrm>
            <a:off x="1367023" y="6078583"/>
            <a:ext cx="2174710" cy="650983"/>
          </a:xfrm>
          <a:prstGeom prst="wedgeRoundRectCallout">
            <a:avLst>
              <a:gd name="adj1" fmla="val -74873"/>
              <a:gd name="adj2" fmla="val -61827"/>
              <a:gd name="adj3" fmla="val 16667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/>
              <a:t>豪華な家に住みたい</a:t>
            </a:r>
            <a:r>
              <a:rPr kumimoji="1" lang="en-US" altLang="ja-JP" sz="1600" dirty="0"/>
              <a:t>!</a:t>
            </a:r>
            <a:endParaRPr kumimoji="1" lang="ja-JP" altLang="en-US" sz="1600" dirty="0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FA0F3A2A-A644-FC68-B66D-F4AD33F96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8684" y="980556"/>
            <a:ext cx="1688268" cy="1688268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454B1CD7-9470-1FC4-5FEC-0F5A89CE8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41327" y="981721"/>
            <a:ext cx="1688268" cy="168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0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393</Words>
  <Application>Microsoft Office PowerPoint</Application>
  <PresentationFormat>ワイド画面</PresentationFormat>
  <Paragraphs>76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41</cp:revision>
  <dcterms:created xsi:type="dcterms:W3CDTF">2023-07-04T01:48:00Z</dcterms:created>
  <dcterms:modified xsi:type="dcterms:W3CDTF">2023-11-02T00:49:12Z</dcterms:modified>
</cp:coreProperties>
</file>