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閲覧数</c:v>
                </c:pt>
              </c:strCache>
            </c:strRef>
          </c:tx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17595</c:v>
                </c:pt>
                <c:pt idx="1">
                  <c:v>21191</c:v>
                </c:pt>
                <c:pt idx="2">
                  <c:v>26607</c:v>
                </c:pt>
                <c:pt idx="3">
                  <c:v>49201</c:v>
                </c:pt>
                <c:pt idx="4">
                  <c:v>59800</c:v>
                </c:pt>
                <c:pt idx="5">
                  <c:v>67400</c:v>
                </c:pt>
                <c:pt idx="6">
                  <c:v>79128</c:v>
                </c:pt>
                <c:pt idx="7">
                  <c:v>58158</c:v>
                </c:pt>
                <c:pt idx="8">
                  <c:v>51743</c:v>
                </c:pt>
                <c:pt idx="9">
                  <c:v>54894</c:v>
                </c:pt>
                <c:pt idx="10">
                  <c:v>65931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18-CE4C-AE52-D43BBA5A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467472"/>
        <c:axId val="409469200"/>
      </c:lineChart>
      <c:catAx>
        <c:axId val="4094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9200"/>
        <c:crosses val="autoZero"/>
        <c:auto val="1"/>
        <c:lblAlgn val="ctr"/>
        <c:lblOffset val="100"/>
        <c:noMultiLvlLbl val="0"/>
      </c:catAx>
      <c:valAx>
        <c:axId val="4094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100000">
                  <a:schemeClr val="tx2">
                    <a:lumMod val="90000"/>
                    <a:lumOff val="10000"/>
                  </a:schemeClr>
                </a:gs>
                <a:gs pos="50000">
                  <a:srgbClr val="0070C0"/>
                </a:gs>
                <a:gs pos="0">
                  <a:srgbClr val="00B0F0"/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🔥</c:v>
                </c:pt>
                <c:pt idx="1">
                  <c:v>📑</c:v>
                </c:pt>
                <c:pt idx="2">
                  <c:v>💪</c:v>
                </c:pt>
                <c:pt idx="3">
                  <c:v>📝</c:v>
                </c:pt>
                <c:pt idx="4">
                  <c:v>🐙</c:v>
                </c:pt>
                <c:pt idx="5">
                  <c:v>👌</c:v>
                </c:pt>
                <c:pt idx="6">
                  <c:v>💨</c:v>
                </c:pt>
                <c:pt idx="7">
                  <c:v>📘</c:v>
                </c:pt>
                <c:pt idx="8">
                  <c:v>🗣️</c:v>
                </c:pt>
                <c:pt idx="9">
                  <c:v>📦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7-984B-B926-C0648249E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3288320"/>
        <c:axId val="503290048"/>
      </c:barChart>
      <c:catAx>
        <c:axId val="50328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90048"/>
        <c:crosses val="autoZero"/>
        <c:auto val="1"/>
        <c:lblAlgn val="ctr"/>
        <c:lblOffset val="100"/>
        <c:noMultiLvlLbl val="0"/>
      </c:catAx>
      <c:valAx>
        <c:axId val="5032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8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投稿数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flip="none" rotWithShape="1">
                <a:gsLst>
                  <a:gs pos="54000">
                    <a:srgbClr val="0070C0"/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rgbClr val="00B0F0"/>
                  </a:gs>
                </a:gsLst>
                <a:lin ang="54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F-634C-9204-AFAFA6D7421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100000">
                    <a:srgbClr val="FFC000"/>
                  </a:gs>
                  <a:gs pos="69000">
                    <a:srgbClr val="FFC000"/>
                  </a:gs>
                  <a:gs pos="0">
                    <a:schemeClr val="accent2"/>
                  </a:gs>
                </a:gsLst>
                <a:lin ang="54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0F-634C-9204-AFAFA6D7421A}"/>
              </c:ext>
            </c:extLst>
          </c:dPt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Idea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F-634C-9204-AFAFA6D74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2060"/>
                </a:gs>
                <a:gs pos="50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Azure              </c:v>
                </c:pt>
                <c:pt idx="1">
                  <c:v>Microsoft          </c:v>
                </c:pt>
                <c:pt idx="2">
                  <c:v>OpenAI             </c:v>
                </c:pt>
                <c:pt idx="3">
                  <c:v>C#                 </c:v>
                </c:pt>
                <c:pt idx="4">
                  <c:v>.NET               </c:v>
                </c:pt>
                <c:pt idx="5">
                  <c:v>ChatGPT            </c:v>
                </c:pt>
                <c:pt idx="6">
                  <c:v>Security           </c:v>
                </c:pt>
                <c:pt idx="7">
                  <c:v>network            </c:v>
                </c:pt>
                <c:pt idx="8">
                  <c:v>PowerShell         </c:v>
                </c:pt>
                <c:pt idx="9">
                  <c:v>Semantic Kernel    </c:v>
                </c:pt>
                <c:pt idx="10">
                  <c:v>Azure AD           </c:v>
                </c:pt>
                <c:pt idx="11">
                  <c:v>vm                 </c:v>
                </c:pt>
                <c:pt idx="12">
                  <c:v>Bicep              </c:v>
                </c:pt>
                <c:pt idx="13">
                  <c:v>OpenAI API         </c:v>
                </c:pt>
                <c:pt idx="14">
                  <c:v>Blazor             </c:v>
                </c:pt>
                <c:pt idx="15">
                  <c:v>azurefiles         </c:v>
                </c:pt>
                <c:pt idx="16">
                  <c:v>expressroute       </c:v>
                </c:pt>
                <c:pt idx="17">
                  <c:v>Python             </c:v>
                </c:pt>
                <c:pt idx="18">
                  <c:v>IaC 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240</c:v>
                </c:pt>
                <c:pt idx="1">
                  <c:v>93</c:v>
                </c:pt>
                <c:pt idx="2">
                  <c:v>69</c:v>
                </c:pt>
                <c:pt idx="3">
                  <c:v>46</c:v>
                </c:pt>
                <c:pt idx="4">
                  <c:v>41</c:v>
                </c:pt>
                <c:pt idx="5">
                  <c:v>34</c:v>
                </c:pt>
                <c:pt idx="6">
                  <c:v>26</c:v>
                </c:pt>
                <c:pt idx="7">
                  <c:v>25</c:v>
                </c:pt>
                <c:pt idx="8">
                  <c:v>21</c:v>
                </c:pt>
                <c:pt idx="9">
                  <c:v>20</c:v>
                </c:pt>
                <c:pt idx="10">
                  <c:v>17</c:v>
                </c:pt>
                <c:pt idx="11">
                  <c:v>15</c:v>
                </c:pt>
                <c:pt idx="12">
                  <c:v>14</c:v>
                </c:pt>
                <c:pt idx="13">
                  <c:v>12</c:v>
                </c:pt>
                <c:pt idx="14">
                  <c:v>11</c:v>
                </c:pt>
                <c:pt idx="15">
                  <c:v>9</c:v>
                </c:pt>
                <c:pt idx="16">
                  <c:v>9</c:v>
                </c:pt>
                <c:pt idx="17">
                  <c:v>9</c:v>
                </c:pt>
                <c:pt idx="1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6-5F48-B551-94AFAD052F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2131232"/>
        <c:axId val="1142132960"/>
      </c:barChart>
      <c:catAx>
        <c:axId val="1142131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2132960"/>
        <c:crosses val="autoZero"/>
        <c:auto val="1"/>
        <c:lblAlgn val="ctr"/>
        <c:lblOffset val="100"/>
        <c:noMultiLvlLbl val="0"/>
      </c:catAx>
      <c:valAx>
        <c:axId val="114213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4213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1E371-4BDD-9652-A356-3D3673D0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F9F45E-8AA8-C0AD-19A8-18ECD55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20334-C323-0068-972A-4784B86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3114F-E74D-0EC0-E953-7B5CF3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B7EDF-30E0-1832-8940-3F1F765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55F77-7C06-4AD8-C94A-D5BC735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0CB2F-C81F-4103-6822-6597CB5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28FD6-B684-E3F7-5C51-75D9FF8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86F0B-B6BD-3D1F-1310-EB1492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D707F-EE8E-27CC-A618-18CECF1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FCAF6-6503-2B1D-5CD0-C5AFF3DA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89651-1ED3-5C9B-17D6-EAB9B53D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273B3-5454-E76E-C4F6-07BEF2A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93585-222E-14AB-6D40-EF177BA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9F6-C39C-0434-8366-9E194CA5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005E-3412-6EAF-E0DC-ED58589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CF34-E533-8506-5559-CCA1B52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8CFA-E382-0E3D-3816-D8555BE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7C24A-309F-4E3F-8612-9B35FAE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A3882-BCC1-6D98-7A89-F56251B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6B54-F030-A0EA-472B-B2F9617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3160B-3D0D-F112-A73F-5C11D97D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6E5DC-1F9A-E67F-664E-A46F1D7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232B-5DF8-AF59-3087-F05FF25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5982A-D270-F3C7-6CD5-4654A0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36F0-C41A-ADE1-1814-8CF2561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BBC-1C71-E7DF-54B6-DB95C86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4EE65-A734-9FDA-7EBD-9DCBBC7D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41103-4D77-A1FC-9AFF-F18FD7E5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D84C-3DC3-8E8E-5898-708AE25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320AD-609B-A892-9267-2F99E83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C911-9D9B-404D-2329-010A19C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CCD15-80F5-1BBF-751C-3565A2BE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4DE38-5133-490F-A49B-22AE8B00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E15909-B388-AE7F-1E95-2412E2A5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5173D-1A16-F49D-D94E-02137F42A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37156C-3D5D-E7DB-C8A7-6302C5C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4BE72-A46E-2382-6C0B-9B3CACD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593EE-00DA-7ADD-4380-CC6F123C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4DFE-5A93-D549-BAA1-F78C053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6300-4E7D-A1C6-5299-BB97661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9FE6E-4BC0-8610-33D6-872D8CD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8268CC-5091-F3E6-18AD-436AC70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522D76-75B1-0C22-B50F-77E923A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1BB7D-62E2-E89E-C615-5412624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35E08-A6A2-7A00-139E-48D472A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4189-ECB1-2424-28EC-C688A7B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1C1E-33F2-CD27-0447-C8AE73E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EFC0-43E0-251D-989B-F6F399D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3CDED-A120-D347-5308-8E6A258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D4B72-DBF1-69A4-F166-A510F9C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C8539-52E9-D6C4-FC2B-645CACD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D02D-5659-B2E7-2E75-41E79A3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6C0051-2287-134E-70E7-A978537E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6B2EA-7977-52BA-17D4-B52B43DD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8FCD-A069-F7B8-4779-10030F1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99704-F58F-9DCF-DB63-F9CF4C7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4DC7E-FC55-22E7-64B3-D9DEA37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F5578CA3-7ADE-C0F7-7BF6-C8A6E38CB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090" t="16659" r="1090" b="99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FF875-B749-2FB0-BE97-EE2449C6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2030-464C-7AF1-51F6-262B9DDA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A4235-8996-A867-29AD-47AB907B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2C74-34BD-0148-A7A7-F68D012730E0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8FF4B-3F45-535C-6DC6-FC468668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A3686-73C2-35DD-D426-D66F9AB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8DAD2-CEEC-61C7-A183-23B6E5D01C04}"/>
              </a:ext>
            </a:extLst>
          </p:cNvPr>
          <p:cNvSpPr txBox="1"/>
          <p:nvPr/>
        </p:nvSpPr>
        <p:spPr>
          <a:xfrm>
            <a:off x="4377559" y="284364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</a:rPr>
              <a:t>Microsoft (</a:t>
            </a:r>
            <a:r>
              <a:rPr lang="ja-JP" altLang="en-US" b="1" i="0">
                <a:solidFill>
                  <a:schemeClr val="bg1"/>
                </a:solidFill>
                <a:effectLst/>
              </a:rPr>
              <a:t>有志</a:t>
            </a:r>
            <a:r>
              <a:rPr lang="en-US" altLang="ja-JP" b="1" i="0" dirty="0">
                <a:solidFill>
                  <a:schemeClr val="bg1"/>
                </a:solidFill>
                <a:effectLst/>
              </a:rPr>
              <a:t>) Publication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40F936-79B2-0B7F-FA1C-DC3772C3F4FC}"/>
              </a:ext>
            </a:extLst>
          </p:cNvPr>
          <p:cNvSpPr txBox="1"/>
          <p:nvPr/>
        </p:nvSpPr>
        <p:spPr>
          <a:xfrm>
            <a:off x="1266496" y="788020"/>
            <a:ext cx="909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2023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年振り返り</a:t>
            </a:r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 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サマリー</a:t>
            </a:r>
            <a:endParaRPr lang="en-US" altLang="ja-JP" sz="5400" b="1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6A6134-E11F-1D51-032F-88A3F201795F}"/>
              </a:ext>
            </a:extLst>
          </p:cNvPr>
          <p:cNvGrpSpPr/>
          <p:nvPr/>
        </p:nvGrpSpPr>
        <p:grpSpPr>
          <a:xfrm>
            <a:off x="1368972" y="2446948"/>
            <a:ext cx="9454056" cy="3687676"/>
            <a:chOff x="1135116" y="2446948"/>
            <a:chExt cx="9454056" cy="368767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DBCFF3C-39E5-10A7-0B69-EA87A9E099C8}"/>
                </a:ext>
              </a:extLst>
            </p:cNvPr>
            <p:cNvSpPr txBox="1"/>
            <p:nvPr/>
          </p:nvSpPr>
          <p:spPr>
            <a:xfrm>
              <a:off x="1135116" y="2446948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dirty="0">
                  <a:solidFill>
                    <a:schemeClr val="bg1"/>
                  </a:solidFill>
                </a:rPr>
                <a:t>2</a:t>
              </a:r>
              <a:r>
                <a:rPr lang="en-US" altLang="ja-JP" sz="5400" b="1" i="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人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E294FB8-38D4-883A-4905-AD24AC2DB381}"/>
                </a:ext>
              </a:extLst>
            </p:cNvPr>
            <p:cNvSpPr txBox="1"/>
            <p:nvPr/>
          </p:nvSpPr>
          <p:spPr>
            <a:xfrm>
              <a:off x="1135116" y="3342164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メンバー数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29413D8-640A-C543-03A4-46BE32D308CB}"/>
                </a:ext>
              </a:extLst>
            </p:cNvPr>
            <p:cNvSpPr txBox="1"/>
            <p:nvPr/>
          </p:nvSpPr>
          <p:spPr>
            <a:xfrm>
              <a:off x="6416564" y="2446949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dirty="0">
                  <a:solidFill>
                    <a:schemeClr val="bg1"/>
                  </a:solidFill>
                </a:rPr>
                <a:t>305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記事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733E02B-A36D-260B-C811-5FA6E896D6DF}"/>
                </a:ext>
              </a:extLst>
            </p:cNvPr>
            <p:cNvSpPr txBox="1"/>
            <p:nvPr/>
          </p:nvSpPr>
          <p:spPr>
            <a:xfrm>
              <a:off x="6416564" y="3342165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執筆記事数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D33876C-057A-C6A2-3552-CF2432B53ED0}"/>
                </a:ext>
              </a:extLst>
            </p:cNvPr>
            <p:cNvSpPr txBox="1"/>
            <p:nvPr/>
          </p:nvSpPr>
          <p:spPr>
            <a:xfrm>
              <a:off x="1135116" y="4777743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i="0" dirty="0">
                  <a:solidFill>
                    <a:schemeClr val="bg1"/>
                  </a:solidFill>
                  <a:effectLst/>
                </a:rPr>
                <a:t>1,998,632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字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CF9E2D4-74BD-504A-5D31-611BAE1EF5A6}"/>
                </a:ext>
              </a:extLst>
            </p:cNvPr>
            <p:cNvSpPr txBox="1"/>
            <p:nvPr/>
          </p:nvSpPr>
          <p:spPr>
            <a:xfrm>
              <a:off x="1135116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執筆文字数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37143B-D88C-7E67-9D7B-40457C04CF6D}"/>
                </a:ext>
              </a:extLst>
            </p:cNvPr>
            <p:cNvSpPr txBox="1"/>
            <p:nvPr/>
          </p:nvSpPr>
          <p:spPr>
            <a:xfrm>
              <a:off x="6416564" y="4777743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i="0" dirty="0">
                  <a:solidFill>
                    <a:schemeClr val="bg1"/>
                  </a:solidFill>
                  <a:effectLst/>
                </a:rPr>
                <a:t>2059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DC13FAC-38FF-3342-3C8B-3FCB9EAA68B9}"/>
                </a:ext>
              </a:extLst>
            </p:cNvPr>
            <p:cNvSpPr txBox="1"/>
            <p:nvPr/>
          </p:nvSpPr>
          <p:spPr>
            <a:xfrm>
              <a:off x="6416564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いいね数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6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A1CC09-6048-A719-0407-531C0ADFA07E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BA57BB71-955A-0BA1-67FF-EB915F7E6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902670"/>
              </p:ext>
            </p:extLst>
          </p:nvPr>
        </p:nvGraphicFramePr>
        <p:xfrm>
          <a:off x="760248" y="519969"/>
          <a:ext cx="10759089" cy="598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3AAAF5F-76B5-8D05-885A-4555A0A77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034447"/>
              </p:ext>
            </p:extLst>
          </p:nvPr>
        </p:nvGraphicFramePr>
        <p:xfrm>
          <a:off x="665655" y="435887"/>
          <a:ext cx="10937766" cy="609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7B102036-862F-0F3E-EEBA-D9FDE18B4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092950"/>
              </p:ext>
            </p:extLst>
          </p:nvPr>
        </p:nvGraphicFramePr>
        <p:xfrm>
          <a:off x="741083" y="414866"/>
          <a:ext cx="10446870" cy="62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22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EB6967B3-1979-A688-FC9B-DD9E1E586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274421"/>
              </p:ext>
            </p:extLst>
          </p:nvPr>
        </p:nvGraphicFramePr>
        <p:xfrm>
          <a:off x="644633" y="467418"/>
          <a:ext cx="10906235" cy="5922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86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</Words>
  <Application>Microsoft Macintosh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35</cp:revision>
  <dcterms:created xsi:type="dcterms:W3CDTF">2023-11-28T13:26:57Z</dcterms:created>
  <dcterms:modified xsi:type="dcterms:W3CDTF">2023-11-29T11:19:59Z</dcterms:modified>
</cp:coreProperties>
</file>