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EE85E-37E8-2026-F351-6DCABC52A6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07CB3B-D55D-25A4-A1F1-25E91D22A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D3F01D-4458-448D-A921-84570A88D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6042D6-2113-BF74-D6BC-5BE3B2783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64DFBC-AB9F-4165-C1E7-BFD8EEB56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962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029271-C7CF-A960-B1FE-8C76D3CB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F822B-CAE3-CCE2-2A51-389857424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BFC8C3-32D0-4B1B-C2E0-2FC0BD19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B97B94-E339-A5F7-C871-74286428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14284-835E-F30E-02A7-6B1BF48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83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361C5FD-3EE9-0208-FE9E-1F14FDCFD6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99AF2B-2B83-D15C-4F5A-73FEC2C97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FD9D0-9A43-EA38-19FF-1050C7494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387E45-7534-3456-5141-97D01544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B44753-9992-6354-414C-2B58D9D54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9265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2B39F-E8DF-1AB1-086D-A9D0A7465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AE4C89-DFD3-6C1C-D774-B2019599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629D52-7E46-6549-F4F2-AC5E5DC3C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6A0471-ADDA-158E-00BA-604A49121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0AA9EA-8D5A-3845-1152-D95560ED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77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5A4845-E12F-E724-F2EC-59732C7D9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594370-7350-D1B0-23BD-F272515DE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DFDCBB-36BA-1918-1F92-D26B5E52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94953A-3F40-C8FE-C0AF-ABCBE4FE8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C6B2E8-A391-8D0D-8FA1-127E2E1E4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03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5E6B37-2B05-1344-8740-FDAA2E370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E5675C-B39B-3EEB-F866-CC6A34F43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A41F5B-0214-19D0-884A-CCD2D264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042C3E-7F2A-700C-5C46-B6331C3F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AE15B-8674-B092-2821-A6CE7E86E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435068-2770-BC73-8FB9-078B89F50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563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135E16-439B-F3DB-A731-6F407FDD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9FF9E3-50F8-35D5-458E-B2FC97A10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630128-53F4-8B9C-7EDB-325EC82FE9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CED8B-FF22-0FED-C274-316EE0477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75F418F-D2D1-9E02-04D7-9DD42B59A9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0DE069B-7AD7-A891-398B-1B648FA1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9E77923-3F70-8B2B-1FCE-A01E6A33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66A2255-D0F1-4666-4020-FEB6D2F5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91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90041-F706-055E-9844-B588AC31F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F611B8-2C6B-C9E5-D981-CF3FA10D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10736F3-2B34-C000-D921-5C2D09BBF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BF3ABB0-A3D4-BC26-724B-3942B5A18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881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A589-DF90-D563-2D3E-EE30D4064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5E0F94C-63D0-BDD1-8DF5-94BF34ECB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31AB496-68C8-4DC4-C6F0-41D53D320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161D33C-0448-F722-4717-32A62B32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64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F19361-C95A-FDE6-662D-CE6231B98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FACCF5-7892-1468-F20A-D10EA743B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0AD9DF2-F7AD-A233-45E3-C557EBB3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2CA54B-1382-1113-2E24-502DD089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67DCBF-90BE-86B7-6687-ABA79BB8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9D3247-0950-1CC0-6284-CFB7D9173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53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C663D7-3527-F507-B4D1-2E8CD1DD3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EF9E97-916B-48C1-67E0-0B108C0BF5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0FB345E-5E91-88B4-5A66-4783270EFF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F3FE2C-1422-4126-41D3-82577601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57D71A9-81DF-3CAC-24A7-794E235B5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184BEC-1AC6-5783-F7CA-A8D0C8179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24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F9DA253-82BB-2357-3158-0705D924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1E8B944-1ABA-C80F-9A2B-43EFE4C88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DD621F-BBD0-3632-3433-50A81A29D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DB9973-FBF8-A142-A1E5-6E47DB716AC3}" type="datetimeFigureOut">
              <a:rPr kumimoji="1" lang="ja-JP" altLang="en-US" smtClean="0"/>
              <a:t>2023/8/24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A3428-778B-5AE9-AE07-E49A95EA5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BBF67B-7EE0-A03F-83DE-BA3997833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4DA3-7470-3041-BB69-20E6EFEC04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4170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9126" y="1204495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517" y="3875377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円/楕円 7">
            <a:extLst>
              <a:ext uri="{FF2B5EF4-FFF2-40B4-BE49-F238E27FC236}">
                <a16:creationId xmlns:a16="http://schemas.microsoft.com/office/drawing/2014/main" id="{BE37A98B-FB91-8210-6384-1A3CFA286C85}"/>
              </a:ext>
            </a:extLst>
          </p:cNvPr>
          <p:cNvSpPr/>
          <p:nvPr/>
        </p:nvSpPr>
        <p:spPr>
          <a:xfrm>
            <a:off x="7995326" y="4293803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10226566" y="5019449"/>
            <a:ext cx="16995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Azure Open AI</a:t>
            </a:r>
          </a:p>
          <a:p>
            <a:pPr algn="ctr"/>
            <a:r>
              <a:rPr lang="en-US" altLang="ja-JP" dirty="0"/>
              <a:t>(AOAI)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47B65C4-6216-1A73-5939-FBE86E47E0D7}"/>
              </a:ext>
            </a:extLst>
          </p:cNvPr>
          <p:cNvSpPr txBox="1"/>
          <p:nvPr/>
        </p:nvSpPr>
        <p:spPr>
          <a:xfrm>
            <a:off x="7892814" y="4592262"/>
            <a:ext cx="176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Completions</a:t>
            </a:r>
          </a:p>
          <a:p>
            <a:r>
              <a:rPr kumimoji="1" lang="en-US" altLang="ja-JP" dirty="0"/>
              <a:t>extensions API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23A08E-FB5B-1E86-78D1-2E39166A4AB4}"/>
              </a:ext>
            </a:extLst>
          </p:cNvPr>
          <p:cNvSpPr/>
          <p:nvPr/>
        </p:nvSpPr>
        <p:spPr>
          <a:xfrm>
            <a:off x="568670" y="3496043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自動デプロイされ</a:t>
            </a:r>
            <a:r>
              <a:rPr lang="ja-JP" altLang="en-US"/>
              <a:t>た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Web</a:t>
            </a:r>
            <a:r>
              <a:rPr lang="ja-JP" altLang="en-US"/>
              <a:t>アプリ</a:t>
            </a:r>
            <a:endParaRPr lang="en-US" altLang="ja-JP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3105C84-5178-BE97-5E1F-6A3A4BF0E550}"/>
              </a:ext>
            </a:extLst>
          </p:cNvPr>
          <p:cNvCxnSpPr>
            <a:cxnSpLocks/>
          </p:cNvCxnSpPr>
          <p:nvPr/>
        </p:nvCxnSpPr>
        <p:spPr>
          <a:xfrm>
            <a:off x="3437184" y="4208065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8BEA3E5D-2957-BA61-04A7-F6350B3923D9}"/>
              </a:ext>
            </a:extLst>
          </p:cNvPr>
          <p:cNvCxnSpPr>
            <a:cxnSpLocks/>
          </p:cNvCxnSpPr>
          <p:nvPr/>
        </p:nvCxnSpPr>
        <p:spPr>
          <a:xfrm flipH="1">
            <a:off x="3437184" y="4702924"/>
            <a:ext cx="4269584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300883E-1DCA-2B7E-570D-287407F219CD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4975334" y="2756575"/>
            <a:ext cx="0" cy="145149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A6794711-E9A1-207D-4444-D8C47FAB3E59}"/>
              </a:ext>
            </a:extLst>
          </p:cNvPr>
          <p:cNvSpPr/>
          <p:nvPr/>
        </p:nvSpPr>
        <p:spPr>
          <a:xfrm>
            <a:off x="568670" y="4428075"/>
            <a:ext cx="2486965" cy="83717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自前実装アプリ</a:t>
            </a:r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stCxn id="1026" idx="0"/>
            <a:endCxn id="5" idx="3"/>
          </p:cNvCxnSpPr>
          <p:nvPr/>
        </p:nvCxnSpPr>
        <p:spPr>
          <a:xfrm rot="16200000" flipV="1">
            <a:off x="7347002" y="146060"/>
            <a:ext cx="2007735" cy="5450899"/>
          </a:xfrm>
          <a:prstGeom prst="bentConnector2">
            <a:avLst/>
          </a:prstGeom>
          <a:ln w="762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8F6495B8-E2DA-5B3C-F431-870443B41A95}"/>
              </a:ext>
            </a:extLst>
          </p:cNvPr>
          <p:cNvSpPr/>
          <p:nvPr/>
        </p:nvSpPr>
        <p:spPr>
          <a:xfrm>
            <a:off x="377787" y="1867641"/>
            <a:ext cx="2960203" cy="837172"/>
          </a:xfrm>
          <a:prstGeom prst="wedgeRectCallout">
            <a:avLst>
              <a:gd name="adj1" fmla="val 104997"/>
              <a:gd name="adj2" fmla="val 232042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①</a:t>
            </a:r>
            <a:r>
              <a:rPr kumimoji="1" lang="ja-JP" altLang="en-US" sz="1400"/>
              <a:t>ユーザーの入力とデータソースとなる</a:t>
            </a:r>
            <a:r>
              <a:rPr kumimoji="1" lang="en-US" altLang="ja-JP" sz="1400" dirty="0"/>
              <a:t>Cognitive Search</a:t>
            </a:r>
            <a:r>
              <a:rPr kumimoji="1" lang="ja-JP" altLang="en-US" sz="1400"/>
              <a:t>を指定してリクエスト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3651895" y="2387243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Cognitive Search</a:t>
            </a:r>
            <a:endParaRPr kumimoji="1" lang="ja-JP" altLang="en-US"/>
          </a:p>
        </p:txBody>
      </p:sp>
      <p:sp>
        <p:nvSpPr>
          <p:cNvPr id="38" name="四角形吹き出し 37">
            <a:extLst>
              <a:ext uri="{FF2B5EF4-FFF2-40B4-BE49-F238E27FC236}">
                <a16:creationId xmlns:a16="http://schemas.microsoft.com/office/drawing/2014/main" id="{8DC1C0C7-5305-0AD7-57AC-5516F9D9F987}"/>
              </a:ext>
            </a:extLst>
          </p:cNvPr>
          <p:cNvSpPr/>
          <p:nvPr/>
        </p:nvSpPr>
        <p:spPr>
          <a:xfrm>
            <a:off x="6096000" y="872489"/>
            <a:ext cx="4723194" cy="567156"/>
          </a:xfrm>
          <a:prstGeom prst="wedgeRectCallout">
            <a:avLst>
              <a:gd name="adj1" fmla="val 45782"/>
              <a:gd name="adj2" fmla="val 124720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③</a:t>
            </a:r>
            <a:r>
              <a:rPr lang="ja-JP" altLang="en-US" sz="1400"/>
              <a:t>生成したクエリで指定された</a:t>
            </a:r>
            <a:r>
              <a:rPr lang="en-US" altLang="ja-JP" sz="1400" dirty="0"/>
              <a:t>Cognitive Search</a:t>
            </a:r>
            <a:r>
              <a:rPr lang="ja-JP" altLang="en-US" sz="1400"/>
              <a:t>へ検索</a:t>
            </a:r>
            <a:endParaRPr kumimoji="1" lang="ja-JP" altLang="en-US" sz="1400"/>
          </a:p>
        </p:txBody>
      </p:sp>
      <p:sp>
        <p:nvSpPr>
          <p:cNvPr id="40" name="四角形吹き出し 39">
            <a:extLst>
              <a:ext uri="{FF2B5EF4-FFF2-40B4-BE49-F238E27FC236}">
                <a16:creationId xmlns:a16="http://schemas.microsoft.com/office/drawing/2014/main" id="{F7C5A252-13B1-ED7D-36B9-11BE49A41B2B}"/>
              </a:ext>
            </a:extLst>
          </p:cNvPr>
          <p:cNvSpPr/>
          <p:nvPr/>
        </p:nvSpPr>
        <p:spPr>
          <a:xfrm>
            <a:off x="3434059" y="5070797"/>
            <a:ext cx="2037378" cy="483912"/>
          </a:xfrm>
          <a:prstGeom prst="wedgeRectCallout">
            <a:avLst>
              <a:gd name="adj1" fmla="val 53442"/>
              <a:gd name="adj2" fmla="val -112995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⑤</a:t>
            </a:r>
            <a:r>
              <a:rPr kumimoji="1" lang="ja-JP" altLang="en-US" sz="1400"/>
              <a:t>ユーザーへ返答</a:t>
            </a:r>
          </a:p>
        </p:txBody>
      </p:sp>
      <p:sp>
        <p:nvSpPr>
          <p:cNvPr id="41" name="フリーフォーム 40">
            <a:extLst>
              <a:ext uri="{FF2B5EF4-FFF2-40B4-BE49-F238E27FC236}">
                <a16:creationId xmlns:a16="http://schemas.microsoft.com/office/drawing/2014/main" id="{A656EC65-CCCD-276A-895A-4F06480E4F91}"/>
              </a:ext>
            </a:extLst>
          </p:cNvPr>
          <p:cNvSpPr/>
          <p:nvPr/>
        </p:nvSpPr>
        <p:spPr>
          <a:xfrm>
            <a:off x="5639315" y="521439"/>
            <a:ext cx="6454633" cy="5175894"/>
          </a:xfrm>
          <a:custGeom>
            <a:avLst/>
            <a:gdLst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2865863 w 6490010"/>
              <a:gd name="connsiteY2" fmla="*/ 2364059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783873 w 6490010"/>
              <a:gd name="connsiteY3" fmla="*/ 5865542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3903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490010"/>
              <a:gd name="connsiteY0" fmla="*/ 0 h 5876693"/>
              <a:gd name="connsiteX1" fmla="*/ 0 w 6490010"/>
              <a:gd name="connsiteY1" fmla="*/ 2352908 h 5876693"/>
              <a:gd name="connsiteX2" fmla="*/ 4568767 w 6490010"/>
              <a:gd name="connsiteY2" fmla="*/ 2344180 h 5876693"/>
              <a:gd name="connsiteX3" fmla="*/ 4558586 w 6490010"/>
              <a:gd name="connsiteY3" fmla="*/ 5872167 h 5876693"/>
              <a:gd name="connsiteX4" fmla="*/ 6490010 w 6490010"/>
              <a:gd name="connsiteY4" fmla="*/ 5876693 h 5876693"/>
              <a:gd name="connsiteX5" fmla="*/ 6423102 w 6490010"/>
              <a:gd name="connsiteY5" fmla="*/ 44605 h 5876693"/>
              <a:gd name="connsiteX6" fmla="*/ 33454 w 6490010"/>
              <a:gd name="connsiteY6" fmla="*/ 0 h 5876693"/>
              <a:gd name="connsiteX0" fmla="*/ 33454 w 6507185"/>
              <a:gd name="connsiteY0" fmla="*/ 0 h 5876693"/>
              <a:gd name="connsiteX1" fmla="*/ 0 w 6507185"/>
              <a:gd name="connsiteY1" fmla="*/ 2352908 h 5876693"/>
              <a:gd name="connsiteX2" fmla="*/ 4568767 w 6507185"/>
              <a:gd name="connsiteY2" fmla="*/ 2344180 h 5876693"/>
              <a:gd name="connsiteX3" fmla="*/ 4558586 w 6507185"/>
              <a:gd name="connsiteY3" fmla="*/ 5872167 h 5876693"/>
              <a:gd name="connsiteX4" fmla="*/ 6490010 w 6507185"/>
              <a:gd name="connsiteY4" fmla="*/ 5876693 h 5876693"/>
              <a:gd name="connsiteX5" fmla="*/ 6507185 w 6507185"/>
              <a:gd name="connsiteY5" fmla="*/ 422978 h 5876693"/>
              <a:gd name="connsiteX6" fmla="*/ 33454 w 6507185"/>
              <a:gd name="connsiteY6" fmla="*/ 0 h 5876693"/>
              <a:gd name="connsiteX0" fmla="*/ 12434 w 6507185"/>
              <a:gd name="connsiteY0" fmla="*/ 0 h 5487810"/>
              <a:gd name="connsiteX1" fmla="*/ 0 w 6507185"/>
              <a:gd name="connsiteY1" fmla="*/ 1964025 h 5487810"/>
              <a:gd name="connsiteX2" fmla="*/ 4568767 w 6507185"/>
              <a:gd name="connsiteY2" fmla="*/ 1955297 h 5487810"/>
              <a:gd name="connsiteX3" fmla="*/ 4558586 w 6507185"/>
              <a:gd name="connsiteY3" fmla="*/ 5483284 h 5487810"/>
              <a:gd name="connsiteX4" fmla="*/ 6490010 w 6507185"/>
              <a:gd name="connsiteY4" fmla="*/ 5487810 h 5487810"/>
              <a:gd name="connsiteX5" fmla="*/ 6507185 w 6507185"/>
              <a:gd name="connsiteY5" fmla="*/ 34095 h 5487810"/>
              <a:gd name="connsiteX6" fmla="*/ 12434 w 6507185"/>
              <a:gd name="connsiteY6" fmla="*/ 0 h 5487810"/>
              <a:gd name="connsiteX0" fmla="*/ 253 w 6495004"/>
              <a:gd name="connsiteY0" fmla="*/ 0 h 5487810"/>
              <a:gd name="connsiteX1" fmla="*/ 40371 w 6495004"/>
              <a:gd name="connsiteY1" fmla="*/ 1974536 h 5487810"/>
              <a:gd name="connsiteX2" fmla="*/ 4556586 w 6495004"/>
              <a:gd name="connsiteY2" fmla="*/ 1955297 h 5487810"/>
              <a:gd name="connsiteX3" fmla="*/ 4546405 w 6495004"/>
              <a:gd name="connsiteY3" fmla="*/ 5483284 h 5487810"/>
              <a:gd name="connsiteX4" fmla="*/ 6477829 w 6495004"/>
              <a:gd name="connsiteY4" fmla="*/ 5487810 h 5487810"/>
              <a:gd name="connsiteX5" fmla="*/ 6495004 w 6495004"/>
              <a:gd name="connsiteY5" fmla="*/ 34095 h 5487810"/>
              <a:gd name="connsiteX6" fmla="*/ 253 w 6495004"/>
              <a:gd name="connsiteY6" fmla="*/ 0 h 5487810"/>
              <a:gd name="connsiteX0" fmla="*/ 1923 w 6454633"/>
              <a:gd name="connsiteY0" fmla="*/ 39477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39477 h 5453715"/>
              <a:gd name="connsiteX0" fmla="*/ 1923 w 6454633"/>
              <a:gd name="connsiteY0" fmla="*/ 18456 h 5453715"/>
              <a:gd name="connsiteX1" fmla="*/ 0 w 6454633"/>
              <a:gd name="connsiteY1" fmla="*/ 1940441 h 5453715"/>
              <a:gd name="connsiteX2" fmla="*/ 4516215 w 6454633"/>
              <a:gd name="connsiteY2" fmla="*/ 1921202 h 5453715"/>
              <a:gd name="connsiteX3" fmla="*/ 4506034 w 6454633"/>
              <a:gd name="connsiteY3" fmla="*/ 5449189 h 5453715"/>
              <a:gd name="connsiteX4" fmla="*/ 6437458 w 6454633"/>
              <a:gd name="connsiteY4" fmla="*/ 5453715 h 5453715"/>
              <a:gd name="connsiteX5" fmla="*/ 6454633 w 6454633"/>
              <a:gd name="connsiteY5" fmla="*/ 0 h 5453715"/>
              <a:gd name="connsiteX6" fmla="*/ 1923 w 6454633"/>
              <a:gd name="connsiteY6" fmla="*/ 18456 h 545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454633" h="5453715">
                <a:moveTo>
                  <a:pt x="1923" y="18456"/>
                </a:moveTo>
                <a:cubicBezTo>
                  <a:pt x="-2222" y="673131"/>
                  <a:pt x="4145" y="1285766"/>
                  <a:pt x="0" y="1940441"/>
                </a:cubicBezTo>
                <a:lnTo>
                  <a:pt x="4516215" y="1921202"/>
                </a:lnTo>
                <a:cubicBezTo>
                  <a:pt x="4512821" y="3086154"/>
                  <a:pt x="4509428" y="4284237"/>
                  <a:pt x="4506034" y="5449189"/>
                </a:cubicBezTo>
                <a:lnTo>
                  <a:pt x="6437458" y="5453715"/>
                </a:lnTo>
                <a:lnTo>
                  <a:pt x="6454633" y="0"/>
                </a:lnTo>
                <a:lnTo>
                  <a:pt x="1923" y="18456"/>
                </a:lnTo>
                <a:close/>
              </a:path>
            </a:pathLst>
          </a:custGeom>
          <a:noFill/>
          <a:ln w="19050">
            <a:solidFill>
              <a:schemeClr val="accent5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四角形吹き出し 38">
            <a:extLst>
              <a:ext uri="{FF2B5EF4-FFF2-40B4-BE49-F238E27FC236}">
                <a16:creationId xmlns:a16="http://schemas.microsoft.com/office/drawing/2014/main" id="{CDD065B6-F0B9-667E-3AB2-9A5EC4B09D3B}"/>
              </a:ext>
            </a:extLst>
          </p:cNvPr>
          <p:cNvSpPr/>
          <p:nvPr/>
        </p:nvSpPr>
        <p:spPr>
          <a:xfrm>
            <a:off x="7027580" y="5678965"/>
            <a:ext cx="3031398" cy="702112"/>
          </a:xfrm>
          <a:prstGeom prst="wedgeRectCallout">
            <a:avLst>
              <a:gd name="adj1" fmla="val 71744"/>
              <a:gd name="adj2" fmla="val -178083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/>
              <a:t>④Cognitive Search</a:t>
            </a:r>
            <a:r>
              <a:rPr lang="ja-JP" altLang="en-US" sz="1400"/>
              <a:t>からの検索結果を元にユーザーへの回答を生成</a:t>
            </a:r>
            <a:endParaRPr kumimoji="1" lang="ja-JP" altLang="en-US" sz="1400"/>
          </a:p>
        </p:txBody>
      </p:sp>
      <p:sp>
        <p:nvSpPr>
          <p:cNvPr id="37" name="四角形吹き出し 36">
            <a:extLst>
              <a:ext uri="{FF2B5EF4-FFF2-40B4-BE49-F238E27FC236}">
                <a16:creationId xmlns:a16="http://schemas.microsoft.com/office/drawing/2014/main" id="{CB63311C-A180-5E2E-B27E-E602D5C9C190}"/>
              </a:ext>
            </a:extLst>
          </p:cNvPr>
          <p:cNvSpPr/>
          <p:nvPr/>
        </p:nvSpPr>
        <p:spPr>
          <a:xfrm>
            <a:off x="7559014" y="3061964"/>
            <a:ext cx="3034904" cy="649303"/>
          </a:xfrm>
          <a:prstGeom prst="wedgeRectCallout">
            <a:avLst>
              <a:gd name="adj1" fmla="val 53963"/>
              <a:gd name="adj2" fmla="val 10689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/>
              <a:t>②AOAI</a:t>
            </a:r>
            <a:r>
              <a:rPr kumimoji="1" lang="ja-JP" altLang="en-US" sz="1400"/>
              <a:t>はユーザーの入力から検索クエリを生成する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E7860225-F693-8F09-3C0B-6325F8A87B93}"/>
              </a:ext>
            </a:extLst>
          </p:cNvPr>
          <p:cNvSpPr txBox="1"/>
          <p:nvPr/>
        </p:nvSpPr>
        <p:spPr>
          <a:xfrm>
            <a:off x="5567458" y="152107"/>
            <a:ext cx="539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Azure Open AI</a:t>
            </a:r>
            <a:r>
              <a:rPr lang="ja-JP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によって処理が隠蔽されている範囲</a:t>
            </a:r>
            <a:endParaRPr kumimoji="1" lang="en-US" altLang="ja-JP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BE17A19-BF22-D62F-EEE5-88E82D894CD8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8263869" y="4428075"/>
            <a:ext cx="2262648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88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cxnSp>
        <p:nvCxnSpPr>
          <p:cNvPr id="29" name="カギ線コネクタ 28">
            <a:extLst>
              <a:ext uri="{FF2B5EF4-FFF2-40B4-BE49-F238E27FC236}">
                <a16:creationId xmlns:a16="http://schemas.microsoft.com/office/drawing/2014/main" id="{D2FFB14E-0279-1881-8857-39BC1F38514E}"/>
              </a:ext>
            </a:extLst>
          </p:cNvPr>
          <p:cNvCxnSpPr>
            <a:cxnSpLocks/>
            <a:stCxn id="1026" idx="0"/>
            <a:endCxn id="45" idx="6"/>
          </p:cNvCxnSpPr>
          <p:nvPr/>
        </p:nvCxnSpPr>
        <p:spPr>
          <a:xfrm rot="16200000" flipV="1">
            <a:off x="7597726" y="426459"/>
            <a:ext cx="2264657" cy="3319589"/>
          </a:xfrm>
          <a:prstGeom prst="bentConnector2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42" cy="2918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9" y="4774515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9" y="486172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禁止 44">
            <a:extLst>
              <a:ext uri="{FF2B5EF4-FFF2-40B4-BE49-F238E27FC236}">
                <a16:creationId xmlns:a16="http://schemas.microsoft.com/office/drawing/2014/main" id="{D58C2F70-8E3E-F958-7F8B-A95C4ECCCCC5}"/>
              </a:ext>
            </a:extLst>
          </p:cNvPr>
          <p:cNvSpPr/>
          <p:nvPr/>
        </p:nvSpPr>
        <p:spPr>
          <a:xfrm>
            <a:off x="6492190" y="664890"/>
            <a:ext cx="578069" cy="578069"/>
          </a:xfrm>
          <a:prstGeom prst="noSmoking">
            <a:avLst>
              <a:gd name="adj" fmla="val 914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768102"/>
            <a:ext cx="2727641" cy="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sp>
        <p:nvSpPr>
          <p:cNvPr id="54" name="四角形吹き出し 53">
            <a:extLst>
              <a:ext uri="{FF2B5EF4-FFF2-40B4-BE49-F238E27FC236}">
                <a16:creationId xmlns:a16="http://schemas.microsoft.com/office/drawing/2014/main" id="{E2F8CE44-7D56-A1A4-52EC-5930A71E8AEE}"/>
              </a:ext>
            </a:extLst>
          </p:cNvPr>
          <p:cNvSpPr/>
          <p:nvPr/>
        </p:nvSpPr>
        <p:spPr>
          <a:xfrm>
            <a:off x="7468762" y="1505842"/>
            <a:ext cx="2037378" cy="627974"/>
          </a:xfrm>
          <a:prstGeom prst="wedgeRectCallout">
            <a:avLst>
              <a:gd name="adj1" fmla="val -69852"/>
              <a:gd name="adj2" fmla="val -11516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(</a:t>
            </a:r>
            <a:r>
              <a:rPr kumimoji="1" lang="ja-JP" altLang="en-US" sz="1200"/>
              <a:t>基本的には</a:t>
            </a:r>
            <a:r>
              <a:rPr kumimoji="1" lang="en-US" altLang="ja-JP" sz="1200" dirty="0"/>
              <a:t>)</a:t>
            </a:r>
          </a:p>
          <a:p>
            <a:r>
              <a:rPr kumimoji="1" lang="ja-JP" altLang="en-US" sz="1400"/>
              <a:t>アクセスできない！</a:t>
            </a:r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7201B554-2992-A8FA-1034-D51D2220A3AF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05851F-EA88-2CF6-5FF9-12F06BC85205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dirty="0"/>
              <a:t>extensions API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6027F64-22D5-AF54-7600-B728BD75775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8A28187-1CD0-0977-B74F-6503737F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9E4422B-4C5A-B965-4F90-39DDB4838EB5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3841423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76963" y="12051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764" y="41329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8321772" y="52770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3287592" y="23621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2760217" y="3206750"/>
            <a:ext cx="4676942" cy="291898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9276" y="5688915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00702" y="1569435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4540" y="41221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268793" y="62028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4901736" y="577612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275626" y="52898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8303400" y="2118784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103256" y="1855298"/>
            <a:ext cx="3697446" cy="13028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3090041" y="45559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1778800" y="46902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3460615" y="4682502"/>
            <a:ext cx="2727641" cy="7711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2762270" y="48340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sp>
        <p:nvSpPr>
          <p:cNvPr id="60" name="円/楕円 59">
            <a:extLst>
              <a:ext uri="{FF2B5EF4-FFF2-40B4-BE49-F238E27FC236}">
                <a16:creationId xmlns:a16="http://schemas.microsoft.com/office/drawing/2014/main" id="{7201B554-2992-A8FA-1034-D51D2220A3AF}"/>
              </a:ext>
            </a:extLst>
          </p:cNvPr>
          <p:cNvSpPr/>
          <p:nvPr/>
        </p:nvSpPr>
        <p:spPr>
          <a:xfrm>
            <a:off x="6747610" y="45514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605851F-EA88-2CF6-5FF9-12F06BC85205}"/>
              </a:ext>
            </a:extLst>
          </p:cNvPr>
          <p:cNvSpPr txBox="1"/>
          <p:nvPr/>
        </p:nvSpPr>
        <p:spPr>
          <a:xfrm>
            <a:off x="6136365" y="40079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dirty="0"/>
              <a:t>extensions API</a:t>
            </a:r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F6027F64-22D5-AF54-7600-B728BD757757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6759982" y="46825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グラフィックス 62">
            <a:extLst>
              <a:ext uri="{FF2B5EF4-FFF2-40B4-BE49-F238E27FC236}">
                <a16:creationId xmlns:a16="http://schemas.microsoft.com/office/drawing/2014/main" id="{A8A28187-1CD0-0977-B74F-6503737FA4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88256" y="4396639"/>
            <a:ext cx="571726" cy="571726"/>
          </a:xfrm>
          <a:prstGeom prst="rect">
            <a:avLst/>
          </a:prstGeom>
        </p:spPr>
      </p:pic>
      <p:sp>
        <p:nvSpPr>
          <p:cNvPr id="1024" name="テキスト ボックス 1023">
            <a:extLst>
              <a:ext uri="{FF2B5EF4-FFF2-40B4-BE49-F238E27FC236}">
                <a16:creationId xmlns:a16="http://schemas.microsoft.com/office/drawing/2014/main" id="{89E4422B-4C5A-B965-4F90-39DDB4838EB5}"/>
              </a:ext>
            </a:extLst>
          </p:cNvPr>
          <p:cNvSpPr txBox="1"/>
          <p:nvPr/>
        </p:nvSpPr>
        <p:spPr>
          <a:xfrm>
            <a:off x="5628902" y="49257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9CC20E-26B5-73F1-A478-EBB65342B057}"/>
              </a:ext>
            </a:extLst>
          </p:cNvPr>
          <p:cNvSpPr/>
          <p:nvPr/>
        </p:nvSpPr>
        <p:spPr>
          <a:xfrm>
            <a:off x="7958250" y="1039400"/>
            <a:ext cx="3504002" cy="2074523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2F01C745-A328-40E0-8E37-19C0DBFE94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6185" y="996775"/>
            <a:ext cx="512965" cy="512965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7B6B474-404B-A7D2-C167-B914DBF06BE3}"/>
              </a:ext>
            </a:extLst>
          </p:cNvPr>
          <p:cNvSpPr txBox="1"/>
          <p:nvPr/>
        </p:nvSpPr>
        <p:spPr>
          <a:xfrm>
            <a:off x="8498645" y="1083981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14056D6-DDC1-ADAA-B5F4-34E4F308B07F}"/>
              </a:ext>
            </a:extLst>
          </p:cNvPr>
          <p:cNvSpPr txBox="1"/>
          <p:nvPr/>
        </p:nvSpPr>
        <p:spPr>
          <a:xfrm>
            <a:off x="7957527" y="680423"/>
            <a:ext cx="2377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Microsoft </a:t>
            </a:r>
            <a:r>
              <a:rPr kumimoji="1" lang="ja-JP" altLang="en-US" sz="1600"/>
              <a:t>管理のエリア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76A2182-57CF-C512-7B0E-DEEAA1528F98}"/>
              </a:ext>
            </a:extLst>
          </p:cNvPr>
          <p:cNvCxnSpPr>
            <a:cxnSpLocks/>
          </p:cNvCxnSpPr>
          <p:nvPr/>
        </p:nvCxnSpPr>
        <p:spPr>
          <a:xfrm flipV="1">
            <a:off x="9080939" y="2531472"/>
            <a:ext cx="0" cy="1515861"/>
          </a:xfrm>
          <a:prstGeom prst="straightConnector1">
            <a:avLst/>
          </a:prstGeom>
          <a:ln w="38100">
            <a:solidFill>
              <a:srgbClr val="7030A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四角形吹き出し 29">
            <a:extLst>
              <a:ext uri="{FF2B5EF4-FFF2-40B4-BE49-F238E27FC236}">
                <a16:creationId xmlns:a16="http://schemas.microsoft.com/office/drawing/2014/main" id="{3B715369-070D-8ED1-99BB-791A597CA67B}"/>
              </a:ext>
            </a:extLst>
          </p:cNvPr>
          <p:cNvSpPr/>
          <p:nvPr/>
        </p:nvSpPr>
        <p:spPr>
          <a:xfrm>
            <a:off x="4834914" y="273344"/>
            <a:ext cx="2841950" cy="788903"/>
          </a:xfrm>
          <a:prstGeom prst="wedgeRectCallout">
            <a:avLst>
              <a:gd name="adj1" fmla="val -27050"/>
              <a:gd name="adj2" fmla="val 1492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/>
              <a:t>申請が承認されるとプライベートリンクのリクエストが飛んでくる</a:t>
            </a:r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F2A5E2E-1933-717B-2057-C4ACCA0469F3}"/>
              </a:ext>
            </a:extLst>
          </p:cNvPr>
          <p:cNvSpPr txBox="1"/>
          <p:nvPr/>
        </p:nvSpPr>
        <p:spPr>
          <a:xfrm>
            <a:off x="5701369" y="1887279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Link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547131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FBABE0C-E538-4B19-E773-EC1DCF5E39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246" y="290779"/>
            <a:ext cx="1326293" cy="1326293"/>
          </a:xfrm>
          <a:prstGeom prst="rect">
            <a:avLst/>
          </a:prstGeom>
        </p:spPr>
      </p:pic>
      <p:pic>
        <p:nvPicPr>
          <p:cNvPr id="1026" name="Picture 2" descr="Azure OpenAI のChatGPTとPythonでちょっとだけ戯れてみる その2 - 技術的な何か。">
            <a:extLst>
              <a:ext uri="{FF2B5EF4-FFF2-40B4-BE49-F238E27FC236}">
                <a16:creationId xmlns:a16="http://schemas.microsoft.com/office/drawing/2014/main" id="{A00F4042-0061-E1FE-B7E7-582815B69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047" y="3218582"/>
            <a:ext cx="1099602" cy="1114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6B76F5-3398-D582-402D-C0FE940DD2D4}"/>
              </a:ext>
            </a:extLst>
          </p:cNvPr>
          <p:cNvSpPr txBox="1"/>
          <p:nvPr/>
        </p:nvSpPr>
        <p:spPr>
          <a:xfrm>
            <a:off x="9625055" y="4362654"/>
            <a:ext cx="1529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Azure Open AI</a:t>
            </a:r>
          </a:p>
          <a:p>
            <a:pPr algn="ctr"/>
            <a:r>
              <a:rPr lang="en-US" altLang="ja-JP" sz="1600" dirty="0"/>
              <a:t>(AOAI)</a:t>
            </a:r>
            <a:endParaRPr kumimoji="1" lang="ja-JP" altLang="en-US" sz="16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1D7C128-DD78-4E44-CA2F-700B21F76F03}"/>
              </a:ext>
            </a:extLst>
          </p:cNvPr>
          <p:cNvSpPr txBox="1"/>
          <p:nvPr/>
        </p:nvSpPr>
        <p:spPr>
          <a:xfrm>
            <a:off x="4590875" y="1447795"/>
            <a:ext cx="2375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Azure Cognitive Search</a:t>
            </a:r>
            <a:endParaRPr kumimoji="1" lang="ja-JP" altLang="en-US" sz="160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70BC818-102A-1B39-3CD8-205D67E18867}"/>
              </a:ext>
            </a:extLst>
          </p:cNvPr>
          <p:cNvSpPr/>
          <p:nvPr/>
        </p:nvSpPr>
        <p:spPr>
          <a:xfrm>
            <a:off x="4063500" y="2292350"/>
            <a:ext cx="4676937" cy="291155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D443EE8-FFC1-CE1F-D3B2-D79B09E0FF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12556" y="4778142"/>
            <a:ext cx="512965" cy="512965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BBA6AEB0-D65B-6913-6A8A-746288CB1E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92998" y="2428598"/>
            <a:ext cx="571726" cy="571726"/>
          </a:xfrm>
          <a:prstGeom prst="rect">
            <a:avLst/>
          </a:prstGeom>
        </p:spPr>
      </p:pic>
      <p:pic>
        <p:nvPicPr>
          <p:cNvPr id="20" name="グラフィックス 19">
            <a:extLst>
              <a:ext uri="{FF2B5EF4-FFF2-40B4-BE49-F238E27FC236}">
                <a16:creationId xmlns:a16="http://schemas.microsoft.com/office/drawing/2014/main" id="{92BAB59B-B738-C243-34D7-5E800C591A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27823" y="3207707"/>
            <a:ext cx="1136214" cy="1136214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8DA8D-422C-6496-9891-CBE18F242337}"/>
              </a:ext>
            </a:extLst>
          </p:cNvPr>
          <p:cNvSpPr txBox="1"/>
          <p:nvPr/>
        </p:nvSpPr>
        <p:spPr>
          <a:xfrm>
            <a:off x="1572076" y="5288435"/>
            <a:ext cx="7600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※</a:t>
            </a:r>
            <a:r>
              <a:rPr kumimoji="1" lang="ja-JP" altLang="en-US" sz="1200"/>
              <a:t>正確には</a:t>
            </a:r>
            <a:r>
              <a:rPr kumimoji="1" lang="en-US" altLang="ja-JP" sz="1200" dirty="0"/>
              <a:t>VNet</a:t>
            </a:r>
            <a:r>
              <a:rPr kumimoji="1" lang="ja-JP" altLang="en-US" sz="1200"/>
              <a:t>の中に</a:t>
            </a:r>
            <a:r>
              <a:rPr kumimoji="1" lang="en-US" altLang="ja-JP" sz="1200" dirty="0"/>
              <a:t>Subnet</a:t>
            </a:r>
            <a:r>
              <a:rPr kumimoji="1" lang="ja-JP" altLang="en-US" sz="1200"/>
              <a:t>が必要ですが、ここでは重要ではないので見やすさのために省略しています。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D88F8E3-5C39-A2CD-8757-5573671041EF}"/>
              </a:ext>
            </a:extLst>
          </p:cNvPr>
          <p:cNvSpPr txBox="1"/>
          <p:nvPr/>
        </p:nvSpPr>
        <p:spPr>
          <a:xfrm>
            <a:off x="6205016" y="4865348"/>
            <a:ext cx="26516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VNet(</a:t>
            </a:r>
            <a:r>
              <a:rPr kumimoji="1" lang="ja-JP" altLang="en-US" sz="1600"/>
              <a:t>プライベート</a:t>
            </a:r>
            <a:r>
              <a:rPr kumimoji="1" lang="en-US" altLang="ja-JP" sz="1600" dirty="0"/>
              <a:t>IP</a:t>
            </a:r>
            <a:r>
              <a:rPr kumimoji="1" lang="ja-JP" altLang="en-US" sz="1600"/>
              <a:t>空間</a:t>
            </a:r>
            <a:r>
              <a:rPr kumimoji="1" lang="en-US" altLang="ja-JP" sz="1600" dirty="0"/>
              <a:t>)</a:t>
            </a:r>
            <a:endParaRPr kumimoji="1" lang="ja-JP" altLang="en-US" sz="16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75B19C95-C50C-BF81-AA9F-094D4846CD92}"/>
              </a:ext>
            </a:extLst>
          </p:cNvPr>
          <p:cNvSpPr txBox="1"/>
          <p:nvPr/>
        </p:nvSpPr>
        <p:spPr>
          <a:xfrm>
            <a:off x="1578909" y="4375455"/>
            <a:ext cx="2031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クライアントアプリ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0E4893F-E589-2427-9026-D06ECE9A821C}"/>
              </a:ext>
            </a:extLst>
          </p:cNvPr>
          <p:cNvSpPr txBox="1"/>
          <p:nvPr/>
        </p:nvSpPr>
        <p:spPr>
          <a:xfrm>
            <a:off x="4933644" y="2957742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B42FDD0B-4A06-8281-8005-9E2C1597EDA6}"/>
              </a:ext>
            </a:extLst>
          </p:cNvPr>
          <p:cNvCxnSpPr>
            <a:cxnSpLocks/>
            <a:stCxn id="32" idx="2"/>
            <a:endCxn id="15" idx="0"/>
          </p:cNvCxnSpPr>
          <p:nvPr/>
        </p:nvCxnSpPr>
        <p:spPr>
          <a:xfrm>
            <a:off x="5778861" y="1786349"/>
            <a:ext cx="0" cy="64224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円/楕円 35">
            <a:extLst>
              <a:ext uri="{FF2B5EF4-FFF2-40B4-BE49-F238E27FC236}">
                <a16:creationId xmlns:a16="http://schemas.microsoft.com/office/drawing/2014/main" id="{B85D3525-158C-A280-EA72-F53D24992DC5}"/>
              </a:ext>
            </a:extLst>
          </p:cNvPr>
          <p:cNvSpPr/>
          <p:nvPr/>
        </p:nvSpPr>
        <p:spPr>
          <a:xfrm>
            <a:off x="4393324" y="3641542"/>
            <a:ext cx="268543" cy="268543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30C768D-D17F-CD34-86B4-E81F2D361815}"/>
              </a:ext>
            </a:extLst>
          </p:cNvPr>
          <p:cNvCxnSpPr>
            <a:cxnSpLocks/>
          </p:cNvCxnSpPr>
          <p:nvPr/>
        </p:nvCxnSpPr>
        <p:spPr>
          <a:xfrm>
            <a:off x="3082083" y="3775814"/>
            <a:ext cx="1311241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1D4C3B7F-B418-BC74-A9B4-910D5A4F0EAD}"/>
              </a:ext>
            </a:extLst>
          </p:cNvPr>
          <p:cNvCxnSpPr>
            <a:cxnSpLocks/>
          </p:cNvCxnSpPr>
          <p:nvPr/>
        </p:nvCxnSpPr>
        <p:spPr>
          <a:xfrm flipV="1">
            <a:off x="4763898" y="3296296"/>
            <a:ext cx="606888" cy="47951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D5E6571-DD80-31CF-15E8-83038C1C93F1}"/>
              </a:ext>
            </a:extLst>
          </p:cNvPr>
          <p:cNvSpPr txBox="1"/>
          <p:nvPr/>
        </p:nvSpPr>
        <p:spPr>
          <a:xfrm>
            <a:off x="4065553" y="3919615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VNet</a:t>
            </a:r>
            <a:r>
              <a:rPr lang="ja-JP" altLang="en-US" sz="1600"/>
              <a:t>統合</a:t>
            </a:r>
            <a:endParaRPr kumimoji="1" lang="ja-JP" altLang="en-US" sz="160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F2EE5EA-2BC5-0397-EC50-BB896D566EAC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763898" y="3768102"/>
            <a:ext cx="2727641" cy="3178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吹き出し 12">
            <a:extLst>
              <a:ext uri="{FF2B5EF4-FFF2-40B4-BE49-F238E27FC236}">
                <a16:creationId xmlns:a16="http://schemas.microsoft.com/office/drawing/2014/main" id="{1A8C9854-DD30-509F-3C30-81B940879202}"/>
              </a:ext>
            </a:extLst>
          </p:cNvPr>
          <p:cNvSpPr/>
          <p:nvPr/>
        </p:nvSpPr>
        <p:spPr>
          <a:xfrm>
            <a:off x="1496349" y="1479499"/>
            <a:ext cx="2196443" cy="627974"/>
          </a:xfrm>
          <a:prstGeom prst="wedgeRectCallout">
            <a:avLst>
              <a:gd name="adj1" fmla="val 109673"/>
              <a:gd name="adj2" fmla="val 27647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/>
              <a:t>検索も自前アプリでやる</a:t>
            </a: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446B73-6A01-A07D-8DC4-58DF6E6EA3DA}"/>
              </a:ext>
            </a:extLst>
          </p:cNvPr>
          <p:cNvSpPr/>
          <p:nvPr/>
        </p:nvSpPr>
        <p:spPr>
          <a:xfrm>
            <a:off x="8050893" y="3637008"/>
            <a:ext cx="268543" cy="268543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254385D-D2E4-473B-6BC7-41F74699FC90}"/>
              </a:ext>
            </a:extLst>
          </p:cNvPr>
          <p:cNvSpPr txBox="1"/>
          <p:nvPr/>
        </p:nvSpPr>
        <p:spPr>
          <a:xfrm>
            <a:off x="7439648" y="3093581"/>
            <a:ext cx="2025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Completions</a:t>
            </a:r>
          </a:p>
          <a:p>
            <a:r>
              <a:rPr kumimoji="1" lang="en-US" altLang="ja-JP" sz="1200" strike="sngStrike" dirty="0"/>
              <a:t>extensions </a:t>
            </a:r>
            <a:r>
              <a:rPr kumimoji="1" lang="en-US" altLang="ja-JP" sz="1200" dirty="0"/>
              <a:t>API</a:t>
            </a: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A9D262D-3456-B208-8FBE-275430B1E7B7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8063265" y="3768102"/>
            <a:ext cx="1776782" cy="31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D3C28294-67A0-6700-BD9B-17B70563C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91539" y="3482239"/>
            <a:ext cx="571726" cy="571726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DA01DF-E2BB-C2C6-30A7-22B8286C4FF1}"/>
              </a:ext>
            </a:extLst>
          </p:cNvPr>
          <p:cNvSpPr txBox="1"/>
          <p:nvPr/>
        </p:nvSpPr>
        <p:spPr>
          <a:xfrm>
            <a:off x="6932185" y="4011383"/>
            <a:ext cx="17540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dirty="0"/>
              <a:t>Private Endpoint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4110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290</Words>
  <Application>Microsoft Macintosh PowerPoint</Application>
  <PresentationFormat>ワイド画面</PresentationFormat>
  <Paragraphs>54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40</cp:revision>
  <dcterms:created xsi:type="dcterms:W3CDTF">2023-07-04T01:48:00Z</dcterms:created>
  <dcterms:modified xsi:type="dcterms:W3CDTF">2023-08-24T04:48:41Z</dcterms:modified>
</cp:coreProperties>
</file>