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3" autoAdjust="0"/>
    <p:restoredTop sz="94660"/>
  </p:normalViewPr>
  <p:slideViewPr>
    <p:cSldViewPr snapToGrid="0">
      <p:cViewPr>
        <p:scale>
          <a:sx n="136" d="100"/>
          <a:sy n="136" d="100"/>
        </p:scale>
        <p:origin x="-112" y="-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022038E-83E2-8F0B-130A-8E54BAA1E6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2285986-66BC-DA2F-1DD4-94E704D189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197EBE2-F87A-9F40-63F4-8634F84AB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940F4-AA09-4AC0-A6CB-75A0518520EB}" type="datetimeFigureOut">
              <a:rPr kumimoji="1" lang="ja-JP" altLang="en-US" smtClean="0"/>
              <a:t>2023/10/16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31EFF43-2B3A-D80E-2DF0-0477BDF54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FB494A0-83B1-7B1B-C6FE-58C990E41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A7B0E-93E8-4DD3-8260-8508F83085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1629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960E8A-F813-9041-307E-F863527D3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C9D889F-0588-E4E2-E55D-406D5A243A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C16DEAF-EE93-D478-CAB8-C1615F847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940F4-AA09-4AC0-A6CB-75A0518520EB}" type="datetimeFigureOut">
              <a:rPr kumimoji="1" lang="ja-JP" altLang="en-US" smtClean="0"/>
              <a:t>2023/10/16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702FB24-3FBE-5557-D7F5-01D8F4FC6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4B1D67E-6477-16BA-6ED0-0DE5CA9E5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A7B0E-93E8-4DD3-8260-8508F83085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93161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15B0FF2-100D-BBE9-90CA-417A319DEB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9C6275F-2FC1-04CE-5B32-47EC8B672F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2322262-1A1C-250B-B62E-69EE4B2B8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940F4-AA09-4AC0-A6CB-75A0518520EB}" type="datetimeFigureOut">
              <a:rPr kumimoji="1" lang="ja-JP" altLang="en-US" smtClean="0"/>
              <a:t>2023/10/16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F7A6690-A638-C36F-66B0-9DD95CFD8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6CD3BE5-EE7E-092F-F224-E8F581AB5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A7B0E-93E8-4DD3-8260-8508F83085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4728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F1BFB2-D813-6DED-70EF-1CF8DA5D3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E150EEB-6B61-BA55-A9E8-FB65AFD3A7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EC83561-626F-0916-C49C-BD3D84B9F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940F4-AA09-4AC0-A6CB-75A0518520EB}" type="datetimeFigureOut">
              <a:rPr kumimoji="1" lang="ja-JP" altLang="en-US" smtClean="0"/>
              <a:t>2023/10/16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9CE3F4B-D54E-D84E-7F62-F0D3A9997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17C8518-7B68-2A30-D0A7-267CF2232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A7B0E-93E8-4DD3-8260-8508F83085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9975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F51990A-F0CE-6289-D1BB-9BED8B691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5222AEE-6FCA-4E30-E9B9-410A5D17C9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0CF72BD-8F42-CE6D-4BFF-772570437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940F4-AA09-4AC0-A6CB-75A0518520EB}" type="datetimeFigureOut">
              <a:rPr kumimoji="1" lang="ja-JP" altLang="en-US" smtClean="0"/>
              <a:t>2023/10/16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4A84D59-847D-F5CD-A4A7-DD8978BCB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8967351-EAAD-D333-3D89-923D47289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A7B0E-93E8-4DD3-8260-8508F83085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3359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4F4DE1-0579-DE57-D082-55AC12460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F70E285-2B3E-C9A8-0842-68606E7732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9985929-7BF5-0C29-3594-19FE93CE42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84EE4A7-A912-5DE7-A14D-6BA0C0DFA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940F4-AA09-4AC0-A6CB-75A0518520EB}" type="datetimeFigureOut">
              <a:rPr kumimoji="1" lang="ja-JP" altLang="en-US" smtClean="0"/>
              <a:t>2023/10/16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11FC007-C881-F376-1FF8-857965163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84FE180-4F5B-DF7E-113E-62EAFB752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A7B0E-93E8-4DD3-8260-8508F83085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4010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103699-CD62-12DE-4CA9-3EDCA24B0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7C75999-D731-D0BE-E6DA-BF35C67C93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022BF64-7A52-AA0B-A274-47C51E0025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CAEB5A5-FB50-7442-13FD-842584B074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0124937-45AF-9522-AD3F-64C30382AA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261D94C-D6A6-9336-5086-D3A46F6F6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940F4-AA09-4AC0-A6CB-75A0518520EB}" type="datetimeFigureOut">
              <a:rPr kumimoji="1" lang="ja-JP" altLang="en-US" smtClean="0"/>
              <a:t>2023/10/16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3CF07DA-8634-4286-9A21-FDD1FC54E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E937977-97D9-70F1-7101-EC22CE406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A7B0E-93E8-4DD3-8260-8508F83085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9677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3E51A9-C34B-DE91-263B-005A30A91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EB2715B-3F0E-C63E-9A98-BAEEC5E6F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940F4-AA09-4AC0-A6CB-75A0518520EB}" type="datetimeFigureOut">
              <a:rPr kumimoji="1" lang="ja-JP" altLang="en-US" smtClean="0"/>
              <a:t>2023/10/16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C4D5FE5-C4A3-F883-A169-1A708859D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DBA9DE9-4484-0BDA-C6CF-942CF4A7F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A7B0E-93E8-4DD3-8260-8508F83085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5512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2996DEC-8691-7B94-5593-5914B72D6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940F4-AA09-4AC0-A6CB-75A0518520EB}" type="datetimeFigureOut">
              <a:rPr kumimoji="1" lang="ja-JP" altLang="en-US" smtClean="0"/>
              <a:t>2023/10/16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E62902F-732B-E5FD-F999-A2CBE260C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1C24512-E359-50F3-2615-4839112F8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A7B0E-93E8-4DD3-8260-8508F83085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5739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67A3B3-2E78-921D-58A5-C2FA333FB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78EF1CB-B7FA-0042-A2B5-52EC869C9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6C262CC-CDCD-B967-203C-915D23DABB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F419897-6B4F-4351-C9EF-89B65C440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940F4-AA09-4AC0-A6CB-75A0518520EB}" type="datetimeFigureOut">
              <a:rPr kumimoji="1" lang="ja-JP" altLang="en-US" smtClean="0"/>
              <a:t>2023/10/16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9EF00D9-F203-98FA-96A0-6F743238A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03CF99D-CC59-60FD-2859-039B72E3F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A7B0E-93E8-4DD3-8260-8508F83085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5256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9F37BD-2220-F4F1-327B-18CE77BF7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0E063E7-23DA-0032-C2CB-A88A29557F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7D20BF4-91C3-285B-5F33-F6C73926C8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6DEA25C-4AD4-072A-482E-D660D568C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0940F4-AA09-4AC0-A6CB-75A0518520EB}" type="datetimeFigureOut">
              <a:rPr kumimoji="1" lang="ja-JP" altLang="en-US" smtClean="0"/>
              <a:t>2023/10/16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F23CE2A-A71E-3829-C2D4-DD683FE83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E3AA203-A3E8-3699-7CAF-45823A83F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A7B0E-93E8-4DD3-8260-8508F83085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0356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FB05C4B-CCC3-C95F-FE7D-88FD7F142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84BF06F-B25D-BD74-BC59-BFF27A24E8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95CE3B6-F32C-B987-68E4-9B469351CE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70940F4-AA09-4AC0-A6CB-75A0518520EB}" type="datetimeFigureOut">
              <a:rPr kumimoji="1" lang="ja-JP" altLang="en-US" smtClean="0"/>
              <a:t>2023/10/16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F5E13D8-71E4-DC36-F342-38E16BE989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0B593E3-D6B6-F222-A4DD-A1C4A74ED0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CAA7B0E-93E8-4DD3-8260-8508F83085F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4425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pn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7FED796A-BEC7-D9A2-C962-F66F336645A2}"/>
              </a:ext>
            </a:extLst>
          </p:cNvPr>
          <p:cNvSpPr/>
          <p:nvPr/>
        </p:nvSpPr>
        <p:spPr>
          <a:xfrm>
            <a:off x="7547744" y="1858048"/>
            <a:ext cx="3593510" cy="731670"/>
          </a:xfrm>
          <a:prstGeom prst="rect">
            <a:avLst/>
          </a:prstGeom>
          <a:solidFill>
            <a:srgbClr val="00ABE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Yu Gothic UI"/>
                <a:ea typeface="Yu Gothic UI"/>
                <a:cs typeface="+mn-cs"/>
              </a:rPr>
              <a:t>Metadata schema</a:t>
            </a: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Yu Gothic UI"/>
              <a:ea typeface="Yu Gothic UI"/>
              <a:cs typeface="+mn-cs"/>
            </a:endParaRPr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973CAC5C-690D-39CD-1585-0A8FBF801615}"/>
              </a:ext>
            </a:extLst>
          </p:cNvPr>
          <p:cNvSpPr/>
          <p:nvPr/>
        </p:nvSpPr>
        <p:spPr>
          <a:xfrm>
            <a:off x="892521" y="1856516"/>
            <a:ext cx="4856200" cy="3542981"/>
          </a:xfrm>
          <a:prstGeom prst="rect">
            <a:avLst/>
          </a:prstGeom>
          <a:solidFill>
            <a:srgbClr val="00ABE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Yu Gothic UI"/>
                <a:ea typeface="Yu Gothic UI"/>
                <a:cs typeface="+mn-cs"/>
              </a:rPr>
              <a:t>APIs</a:t>
            </a: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Yu Gothic UI"/>
              <a:ea typeface="Yu Gothic UI"/>
              <a:cs typeface="+mn-cs"/>
            </a:endParaRPr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E4F75CDE-6C8C-ACC1-F9A2-95184566D840}"/>
              </a:ext>
            </a:extLst>
          </p:cNvPr>
          <p:cNvSpPr/>
          <p:nvPr/>
        </p:nvSpPr>
        <p:spPr>
          <a:xfrm>
            <a:off x="7547744" y="2759057"/>
            <a:ext cx="3593510" cy="731670"/>
          </a:xfrm>
          <a:prstGeom prst="rect">
            <a:avLst/>
          </a:prstGeom>
          <a:solidFill>
            <a:srgbClr val="00ABE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Yu Gothic UI"/>
                <a:ea typeface="Yu Gothic UI"/>
                <a:cs typeface="+mn-cs"/>
              </a:rPr>
              <a:t>Environments</a:t>
            </a: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Yu Gothic UI"/>
              <a:ea typeface="Yu Gothic UI"/>
              <a:cs typeface="+mn-cs"/>
            </a:endParaRPr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52BD3267-2708-FB4A-B504-31AB77B04D2C}"/>
              </a:ext>
            </a:extLst>
          </p:cNvPr>
          <p:cNvSpPr/>
          <p:nvPr/>
        </p:nvSpPr>
        <p:spPr>
          <a:xfrm>
            <a:off x="1036081" y="2244285"/>
            <a:ext cx="4475377" cy="1465455"/>
          </a:xfrm>
          <a:prstGeom prst="rect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Yu Gothic UI"/>
                <a:ea typeface="Yu Gothic UI"/>
                <a:cs typeface="+mn-cs"/>
              </a:rPr>
              <a:t>API</a:t>
            </a: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Yu Gothic UI"/>
              <a:ea typeface="Yu Gothic UI"/>
              <a:cs typeface="+mn-cs"/>
            </a:endParaRPr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E761C73E-0480-BA59-1D43-28B64F103ADE}"/>
              </a:ext>
            </a:extLst>
          </p:cNvPr>
          <p:cNvSpPr/>
          <p:nvPr/>
        </p:nvSpPr>
        <p:spPr>
          <a:xfrm>
            <a:off x="3756724" y="2655269"/>
            <a:ext cx="1567266" cy="933363"/>
          </a:xfrm>
          <a:prstGeom prst="rect">
            <a:avLst/>
          </a:prstGeom>
          <a:solidFill>
            <a:srgbClr val="00206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Yu Gothic UI"/>
                <a:ea typeface="Yu Gothic UI"/>
                <a:cs typeface="+mn-cs"/>
              </a:rPr>
              <a:t>Deployments</a:t>
            </a: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Yu Gothic UI"/>
              <a:ea typeface="Yu Gothic UI"/>
              <a:cs typeface="+mn-cs"/>
            </a:endParaRPr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43AAD967-4A91-3897-63A6-4A1C5677B1E0}"/>
              </a:ext>
            </a:extLst>
          </p:cNvPr>
          <p:cNvSpPr/>
          <p:nvPr/>
        </p:nvSpPr>
        <p:spPr>
          <a:xfrm>
            <a:off x="6498077" y="4245041"/>
            <a:ext cx="4979548" cy="1278983"/>
          </a:xfrm>
          <a:prstGeom prst="rect">
            <a:avLst/>
          </a:prstGeom>
          <a:noFill/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Yu Gothic UI"/>
              <a:ea typeface="Yu Gothic UI"/>
              <a:cs typeface="+mn-cs"/>
            </a:endParaRPr>
          </a:p>
        </p:txBody>
      </p:sp>
      <p:pic>
        <p:nvPicPr>
          <p:cNvPr id="80" name="グラフィックス 79">
            <a:extLst>
              <a:ext uri="{FF2B5EF4-FFF2-40B4-BE49-F238E27FC236}">
                <a16:creationId xmlns:a16="http://schemas.microsoft.com/office/drawing/2014/main" id="{5E4CBC29-0941-CD67-2A95-AEFF061E92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89672" y="4715920"/>
            <a:ext cx="384413" cy="384413"/>
          </a:xfrm>
          <a:prstGeom prst="rect">
            <a:avLst/>
          </a:prstGeom>
        </p:spPr>
      </p:pic>
      <p:pic>
        <p:nvPicPr>
          <p:cNvPr id="81" name="グラフィックス 80">
            <a:extLst>
              <a:ext uri="{FF2B5EF4-FFF2-40B4-BE49-F238E27FC236}">
                <a16:creationId xmlns:a16="http://schemas.microsoft.com/office/drawing/2014/main" id="{EFD2104F-4583-B7A5-71E6-BF8BC56E74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63331" y="4367834"/>
            <a:ext cx="384413" cy="384413"/>
          </a:xfrm>
          <a:prstGeom prst="rect">
            <a:avLst/>
          </a:prstGeom>
        </p:spPr>
      </p:pic>
      <p:pic>
        <p:nvPicPr>
          <p:cNvPr id="82" name="グラフィックス 81">
            <a:extLst>
              <a:ext uri="{FF2B5EF4-FFF2-40B4-BE49-F238E27FC236}">
                <a16:creationId xmlns:a16="http://schemas.microsoft.com/office/drawing/2014/main" id="{21843158-B046-BEC0-6A57-44E6A41955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89843" y="4741048"/>
            <a:ext cx="384413" cy="384413"/>
          </a:xfrm>
          <a:prstGeom prst="rect">
            <a:avLst/>
          </a:prstGeom>
        </p:spPr>
      </p:pic>
      <p:pic>
        <p:nvPicPr>
          <p:cNvPr id="83" name="Picture 34" descr="アプリの登録と API キーの管理 | Apigee ドキュメント | Apigee Docs">
            <a:extLst>
              <a:ext uri="{FF2B5EF4-FFF2-40B4-BE49-F238E27FC236}">
                <a16:creationId xmlns:a16="http://schemas.microsoft.com/office/drawing/2014/main" id="{86DDAA7F-C448-32A5-0E1B-188D3E09F4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3612" y="4360048"/>
            <a:ext cx="926042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" name="Picture 36" descr="MuleSoftのテクノロジーパートナープログラムに参加 - MarkLogic">
            <a:extLst>
              <a:ext uri="{FF2B5EF4-FFF2-40B4-BE49-F238E27FC236}">
                <a16:creationId xmlns:a16="http://schemas.microsoft.com/office/drawing/2014/main" id="{A8FE9230-61BA-E8E1-F3F1-1CE448C184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2419" y="4774185"/>
            <a:ext cx="1033620" cy="304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5" name="グラフィックス 84">
            <a:extLst>
              <a:ext uri="{FF2B5EF4-FFF2-40B4-BE49-F238E27FC236}">
                <a16:creationId xmlns:a16="http://schemas.microsoft.com/office/drawing/2014/main" id="{BFB218C0-56E5-8C0F-1F88-38420161E4A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658560" y="4758456"/>
            <a:ext cx="381000" cy="381000"/>
          </a:xfrm>
          <a:prstGeom prst="rect">
            <a:avLst/>
          </a:prstGeom>
        </p:spPr>
      </p:pic>
      <p:pic>
        <p:nvPicPr>
          <p:cNvPr id="86" name="グラフィックス 85">
            <a:extLst>
              <a:ext uri="{FF2B5EF4-FFF2-40B4-BE49-F238E27FC236}">
                <a16:creationId xmlns:a16="http://schemas.microsoft.com/office/drawing/2014/main" id="{AE61D199-3ADE-C2DF-9803-289B3A6BF60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391250" y="4360048"/>
            <a:ext cx="381000" cy="381000"/>
          </a:xfrm>
          <a:prstGeom prst="rect">
            <a:avLst/>
          </a:prstGeom>
        </p:spPr>
      </p:pic>
      <p:pic>
        <p:nvPicPr>
          <p:cNvPr id="87" name="グラフィックス 86">
            <a:extLst>
              <a:ext uri="{FF2B5EF4-FFF2-40B4-BE49-F238E27FC236}">
                <a16:creationId xmlns:a16="http://schemas.microsoft.com/office/drawing/2014/main" id="{B742740D-2B58-311C-F1C4-E4BF44C5CC8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096389" y="4750690"/>
            <a:ext cx="384413" cy="384413"/>
          </a:xfrm>
          <a:prstGeom prst="rect">
            <a:avLst/>
          </a:prstGeom>
        </p:spPr>
      </p:pic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96FADC4C-D12E-F2B5-1779-4E39D56052DE}"/>
              </a:ext>
            </a:extLst>
          </p:cNvPr>
          <p:cNvSpPr txBox="1"/>
          <p:nvPr/>
        </p:nvSpPr>
        <p:spPr>
          <a:xfrm>
            <a:off x="6807792" y="5206565"/>
            <a:ext cx="1164101" cy="252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0"/>
              </a:lnSpc>
              <a:spcBef>
                <a:spcPts val="1000"/>
              </a:spcBef>
            </a:pPr>
            <a:r>
              <a:rPr lang="en-US" altLang="ja-JP" sz="1000">
                <a:solidFill>
                  <a:srgbClr val="505050"/>
                </a:solidFill>
                <a:latin typeface="Yu Gothic UI"/>
                <a:ea typeface="Yu Gothic UI"/>
              </a:rPr>
              <a:t>Azure </a:t>
            </a:r>
          </a:p>
          <a:p>
            <a:pPr>
              <a:lnSpc>
                <a:spcPct val="0"/>
              </a:lnSpc>
              <a:spcBef>
                <a:spcPts val="1000"/>
              </a:spcBef>
            </a:pPr>
            <a:r>
              <a:rPr lang="en-US" altLang="ja-JP" sz="1000">
                <a:solidFill>
                  <a:srgbClr val="505050"/>
                </a:solidFill>
                <a:latin typeface="Yu Gothic UI"/>
                <a:ea typeface="Yu Gothic UI"/>
              </a:rPr>
              <a:t>API Management</a:t>
            </a:r>
            <a:endParaRPr lang="ja-JP" altLang="en-US" sz="1000" err="1">
              <a:solidFill>
                <a:srgbClr val="505050"/>
              </a:solidFill>
              <a:latin typeface="Yu Gothic UI"/>
              <a:ea typeface="Yu Gothic UI"/>
            </a:endParaRPr>
          </a:p>
        </p:txBody>
      </p: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D24C2F34-1AAE-8DA7-40C6-CCAE0E14BC5A}"/>
              </a:ext>
            </a:extLst>
          </p:cNvPr>
          <p:cNvSpPr txBox="1"/>
          <p:nvPr/>
        </p:nvSpPr>
        <p:spPr>
          <a:xfrm>
            <a:off x="8374102" y="5221654"/>
            <a:ext cx="1513556" cy="2509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0"/>
              </a:lnSpc>
              <a:spcBef>
                <a:spcPts val="1000"/>
              </a:spcBef>
            </a:pPr>
            <a:r>
              <a:rPr lang="en-US" altLang="ja-JP" sz="1000">
                <a:solidFill>
                  <a:srgbClr val="505050"/>
                </a:solidFill>
                <a:latin typeface="Yu Gothic UI"/>
                <a:ea typeface="Yu Gothic UI"/>
              </a:rPr>
              <a:t>3rd party API</a:t>
            </a:r>
          </a:p>
          <a:p>
            <a:pPr>
              <a:lnSpc>
                <a:spcPct val="0"/>
              </a:lnSpc>
              <a:spcBef>
                <a:spcPts val="1000"/>
              </a:spcBef>
            </a:pPr>
            <a:r>
              <a:rPr lang="en-US" altLang="ja-JP" sz="1000">
                <a:solidFill>
                  <a:srgbClr val="505050"/>
                </a:solidFill>
                <a:latin typeface="Yu Gothic UI"/>
                <a:ea typeface="Yu Gothic UI"/>
              </a:rPr>
              <a:t>management solutions​</a:t>
            </a:r>
            <a:endParaRPr lang="ja-JP" altLang="en-US" sz="1000" err="1">
              <a:solidFill>
                <a:srgbClr val="505050"/>
              </a:solidFill>
              <a:latin typeface="Yu Gothic UI"/>
              <a:ea typeface="Yu Gothic UI"/>
            </a:endParaRPr>
          </a:p>
        </p:txBody>
      </p: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0A9278E5-3C38-9226-9BC2-4404DE6528CD}"/>
              </a:ext>
            </a:extLst>
          </p:cNvPr>
          <p:cNvSpPr txBox="1"/>
          <p:nvPr/>
        </p:nvSpPr>
        <p:spPr>
          <a:xfrm>
            <a:off x="9938785" y="5302958"/>
            <a:ext cx="1285929" cy="12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0"/>
              </a:lnSpc>
              <a:spcBef>
                <a:spcPts val="1000"/>
              </a:spcBef>
            </a:pPr>
            <a:r>
              <a:rPr lang="en-US" altLang="ja-JP" sz="1000" dirty="0">
                <a:solidFill>
                  <a:srgbClr val="505050"/>
                </a:solidFill>
                <a:latin typeface="Yu Gothic UI"/>
                <a:ea typeface="Yu Gothic UI"/>
              </a:rPr>
              <a:t>User managed APIs​</a:t>
            </a:r>
            <a:endParaRPr lang="ja-JP" altLang="en-US" sz="1000" err="1">
              <a:solidFill>
                <a:srgbClr val="505050"/>
              </a:solidFill>
              <a:latin typeface="Yu Gothic UI"/>
              <a:ea typeface="Yu Gothic UI"/>
            </a:endParaRPr>
          </a:p>
        </p:txBody>
      </p:sp>
      <p:sp>
        <p:nvSpPr>
          <p:cNvPr id="91" name="正方形/長方形 90">
            <a:extLst>
              <a:ext uri="{FF2B5EF4-FFF2-40B4-BE49-F238E27FC236}">
                <a16:creationId xmlns:a16="http://schemas.microsoft.com/office/drawing/2014/main" id="{405655BF-CA58-E92A-2971-BEC57C763FE2}"/>
              </a:ext>
            </a:extLst>
          </p:cNvPr>
          <p:cNvSpPr/>
          <p:nvPr/>
        </p:nvSpPr>
        <p:spPr>
          <a:xfrm>
            <a:off x="1254490" y="2655269"/>
            <a:ext cx="1567266" cy="933364"/>
          </a:xfrm>
          <a:prstGeom prst="rect">
            <a:avLst/>
          </a:prstGeom>
          <a:solidFill>
            <a:srgbClr val="00206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Yu Gothic UI"/>
                <a:ea typeface="Yu Gothic UI"/>
                <a:cs typeface="+mn-cs"/>
              </a:rPr>
              <a:t>Versions</a:t>
            </a: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Yu Gothic UI"/>
              <a:ea typeface="Yu Gothic UI"/>
              <a:cs typeface="+mn-cs"/>
            </a:endParaRPr>
          </a:p>
        </p:txBody>
      </p:sp>
      <p:sp>
        <p:nvSpPr>
          <p:cNvPr id="92" name="正方形/長方形 91">
            <a:extLst>
              <a:ext uri="{FF2B5EF4-FFF2-40B4-BE49-F238E27FC236}">
                <a16:creationId xmlns:a16="http://schemas.microsoft.com/office/drawing/2014/main" id="{5FF5D282-B819-399F-115B-191F26BB64E3}"/>
              </a:ext>
            </a:extLst>
          </p:cNvPr>
          <p:cNvSpPr/>
          <p:nvPr/>
        </p:nvSpPr>
        <p:spPr>
          <a:xfrm>
            <a:off x="1427156" y="3077532"/>
            <a:ext cx="1286186" cy="407629"/>
          </a:xfrm>
          <a:prstGeom prst="rect">
            <a:avLst/>
          </a:prstGeom>
          <a:solidFill>
            <a:srgbClr val="7030A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Yu Gothic UI"/>
                <a:ea typeface="Yu Gothic UI"/>
                <a:cs typeface="+mn-cs"/>
              </a:rPr>
              <a:t>Definitions</a:t>
            </a: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Yu Gothic UI"/>
              <a:ea typeface="Yu Gothic UI"/>
              <a:cs typeface="+mn-cs"/>
            </a:endParaRPr>
          </a:p>
        </p:txBody>
      </p:sp>
      <p:sp>
        <p:nvSpPr>
          <p:cNvPr id="93" name="正方形/長方形 92">
            <a:extLst>
              <a:ext uri="{FF2B5EF4-FFF2-40B4-BE49-F238E27FC236}">
                <a16:creationId xmlns:a16="http://schemas.microsoft.com/office/drawing/2014/main" id="{0CA86B2D-D1DD-6CA8-4878-CA465D8ABC34}"/>
              </a:ext>
            </a:extLst>
          </p:cNvPr>
          <p:cNvSpPr/>
          <p:nvPr/>
        </p:nvSpPr>
        <p:spPr>
          <a:xfrm>
            <a:off x="1055222" y="3789822"/>
            <a:ext cx="4475377" cy="1465455"/>
          </a:xfrm>
          <a:prstGeom prst="rect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Yu Gothic UI"/>
                <a:ea typeface="Yu Gothic UI"/>
                <a:cs typeface="+mn-cs"/>
              </a:rPr>
              <a:t>API</a:t>
            </a: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Yu Gothic UI"/>
              <a:ea typeface="Yu Gothic UI"/>
              <a:cs typeface="+mn-cs"/>
            </a:endParaRPr>
          </a:p>
        </p:txBody>
      </p:sp>
      <p:sp>
        <p:nvSpPr>
          <p:cNvPr id="94" name="正方形/長方形 93">
            <a:extLst>
              <a:ext uri="{FF2B5EF4-FFF2-40B4-BE49-F238E27FC236}">
                <a16:creationId xmlns:a16="http://schemas.microsoft.com/office/drawing/2014/main" id="{9B17DAD4-E77C-BEE9-3FAE-6A40BFA0BF8C}"/>
              </a:ext>
            </a:extLst>
          </p:cNvPr>
          <p:cNvSpPr/>
          <p:nvPr/>
        </p:nvSpPr>
        <p:spPr>
          <a:xfrm>
            <a:off x="3775865" y="4200806"/>
            <a:ext cx="1567266" cy="933363"/>
          </a:xfrm>
          <a:prstGeom prst="rect">
            <a:avLst/>
          </a:prstGeom>
          <a:solidFill>
            <a:srgbClr val="00206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Yu Gothic UI"/>
                <a:ea typeface="Yu Gothic UI"/>
                <a:cs typeface="+mn-cs"/>
              </a:rPr>
              <a:t>Deployments</a:t>
            </a: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Yu Gothic UI"/>
              <a:ea typeface="Yu Gothic UI"/>
              <a:cs typeface="+mn-cs"/>
            </a:endParaRPr>
          </a:p>
        </p:txBody>
      </p:sp>
      <p:sp>
        <p:nvSpPr>
          <p:cNvPr id="95" name="正方形/長方形 94">
            <a:extLst>
              <a:ext uri="{FF2B5EF4-FFF2-40B4-BE49-F238E27FC236}">
                <a16:creationId xmlns:a16="http://schemas.microsoft.com/office/drawing/2014/main" id="{C4608D21-F0DE-9C96-6F1B-195A9574985B}"/>
              </a:ext>
            </a:extLst>
          </p:cNvPr>
          <p:cNvSpPr/>
          <p:nvPr/>
        </p:nvSpPr>
        <p:spPr>
          <a:xfrm>
            <a:off x="1273631" y="4200806"/>
            <a:ext cx="1567266" cy="933364"/>
          </a:xfrm>
          <a:prstGeom prst="rect">
            <a:avLst/>
          </a:prstGeom>
          <a:solidFill>
            <a:srgbClr val="00206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Yu Gothic UI"/>
                <a:ea typeface="Yu Gothic UI"/>
                <a:cs typeface="+mn-cs"/>
              </a:rPr>
              <a:t>Versions</a:t>
            </a: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Yu Gothic UI"/>
              <a:ea typeface="Yu Gothic UI"/>
              <a:cs typeface="+mn-cs"/>
            </a:endParaRPr>
          </a:p>
        </p:txBody>
      </p:sp>
      <p:sp>
        <p:nvSpPr>
          <p:cNvPr id="96" name="正方形/長方形 95">
            <a:extLst>
              <a:ext uri="{FF2B5EF4-FFF2-40B4-BE49-F238E27FC236}">
                <a16:creationId xmlns:a16="http://schemas.microsoft.com/office/drawing/2014/main" id="{48278A82-B2F6-8876-E8D3-18CADD1740CF}"/>
              </a:ext>
            </a:extLst>
          </p:cNvPr>
          <p:cNvSpPr/>
          <p:nvPr/>
        </p:nvSpPr>
        <p:spPr>
          <a:xfrm>
            <a:off x="1446297" y="4623069"/>
            <a:ext cx="1286186" cy="407629"/>
          </a:xfrm>
          <a:prstGeom prst="rect">
            <a:avLst/>
          </a:prstGeom>
          <a:solidFill>
            <a:srgbClr val="7030A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Yu Gothic UI"/>
                <a:ea typeface="Yu Gothic UI"/>
                <a:cs typeface="+mn-cs"/>
              </a:rPr>
              <a:t>Definitions</a:t>
            </a: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Yu Gothic UI"/>
              <a:ea typeface="Yu Gothic UI"/>
              <a:cs typeface="+mn-cs"/>
            </a:endParaRPr>
          </a:p>
        </p:txBody>
      </p:sp>
      <p:sp>
        <p:nvSpPr>
          <p:cNvPr id="101" name="フリーフォーム: 図形 100">
            <a:extLst>
              <a:ext uri="{FF2B5EF4-FFF2-40B4-BE49-F238E27FC236}">
                <a16:creationId xmlns:a16="http://schemas.microsoft.com/office/drawing/2014/main" id="{8C426037-F8F2-138A-45A2-E773286FADC9}"/>
              </a:ext>
            </a:extLst>
          </p:cNvPr>
          <p:cNvSpPr/>
          <p:nvPr/>
        </p:nvSpPr>
        <p:spPr>
          <a:xfrm>
            <a:off x="714375" y="1704433"/>
            <a:ext cx="10763250" cy="3829050"/>
          </a:xfrm>
          <a:custGeom>
            <a:avLst/>
            <a:gdLst>
              <a:gd name="connsiteX0" fmla="*/ 0 w 10744200"/>
              <a:gd name="connsiteY0" fmla="*/ 133350 h 3952875"/>
              <a:gd name="connsiteX1" fmla="*/ 0 w 10744200"/>
              <a:gd name="connsiteY1" fmla="*/ 3952875 h 3952875"/>
              <a:gd name="connsiteX2" fmla="*/ 5467350 w 10744200"/>
              <a:gd name="connsiteY2" fmla="*/ 3952875 h 3952875"/>
              <a:gd name="connsiteX3" fmla="*/ 5467350 w 10744200"/>
              <a:gd name="connsiteY3" fmla="*/ 2038350 h 3952875"/>
              <a:gd name="connsiteX4" fmla="*/ 10744200 w 10744200"/>
              <a:gd name="connsiteY4" fmla="*/ 2038350 h 3952875"/>
              <a:gd name="connsiteX5" fmla="*/ 10744200 w 10744200"/>
              <a:gd name="connsiteY5" fmla="*/ 0 h 3952875"/>
              <a:gd name="connsiteX6" fmla="*/ 0 w 10744200"/>
              <a:gd name="connsiteY6" fmla="*/ 133350 h 3952875"/>
              <a:gd name="connsiteX0" fmla="*/ 0 w 10763250"/>
              <a:gd name="connsiteY0" fmla="*/ 0 h 3819525"/>
              <a:gd name="connsiteX1" fmla="*/ 0 w 10763250"/>
              <a:gd name="connsiteY1" fmla="*/ 3819525 h 3819525"/>
              <a:gd name="connsiteX2" fmla="*/ 5467350 w 10763250"/>
              <a:gd name="connsiteY2" fmla="*/ 3819525 h 3819525"/>
              <a:gd name="connsiteX3" fmla="*/ 5467350 w 10763250"/>
              <a:gd name="connsiteY3" fmla="*/ 1905000 h 3819525"/>
              <a:gd name="connsiteX4" fmla="*/ 10744200 w 10763250"/>
              <a:gd name="connsiteY4" fmla="*/ 1905000 h 3819525"/>
              <a:gd name="connsiteX5" fmla="*/ 10763250 w 10763250"/>
              <a:gd name="connsiteY5" fmla="*/ 47625 h 3819525"/>
              <a:gd name="connsiteX6" fmla="*/ 0 w 10763250"/>
              <a:gd name="connsiteY6" fmla="*/ 0 h 3819525"/>
              <a:gd name="connsiteX0" fmla="*/ 0 w 10763250"/>
              <a:gd name="connsiteY0" fmla="*/ 0 h 3819525"/>
              <a:gd name="connsiteX1" fmla="*/ 0 w 10763250"/>
              <a:gd name="connsiteY1" fmla="*/ 3819525 h 3819525"/>
              <a:gd name="connsiteX2" fmla="*/ 5467350 w 10763250"/>
              <a:gd name="connsiteY2" fmla="*/ 3819525 h 3819525"/>
              <a:gd name="connsiteX3" fmla="*/ 5467350 w 10763250"/>
              <a:gd name="connsiteY3" fmla="*/ 1905000 h 3819525"/>
              <a:gd name="connsiteX4" fmla="*/ 10744200 w 10763250"/>
              <a:gd name="connsiteY4" fmla="*/ 1905000 h 3819525"/>
              <a:gd name="connsiteX5" fmla="*/ 10763250 w 10763250"/>
              <a:gd name="connsiteY5" fmla="*/ 19050 h 3819525"/>
              <a:gd name="connsiteX6" fmla="*/ 0 w 10763250"/>
              <a:gd name="connsiteY6" fmla="*/ 0 h 3819525"/>
              <a:gd name="connsiteX0" fmla="*/ 0 w 10763250"/>
              <a:gd name="connsiteY0" fmla="*/ 38100 h 3857625"/>
              <a:gd name="connsiteX1" fmla="*/ 0 w 10763250"/>
              <a:gd name="connsiteY1" fmla="*/ 3857625 h 3857625"/>
              <a:gd name="connsiteX2" fmla="*/ 5467350 w 10763250"/>
              <a:gd name="connsiteY2" fmla="*/ 3857625 h 3857625"/>
              <a:gd name="connsiteX3" fmla="*/ 5467350 w 10763250"/>
              <a:gd name="connsiteY3" fmla="*/ 1943100 h 3857625"/>
              <a:gd name="connsiteX4" fmla="*/ 10744200 w 10763250"/>
              <a:gd name="connsiteY4" fmla="*/ 1943100 h 3857625"/>
              <a:gd name="connsiteX5" fmla="*/ 10763250 w 10763250"/>
              <a:gd name="connsiteY5" fmla="*/ 0 h 3857625"/>
              <a:gd name="connsiteX6" fmla="*/ 0 w 10763250"/>
              <a:gd name="connsiteY6" fmla="*/ 38100 h 3857625"/>
              <a:gd name="connsiteX0" fmla="*/ 0 w 10763250"/>
              <a:gd name="connsiteY0" fmla="*/ 9525 h 3829050"/>
              <a:gd name="connsiteX1" fmla="*/ 0 w 10763250"/>
              <a:gd name="connsiteY1" fmla="*/ 3829050 h 3829050"/>
              <a:gd name="connsiteX2" fmla="*/ 5467350 w 10763250"/>
              <a:gd name="connsiteY2" fmla="*/ 3829050 h 3829050"/>
              <a:gd name="connsiteX3" fmla="*/ 5467350 w 10763250"/>
              <a:gd name="connsiteY3" fmla="*/ 1914525 h 3829050"/>
              <a:gd name="connsiteX4" fmla="*/ 10744200 w 10763250"/>
              <a:gd name="connsiteY4" fmla="*/ 1914525 h 3829050"/>
              <a:gd name="connsiteX5" fmla="*/ 10763250 w 10763250"/>
              <a:gd name="connsiteY5" fmla="*/ 0 h 3829050"/>
              <a:gd name="connsiteX6" fmla="*/ 0 w 10763250"/>
              <a:gd name="connsiteY6" fmla="*/ 9525 h 3829050"/>
              <a:gd name="connsiteX0" fmla="*/ 0 w 10763250"/>
              <a:gd name="connsiteY0" fmla="*/ 9525 h 3829050"/>
              <a:gd name="connsiteX1" fmla="*/ 0 w 10763250"/>
              <a:gd name="connsiteY1" fmla="*/ 3829050 h 3829050"/>
              <a:gd name="connsiteX2" fmla="*/ 5467350 w 10763250"/>
              <a:gd name="connsiteY2" fmla="*/ 3829050 h 3829050"/>
              <a:gd name="connsiteX3" fmla="*/ 5457825 w 10763250"/>
              <a:gd name="connsiteY3" fmla="*/ 2114550 h 3829050"/>
              <a:gd name="connsiteX4" fmla="*/ 10744200 w 10763250"/>
              <a:gd name="connsiteY4" fmla="*/ 1914525 h 3829050"/>
              <a:gd name="connsiteX5" fmla="*/ 10763250 w 10763250"/>
              <a:gd name="connsiteY5" fmla="*/ 0 h 3829050"/>
              <a:gd name="connsiteX6" fmla="*/ 0 w 10763250"/>
              <a:gd name="connsiteY6" fmla="*/ 9525 h 3829050"/>
              <a:gd name="connsiteX0" fmla="*/ 0 w 10763250"/>
              <a:gd name="connsiteY0" fmla="*/ 9525 h 3829050"/>
              <a:gd name="connsiteX1" fmla="*/ 0 w 10763250"/>
              <a:gd name="connsiteY1" fmla="*/ 3829050 h 3829050"/>
              <a:gd name="connsiteX2" fmla="*/ 5467350 w 10763250"/>
              <a:gd name="connsiteY2" fmla="*/ 3829050 h 3829050"/>
              <a:gd name="connsiteX3" fmla="*/ 5457825 w 10763250"/>
              <a:gd name="connsiteY3" fmla="*/ 2114550 h 3829050"/>
              <a:gd name="connsiteX4" fmla="*/ 10744200 w 10763250"/>
              <a:gd name="connsiteY4" fmla="*/ 2105025 h 3829050"/>
              <a:gd name="connsiteX5" fmla="*/ 10763250 w 10763250"/>
              <a:gd name="connsiteY5" fmla="*/ 0 h 3829050"/>
              <a:gd name="connsiteX6" fmla="*/ 0 w 10763250"/>
              <a:gd name="connsiteY6" fmla="*/ 9525 h 382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763250" h="3829050">
                <a:moveTo>
                  <a:pt x="0" y="9525"/>
                </a:moveTo>
                <a:lnTo>
                  <a:pt x="0" y="3829050"/>
                </a:lnTo>
                <a:lnTo>
                  <a:pt x="5467350" y="3829050"/>
                </a:lnTo>
                <a:lnTo>
                  <a:pt x="5457825" y="2114550"/>
                </a:lnTo>
                <a:lnTo>
                  <a:pt x="10744200" y="2105025"/>
                </a:lnTo>
                <a:lnTo>
                  <a:pt x="10763250" y="0"/>
                </a:lnTo>
                <a:lnTo>
                  <a:pt x="0" y="9525"/>
                </a:lnTo>
                <a:close/>
              </a:path>
            </a:pathLst>
          </a:custGeom>
          <a:noFill/>
          <a:ln w="12700" cap="flat" cmpd="sng" algn="ctr">
            <a:solidFill>
              <a:srgbClr val="00AAE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4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Yu Gothic UI"/>
              <a:ea typeface="Yu Gothic UI"/>
              <a:cs typeface="+mn-cs"/>
            </a:endParaRPr>
          </a:p>
        </p:txBody>
      </p:sp>
      <p:sp>
        <p:nvSpPr>
          <p:cNvPr id="102" name="テキスト ボックス 101">
            <a:extLst>
              <a:ext uri="{FF2B5EF4-FFF2-40B4-BE49-F238E27FC236}">
                <a16:creationId xmlns:a16="http://schemas.microsoft.com/office/drawing/2014/main" id="{71FE7B3C-469C-5569-AEE4-B4015F247103}"/>
              </a:ext>
            </a:extLst>
          </p:cNvPr>
          <p:cNvSpPr txBox="1"/>
          <p:nvPr/>
        </p:nvSpPr>
        <p:spPr>
          <a:xfrm>
            <a:off x="10157203" y="1368117"/>
            <a:ext cx="13837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sz="2000">
                <a:solidFill>
                  <a:srgbClr val="00AAEA"/>
                </a:solidFill>
                <a:latin typeface="Yu Gothic UI"/>
                <a:ea typeface="Yu Gothic UI"/>
              </a:rPr>
              <a:t>API Center</a:t>
            </a:r>
            <a:endParaRPr lang="ja-JP" altLang="en-US" sz="2000">
              <a:solidFill>
                <a:srgbClr val="00AAEA"/>
              </a:solidFill>
              <a:latin typeface="Yu Gothic UI"/>
              <a:ea typeface="Yu Gothic UI"/>
            </a:endParaRPr>
          </a:p>
        </p:txBody>
      </p:sp>
      <p:sp>
        <p:nvSpPr>
          <p:cNvPr id="103" name="矢印: 上 102">
            <a:extLst>
              <a:ext uri="{FF2B5EF4-FFF2-40B4-BE49-F238E27FC236}">
                <a16:creationId xmlns:a16="http://schemas.microsoft.com/office/drawing/2014/main" id="{F43C6CCF-CDD9-1105-CD4A-2B0B5526EA2D}"/>
              </a:ext>
            </a:extLst>
          </p:cNvPr>
          <p:cNvSpPr/>
          <p:nvPr/>
        </p:nvSpPr>
        <p:spPr>
          <a:xfrm>
            <a:off x="7882735" y="3605753"/>
            <a:ext cx="3279502" cy="586440"/>
          </a:xfrm>
          <a:prstGeom prst="upArrow">
            <a:avLst/>
          </a:prstGeom>
          <a:solidFill>
            <a:srgbClr val="6C6C6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Yu Gothic UI"/>
                <a:ea typeface="Yu Gothic UI"/>
                <a:cs typeface="+mn-cs"/>
              </a:rPr>
              <a:t>エンドポイントを反映</a:t>
            </a:r>
          </a:p>
        </p:txBody>
      </p:sp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6486281B-60DD-6FF0-1456-1524DF270B2E}"/>
              </a:ext>
            </a:extLst>
          </p:cNvPr>
          <p:cNvCxnSpPr>
            <a:cxnSpLocks/>
            <a:stCxn id="92" idx="3"/>
          </p:cNvCxnSpPr>
          <p:nvPr/>
        </p:nvCxnSpPr>
        <p:spPr>
          <a:xfrm>
            <a:off x="2713342" y="3281347"/>
            <a:ext cx="1043382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27B82D8E-180E-1AE5-074F-7CDF419BE1B6}"/>
              </a:ext>
            </a:extLst>
          </p:cNvPr>
          <p:cNvCxnSpPr>
            <a:cxnSpLocks/>
            <a:stCxn id="96" idx="3"/>
          </p:cNvCxnSpPr>
          <p:nvPr/>
        </p:nvCxnSpPr>
        <p:spPr>
          <a:xfrm>
            <a:off x="2732483" y="4826884"/>
            <a:ext cx="1024241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カギ線コネクタ 11">
            <a:extLst>
              <a:ext uri="{FF2B5EF4-FFF2-40B4-BE49-F238E27FC236}">
                <a16:creationId xmlns:a16="http://schemas.microsoft.com/office/drawing/2014/main" id="{1D2DFC22-40A1-1AF1-87C9-3CF85084F5C8}"/>
              </a:ext>
            </a:extLst>
          </p:cNvPr>
          <p:cNvCxnSpPr>
            <a:cxnSpLocks/>
            <a:stCxn id="79" idx="2"/>
            <a:endCxn id="92" idx="1"/>
          </p:cNvCxnSpPr>
          <p:nvPr/>
        </p:nvCxnSpPr>
        <p:spPr>
          <a:xfrm rot="5400000" flipH="1">
            <a:off x="4086165" y="622339"/>
            <a:ext cx="2242677" cy="7560695"/>
          </a:xfrm>
          <a:prstGeom prst="bentConnector4">
            <a:avLst>
              <a:gd name="adj1" fmla="val -25084"/>
              <a:gd name="adj2" fmla="val 111591"/>
            </a:avLst>
          </a:prstGeom>
          <a:ln w="38100"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D76B6269-CACF-7BEC-F7B2-A3DBBB5E8C96}"/>
              </a:ext>
            </a:extLst>
          </p:cNvPr>
          <p:cNvCxnSpPr>
            <a:cxnSpLocks/>
            <a:endCxn id="96" idx="1"/>
          </p:cNvCxnSpPr>
          <p:nvPr/>
        </p:nvCxnSpPr>
        <p:spPr>
          <a:xfrm>
            <a:off x="529683" y="4826884"/>
            <a:ext cx="916614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55F1E2E0-E2FF-324B-4946-DFAC6006DB0D}"/>
              </a:ext>
            </a:extLst>
          </p:cNvPr>
          <p:cNvCxnSpPr>
            <a:cxnSpLocks/>
            <a:stCxn id="76" idx="1"/>
            <a:endCxn id="78" idx="3"/>
          </p:cNvCxnSpPr>
          <p:nvPr/>
        </p:nvCxnSpPr>
        <p:spPr>
          <a:xfrm flipH="1" flipV="1">
            <a:off x="5323990" y="3121951"/>
            <a:ext cx="2223754" cy="2941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カギ線コネクタ 43">
            <a:extLst>
              <a:ext uri="{FF2B5EF4-FFF2-40B4-BE49-F238E27FC236}">
                <a16:creationId xmlns:a16="http://schemas.microsoft.com/office/drawing/2014/main" id="{C8EC4A03-7780-9FDB-A540-F206E673B232}"/>
              </a:ext>
            </a:extLst>
          </p:cNvPr>
          <p:cNvCxnSpPr>
            <a:cxnSpLocks/>
            <a:stCxn id="76" idx="1"/>
            <a:endCxn id="94" idx="3"/>
          </p:cNvCxnSpPr>
          <p:nvPr/>
        </p:nvCxnSpPr>
        <p:spPr>
          <a:xfrm rot="10800000" flipV="1">
            <a:off x="5343132" y="3124892"/>
            <a:ext cx="2204613" cy="1542596"/>
          </a:xfrm>
          <a:prstGeom prst="bentConnector3">
            <a:avLst>
              <a:gd name="adj1" fmla="val 50000"/>
            </a:avLst>
          </a:prstGeom>
          <a:ln w="38100"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左矢印 48">
            <a:extLst>
              <a:ext uri="{FF2B5EF4-FFF2-40B4-BE49-F238E27FC236}">
                <a16:creationId xmlns:a16="http://schemas.microsoft.com/office/drawing/2014/main" id="{41BBDCFB-9874-10D6-19DE-A321EF9EA459}"/>
              </a:ext>
            </a:extLst>
          </p:cNvPr>
          <p:cNvSpPr/>
          <p:nvPr/>
        </p:nvSpPr>
        <p:spPr>
          <a:xfrm>
            <a:off x="5748721" y="1953976"/>
            <a:ext cx="1735732" cy="535258"/>
          </a:xfrm>
          <a:prstGeom prst="leftArrow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90430956-034A-304E-AEB9-C15186CC7395}"/>
              </a:ext>
            </a:extLst>
          </p:cNvPr>
          <p:cNvSpPr txBox="1"/>
          <p:nvPr/>
        </p:nvSpPr>
        <p:spPr>
          <a:xfrm>
            <a:off x="3465152" y="5760247"/>
            <a:ext cx="2630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API</a:t>
            </a:r>
            <a:r>
              <a:rPr kumimoji="1" lang="ja-JP" altLang="en-US"/>
              <a:t>スキーマの読み込み</a:t>
            </a: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5EF720AE-0D03-8E87-289A-37E174154ABC}"/>
              </a:ext>
            </a:extLst>
          </p:cNvPr>
          <p:cNvSpPr txBox="1"/>
          <p:nvPr/>
        </p:nvSpPr>
        <p:spPr>
          <a:xfrm>
            <a:off x="5905508" y="2843481"/>
            <a:ext cx="1569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/>
              <a:t>エンドポイント指定</a:t>
            </a: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686C3B43-0B13-A8D8-AC44-1EBE7BD9A084}"/>
              </a:ext>
            </a:extLst>
          </p:cNvPr>
          <p:cNvSpPr txBox="1"/>
          <p:nvPr/>
        </p:nvSpPr>
        <p:spPr>
          <a:xfrm>
            <a:off x="2752154" y="3004348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>
                <a:solidFill>
                  <a:schemeClr val="bg1"/>
                </a:solidFill>
              </a:rPr>
              <a:t>スキーマ指定</a:t>
            </a:r>
            <a:endParaRPr kumimoji="1" lang="ja-JP" altLang="en-US" sz="1200">
              <a:solidFill>
                <a:schemeClr val="bg1"/>
              </a:solidFill>
            </a:endParaRP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5BBBE8E4-2D89-C693-F613-15D960293B3A}"/>
              </a:ext>
            </a:extLst>
          </p:cNvPr>
          <p:cNvSpPr txBox="1"/>
          <p:nvPr/>
        </p:nvSpPr>
        <p:spPr>
          <a:xfrm>
            <a:off x="2760433" y="4560040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>
                <a:solidFill>
                  <a:schemeClr val="bg1"/>
                </a:solidFill>
              </a:rPr>
              <a:t>スキーマ指定</a:t>
            </a:r>
            <a:endParaRPr kumimoji="1" lang="ja-JP" altLang="en-US" sz="1200">
              <a:solidFill>
                <a:schemeClr val="bg1"/>
              </a:solidFill>
            </a:endParaRP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9DC23687-249B-247A-7465-0CEB4B7D1278}"/>
              </a:ext>
            </a:extLst>
          </p:cNvPr>
          <p:cNvSpPr txBox="1"/>
          <p:nvPr/>
        </p:nvSpPr>
        <p:spPr>
          <a:xfrm>
            <a:off x="6017290" y="2091683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>
                <a:solidFill>
                  <a:schemeClr val="bg1"/>
                </a:solidFill>
              </a:rPr>
              <a:t>管理情報の適用</a:t>
            </a:r>
          </a:p>
        </p:txBody>
      </p:sp>
    </p:spTree>
    <p:extLst>
      <p:ext uri="{BB962C8B-B14F-4D97-AF65-F5344CB8AC3E}">
        <p14:creationId xmlns:p14="http://schemas.microsoft.com/office/powerpoint/2010/main" val="1742051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7FED796A-BEC7-D9A2-C962-F66F336645A2}"/>
              </a:ext>
            </a:extLst>
          </p:cNvPr>
          <p:cNvSpPr/>
          <p:nvPr/>
        </p:nvSpPr>
        <p:spPr>
          <a:xfrm>
            <a:off x="3361852" y="3620059"/>
            <a:ext cx="4979548" cy="796563"/>
          </a:xfrm>
          <a:prstGeom prst="rect">
            <a:avLst/>
          </a:prstGeom>
          <a:solidFill>
            <a:srgbClr val="00ABE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Yu Gothic UI"/>
                <a:ea typeface="Yu Gothic UI"/>
                <a:cs typeface="+mn-cs"/>
              </a:rPr>
              <a:t>API Center</a:t>
            </a: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Yu Gothic UI"/>
              <a:ea typeface="Yu Gothic UI"/>
              <a:cs typeface="+mn-cs"/>
            </a:endParaRPr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43AAD967-4A91-3897-63A6-4A1C5677B1E0}"/>
              </a:ext>
            </a:extLst>
          </p:cNvPr>
          <p:cNvSpPr/>
          <p:nvPr/>
        </p:nvSpPr>
        <p:spPr>
          <a:xfrm>
            <a:off x="3361852" y="5106593"/>
            <a:ext cx="4979548" cy="1278983"/>
          </a:xfrm>
          <a:prstGeom prst="rect">
            <a:avLst/>
          </a:prstGeom>
          <a:noFill/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Yu Gothic UI"/>
              <a:ea typeface="Yu Gothic UI"/>
              <a:cs typeface="+mn-cs"/>
            </a:endParaRPr>
          </a:p>
        </p:txBody>
      </p:sp>
      <p:pic>
        <p:nvPicPr>
          <p:cNvPr id="80" name="グラフィックス 79">
            <a:extLst>
              <a:ext uri="{FF2B5EF4-FFF2-40B4-BE49-F238E27FC236}">
                <a16:creationId xmlns:a16="http://schemas.microsoft.com/office/drawing/2014/main" id="{5E4CBC29-0941-CD67-2A95-AEFF061E92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53447" y="5577472"/>
            <a:ext cx="384413" cy="384413"/>
          </a:xfrm>
          <a:prstGeom prst="rect">
            <a:avLst/>
          </a:prstGeom>
        </p:spPr>
      </p:pic>
      <p:pic>
        <p:nvPicPr>
          <p:cNvPr id="81" name="グラフィックス 80">
            <a:extLst>
              <a:ext uri="{FF2B5EF4-FFF2-40B4-BE49-F238E27FC236}">
                <a16:creationId xmlns:a16="http://schemas.microsoft.com/office/drawing/2014/main" id="{EFD2104F-4583-B7A5-71E6-BF8BC56E74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27106" y="5229386"/>
            <a:ext cx="384413" cy="384413"/>
          </a:xfrm>
          <a:prstGeom prst="rect">
            <a:avLst/>
          </a:prstGeom>
        </p:spPr>
      </p:pic>
      <p:pic>
        <p:nvPicPr>
          <p:cNvPr id="82" name="グラフィックス 81">
            <a:extLst>
              <a:ext uri="{FF2B5EF4-FFF2-40B4-BE49-F238E27FC236}">
                <a16:creationId xmlns:a16="http://schemas.microsoft.com/office/drawing/2014/main" id="{21843158-B046-BEC0-6A57-44E6A41955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53618" y="5602600"/>
            <a:ext cx="384413" cy="384413"/>
          </a:xfrm>
          <a:prstGeom prst="rect">
            <a:avLst/>
          </a:prstGeom>
        </p:spPr>
      </p:pic>
      <p:pic>
        <p:nvPicPr>
          <p:cNvPr id="83" name="Picture 34" descr="アプリの登録と API キーの管理 | Apigee ドキュメント | Apigee Docs">
            <a:extLst>
              <a:ext uri="{FF2B5EF4-FFF2-40B4-BE49-F238E27FC236}">
                <a16:creationId xmlns:a16="http://schemas.microsoft.com/office/drawing/2014/main" id="{86DDAA7F-C448-32A5-0E1B-188D3E09F4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7387" y="5221600"/>
            <a:ext cx="926042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" name="Picture 36" descr="MuleSoftのテクノロジーパートナープログラムに参加 - MarkLogic">
            <a:extLst>
              <a:ext uri="{FF2B5EF4-FFF2-40B4-BE49-F238E27FC236}">
                <a16:creationId xmlns:a16="http://schemas.microsoft.com/office/drawing/2014/main" id="{A8FE9230-61BA-E8E1-F3F1-1CE448C184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6194" y="5635737"/>
            <a:ext cx="1033620" cy="304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5" name="グラフィックス 84">
            <a:extLst>
              <a:ext uri="{FF2B5EF4-FFF2-40B4-BE49-F238E27FC236}">
                <a16:creationId xmlns:a16="http://schemas.microsoft.com/office/drawing/2014/main" id="{BFB218C0-56E5-8C0F-1F88-38420161E4A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522335" y="5620008"/>
            <a:ext cx="381000" cy="381000"/>
          </a:xfrm>
          <a:prstGeom prst="rect">
            <a:avLst/>
          </a:prstGeom>
        </p:spPr>
      </p:pic>
      <p:pic>
        <p:nvPicPr>
          <p:cNvPr id="86" name="グラフィックス 85">
            <a:extLst>
              <a:ext uri="{FF2B5EF4-FFF2-40B4-BE49-F238E27FC236}">
                <a16:creationId xmlns:a16="http://schemas.microsoft.com/office/drawing/2014/main" id="{AE61D199-3ADE-C2DF-9803-289B3A6BF60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255025" y="5221600"/>
            <a:ext cx="381000" cy="381000"/>
          </a:xfrm>
          <a:prstGeom prst="rect">
            <a:avLst/>
          </a:prstGeom>
        </p:spPr>
      </p:pic>
      <p:pic>
        <p:nvPicPr>
          <p:cNvPr id="87" name="グラフィックス 86">
            <a:extLst>
              <a:ext uri="{FF2B5EF4-FFF2-40B4-BE49-F238E27FC236}">
                <a16:creationId xmlns:a16="http://schemas.microsoft.com/office/drawing/2014/main" id="{B742740D-2B58-311C-F1C4-E4BF44C5CC8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960164" y="5612242"/>
            <a:ext cx="384413" cy="384413"/>
          </a:xfrm>
          <a:prstGeom prst="rect">
            <a:avLst/>
          </a:prstGeom>
        </p:spPr>
      </p:pic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96FADC4C-D12E-F2B5-1779-4E39D56052DE}"/>
              </a:ext>
            </a:extLst>
          </p:cNvPr>
          <p:cNvSpPr txBox="1"/>
          <p:nvPr/>
        </p:nvSpPr>
        <p:spPr>
          <a:xfrm>
            <a:off x="3671567" y="6068117"/>
            <a:ext cx="1164101" cy="252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0"/>
              </a:lnSpc>
              <a:spcBef>
                <a:spcPts val="1000"/>
              </a:spcBef>
            </a:pPr>
            <a:r>
              <a:rPr lang="en-US" altLang="ja-JP" sz="1000">
                <a:solidFill>
                  <a:srgbClr val="505050"/>
                </a:solidFill>
                <a:latin typeface="Yu Gothic UI"/>
                <a:ea typeface="Yu Gothic UI"/>
              </a:rPr>
              <a:t>Azure </a:t>
            </a:r>
          </a:p>
          <a:p>
            <a:pPr>
              <a:lnSpc>
                <a:spcPct val="0"/>
              </a:lnSpc>
              <a:spcBef>
                <a:spcPts val="1000"/>
              </a:spcBef>
            </a:pPr>
            <a:r>
              <a:rPr lang="en-US" altLang="ja-JP" sz="1000">
                <a:solidFill>
                  <a:srgbClr val="505050"/>
                </a:solidFill>
                <a:latin typeface="Yu Gothic UI"/>
                <a:ea typeface="Yu Gothic UI"/>
              </a:rPr>
              <a:t>API Management</a:t>
            </a:r>
            <a:endParaRPr lang="ja-JP" altLang="en-US" sz="1000" err="1">
              <a:solidFill>
                <a:srgbClr val="505050"/>
              </a:solidFill>
              <a:latin typeface="Yu Gothic UI"/>
              <a:ea typeface="Yu Gothic UI"/>
            </a:endParaRPr>
          </a:p>
        </p:txBody>
      </p: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D24C2F34-1AAE-8DA7-40C6-CCAE0E14BC5A}"/>
              </a:ext>
            </a:extLst>
          </p:cNvPr>
          <p:cNvSpPr txBox="1"/>
          <p:nvPr/>
        </p:nvSpPr>
        <p:spPr>
          <a:xfrm>
            <a:off x="5237877" y="6083206"/>
            <a:ext cx="1513556" cy="2509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0"/>
              </a:lnSpc>
              <a:spcBef>
                <a:spcPts val="1000"/>
              </a:spcBef>
            </a:pPr>
            <a:r>
              <a:rPr lang="en-US" altLang="ja-JP" sz="1000">
                <a:solidFill>
                  <a:srgbClr val="505050"/>
                </a:solidFill>
                <a:latin typeface="Yu Gothic UI"/>
                <a:ea typeface="Yu Gothic UI"/>
              </a:rPr>
              <a:t>3rd party API</a:t>
            </a:r>
          </a:p>
          <a:p>
            <a:pPr>
              <a:lnSpc>
                <a:spcPct val="0"/>
              </a:lnSpc>
              <a:spcBef>
                <a:spcPts val="1000"/>
              </a:spcBef>
            </a:pPr>
            <a:r>
              <a:rPr lang="en-US" altLang="ja-JP" sz="1000">
                <a:solidFill>
                  <a:srgbClr val="505050"/>
                </a:solidFill>
                <a:latin typeface="Yu Gothic UI"/>
                <a:ea typeface="Yu Gothic UI"/>
              </a:rPr>
              <a:t>management solutions​</a:t>
            </a:r>
            <a:endParaRPr lang="ja-JP" altLang="en-US" sz="1000" err="1">
              <a:solidFill>
                <a:srgbClr val="505050"/>
              </a:solidFill>
              <a:latin typeface="Yu Gothic UI"/>
              <a:ea typeface="Yu Gothic UI"/>
            </a:endParaRPr>
          </a:p>
        </p:txBody>
      </p: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0A9278E5-3C38-9226-9BC2-4404DE6528CD}"/>
              </a:ext>
            </a:extLst>
          </p:cNvPr>
          <p:cNvSpPr txBox="1"/>
          <p:nvPr/>
        </p:nvSpPr>
        <p:spPr>
          <a:xfrm>
            <a:off x="6802560" y="6164510"/>
            <a:ext cx="1285929" cy="12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0"/>
              </a:lnSpc>
              <a:spcBef>
                <a:spcPts val="1000"/>
              </a:spcBef>
            </a:pPr>
            <a:r>
              <a:rPr lang="en-US" altLang="ja-JP" sz="1000" dirty="0">
                <a:solidFill>
                  <a:srgbClr val="505050"/>
                </a:solidFill>
                <a:latin typeface="Yu Gothic UI"/>
                <a:ea typeface="Yu Gothic UI"/>
              </a:rPr>
              <a:t>User managed APIs​</a:t>
            </a:r>
            <a:endParaRPr lang="ja-JP" altLang="en-US" sz="1000" err="1">
              <a:solidFill>
                <a:srgbClr val="505050"/>
              </a:solidFill>
              <a:latin typeface="Yu Gothic UI"/>
              <a:ea typeface="Yu Gothic UI"/>
            </a:endParaRPr>
          </a:p>
        </p:txBody>
      </p:sp>
      <p:sp>
        <p:nvSpPr>
          <p:cNvPr id="103" name="矢印: 上 102">
            <a:extLst>
              <a:ext uri="{FF2B5EF4-FFF2-40B4-BE49-F238E27FC236}">
                <a16:creationId xmlns:a16="http://schemas.microsoft.com/office/drawing/2014/main" id="{F43C6CCF-CDD9-1105-CD4A-2B0B5526EA2D}"/>
              </a:ext>
            </a:extLst>
          </p:cNvPr>
          <p:cNvSpPr/>
          <p:nvPr/>
        </p:nvSpPr>
        <p:spPr>
          <a:xfrm>
            <a:off x="4268226" y="4465287"/>
            <a:ext cx="3279502" cy="586440"/>
          </a:xfrm>
          <a:prstGeom prst="upArrow">
            <a:avLst/>
          </a:prstGeom>
          <a:solidFill>
            <a:srgbClr val="6C6C6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4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Yu Gothic UI"/>
                <a:ea typeface="Yu Gothic UI"/>
                <a:cs typeface="+mn-cs"/>
              </a:rPr>
              <a:t>集約</a:t>
            </a:r>
          </a:p>
        </p:txBody>
      </p:sp>
      <p:cxnSp>
        <p:nvCxnSpPr>
          <p:cNvPr id="44" name="カギ線コネクタ 43">
            <a:extLst>
              <a:ext uri="{FF2B5EF4-FFF2-40B4-BE49-F238E27FC236}">
                <a16:creationId xmlns:a16="http://schemas.microsoft.com/office/drawing/2014/main" id="{C8EC4A03-7780-9FDB-A540-F206E673B232}"/>
              </a:ext>
            </a:extLst>
          </p:cNvPr>
          <p:cNvCxnSpPr>
            <a:cxnSpLocks/>
            <a:stCxn id="7" idx="2"/>
            <a:endCxn id="79" idx="3"/>
          </p:cNvCxnSpPr>
          <p:nvPr/>
        </p:nvCxnSpPr>
        <p:spPr>
          <a:xfrm rot="5400000">
            <a:off x="8215744" y="3176378"/>
            <a:ext cx="2695364" cy="2444051"/>
          </a:xfrm>
          <a:prstGeom prst="bentConnector2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5EF720AE-0D03-8E87-289A-37E174154ABC}"/>
              </a:ext>
            </a:extLst>
          </p:cNvPr>
          <p:cNvSpPr txBox="1"/>
          <p:nvPr/>
        </p:nvSpPr>
        <p:spPr>
          <a:xfrm>
            <a:off x="9104797" y="5409537"/>
            <a:ext cx="11913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①API</a:t>
            </a:r>
            <a:r>
              <a:rPr kumimoji="1" lang="ja-JP" altLang="en-US" sz="1400"/>
              <a:t>の実装</a:t>
            </a:r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295FF606-7AED-2925-6EE8-DC23BEF459C1}"/>
              </a:ext>
            </a:extLst>
          </p:cNvPr>
          <p:cNvGrpSpPr/>
          <p:nvPr/>
        </p:nvGrpSpPr>
        <p:grpSpPr>
          <a:xfrm>
            <a:off x="4942321" y="177175"/>
            <a:ext cx="1740758" cy="1747190"/>
            <a:chOff x="4980029" y="375138"/>
            <a:chExt cx="1740758" cy="1747190"/>
          </a:xfrm>
        </p:grpSpPr>
        <p:sp>
          <p:nvSpPr>
            <p:cNvPr id="102" name="テキスト ボックス 101">
              <a:extLst>
                <a:ext uri="{FF2B5EF4-FFF2-40B4-BE49-F238E27FC236}">
                  <a16:creationId xmlns:a16="http://schemas.microsoft.com/office/drawing/2014/main" id="{71FE7B3C-469C-5569-AEE4-B4015F247103}"/>
                </a:ext>
              </a:extLst>
            </p:cNvPr>
            <p:cNvSpPr txBox="1"/>
            <p:nvPr/>
          </p:nvSpPr>
          <p:spPr>
            <a:xfrm>
              <a:off x="5295585" y="1752996"/>
              <a:ext cx="12170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dirty="0">
                  <a:solidFill>
                    <a:schemeClr val="accent2"/>
                  </a:solidFill>
                  <a:latin typeface="Yu Gothic UI"/>
                  <a:ea typeface="Yu Gothic UI"/>
                </a:rPr>
                <a:t>API</a:t>
              </a:r>
              <a:r>
                <a:rPr lang="ja-JP" altLang="en-US">
                  <a:solidFill>
                    <a:schemeClr val="accent2"/>
                  </a:solidFill>
                  <a:latin typeface="Yu Gothic UI"/>
                  <a:ea typeface="Yu Gothic UI"/>
                </a:rPr>
                <a:t>利用者</a:t>
              </a:r>
              <a:endParaRPr lang="en-US" altLang="ja-JP" dirty="0">
                <a:solidFill>
                  <a:schemeClr val="accent2"/>
                </a:solidFill>
                <a:latin typeface="Yu Gothic UI"/>
                <a:ea typeface="Yu Gothic UI"/>
              </a:endParaRPr>
            </a:p>
          </p:txBody>
        </p:sp>
        <p:pic>
          <p:nvPicPr>
            <p:cNvPr id="4" name="グラフィックス 3" descr="ユーザー 枠線">
              <a:extLst>
                <a:ext uri="{FF2B5EF4-FFF2-40B4-BE49-F238E27FC236}">
                  <a16:creationId xmlns:a16="http://schemas.microsoft.com/office/drawing/2014/main" id="{4C0A4215-3805-5449-79A6-DF28FC8EF2D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4980029" y="375138"/>
              <a:ext cx="1740758" cy="1740758"/>
            </a:xfrm>
            <a:prstGeom prst="rect">
              <a:avLst/>
            </a:prstGeom>
          </p:spPr>
        </p:pic>
      </p:grp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FF63B4BA-BFD2-5016-E884-BD807E2F8980}"/>
              </a:ext>
            </a:extLst>
          </p:cNvPr>
          <p:cNvGrpSpPr/>
          <p:nvPr/>
        </p:nvGrpSpPr>
        <p:grpSpPr>
          <a:xfrm>
            <a:off x="9915072" y="1309963"/>
            <a:ext cx="1740758" cy="1740758"/>
            <a:chOff x="9915072" y="2488313"/>
            <a:chExt cx="1740758" cy="1740758"/>
          </a:xfrm>
        </p:grpSpPr>
        <p:pic>
          <p:nvPicPr>
            <p:cNvPr id="5" name="グラフィックス 4" descr="ユーザー 枠線">
              <a:extLst>
                <a:ext uri="{FF2B5EF4-FFF2-40B4-BE49-F238E27FC236}">
                  <a16:creationId xmlns:a16="http://schemas.microsoft.com/office/drawing/2014/main" id="{EB57FF8B-86A6-0FD6-3C1F-0F321AB05465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9915072" y="2488313"/>
              <a:ext cx="1740758" cy="1740758"/>
            </a:xfrm>
            <a:prstGeom prst="rect">
              <a:avLst/>
            </a:prstGeom>
          </p:spPr>
        </p:pic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19B69E6C-3C10-4BF7-60E0-D44AA64D4666}"/>
                </a:ext>
              </a:extLst>
            </p:cNvPr>
            <p:cNvSpPr txBox="1"/>
            <p:nvPr/>
          </p:nvSpPr>
          <p:spPr>
            <a:xfrm>
              <a:off x="10176951" y="3859739"/>
              <a:ext cx="12170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dirty="0">
                  <a:solidFill>
                    <a:srgbClr val="00B050"/>
                  </a:solidFill>
                  <a:latin typeface="Yu Gothic UI"/>
                  <a:ea typeface="Yu Gothic UI"/>
                </a:rPr>
                <a:t>API</a:t>
              </a:r>
              <a:r>
                <a:rPr lang="ja-JP" altLang="en-US">
                  <a:solidFill>
                    <a:srgbClr val="00B050"/>
                  </a:solidFill>
                  <a:latin typeface="Yu Gothic UI"/>
                  <a:ea typeface="Yu Gothic UI"/>
                </a:rPr>
                <a:t>提供者</a:t>
              </a:r>
              <a:endParaRPr lang="en-US" altLang="ja-JP" dirty="0">
                <a:solidFill>
                  <a:srgbClr val="00B050"/>
                </a:solidFill>
                <a:latin typeface="Yu Gothic UI"/>
                <a:ea typeface="Yu Gothic UI"/>
              </a:endParaRPr>
            </a:p>
          </p:txBody>
        </p:sp>
      </p:grpSp>
      <p:cxnSp>
        <p:nvCxnSpPr>
          <p:cNvPr id="13" name="カギ線コネクタ 12">
            <a:extLst>
              <a:ext uri="{FF2B5EF4-FFF2-40B4-BE49-F238E27FC236}">
                <a16:creationId xmlns:a16="http://schemas.microsoft.com/office/drawing/2014/main" id="{55FFB461-A0BC-EFF1-B8B9-F03903693B21}"/>
              </a:ext>
            </a:extLst>
          </p:cNvPr>
          <p:cNvCxnSpPr>
            <a:cxnSpLocks/>
            <a:stCxn id="7" idx="2"/>
            <a:endCxn id="74" idx="3"/>
          </p:cNvCxnSpPr>
          <p:nvPr/>
        </p:nvCxnSpPr>
        <p:spPr>
          <a:xfrm rot="5400000">
            <a:off x="9079616" y="2312506"/>
            <a:ext cx="967620" cy="2444051"/>
          </a:xfrm>
          <a:prstGeom prst="bentConnector2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CD02C6EB-0C03-FE7F-3BD3-56AD48BA2352}"/>
              </a:ext>
            </a:extLst>
          </p:cNvPr>
          <p:cNvCxnSpPr>
            <a:cxnSpLocks/>
            <a:stCxn id="102" idx="2"/>
            <a:endCxn id="74" idx="0"/>
          </p:cNvCxnSpPr>
          <p:nvPr/>
        </p:nvCxnSpPr>
        <p:spPr>
          <a:xfrm flipH="1">
            <a:off x="5851626" y="1924365"/>
            <a:ext cx="14751" cy="1695694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カギ線コネクタ 19">
            <a:extLst>
              <a:ext uri="{FF2B5EF4-FFF2-40B4-BE49-F238E27FC236}">
                <a16:creationId xmlns:a16="http://schemas.microsoft.com/office/drawing/2014/main" id="{DD626A50-D3D2-B55B-F4F3-E1F8FF82B326}"/>
              </a:ext>
            </a:extLst>
          </p:cNvPr>
          <p:cNvCxnSpPr>
            <a:cxnSpLocks/>
            <a:stCxn id="102" idx="2"/>
            <a:endCxn id="79" idx="1"/>
          </p:cNvCxnSpPr>
          <p:nvPr/>
        </p:nvCxnSpPr>
        <p:spPr>
          <a:xfrm rot="5400000">
            <a:off x="2703255" y="2582963"/>
            <a:ext cx="3821720" cy="2504525"/>
          </a:xfrm>
          <a:prstGeom prst="bentConnector4">
            <a:avLst>
              <a:gd name="adj1" fmla="val 16967"/>
              <a:gd name="adj2" fmla="val 141120"/>
            </a:avLst>
          </a:prstGeom>
          <a:ln w="38100"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CBC32E22-A1D4-3FE7-80F2-5EB16F6C7656}"/>
              </a:ext>
            </a:extLst>
          </p:cNvPr>
          <p:cNvSpPr txBox="1"/>
          <p:nvPr/>
        </p:nvSpPr>
        <p:spPr>
          <a:xfrm>
            <a:off x="9046775" y="3659564"/>
            <a:ext cx="11913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/>
              <a:t>②</a:t>
            </a:r>
            <a:r>
              <a:rPr kumimoji="1" lang="en-US" altLang="ja-JP" sz="1400" dirty="0"/>
              <a:t>API</a:t>
            </a:r>
            <a:r>
              <a:rPr kumimoji="1" lang="ja-JP" altLang="en-US" sz="1400"/>
              <a:t>の集約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59C30247-905F-5199-E68D-D7C217D408A4}"/>
              </a:ext>
            </a:extLst>
          </p:cNvPr>
          <p:cNvSpPr txBox="1"/>
          <p:nvPr/>
        </p:nvSpPr>
        <p:spPr>
          <a:xfrm>
            <a:off x="5930090" y="2916932"/>
            <a:ext cx="1941557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③API</a:t>
            </a:r>
            <a:r>
              <a:rPr kumimoji="1" lang="ja-JP" altLang="en-US" sz="1400"/>
              <a:t>カタログの確認</a:t>
            </a:r>
            <a:endParaRPr kumimoji="1" lang="en-US" altLang="ja-JP" sz="1400" dirty="0"/>
          </a:p>
          <a:p>
            <a:r>
              <a:rPr lang="en-US" altLang="ja-JP" sz="1100" dirty="0"/>
              <a:t>(RBAC</a:t>
            </a:r>
            <a:r>
              <a:rPr lang="ja-JP" altLang="en-US" sz="1100"/>
              <a:t>で閲覧権限のみ付与</a:t>
            </a:r>
            <a:r>
              <a:rPr lang="en-US" altLang="ja-JP" sz="1100" dirty="0"/>
              <a:t>)</a:t>
            </a:r>
            <a:endParaRPr kumimoji="1" lang="ja-JP" altLang="en-US" sz="110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AB29A8A8-6FAD-C9E6-5421-E1CEF9F7BF72}"/>
              </a:ext>
            </a:extLst>
          </p:cNvPr>
          <p:cNvSpPr txBox="1"/>
          <p:nvPr/>
        </p:nvSpPr>
        <p:spPr>
          <a:xfrm>
            <a:off x="2848343" y="2180342"/>
            <a:ext cx="19094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④</a:t>
            </a:r>
            <a:r>
              <a:rPr kumimoji="1" lang="ja-JP" altLang="en-US" sz="1400"/>
              <a:t>実際の</a:t>
            </a:r>
            <a:r>
              <a:rPr kumimoji="1" lang="en-US" altLang="ja-JP" sz="1400" dirty="0"/>
              <a:t>API</a:t>
            </a:r>
            <a:r>
              <a:rPr lang="ja-JP" altLang="en-US" sz="1400"/>
              <a:t>呼び出し</a:t>
            </a:r>
            <a:endParaRPr kumimoji="1" lang="ja-JP" altLang="en-US" sz="1400"/>
          </a:p>
        </p:txBody>
      </p:sp>
    </p:spTree>
    <p:extLst>
      <p:ext uri="{BB962C8B-B14F-4D97-AF65-F5344CB8AC3E}">
        <p14:creationId xmlns:p14="http://schemas.microsoft.com/office/powerpoint/2010/main" val="2691180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86</Words>
  <Application>Microsoft Macintosh PowerPoint</Application>
  <PresentationFormat>ワイド画面</PresentationFormat>
  <Paragraphs>37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Yu Gothic UI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Junpei Tsuchida</dc:creator>
  <cp:lastModifiedBy>Junpei Tsuchida</cp:lastModifiedBy>
  <cp:revision>23</cp:revision>
  <dcterms:created xsi:type="dcterms:W3CDTF">2023-10-13T07:01:57Z</dcterms:created>
  <dcterms:modified xsi:type="dcterms:W3CDTF">2023-10-16T08:23:11Z</dcterms:modified>
</cp:coreProperties>
</file>