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drawings/drawing1.xml" ContentType="application/vnd.openxmlformats-officedocument.drawingml.chartshapes+xml"/>
  <Override PartName="/ppt/notesSlides/notesSlide2.xml" ContentType="application/vnd.openxmlformats-officedocument.presentationml.notesSlid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1" r:id="rId4"/>
    <p:sldId id="258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81"/>
    <p:restoredTop sz="94690"/>
  </p:normalViewPr>
  <p:slideViewPr>
    <p:cSldViewPr snapToGrid="0">
      <p:cViewPr varScale="1">
        <p:scale>
          <a:sx n="137" d="100"/>
          <a:sy n="137" d="100"/>
        </p:scale>
        <p:origin x="200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______3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PV数</c:v>
                </c:pt>
              </c:strCache>
            </c:strRef>
          </c:tx>
          <c:spPr>
            <a:ln w="4445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Sheet1!$B$2:$B$13</c:f>
              <c:numCache>
                <c:formatCode>#,##0</c:formatCode>
                <c:ptCount val="12"/>
                <c:pt idx="0">
                  <c:v>17595</c:v>
                </c:pt>
                <c:pt idx="1">
                  <c:v>21191</c:v>
                </c:pt>
                <c:pt idx="2">
                  <c:v>26607</c:v>
                </c:pt>
                <c:pt idx="3">
                  <c:v>49201</c:v>
                </c:pt>
                <c:pt idx="4">
                  <c:v>59800</c:v>
                </c:pt>
                <c:pt idx="5">
                  <c:v>67400</c:v>
                </c:pt>
                <c:pt idx="6">
                  <c:v>79128</c:v>
                </c:pt>
                <c:pt idx="7">
                  <c:v>58158</c:v>
                </c:pt>
                <c:pt idx="8">
                  <c:v>51743</c:v>
                </c:pt>
                <c:pt idx="9">
                  <c:v>54894</c:v>
                </c:pt>
                <c:pt idx="10">
                  <c:v>65931</c:v>
                </c:pt>
                <c:pt idx="11" formatCode="General">
                  <c:v>91484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218-CE4C-AE52-D43BBA5A66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9467472"/>
        <c:axId val="409469200"/>
      </c:lineChart>
      <c:catAx>
        <c:axId val="409467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09469200"/>
        <c:crosses val="autoZero"/>
        <c:auto val="1"/>
        <c:lblAlgn val="ctr"/>
        <c:lblOffset val="100"/>
        <c:noMultiLvlLbl val="0"/>
      </c:catAx>
      <c:valAx>
        <c:axId val="409469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09467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PV数</c:v>
                </c:pt>
              </c:strCache>
            </c:strRef>
          </c:tx>
          <c:spPr>
            <a:gradFill>
              <a:gsLst>
                <a:gs pos="100000">
                  <a:schemeClr val="tx2">
                    <a:lumMod val="90000"/>
                    <a:lumOff val="10000"/>
                  </a:schemeClr>
                </a:gs>
                <a:gs pos="0">
                  <a:srgbClr val="00B0F0"/>
                </a:gs>
              </a:gsLst>
              <a:lin ang="5400000" scaled="1"/>
            </a:gradFill>
            <a:ln w="44450"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Sheet1!$B$2:$B$13</c:f>
              <c:numCache>
                <c:formatCode>#,##0</c:formatCode>
                <c:ptCount val="12"/>
                <c:pt idx="0">
                  <c:v>17595</c:v>
                </c:pt>
                <c:pt idx="1">
                  <c:v>21191</c:v>
                </c:pt>
                <c:pt idx="2">
                  <c:v>26607</c:v>
                </c:pt>
                <c:pt idx="3">
                  <c:v>49201</c:v>
                </c:pt>
                <c:pt idx="4">
                  <c:v>59800</c:v>
                </c:pt>
                <c:pt idx="5">
                  <c:v>67400</c:v>
                </c:pt>
                <c:pt idx="6">
                  <c:v>79128</c:v>
                </c:pt>
                <c:pt idx="7">
                  <c:v>58158</c:v>
                </c:pt>
                <c:pt idx="8">
                  <c:v>51743</c:v>
                </c:pt>
                <c:pt idx="9">
                  <c:v>54894</c:v>
                </c:pt>
                <c:pt idx="10">
                  <c:v>65931</c:v>
                </c:pt>
                <c:pt idx="11" formatCode="General">
                  <c:v>91484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18-CE4C-AE52-D43BBA5A66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09467472"/>
        <c:axId val="40946920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投稿数</c:v>
                </c:pt>
              </c:strCache>
            </c:strRef>
          </c:tx>
          <c:spPr>
            <a:ln w="38100" cap="rnd"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17</c:v>
                </c:pt>
                <c:pt idx="1">
                  <c:v>13</c:v>
                </c:pt>
                <c:pt idx="2">
                  <c:v>22</c:v>
                </c:pt>
                <c:pt idx="3">
                  <c:v>55</c:v>
                </c:pt>
                <c:pt idx="4">
                  <c:v>68</c:v>
                </c:pt>
                <c:pt idx="5">
                  <c:v>34</c:v>
                </c:pt>
                <c:pt idx="6">
                  <c:v>24</c:v>
                </c:pt>
                <c:pt idx="7">
                  <c:v>19</c:v>
                </c:pt>
                <c:pt idx="8">
                  <c:v>11</c:v>
                </c:pt>
                <c:pt idx="9">
                  <c:v>18</c:v>
                </c:pt>
                <c:pt idx="10">
                  <c:v>26</c:v>
                </c:pt>
                <c:pt idx="11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D10-EB4A-9737-F10ADA8257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28795231"/>
        <c:axId val="1095129711"/>
      </c:lineChart>
      <c:catAx>
        <c:axId val="409467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09469200"/>
        <c:crosses val="autoZero"/>
        <c:auto val="1"/>
        <c:lblAlgn val="ctr"/>
        <c:lblOffset val="100"/>
        <c:noMultiLvlLbl val="0"/>
      </c:catAx>
      <c:valAx>
        <c:axId val="409469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09467472"/>
        <c:crosses val="autoZero"/>
        <c:crossBetween val="between"/>
      </c:valAx>
      <c:valAx>
        <c:axId val="1095129711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28795231"/>
        <c:crosses val="max"/>
        <c:crossBetween val="between"/>
      </c:valAx>
      <c:catAx>
        <c:axId val="1728795231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9512971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gradFill flip="none" rotWithShape="1">
              <a:gsLst>
                <a:gs pos="100000">
                  <a:schemeClr val="tx2">
                    <a:lumMod val="90000"/>
                    <a:lumOff val="10000"/>
                  </a:schemeClr>
                </a:gs>
                <a:gs pos="50000">
                  <a:srgbClr val="0070C0"/>
                </a:gs>
                <a:gs pos="0">
                  <a:srgbClr val="00B0F0"/>
                </a:gs>
              </a:gsLst>
              <a:lin ang="5400000" scaled="1"/>
              <a:tileRect/>
            </a:gradFill>
            <a:ln>
              <a:noFill/>
            </a:ln>
            <a:effectLst/>
          </c:spPr>
          <c:invertIfNegative val="0"/>
          <c:cat>
            <c:strRef>
              <c:f>Sheet1!$A$2:$A$15</c:f>
              <c:strCache>
                <c:ptCount val="14"/>
                <c:pt idx="0">
                  <c:v>🔥</c:v>
                </c:pt>
                <c:pt idx="1">
                  <c:v>📑</c:v>
                </c:pt>
                <c:pt idx="2">
                  <c:v>💪</c:v>
                </c:pt>
                <c:pt idx="3">
                  <c:v>📝</c:v>
                </c:pt>
                <c:pt idx="4">
                  <c:v>🐙</c:v>
                </c:pt>
                <c:pt idx="5">
                  <c:v>👌</c:v>
                </c:pt>
                <c:pt idx="6">
                  <c:v>💨</c:v>
                </c:pt>
                <c:pt idx="7">
                  <c:v>📘</c:v>
                </c:pt>
                <c:pt idx="8">
                  <c:v>🗣️</c:v>
                </c:pt>
                <c:pt idx="9">
                  <c:v>📦</c:v>
                </c:pt>
                <c:pt idx="10">
                  <c:v>🙆 </c:v>
                </c:pt>
                <c:pt idx="11">
                  <c:v>📌 </c:v>
                </c:pt>
                <c:pt idx="12">
                  <c:v>👌</c:v>
                </c:pt>
                <c:pt idx="13">
                  <c:v>😊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8</c:v>
                </c:pt>
                <c:pt idx="1">
                  <c:v>7</c:v>
                </c:pt>
                <c:pt idx="2">
                  <c:v>7</c:v>
                </c:pt>
                <c:pt idx="3">
                  <c:v>6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  <c:pt idx="12">
                  <c:v>5</c:v>
                </c:pt>
                <c:pt idx="1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37-984B-B926-C0648249E4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03288320"/>
        <c:axId val="503290048"/>
      </c:barChart>
      <c:catAx>
        <c:axId val="503288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wordArtVertRtl" wrap="square" anchor="ctr" anchorCtr="0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03290048"/>
        <c:crosses val="autoZero"/>
        <c:auto val="1"/>
        <c:lblAlgn val="ctr"/>
        <c:lblOffset val="100"/>
        <c:noMultiLvlLbl val="0"/>
      </c:catAx>
      <c:valAx>
        <c:axId val="503290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03288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投稿数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gradFill flip="none" rotWithShape="1">
                <a:gsLst>
                  <a:gs pos="54000">
                    <a:srgbClr val="0070C0"/>
                  </a:gs>
                  <a:gs pos="0">
                    <a:schemeClr val="tx2">
                      <a:lumMod val="90000"/>
                      <a:lumOff val="10000"/>
                    </a:schemeClr>
                  </a:gs>
                  <a:gs pos="100000">
                    <a:srgbClr val="00B0F0"/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F0F-634C-9204-AFAFA6D7421A}"/>
              </c:ext>
            </c:extLst>
          </c:dPt>
          <c:dPt>
            <c:idx val="1"/>
            <c:bubble3D val="0"/>
            <c:spPr>
              <a:gradFill flip="none" rotWithShape="1">
                <a:gsLst>
                  <a:gs pos="100000">
                    <a:srgbClr val="FFC000"/>
                  </a:gs>
                  <a:gs pos="69000">
                    <a:srgbClr val="FFC000"/>
                  </a:gs>
                  <a:gs pos="0">
                    <a:schemeClr val="accent2"/>
                  </a:gs>
                </a:gsLst>
                <a:lin ang="5400000" scaled="1"/>
                <a:tileRect/>
              </a:gra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5F0F-634C-9204-AFAFA6D7421A}"/>
              </c:ext>
            </c:extLst>
          </c:dPt>
          <c:cat>
            <c:strRef>
              <c:f>Sheet1!$A$2:$A$3</c:f>
              <c:strCache>
                <c:ptCount val="2"/>
                <c:pt idx="0">
                  <c:v>Tech</c:v>
                </c:pt>
                <c:pt idx="1">
                  <c:v>Idea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325</c:v>
                </c:pt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0F-634C-9204-AFAFA6D742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1">
    <c:autoUpdate val="0"/>
  </c:externalData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gradFill flip="none" rotWithShape="1">
              <a:gsLst>
                <a:gs pos="0">
                  <a:srgbClr val="002060"/>
                </a:gs>
                <a:gs pos="50000">
                  <a:srgbClr val="0070C0"/>
                </a:gs>
                <a:gs pos="100000">
                  <a:srgbClr val="0070C0"/>
                </a:gs>
              </a:gsLst>
              <a:lin ang="2700000" scaled="1"/>
              <a:tileRect/>
            </a:gra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Azure</c:v>
                </c:pt>
                <c:pt idx="1">
                  <c:v>Microsoft</c:v>
                </c:pt>
                <c:pt idx="2">
                  <c:v>OpenAI</c:v>
                </c:pt>
                <c:pt idx="3">
                  <c:v>C#</c:v>
                </c:pt>
                <c:pt idx="4">
                  <c:v>.NET</c:v>
                </c:pt>
                <c:pt idx="5">
                  <c:v>ChatGPT</c:v>
                </c:pt>
                <c:pt idx="6">
                  <c:v>network</c:v>
                </c:pt>
                <c:pt idx="7">
                  <c:v>Security</c:v>
                </c:pt>
                <c:pt idx="8">
                  <c:v>PowerShell</c:v>
                </c:pt>
                <c:pt idx="9">
                  <c:v>Semantic Kernel</c:v>
                </c:pt>
                <c:pt idx="10">
                  <c:v>Azure AD</c:v>
                </c:pt>
                <c:pt idx="11">
                  <c:v>vm</c:v>
                </c:pt>
                <c:pt idx="12">
                  <c:v>Bicep</c:v>
                </c:pt>
                <c:pt idx="13">
                  <c:v>OpenAI API</c:v>
                </c:pt>
                <c:pt idx="14">
                  <c:v>Blazor</c:v>
                </c:pt>
                <c:pt idx="15">
                  <c:v>azurefiles</c:v>
                </c:pt>
                <c:pt idx="16">
                  <c:v>Windows</c:v>
                </c:pt>
                <c:pt idx="17">
                  <c:v>IaC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260</c:v>
                </c:pt>
                <c:pt idx="1">
                  <c:v>105</c:v>
                </c:pt>
                <c:pt idx="2">
                  <c:v>77</c:v>
                </c:pt>
                <c:pt idx="3">
                  <c:v>49</c:v>
                </c:pt>
                <c:pt idx="4">
                  <c:v>43</c:v>
                </c:pt>
                <c:pt idx="5">
                  <c:v>35</c:v>
                </c:pt>
                <c:pt idx="6">
                  <c:v>29</c:v>
                </c:pt>
                <c:pt idx="7">
                  <c:v>27</c:v>
                </c:pt>
                <c:pt idx="8">
                  <c:v>21</c:v>
                </c:pt>
                <c:pt idx="9">
                  <c:v>21</c:v>
                </c:pt>
                <c:pt idx="10">
                  <c:v>18</c:v>
                </c:pt>
                <c:pt idx="11">
                  <c:v>15</c:v>
                </c:pt>
                <c:pt idx="12">
                  <c:v>14</c:v>
                </c:pt>
                <c:pt idx="13">
                  <c:v>13</c:v>
                </c:pt>
                <c:pt idx="14">
                  <c:v>12</c:v>
                </c:pt>
                <c:pt idx="15">
                  <c:v>9</c:v>
                </c:pt>
                <c:pt idx="16">
                  <c:v>9</c:v>
                </c:pt>
                <c:pt idx="17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F6-5F48-B551-94AFAD052F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42131232"/>
        <c:axId val="1142132960"/>
      </c:barChart>
      <c:catAx>
        <c:axId val="11421312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42132960"/>
        <c:crosses val="autoZero"/>
        <c:auto val="1"/>
        <c:lblAlgn val="ctr"/>
        <c:lblOffset val="100"/>
        <c:noMultiLvlLbl val="0"/>
      </c:catAx>
      <c:valAx>
        <c:axId val="11421329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42131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0.72557</cdr:x>
      <cdr:y>0.72168</cdr:y>
    </cdr:from>
    <cdr:to>
      <cdr:x>0.83436</cdr:x>
      <cdr:y>0.78903</cdr:y>
    </cdr:to>
    <cdr:sp macro="" textlink="">
      <cdr:nvSpPr>
        <cdr:cNvPr id="2" name="線吹き出し 1 (枠付き) 1">
          <a:extLst xmlns:a="http://schemas.openxmlformats.org/drawingml/2006/main">
            <a:ext uri="{FF2B5EF4-FFF2-40B4-BE49-F238E27FC236}">
              <a16:creationId xmlns:a16="http://schemas.microsoft.com/office/drawing/2014/main" id="{237283C1-9343-2DB7-1107-CAA74142E13D}"/>
            </a:ext>
          </a:extLst>
        </cdr:cNvPr>
        <cdr:cNvSpPr/>
      </cdr:nvSpPr>
      <cdr:spPr>
        <a:xfrm xmlns:a="http://schemas.openxmlformats.org/drawingml/2006/main">
          <a:off x="7579957" y="4479204"/>
          <a:ext cx="1136468" cy="418012"/>
        </a:xfrm>
        <a:prstGeom xmlns:a="http://schemas.openxmlformats.org/drawingml/2006/main" prst="borderCallout1">
          <a:avLst>
            <a:gd name="adj1" fmla="val 18750"/>
            <a:gd name="adj2" fmla="val -8333"/>
            <a:gd name="adj3" fmla="val -3125"/>
            <a:gd name="adj4" fmla="val -86609"/>
          </a:avLst>
        </a:prstGeom>
        <a:solidFill xmlns:a="http://schemas.openxmlformats.org/drawingml/2006/main">
          <a:srgbClr val="00B0F0"/>
        </a:solidFill>
        <a:ln xmlns:a="http://schemas.openxmlformats.org/drawingml/2006/main">
          <a:solidFill>
            <a:srgbClr val="00B0F0"/>
          </a:solidFill>
        </a:ln>
      </cdr:spPr>
      <cdr:style>
        <a:lnRef xmlns:a="http://schemas.openxmlformats.org/drawingml/2006/main" idx="2">
          <a:schemeClr val="accent1">
            <a:shade val="15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anchor="ctr"/>
        <a:lstStyle xmlns:a="http://schemas.openxmlformats.org/drawingml/2006/main"/>
        <a:p xmlns:a="http://schemas.openxmlformats.org/drawingml/2006/main">
          <a:pPr algn="ctr"/>
          <a:r>
            <a:rPr lang="en-US" altLang="ja-JP" sz="2400" b="1" dirty="0"/>
            <a:t>325</a:t>
          </a:r>
          <a:endParaRPr lang="ja-JP" sz="2400" b="1"/>
        </a:p>
      </cdr:txBody>
    </cdr:sp>
  </cdr:relSizeAnchor>
  <cdr:relSizeAnchor xmlns:cdr="http://schemas.openxmlformats.org/drawingml/2006/chartDrawing">
    <cdr:from>
      <cdr:x>0.05331</cdr:x>
      <cdr:y>0.06608</cdr:y>
    </cdr:from>
    <cdr:to>
      <cdr:x>0.1621</cdr:x>
      <cdr:y>0.13343</cdr:y>
    </cdr:to>
    <cdr:sp macro="" textlink="">
      <cdr:nvSpPr>
        <cdr:cNvPr id="3" name="線吹き出し 1 (枠付き) 2">
          <a:extLst xmlns:a="http://schemas.openxmlformats.org/drawingml/2006/main">
            <a:ext uri="{FF2B5EF4-FFF2-40B4-BE49-F238E27FC236}">
              <a16:creationId xmlns:a16="http://schemas.microsoft.com/office/drawing/2014/main" id="{545B1A00-3D25-8547-4295-C7CEA76ACDF0}"/>
            </a:ext>
          </a:extLst>
        </cdr:cNvPr>
        <cdr:cNvSpPr/>
      </cdr:nvSpPr>
      <cdr:spPr>
        <a:xfrm xmlns:a="http://schemas.openxmlformats.org/drawingml/2006/main">
          <a:off x="556942" y="410124"/>
          <a:ext cx="1136468" cy="418012"/>
        </a:xfrm>
        <a:prstGeom xmlns:a="http://schemas.openxmlformats.org/drawingml/2006/main" prst="borderCallout1">
          <a:avLst>
            <a:gd name="adj1" fmla="val 34375"/>
            <a:gd name="adj2" fmla="val 103161"/>
            <a:gd name="adj3" fmla="val 6250"/>
            <a:gd name="adj4" fmla="val 315690"/>
          </a:avLst>
        </a:prstGeom>
        <a:solidFill xmlns:a="http://schemas.openxmlformats.org/drawingml/2006/main">
          <a:schemeClr val="accent2"/>
        </a:solidFill>
        <a:ln xmlns:a="http://schemas.openxmlformats.org/drawingml/2006/main">
          <a:solidFill>
            <a:schemeClr val="accent2"/>
          </a:solidFill>
        </a:ln>
      </cdr:spPr>
      <cdr:style>
        <a:lnRef xmlns:a="http://schemas.openxmlformats.org/drawingml/2006/main" idx="2">
          <a:schemeClr val="accent1">
            <a:shade val="15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altLang="ja-JP" sz="2400" b="1" dirty="0"/>
            <a:t>6</a:t>
          </a:r>
          <a:endParaRPr lang="ja-JP" sz="2400" b="1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C82465-2BA1-F747-981C-C538B08C08AE}" type="datetimeFigureOut">
              <a:rPr kumimoji="1" lang="ja-JP" altLang="en-US" smtClean="0"/>
              <a:t>2023/12/22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17C526-1964-1648-A24E-E134ECD059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6249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17C526-1964-1648-A24E-E134ECD059E0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1170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17C526-1964-1648-A24E-E134ECD059E0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9341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C1E371-4BDD-9652-A356-3D3673D0E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1F9F45E-8AA8-C0AD-19A8-18ECD557D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120334-C323-0068-972A-4784B86E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2C74-34BD-0148-A7A7-F68D012730E0}" type="datetimeFigureOut">
              <a:rPr kumimoji="1" lang="ja-JP" altLang="en-US" smtClean="0"/>
              <a:t>2023/12/22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93114F-E74D-0EC0-E953-7B5CF37AB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6B7EDF-30E0-1832-8940-3F1F765E2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3F40-65F8-D74A-BA02-E8A962C8B9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9812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555F77-7C06-4AD8-C94A-D5BC735D7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550CB2F-C81F-4103-6822-6597CB502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728FD6-B684-E3F7-5C51-75D9FF851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2C74-34BD-0148-A7A7-F68D012730E0}" type="datetimeFigureOut">
              <a:rPr kumimoji="1" lang="ja-JP" altLang="en-US" smtClean="0"/>
              <a:t>2023/12/22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486F0B-B6BD-3D1F-1310-EB149287B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CD707F-EE8E-27CC-A618-18CECF112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3F40-65F8-D74A-BA02-E8A962C8B9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955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A1FCAF6-6503-2B1D-5CD0-C5AFF3DA52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3189651-1ED3-5C9B-17D6-EAB9B53D5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0273B3-5454-E76E-C4F6-07BEF2A02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2C74-34BD-0148-A7A7-F68D012730E0}" type="datetimeFigureOut">
              <a:rPr kumimoji="1" lang="ja-JP" altLang="en-US" smtClean="0"/>
              <a:t>2023/12/22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293585-222E-14AB-6D40-EF177BADE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8519F6-C39C-0434-8366-9E194CA5F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3F40-65F8-D74A-BA02-E8A962C8B9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3829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48005E-3412-6EAF-E0DC-ED5858939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2FCF34-E533-8506-5559-CCA1B52B0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B88CFA-E382-0E3D-3816-D8555BE5E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2C74-34BD-0148-A7A7-F68D012730E0}" type="datetimeFigureOut">
              <a:rPr kumimoji="1" lang="ja-JP" altLang="en-US" smtClean="0"/>
              <a:t>2023/12/22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C7C24A-309F-4E3F-8612-9B35FAEDD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CA3882-BCC1-6D98-7A89-F56251BFD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3F40-65F8-D74A-BA02-E8A962C8B9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5968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6E6B54-F030-A0EA-472B-B2F961735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693160B-3D0D-F112-A73F-5C11D97DD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06E5DC-1F9A-E67F-664E-A46F1D7D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2C74-34BD-0148-A7A7-F68D012730E0}" type="datetimeFigureOut">
              <a:rPr kumimoji="1" lang="ja-JP" altLang="en-US" smtClean="0"/>
              <a:t>2023/12/22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33232B-5DF8-AF59-3087-F05FF2542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25982A-D270-F3C7-6CD5-4654A0153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3F40-65F8-D74A-BA02-E8A962C8B9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2196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1236F0-C41A-ADE1-1814-8CF2561A0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3CEBBC-1C71-E7DF-54B6-DB95C866F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1D4EE65-A734-9FDA-7EBD-9DCBBC7DB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FD41103-4D77-A1FC-9AFF-F18FD7E55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2C74-34BD-0148-A7A7-F68D012730E0}" type="datetimeFigureOut">
              <a:rPr kumimoji="1" lang="ja-JP" altLang="en-US" smtClean="0"/>
              <a:t>2023/12/22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33BD84C-3DC3-8E8E-5898-708AE25D1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9A320AD-609B-A892-9267-2F99E831C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3F40-65F8-D74A-BA02-E8A962C8B9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1352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0DC911-9D9B-404D-2329-010A19C32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91CCD15-80F5-1BBF-751C-3565A2BE7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C34DE38-5133-490F-A49B-22AE8B00D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8E15909-B388-AE7F-1E95-2412E2A59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535173D-1A16-F49D-D94E-02137F42A5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F37156C-3D5D-E7DB-C8A7-6302C5C84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2C74-34BD-0148-A7A7-F68D012730E0}" type="datetimeFigureOut">
              <a:rPr kumimoji="1" lang="ja-JP" altLang="en-US" smtClean="0"/>
              <a:t>2023/12/22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504BE72-A46E-2382-6C0B-9B3CACDA9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B5593EE-00DA-7ADD-4380-CC6F123C0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3F40-65F8-D74A-BA02-E8A962C8B9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5631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894DFE-5A93-D549-BAA1-F78C0535A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F2D6300-4E7D-A1C6-5299-BB9766140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2C74-34BD-0148-A7A7-F68D012730E0}" type="datetimeFigureOut">
              <a:rPr kumimoji="1" lang="ja-JP" altLang="en-US" smtClean="0"/>
              <a:t>2023/12/22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BA9FE6E-4BC0-8610-33D6-872D8CD9F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48268CC-5091-F3E6-18AD-436AC70E9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3F40-65F8-D74A-BA02-E8A962C8B9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2025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C522D76-75B1-0C22-B50F-77E923AB6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2C74-34BD-0148-A7A7-F68D012730E0}" type="datetimeFigureOut">
              <a:rPr kumimoji="1" lang="ja-JP" altLang="en-US" smtClean="0"/>
              <a:t>2023/12/22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BE1BB7D-62E2-E89E-C615-5412624C4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E435E08-A6A2-7A00-139E-48D472A18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3F40-65F8-D74A-BA02-E8A962C8B9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6871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444189-ECB1-2424-28EC-C688A7BBA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A51C1E-33F2-CD27-0447-C8AE73EFE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B6CEFC0-43E0-251D-989B-F6F399D7A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B03CDED-A120-D347-5308-8E6A2588B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2C74-34BD-0148-A7A7-F68D012730E0}" type="datetimeFigureOut">
              <a:rPr kumimoji="1" lang="ja-JP" altLang="en-US" smtClean="0"/>
              <a:t>2023/12/22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50D4B72-DBF1-69A4-F166-A510F9CA3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C2C8539-52E9-D6C4-FC2B-645CACD53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3F40-65F8-D74A-BA02-E8A962C8B9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3015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DAD02D-5659-B2E7-2E75-41E79A3F9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E6C0051-2287-134E-70E7-A978537EA8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1F6B2EA-7977-52BA-17D4-B52B43DD2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918FCD-A069-F7B8-4779-10030F18F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2C74-34BD-0148-A7A7-F68D012730E0}" type="datetimeFigureOut">
              <a:rPr kumimoji="1" lang="ja-JP" altLang="en-US" smtClean="0"/>
              <a:t>2023/12/22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4799704-F58F-9DCF-DB63-F9CF4C74C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E54DC7E-FC55-22E7-64B3-D9DEA37F8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3F40-65F8-D74A-BA02-E8A962C8B9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8085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 descr="背景パターン&#10;&#10;自動的に生成された説明">
            <a:extLst>
              <a:ext uri="{FF2B5EF4-FFF2-40B4-BE49-F238E27FC236}">
                <a16:creationId xmlns:a16="http://schemas.microsoft.com/office/drawing/2014/main" id="{F5578CA3-7ADE-C0F7-7BF6-C8A6E38CB0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l="1090" t="16659" r="1090" b="997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20FF875-B749-2FB0-BE97-EE2449C61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A902030-464C-7AF1-51F6-262B9DDA3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BA4235-8996-A867-29AD-47AB907B96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B02C74-34BD-0148-A7A7-F68D012730E0}" type="datetimeFigureOut">
              <a:rPr kumimoji="1" lang="ja-JP" altLang="en-US" smtClean="0"/>
              <a:t>2023/12/22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08FF4B-3F45-535C-6DC6-FC4686689A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DA3686-73C2-35DD-D426-D66F9AB69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A63F40-65F8-D74A-BA02-E8A962C8B9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5038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A58DAD2-CEEC-61C7-A183-23B6E5D01C04}"/>
              </a:ext>
            </a:extLst>
          </p:cNvPr>
          <p:cNvSpPr txBox="1"/>
          <p:nvPr/>
        </p:nvSpPr>
        <p:spPr>
          <a:xfrm>
            <a:off x="4377559" y="284364"/>
            <a:ext cx="3436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i="0" dirty="0">
                <a:solidFill>
                  <a:schemeClr val="bg1"/>
                </a:solidFill>
                <a:effectLst/>
              </a:rPr>
              <a:t>Microsoft (</a:t>
            </a:r>
            <a:r>
              <a:rPr lang="ja-JP" altLang="en-US" b="1" i="0">
                <a:solidFill>
                  <a:schemeClr val="bg1"/>
                </a:solidFill>
                <a:effectLst/>
              </a:rPr>
              <a:t>有志</a:t>
            </a:r>
            <a:r>
              <a:rPr lang="en-US" altLang="ja-JP" b="1" i="0" dirty="0">
                <a:solidFill>
                  <a:schemeClr val="bg1"/>
                </a:solidFill>
                <a:effectLst/>
              </a:rPr>
              <a:t>) Publication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340F936-79B2-0B7F-FA1C-DC3772C3F4FC}"/>
              </a:ext>
            </a:extLst>
          </p:cNvPr>
          <p:cNvSpPr txBox="1"/>
          <p:nvPr/>
        </p:nvSpPr>
        <p:spPr>
          <a:xfrm>
            <a:off x="1266496" y="788020"/>
            <a:ext cx="9091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i="0" dirty="0">
                <a:solidFill>
                  <a:schemeClr val="bg1"/>
                </a:solidFill>
                <a:effectLst/>
              </a:rPr>
              <a:t>2023</a:t>
            </a:r>
            <a:r>
              <a:rPr lang="ja-JP" altLang="en-US" sz="5400" b="1" i="0">
                <a:solidFill>
                  <a:schemeClr val="bg1"/>
                </a:solidFill>
                <a:effectLst/>
              </a:rPr>
              <a:t>年振り返り</a:t>
            </a:r>
            <a:r>
              <a:rPr lang="en-US" altLang="ja-JP" sz="5400" b="1" i="0" dirty="0">
                <a:solidFill>
                  <a:schemeClr val="bg1"/>
                </a:solidFill>
                <a:effectLst/>
              </a:rPr>
              <a:t> </a:t>
            </a:r>
            <a:r>
              <a:rPr lang="ja-JP" altLang="en-US" sz="5400" b="1" i="0">
                <a:solidFill>
                  <a:schemeClr val="bg1"/>
                </a:solidFill>
                <a:effectLst/>
              </a:rPr>
              <a:t>サマリー</a:t>
            </a:r>
            <a:endParaRPr lang="en-US" altLang="ja-JP" sz="5400" b="1" i="0" dirty="0">
              <a:solidFill>
                <a:schemeClr val="bg1"/>
              </a:solidFill>
              <a:effectLst/>
            </a:endParaRP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AD6A6134-E11F-1D51-032F-88A3F201795F}"/>
              </a:ext>
            </a:extLst>
          </p:cNvPr>
          <p:cNvGrpSpPr/>
          <p:nvPr/>
        </p:nvGrpSpPr>
        <p:grpSpPr>
          <a:xfrm>
            <a:off x="655782" y="2257177"/>
            <a:ext cx="10167246" cy="3877447"/>
            <a:chOff x="421926" y="2257177"/>
            <a:chExt cx="10167246" cy="3877447"/>
          </a:xfrm>
        </p:grpSpPr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6DBCFF3C-39E5-10A7-0B69-EA87A9E099C8}"/>
                </a:ext>
              </a:extLst>
            </p:cNvPr>
            <p:cNvSpPr txBox="1"/>
            <p:nvPr/>
          </p:nvSpPr>
          <p:spPr>
            <a:xfrm>
              <a:off x="1135116" y="2257177"/>
              <a:ext cx="41726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8000" b="1" dirty="0">
                  <a:solidFill>
                    <a:schemeClr val="bg1"/>
                  </a:solidFill>
                </a:rPr>
                <a:t>23</a:t>
              </a:r>
              <a:r>
                <a:rPr lang="ja-JP" altLang="en-US" sz="2800" b="1" i="0">
                  <a:solidFill>
                    <a:schemeClr val="bg1"/>
                  </a:solidFill>
                  <a:effectLst/>
                </a:rPr>
                <a:t>人</a:t>
              </a:r>
              <a:endParaRPr lang="en-US" altLang="ja-JP" sz="3600" b="1" i="0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DE294FB8-38D4-883A-4905-AD24AC2DB381}"/>
                </a:ext>
              </a:extLst>
            </p:cNvPr>
            <p:cNvSpPr txBox="1"/>
            <p:nvPr/>
          </p:nvSpPr>
          <p:spPr>
            <a:xfrm>
              <a:off x="1135116" y="3342164"/>
              <a:ext cx="417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i="0">
                  <a:solidFill>
                    <a:schemeClr val="bg1"/>
                  </a:solidFill>
                  <a:effectLst/>
                  <a:latin typeface="-apple-system"/>
                </a:rPr>
                <a:t>メンバー数</a:t>
              </a: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D29413D8-640A-C543-03A4-46BE32D308CB}"/>
                </a:ext>
              </a:extLst>
            </p:cNvPr>
            <p:cNvSpPr txBox="1"/>
            <p:nvPr/>
          </p:nvSpPr>
          <p:spPr>
            <a:xfrm>
              <a:off x="6416564" y="2257177"/>
              <a:ext cx="41726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8000" b="1" dirty="0">
                  <a:solidFill>
                    <a:schemeClr val="bg1"/>
                  </a:solidFill>
                </a:rPr>
                <a:t>331</a:t>
              </a:r>
              <a:r>
                <a:rPr lang="ja-JP" altLang="en-US" sz="2800" b="1" i="0">
                  <a:solidFill>
                    <a:schemeClr val="bg1"/>
                  </a:solidFill>
                  <a:effectLst/>
                </a:rPr>
                <a:t>記事</a:t>
              </a:r>
              <a:endParaRPr lang="en-US" altLang="ja-JP" sz="3600" b="1" i="0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C733E02B-A36D-260B-C811-5FA6E896D6DF}"/>
                </a:ext>
              </a:extLst>
            </p:cNvPr>
            <p:cNvSpPr txBox="1"/>
            <p:nvPr/>
          </p:nvSpPr>
          <p:spPr>
            <a:xfrm>
              <a:off x="6416564" y="3342165"/>
              <a:ext cx="417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i="0">
                  <a:solidFill>
                    <a:schemeClr val="bg1"/>
                  </a:solidFill>
                  <a:effectLst/>
                  <a:latin typeface="-apple-system"/>
                </a:rPr>
                <a:t>執筆記事数</a:t>
              </a: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AD33876C-057A-C6A2-3552-CF2432B53ED0}"/>
                </a:ext>
              </a:extLst>
            </p:cNvPr>
            <p:cNvSpPr txBox="1"/>
            <p:nvPr/>
          </p:nvSpPr>
          <p:spPr>
            <a:xfrm>
              <a:off x="421926" y="4527867"/>
              <a:ext cx="559898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8000" b="1" dirty="0">
                  <a:solidFill>
                    <a:schemeClr val="bg1"/>
                  </a:solidFill>
                </a:rPr>
                <a:t>2</a:t>
              </a:r>
              <a:r>
                <a:rPr lang="en-US" altLang="ja-JP" sz="8000" b="1" i="0" dirty="0">
                  <a:solidFill>
                    <a:schemeClr val="bg1"/>
                  </a:solidFill>
                  <a:effectLst/>
                </a:rPr>
                <a:t>,119,712</a:t>
              </a:r>
              <a:r>
                <a:rPr lang="ja-JP" altLang="en-US" sz="2800" b="1" i="0">
                  <a:solidFill>
                    <a:schemeClr val="bg1"/>
                  </a:solidFill>
                  <a:effectLst/>
                </a:rPr>
                <a:t>文字</a:t>
              </a:r>
              <a:endParaRPr lang="en-US" altLang="ja-JP" sz="3600" b="1" i="0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FCF9E2D4-74BD-504A-5D31-611BAE1EF5A6}"/>
                </a:ext>
              </a:extLst>
            </p:cNvPr>
            <p:cNvSpPr txBox="1"/>
            <p:nvPr/>
          </p:nvSpPr>
          <p:spPr>
            <a:xfrm>
              <a:off x="1135116" y="5672959"/>
              <a:ext cx="417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i="0">
                  <a:solidFill>
                    <a:schemeClr val="bg1"/>
                  </a:solidFill>
                  <a:effectLst/>
                  <a:latin typeface="-apple-system"/>
                </a:rPr>
                <a:t>執筆文字数</a:t>
              </a: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0437143B-D88C-7E67-9D7B-40457C04CF6D}"/>
                </a:ext>
              </a:extLst>
            </p:cNvPr>
            <p:cNvSpPr txBox="1"/>
            <p:nvPr/>
          </p:nvSpPr>
          <p:spPr>
            <a:xfrm>
              <a:off x="6416564" y="4527866"/>
              <a:ext cx="41726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8000" b="1" i="0" dirty="0">
                  <a:solidFill>
                    <a:schemeClr val="bg1"/>
                  </a:solidFill>
                  <a:effectLst/>
                </a:rPr>
                <a:t>2,314</a:t>
              </a:r>
              <a:endParaRPr lang="en-US" altLang="ja-JP" sz="5400" b="1" i="0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BDC13FAC-38FF-3342-3C8B-3FCB9EAA68B9}"/>
                </a:ext>
              </a:extLst>
            </p:cNvPr>
            <p:cNvSpPr txBox="1"/>
            <p:nvPr/>
          </p:nvSpPr>
          <p:spPr>
            <a:xfrm>
              <a:off x="6416564" y="5672959"/>
              <a:ext cx="417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i="0">
                  <a:solidFill>
                    <a:schemeClr val="bg1"/>
                  </a:solidFill>
                  <a:effectLst/>
                  <a:latin typeface="-apple-system"/>
                </a:rPr>
                <a:t>いいね数</a:t>
              </a:r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3EDFA1B-7ECD-A058-B68A-A0395F348404}"/>
              </a:ext>
            </a:extLst>
          </p:cNvPr>
          <p:cNvSpPr txBox="1"/>
          <p:nvPr/>
        </p:nvSpPr>
        <p:spPr>
          <a:xfrm>
            <a:off x="9194" y="6478158"/>
            <a:ext cx="2577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i="0" dirty="0">
                <a:solidFill>
                  <a:schemeClr val="bg1"/>
                </a:solidFill>
                <a:effectLst/>
                <a:latin typeface="-apple-system"/>
              </a:rPr>
              <a:t>As of 2023/12/21</a:t>
            </a:r>
            <a:endParaRPr lang="ja-JP" altLang="en-US" sz="1600" i="0">
              <a:solidFill>
                <a:schemeClr val="bg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918646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3A1CC09-6048-A719-0407-531C0ADFA07E}"/>
              </a:ext>
            </a:extLst>
          </p:cNvPr>
          <p:cNvSpPr/>
          <p:nvPr/>
        </p:nvSpPr>
        <p:spPr>
          <a:xfrm>
            <a:off x="362607" y="236483"/>
            <a:ext cx="11466786" cy="6269420"/>
          </a:xfrm>
          <a:prstGeom prst="rect">
            <a:avLst/>
          </a:prstGeom>
          <a:solidFill>
            <a:srgbClr val="FFFFFF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" name="グラフ 2">
            <a:extLst>
              <a:ext uri="{FF2B5EF4-FFF2-40B4-BE49-F238E27FC236}">
                <a16:creationId xmlns:a16="http://schemas.microsoft.com/office/drawing/2014/main" id="{BA57BB71-955A-0BA1-67FF-EB915F7E63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520405"/>
              </p:ext>
            </p:extLst>
          </p:nvPr>
        </p:nvGraphicFramePr>
        <p:xfrm>
          <a:off x="760248" y="519969"/>
          <a:ext cx="10759089" cy="5985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83ED5BA-6EA8-69DA-1ACE-75CA03281CCA}"/>
              </a:ext>
            </a:extLst>
          </p:cNvPr>
          <p:cNvSpPr txBox="1"/>
          <p:nvPr/>
        </p:nvSpPr>
        <p:spPr>
          <a:xfrm>
            <a:off x="9194" y="6478158"/>
            <a:ext cx="2577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i="0" dirty="0">
                <a:solidFill>
                  <a:schemeClr val="bg1"/>
                </a:solidFill>
                <a:effectLst/>
                <a:latin typeface="-apple-system"/>
              </a:rPr>
              <a:t>As of 2023/12/21</a:t>
            </a:r>
            <a:endParaRPr lang="ja-JP" altLang="en-US" sz="1600" i="0">
              <a:solidFill>
                <a:schemeClr val="bg1"/>
              </a:solidFill>
              <a:effectLst/>
              <a:latin typeface="-apple-system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CB1E65F-5F0F-89B2-6FFB-D8033853511A}"/>
              </a:ext>
            </a:extLst>
          </p:cNvPr>
          <p:cNvSpPr txBox="1"/>
          <p:nvPr/>
        </p:nvSpPr>
        <p:spPr>
          <a:xfrm>
            <a:off x="7733211" y="6529058"/>
            <a:ext cx="4105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1200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※12</a:t>
            </a:r>
            <a:r>
              <a:rPr lang="ja-JP" altLang="en-US" sz="1200" i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月のみ</a:t>
            </a:r>
            <a:r>
              <a:rPr lang="en-US" altLang="ja-JP" sz="1200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21</a:t>
            </a:r>
            <a:r>
              <a:rPr lang="ja-JP" altLang="en-US" sz="1200" i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日時点の「過去</a:t>
            </a:r>
            <a:r>
              <a:rPr lang="en-US" altLang="ja-JP" sz="1200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1</a:t>
            </a:r>
            <a:r>
              <a:rPr lang="ja-JP" altLang="en-US" sz="1200" i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ヶ月」で計測</a:t>
            </a:r>
          </a:p>
        </p:txBody>
      </p:sp>
    </p:spTree>
    <p:extLst>
      <p:ext uri="{BB962C8B-B14F-4D97-AF65-F5344CB8AC3E}">
        <p14:creationId xmlns:p14="http://schemas.microsoft.com/office/powerpoint/2010/main" val="225502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2A521BE-C977-B557-84D0-B9CC5F9AD2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411D591-CD71-2935-6643-F0E9281B5385}"/>
              </a:ext>
            </a:extLst>
          </p:cNvPr>
          <p:cNvSpPr/>
          <p:nvPr/>
        </p:nvSpPr>
        <p:spPr>
          <a:xfrm>
            <a:off x="362607" y="236483"/>
            <a:ext cx="11466786" cy="6269420"/>
          </a:xfrm>
          <a:prstGeom prst="rect">
            <a:avLst/>
          </a:prstGeom>
          <a:solidFill>
            <a:srgbClr val="FFFFFF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" name="グラフ 2">
            <a:extLst>
              <a:ext uri="{FF2B5EF4-FFF2-40B4-BE49-F238E27FC236}">
                <a16:creationId xmlns:a16="http://schemas.microsoft.com/office/drawing/2014/main" id="{7E052E98-C011-3750-223E-71D723FCEFE2}"/>
              </a:ext>
            </a:extLst>
          </p:cNvPr>
          <p:cNvGraphicFramePr/>
          <p:nvPr/>
        </p:nvGraphicFramePr>
        <p:xfrm>
          <a:off x="760248" y="519969"/>
          <a:ext cx="10759089" cy="5985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075D568-571F-F3AD-482D-E675F7F386E0}"/>
              </a:ext>
            </a:extLst>
          </p:cNvPr>
          <p:cNvSpPr txBox="1"/>
          <p:nvPr/>
        </p:nvSpPr>
        <p:spPr>
          <a:xfrm>
            <a:off x="9194" y="6478158"/>
            <a:ext cx="2577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i="0" dirty="0">
                <a:solidFill>
                  <a:schemeClr val="bg1"/>
                </a:solidFill>
                <a:effectLst/>
                <a:latin typeface="-apple-system"/>
              </a:rPr>
              <a:t>As of 2023/12/21</a:t>
            </a:r>
            <a:endParaRPr lang="ja-JP" altLang="en-US" sz="1600" i="0">
              <a:solidFill>
                <a:schemeClr val="bg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033410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B1CD531-51E3-97AA-D415-06340FE6DE98}"/>
              </a:ext>
            </a:extLst>
          </p:cNvPr>
          <p:cNvSpPr/>
          <p:nvPr/>
        </p:nvSpPr>
        <p:spPr>
          <a:xfrm>
            <a:off x="362607" y="236482"/>
            <a:ext cx="11466786" cy="6290441"/>
          </a:xfrm>
          <a:prstGeom prst="rect">
            <a:avLst/>
          </a:prstGeom>
          <a:solidFill>
            <a:srgbClr val="FFFFFF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E3AAAF5F-76B5-8D05-885A-4555A0A77D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7616226"/>
              </p:ext>
            </p:extLst>
          </p:nvPr>
        </p:nvGraphicFramePr>
        <p:xfrm>
          <a:off x="665655" y="919213"/>
          <a:ext cx="10937766" cy="6091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2DC8DA9-CF1A-6C19-7063-7F28D2C7FE0F}"/>
              </a:ext>
            </a:extLst>
          </p:cNvPr>
          <p:cNvSpPr txBox="1"/>
          <p:nvPr/>
        </p:nvSpPr>
        <p:spPr>
          <a:xfrm>
            <a:off x="9194" y="6478158"/>
            <a:ext cx="2577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i="0" dirty="0">
                <a:solidFill>
                  <a:schemeClr val="bg1"/>
                </a:solidFill>
                <a:effectLst/>
                <a:latin typeface="-apple-system"/>
              </a:rPr>
              <a:t>As of 2023/12/21</a:t>
            </a:r>
            <a:endParaRPr lang="ja-JP" altLang="en-US" sz="1600" i="0">
              <a:solidFill>
                <a:schemeClr val="bg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257702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B1CD531-51E3-97AA-D415-06340FE6DE98}"/>
              </a:ext>
            </a:extLst>
          </p:cNvPr>
          <p:cNvSpPr/>
          <p:nvPr/>
        </p:nvSpPr>
        <p:spPr>
          <a:xfrm>
            <a:off x="362607" y="236483"/>
            <a:ext cx="11466786" cy="6241675"/>
          </a:xfrm>
          <a:prstGeom prst="rect">
            <a:avLst/>
          </a:prstGeom>
          <a:solidFill>
            <a:srgbClr val="FFFFFF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" name="グラフ 1">
            <a:extLst>
              <a:ext uri="{FF2B5EF4-FFF2-40B4-BE49-F238E27FC236}">
                <a16:creationId xmlns:a16="http://schemas.microsoft.com/office/drawing/2014/main" id="{7B102036-862F-0F3E-EEBA-D9FDE18B40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1799003"/>
              </p:ext>
            </p:extLst>
          </p:nvPr>
        </p:nvGraphicFramePr>
        <p:xfrm>
          <a:off x="741083" y="262613"/>
          <a:ext cx="10446870" cy="6206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0222EB9-2EC0-21A0-BEA6-09C3E64B2BCA}"/>
              </a:ext>
            </a:extLst>
          </p:cNvPr>
          <p:cNvSpPr txBox="1"/>
          <p:nvPr/>
        </p:nvSpPr>
        <p:spPr>
          <a:xfrm>
            <a:off x="9194" y="6478158"/>
            <a:ext cx="2577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i="0" dirty="0">
                <a:solidFill>
                  <a:schemeClr val="bg1"/>
                </a:solidFill>
                <a:effectLst/>
                <a:latin typeface="-apple-system"/>
              </a:rPr>
              <a:t>As of 2023/12/21</a:t>
            </a:r>
            <a:endParaRPr lang="ja-JP" altLang="en-US" sz="1600" i="0">
              <a:solidFill>
                <a:schemeClr val="bg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786222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B32414-2039-5A35-5CAA-3C25CA0D1B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981903F-4FEC-2D9E-941A-F9123675D693}"/>
              </a:ext>
            </a:extLst>
          </p:cNvPr>
          <p:cNvSpPr txBox="1"/>
          <p:nvPr/>
        </p:nvSpPr>
        <p:spPr>
          <a:xfrm>
            <a:off x="9194" y="6478158"/>
            <a:ext cx="2577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i="0" dirty="0">
                <a:solidFill>
                  <a:schemeClr val="bg1"/>
                </a:solidFill>
                <a:effectLst/>
                <a:latin typeface="-apple-system"/>
              </a:rPr>
              <a:t>As of 2023/12/21</a:t>
            </a:r>
            <a:endParaRPr lang="ja-JP" altLang="en-US" sz="1600" i="0">
              <a:solidFill>
                <a:schemeClr val="bg1"/>
              </a:solidFill>
              <a:effectLst/>
              <a:latin typeface="-apple-system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5B17A98-7FA9-DD2D-DAC5-015ACA053FE3}"/>
              </a:ext>
            </a:extLst>
          </p:cNvPr>
          <p:cNvSpPr/>
          <p:nvPr/>
        </p:nvSpPr>
        <p:spPr>
          <a:xfrm>
            <a:off x="362607" y="236483"/>
            <a:ext cx="11466786" cy="6241675"/>
          </a:xfrm>
          <a:prstGeom prst="rect">
            <a:avLst/>
          </a:prstGeom>
          <a:solidFill>
            <a:schemeClr val="bg1">
              <a:alpha val="74565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0CCC489A-0A16-1345-24B3-59897FAA5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07" y="499821"/>
            <a:ext cx="1143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2B00E467-00F1-4BF1-A67F-F7CBB2279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933696"/>
            <a:ext cx="1143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155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9D332C2-407B-17E0-58B5-8039996EF411}"/>
              </a:ext>
            </a:extLst>
          </p:cNvPr>
          <p:cNvSpPr/>
          <p:nvPr/>
        </p:nvSpPr>
        <p:spPr>
          <a:xfrm>
            <a:off x="362607" y="236483"/>
            <a:ext cx="11466786" cy="6241675"/>
          </a:xfrm>
          <a:prstGeom prst="rect">
            <a:avLst/>
          </a:prstGeom>
          <a:solidFill>
            <a:srgbClr val="FFFFFF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" name="グラフ 1">
            <a:extLst>
              <a:ext uri="{FF2B5EF4-FFF2-40B4-BE49-F238E27FC236}">
                <a16:creationId xmlns:a16="http://schemas.microsoft.com/office/drawing/2014/main" id="{EB6967B3-1979-A688-FC9B-DD9E1E586C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1126314"/>
              </p:ext>
            </p:extLst>
          </p:nvPr>
        </p:nvGraphicFramePr>
        <p:xfrm>
          <a:off x="644633" y="467418"/>
          <a:ext cx="10906235" cy="59228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4216331-9FC1-B311-D3D4-770C87C7F184}"/>
              </a:ext>
            </a:extLst>
          </p:cNvPr>
          <p:cNvSpPr txBox="1"/>
          <p:nvPr/>
        </p:nvSpPr>
        <p:spPr>
          <a:xfrm>
            <a:off x="9194" y="6478158"/>
            <a:ext cx="2577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i="0" dirty="0">
                <a:solidFill>
                  <a:schemeClr val="bg1"/>
                </a:solidFill>
                <a:effectLst/>
                <a:latin typeface="-apple-system"/>
              </a:rPr>
              <a:t>As of 2023/12/21</a:t>
            </a:r>
            <a:endParaRPr lang="ja-JP" altLang="en-US" sz="1600" i="0">
              <a:solidFill>
                <a:schemeClr val="bg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52867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67</Words>
  <Application>Microsoft Macintosh PowerPoint</Application>
  <PresentationFormat>ワイド画面</PresentationFormat>
  <Paragraphs>22</Paragraphs>
  <Slides>7</Slides>
  <Notes>2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-apple-system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Junpei Tsuchida</dc:creator>
  <cp:lastModifiedBy>Junpei Tsuchida</cp:lastModifiedBy>
  <cp:revision>68</cp:revision>
  <dcterms:created xsi:type="dcterms:W3CDTF">2023-11-28T13:26:57Z</dcterms:created>
  <dcterms:modified xsi:type="dcterms:W3CDTF">2023-12-22T04:48:17Z</dcterms:modified>
</cp:coreProperties>
</file>