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/>
    <p:restoredTop sz="94658"/>
  </p:normalViewPr>
  <p:slideViewPr>
    <p:cSldViewPr snapToGrid="0">
      <p:cViewPr varScale="1">
        <p:scale>
          <a:sx n="106" d="100"/>
          <a:sy n="106" d="100"/>
        </p:scale>
        <p:origin x="1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gradFill>
              <a:gsLst>
                <a:gs pos="100000">
                  <a:schemeClr val="tx2">
                    <a:lumMod val="90000"/>
                    <a:lumOff val="10000"/>
                  </a:schemeClr>
                </a:gs>
                <a:gs pos="0">
                  <a:srgbClr val="00B0F0"/>
                </a:gs>
              </a:gsLst>
              <a:lin ang="5400000" scaled="1"/>
            </a:gradFill>
            <a:ln w="444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28</c:v>
                </c:pt>
                <c:pt idx="1">
                  <c:v>19</c:v>
                </c:pt>
                <c:pt idx="2">
                  <c:v>39</c:v>
                </c:pt>
                <c:pt idx="3">
                  <c:v>21</c:v>
                </c:pt>
                <c:pt idx="4">
                  <c:v>18</c:v>
                </c:pt>
                <c:pt idx="5">
                  <c:v>21</c:v>
                </c:pt>
                <c:pt idx="6">
                  <c:v>33</c:v>
                </c:pt>
                <c:pt idx="7">
                  <c:v>28</c:v>
                </c:pt>
                <c:pt idx="8">
                  <c:v>13</c:v>
                </c:pt>
                <c:pt idx="9">
                  <c:v>19</c:v>
                </c:pt>
                <c:pt idx="10">
                  <c:v>32</c:v>
                </c:pt>
                <c:pt idx="11" formatCode="General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8-CE4C-AE52-D43BBA5A6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9467472"/>
        <c:axId val="409469200"/>
      </c:barChart>
      <c:catAx>
        <c:axId val="40946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9469200"/>
        <c:crosses val="autoZero"/>
        <c:auto val="1"/>
        <c:lblAlgn val="ctr"/>
        <c:lblOffset val="100"/>
        <c:noMultiLvlLbl val="0"/>
      </c:catAx>
      <c:valAx>
        <c:axId val="40946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946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100000">
                  <a:schemeClr val="tx2">
                    <a:lumMod val="90000"/>
                    <a:lumOff val="10000"/>
                  </a:schemeClr>
                </a:gs>
                <a:gs pos="50000">
                  <a:srgbClr val="0070C0"/>
                </a:gs>
                <a:gs pos="0">
                  <a:srgbClr val="00B0F0"/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🛡️</c:v>
                </c:pt>
                <c:pt idx="1">
                  <c:v>🍎</c:v>
                </c:pt>
                <c:pt idx="2">
                  <c:v>🤖</c:v>
                </c:pt>
                <c:pt idx="3">
                  <c:v>🦔</c:v>
                </c:pt>
                <c:pt idx="4">
                  <c:v>📑</c:v>
                </c:pt>
                <c:pt idx="5">
                  <c:v>🐥</c:v>
                </c:pt>
                <c:pt idx="6">
                  <c:v>🔖</c:v>
                </c:pt>
                <c:pt idx="7">
                  <c:v>🧶</c:v>
                </c:pt>
                <c:pt idx="8">
                  <c:v>💬</c:v>
                </c:pt>
                <c:pt idx="9">
                  <c:v>🌐</c:v>
                </c:pt>
                <c:pt idx="10">
                  <c:v>🍩</c:v>
                </c:pt>
                <c:pt idx="11">
                  <c:v>🪵</c:v>
                </c:pt>
                <c:pt idx="12">
                  <c:v>🛕</c:v>
                </c:pt>
                <c:pt idx="13">
                  <c:v>🚅</c:v>
                </c:pt>
                <c:pt idx="14">
                  <c:v>🗂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11</c:v>
                </c:pt>
                <c:pt idx="1">
                  <c:v>10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7-984B-B926-C0648249E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3288320"/>
        <c:axId val="503290048"/>
      </c:barChart>
      <c:catAx>
        <c:axId val="50328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wordArtVertRtl" wrap="square" anchor="ctr" anchorCtr="0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3290048"/>
        <c:crosses val="autoZero"/>
        <c:auto val="1"/>
        <c:lblAlgn val="ctr"/>
        <c:lblOffset val="100"/>
        <c:noMultiLvlLbl val="0"/>
      </c:catAx>
      <c:valAx>
        <c:axId val="50329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328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投稿数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 flip="none" rotWithShape="1">
                <a:gsLst>
                  <a:gs pos="54000">
                    <a:srgbClr val="0070C0"/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rgbClr val="00B0F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0F-634C-9204-AFAFA6D7421A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100000">
                    <a:srgbClr val="FFC000"/>
                  </a:gs>
                  <a:gs pos="69000">
                    <a:srgbClr val="FFC000"/>
                  </a:gs>
                  <a:gs pos="0">
                    <a:schemeClr val="accent2"/>
                  </a:gs>
                </a:gsLst>
                <a:lin ang="54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F0F-634C-9204-AFAFA6D7421A}"/>
              </c:ext>
            </c:extLst>
          </c:dPt>
          <c:cat>
            <c:strRef>
              <c:f>Sheet1!$A$2:$A$3</c:f>
              <c:strCache>
                <c:ptCount val="2"/>
                <c:pt idx="0">
                  <c:v>Tech</c:v>
                </c:pt>
                <c:pt idx="1">
                  <c:v>Idea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0F-634C-9204-AFAFA6D74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2060"/>
                </a:gs>
                <a:gs pos="50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Azure             </c:v>
                </c:pt>
                <c:pt idx="1">
                  <c:v>Microsoft         </c:v>
                </c:pt>
                <c:pt idx="2">
                  <c:v>.NET              </c:v>
                </c:pt>
                <c:pt idx="3">
                  <c:v>OpenAI            </c:v>
                </c:pt>
                <c:pt idx="4">
                  <c:v>C#                </c:v>
                </c:pt>
                <c:pt idx="5">
                  <c:v>Security          </c:v>
                </c:pt>
                <c:pt idx="6">
                  <c:v>Power Platform    </c:v>
                </c:pt>
                <c:pt idx="7">
                  <c:v>Copilot           </c:v>
                </c:pt>
                <c:pt idx="8">
                  <c:v>Power Apps        </c:v>
                </c:pt>
                <c:pt idx="9">
                  <c:v>Blazor            </c:v>
                </c:pt>
                <c:pt idx="10">
                  <c:v>network           </c:v>
                </c:pt>
                <c:pt idx="11">
                  <c:v>Windows           </c:v>
                </c:pt>
                <c:pt idx="12">
                  <c:v>AI                </c:v>
                </c:pt>
                <c:pt idx="13">
                  <c:v>Power Automate    </c:v>
                </c:pt>
                <c:pt idx="14">
                  <c:v>Semantic Kernel   </c:v>
                </c:pt>
                <c:pt idx="15">
                  <c:v>Microsoft Sentinel</c:v>
                </c:pt>
                <c:pt idx="16">
                  <c:v>Copilot Studio    </c:v>
                </c:pt>
                <c:pt idx="17">
                  <c:v>Microsoft 365     </c:v>
                </c:pt>
                <c:pt idx="18">
                  <c:v>monitor           </c:v>
                </c:pt>
                <c:pt idx="19">
                  <c:v>ASP.NET Core      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188</c:v>
                </c:pt>
                <c:pt idx="1">
                  <c:v>140</c:v>
                </c:pt>
                <c:pt idx="2">
                  <c:v>44</c:v>
                </c:pt>
                <c:pt idx="3">
                  <c:v>44</c:v>
                </c:pt>
                <c:pt idx="4">
                  <c:v>40</c:v>
                </c:pt>
                <c:pt idx="5">
                  <c:v>38</c:v>
                </c:pt>
                <c:pt idx="6">
                  <c:v>23</c:v>
                </c:pt>
                <c:pt idx="7">
                  <c:v>19</c:v>
                </c:pt>
                <c:pt idx="8">
                  <c:v>18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14</c:v>
                </c:pt>
                <c:pt idx="13">
                  <c:v>12</c:v>
                </c:pt>
                <c:pt idx="14">
                  <c:v>12</c:v>
                </c:pt>
                <c:pt idx="15">
                  <c:v>11</c:v>
                </c:pt>
                <c:pt idx="16">
                  <c:v>8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6-5F48-B551-94AFAD052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42131232"/>
        <c:axId val="1142132960"/>
      </c:barChart>
      <c:catAx>
        <c:axId val="1142131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42132960"/>
        <c:crosses val="autoZero"/>
        <c:auto val="1"/>
        <c:lblAlgn val="ctr"/>
        <c:lblOffset val="100"/>
        <c:noMultiLvlLbl val="0"/>
      </c:catAx>
      <c:valAx>
        <c:axId val="114213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4213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0.72557</cdr:x>
      <cdr:y>0.72168</cdr:y>
    </cdr:from>
    <cdr:to>
      <cdr:x>0.83436</cdr:x>
      <cdr:y>0.78903</cdr:y>
    </cdr:to>
    <cdr:sp macro="" textlink="">
      <cdr:nvSpPr>
        <cdr:cNvPr id="2" name="線吹き出し 1 (枠付き) 1">
          <a:extLst xmlns:a="http://schemas.openxmlformats.org/drawingml/2006/main">
            <a:ext uri="{FF2B5EF4-FFF2-40B4-BE49-F238E27FC236}">
              <a16:creationId xmlns:a16="http://schemas.microsoft.com/office/drawing/2014/main" id="{237283C1-9343-2DB7-1107-CAA74142E13D}"/>
            </a:ext>
          </a:extLst>
        </cdr:cNvPr>
        <cdr:cNvSpPr/>
      </cdr:nvSpPr>
      <cdr:spPr>
        <a:xfrm xmlns:a="http://schemas.openxmlformats.org/drawingml/2006/main">
          <a:off x="7579957" y="4479204"/>
          <a:ext cx="1136468" cy="418012"/>
        </a:xfrm>
        <a:prstGeom xmlns:a="http://schemas.openxmlformats.org/drawingml/2006/main" prst="borderCallout1">
          <a:avLst>
            <a:gd name="adj1" fmla="val 18750"/>
            <a:gd name="adj2" fmla="val -8333"/>
            <a:gd name="adj3" fmla="val -3125"/>
            <a:gd name="adj4" fmla="val -86609"/>
          </a:avLst>
        </a:prstGeom>
        <a:solidFill xmlns:a="http://schemas.openxmlformats.org/drawingml/2006/main">
          <a:srgbClr val="00B0F0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2400" b="1" dirty="0"/>
            <a:t>283</a:t>
          </a:r>
          <a:endParaRPr lang="ja-JP" sz="2400" b="1"/>
        </a:p>
      </cdr:txBody>
    </cdr:sp>
  </cdr:relSizeAnchor>
  <cdr:relSizeAnchor xmlns:cdr="http://schemas.openxmlformats.org/drawingml/2006/chartDrawing">
    <cdr:from>
      <cdr:x>0.05331</cdr:x>
      <cdr:y>0.06608</cdr:y>
    </cdr:from>
    <cdr:to>
      <cdr:x>0.1621</cdr:x>
      <cdr:y>0.13343</cdr:y>
    </cdr:to>
    <cdr:sp macro="" textlink="">
      <cdr:nvSpPr>
        <cdr:cNvPr id="3" name="線吹き出し 1 (枠付き) 2">
          <a:extLst xmlns:a="http://schemas.openxmlformats.org/drawingml/2006/main">
            <a:ext uri="{FF2B5EF4-FFF2-40B4-BE49-F238E27FC236}">
              <a16:creationId xmlns:a16="http://schemas.microsoft.com/office/drawing/2014/main" id="{545B1A00-3D25-8547-4295-C7CEA76ACDF0}"/>
            </a:ext>
          </a:extLst>
        </cdr:cNvPr>
        <cdr:cNvSpPr/>
      </cdr:nvSpPr>
      <cdr:spPr>
        <a:xfrm xmlns:a="http://schemas.openxmlformats.org/drawingml/2006/main">
          <a:off x="556942" y="410124"/>
          <a:ext cx="1136468" cy="418012"/>
        </a:xfrm>
        <a:prstGeom xmlns:a="http://schemas.openxmlformats.org/drawingml/2006/main" prst="borderCallout1">
          <a:avLst>
            <a:gd name="adj1" fmla="val 34375"/>
            <a:gd name="adj2" fmla="val 103161"/>
            <a:gd name="adj3" fmla="val 6250"/>
            <a:gd name="adj4" fmla="val 315690"/>
          </a:avLst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ja-JP" sz="2400" b="1" dirty="0"/>
            <a:t>4</a:t>
          </a:r>
          <a:endParaRPr lang="ja-JP" sz="2400" b="1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82465-2BA1-F747-981C-C538B08C08AE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7C526-1964-1648-A24E-E134ECD05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24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C526-1964-1648-A24E-E134ECD059E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17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C526-1964-1648-A24E-E134ECD059E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34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1E371-4BDD-9652-A356-3D3673D0E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F9F45E-8AA8-C0AD-19A8-18ECD557D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20334-C323-0068-972A-4784B86E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93114F-E74D-0EC0-E953-7B5CF37A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B7EDF-30E0-1832-8940-3F1F765E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55F77-7C06-4AD8-C94A-D5BC735D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50CB2F-C81F-4103-6822-6597CB50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728FD6-B684-E3F7-5C51-75D9FF85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486F0B-B6BD-3D1F-1310-EB149287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CD707F-EE8E-27CC-A618-18CECF11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1FCAF6-6503-2B1D-5CD0-C5AFF3DA5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189651-1ED3-5C9B-17D6-EAB9B53D5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0273B3-5454-E76E-C4F6-07BEF2A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93585-222E-14AB-6D40-EF177BAD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8519F6-C39C-0434-8366-9E194CA5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82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8005E-3412-6EAF-E0DC-ED585893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FCF34-E533-8506-5559-CCA1B52B0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88CFA-E382-0E3D-3816-D8555BE5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C7C24A-309F-4E3F-8612-9B35FAED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A3882-BCC1-6D98-7A89-F56251B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E6B54-F030-A0EA-472B-B2F96173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93160B-3D0D-F112-A73F-5C11D97DD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6E5DC-1F9A-E67F-664E-A46F1D7D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33232B-5DF8-AF59-3087-F05FF254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25982A-D270-F3C7-6CD5-4654A015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19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236F0-C41A-ADE1-1814-8CF2561A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3CEBBC-1C71-E7DF-54B6-DB95C866F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D4EE65-A734-9FDA-7EBD-9DCBBC7D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41103-4D77-A1FC-9AFF-F18FD7E5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3BD84C-3DC3-8E8E-5898-708AE25D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A320AD-609B-A892-9267-2F99E831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5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DC911-9D9B-404D-2329-010A19C3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CCD15-80F5-1BBF-751C-3565A2BE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34DE38-5133-490F-A49B-22AE8B00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E15909-B388-AE7F-1E95-2412E2A59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35173D-1A16-F49D-D94E-02137F42A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37156C-3D5D-E7DB-C8A7-6302C5C8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04BE72-A46E-2382-6C0B-9B3CACDA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5593EE-00DA-7ADD-4380-CC6F123C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6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94DFE-5A93-D549-BAA1-F78C0535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2D6300-4E7D-A1C6-5299-BB976614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A9FE6E-4BC0-8610-33D6-872D8CD9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8268CC-5091-F3E6-18AD-436AC70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0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522D76-75B1-0C22-B50F-77E923AB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E1BB7D-62E2-E89E-C615-5412624C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35E08-A6A2-7A00-139E-48D472A1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44189-ECB1-2424-28EC-C688A7BB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A51C1E-33F2-CD27-0447-C8AE73EF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6CEFC0-43E0-251D-989B-F6F399D7A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03CDED-A120-D347-5308-8E6A2588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0D4B72-DBF1-69A4-F166-A510F9CA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2C8539-52E9-D6C4-FC2B-645CACD5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01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AD02D-5659-B2E7-2E75-41E79A3F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6C0051-2287-134E-70E7-A978537EA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6B2EA-7977-52BA-17D4-B52B43DD2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18FCD-A069-F7B8-4779-10030F18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799704-F58F-9DCF-DB63-F9CF4C74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54DC7E-FC55-22E7-64B3-D9DEA37F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0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8873C6-3123-681F-87D2-B0F4284B54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0FF875-B749-2FB0-BE97-EE2449C6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902030-464C-7AF1-51F6-262B9DDA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A4235-8996-A867-29AD-47AB907B9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02C74-34BD-0148-A7A7-F68D012730E0}" type="datetimeFigureOut">
              <a:rPr kumimoji="1" lang="ja-JP" altLang="en-US" smtClean="0"/>
              <a:t>2024/12/22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08FF4B-3F45-535C-6DC6-FC4686689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DA3686-73C2-35DD-D426-D66F9AB69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E31788-DE25-881E-8D65-FC7CF906FDBB}"/>
              </a:ext>
            </a:extLst>
          </p:cNvPr>
          <p:cNvSpPr txBox="1"/>
          <p:nvPr userDrawn="1"/>
        </p:nvSpPr>
        <p:spPr>
          <a:xfrm>
            <a:off x="9194" y="6528958"/>
            <a:ext cx="257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0" dirty="0">
                <a:solidFill>
                  <a:schemeClr val="bg1"/>
                </a:solidFill>
                <a:effectLst/>
                <a:latin typeface="-apple-system"/>
              </a:rPr>
              <a:t>As of 2024/12/21</a:t>
            </a:r>
            <a:endParaRPr lang="ja-JP" altLang="en-US" sz="1600" i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1503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A82AB3-B8DA-15EE-56DC-B5E7BD2D41F2}"/>
              </a:ext>
            </a:extLst>
          </p:cNvPr>
          <p:cNvSpPr/>
          <p:nvPr/>
        </p:nvSpPr>
        <p:spPr>
          <a:xfrm>
            <a:off x="362607" y="236483"/>
            <a:ext cx="11466786" cy="6269420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8DAD2-CEEC-61C7-A183-23B6E5D01C04}"/>
              </a:ext>
            </a:extLst>
          </p:cNvPr>
          <p:cNvSpPr txBox="1"/>
          <p:nvPr/>
        </p:nvSpPr>
        <p:spPr>
          <a:xfrm>
            <a:off x="4377559" y="416741"/>
            <a:ext cx="34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</a:rPr>
              <a:t>Microsoft (</a:t>
            </a:r>
            <a:r>
              <a:rPr lang="ja-JP" altLang="en-US" b="1" i="0">
                <a:solidFill>
                  <a:schemeClr val="bg1"/>
                </a:solidFill>
                <a:effectLst/>
              </a:rPr>
              <a:t>有志</a:t>
            </a:r>
            <a:r>
              <a:rPr lang="en-US" altLang="ja-JP" b="1" i="0" dirty="0">
                <a:solidFill>
                  <a:schemeClr val="bg1"/>
                </a:solidFill>
                <a:effectLst/>
              </a:rPr>
              <a:t>) Publication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40F936-79B2-0B7F-FA1C-DC3772C3F4FC}"/>
              </a:ext>
            </a:extLst>
          </p:cNvPr>
          <p:cNvSpPr txBox="1"/>
          <p:nvPr/>
        </p:nvSpPr>
        <p:spPr>
          <a:xfrm>
            <a:off x="1266496" y="788020"/>
            <a:ext cx="909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i="0" dirty="0">
                <a:solidFill>
                  <a:schemeClr val="bg1"/>
                </a:solidFill>
                <a:effectLst/>
              </a:rPr>
              <a:t>2024</a:t>
            </a:r>
            <a:r>
              <a:rPr lang="ja-JP" altLang="en-US" sz="5400" b="1" i="0">
                <a:solidFill>
                  <a:schemeClr val="bg1"/>
                </a:solidFill>
                <a:effectLst/>
              </a:rPr>
              <a:t>年振り返り</a:t>
            </a:r>
            <a:r>
              <a:rPr lang="en-US" altLang="ja-JP" sz="5400" b="1" i="0" dirty="0">
                <a:solidFill>
                  <a:schemeClr val="bg1"/>
                </a:solidFill>
                <a:effectLst/>
              </a:rPr>
              <a:t> </a:t>
            </a:r>
            <a:r>
              <a:rPr lang="ja-JP" altLang="en-US" sz="5400" b="1" i="0">
                <a:solidFill>
                  <a:schemeClr val="bg1"/>
                </a:solidFill>
                <a:effectLst/>
              </a:rPr>
              <a:t>サマリー</a:t>
            </a:r>
            <a:endParaRPr lang="en-US" altLang="ja-JP" sz="5400" b="1" i="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D6A6134-E11F-1D51-032F-88A3F201795F}"/>
              </a:ext>
            </a:extLst>
          </p:cNvPr>
          <p:cNvGrpSpPr/>
          <p:nvPr/>
        </p:nvGrpSpPr>
        <p:grpSpPr>
          <a:xfrm>
            <a:off x="655782" y="2257177"/>
            <a:ext cx="10167246" cy="3877447"/>
            <a:chOff x="421926" y="2257177"/>
            <a:chExt cx="10167246" cy="3877447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DBCFF3C-39E5-10A7-0B69-EA87A9E099C8}"/>
                </a:ext>
              </a:extLst>
            </p:cNvPr>
            <p:cNvSpPr txBox="1"/>
            <p:nvPr/>
          </p:nvSpPr>
          <p:spPr>
            <a:xfrm>
              <a:off x="1135116" y="2257177"/>
              <a:ext cx="41726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0" b="1" i="0" dirty="0">
                  <a:solidFill>
                    <a:schemeClr val="bg1"/>
                  </a:solidFill>
                  <a:effectLst/>
                </a:rPr>
                <a:t>45</a:t>
              </a:r>
              <a:r>
                <a:rPr lang="ja-JP" altLang="en-US" sz="2800" b="1" i="0">
                  <a:solidFill>
                    <a:schemeClr val="bg1"/>
                  </a:solidFill>
                  <a:effectLst/>
                </a:rPr>
                <a:t>人</a:t>
              </a:r>
              <a:endParaRPr lang="en-US" altLang="ja-JP" sz="3600" b="1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E294FB8-38D4-883A-4905-AD24AC2DB381}"/>
                </a:ext>
              </a:extLst>
            </p:cNvPr>
            <p:cNvSpPr txBox="1"/>
            <p:nvPr/>
          </p:nvSpPr>
          <p:spPr>
            <a:xfrm>
              <a:off x="1135116" y="3342164"/>
              <a:ext cx="41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i="0">
                  <a:solidFill>
                    <a:schemeClr val="bg1"/>
                  </a:solidFill>
                  <a:effectLst/>
                  <a:latin typeface="-apple-system"/>
                </a:rPr>
                <a:t>メンバー数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29413D8-640A-C543-03A4-46BE32D308CB}"/>
                </a:ext>
              </a:extLst>
            </p:cNvPr>
            <p:cNvSpPr txBox="1"/>
            <p:nvPr/>
          </p:nvSpPr>
          <p:spPr>
            <a:xfrm>
              <a:off x="6416564" y="2257177"/>
              <a:ext cx="41726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0" b="1" i="0" dirty="0">
                  <a:solidFill>
                    <a:schemeClr val="bg1"/>
                  </a:solidFill>
                  <a:effectLst/>
                </a:rPr>
                <a:t>287</a:t>
              </a:r>
              <a:r>
                <a:rPr lang="ja-JP" altLang="en-US" sz="2800" b="1" i="0">
                  <a:solidFill>
                    <a:schemeClr val="bg1"/>
                  </a:solidFill>
                  <a:effectLst/>
                </a:rPr>
                <a:t>記事</a:t>
              </a:r>
              <a:endParaRPr lang="en-US" altLang="ja-JP" sz="3600" b="1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733E02B-A36D-260B-C811-5FA6E896D6DF}"/>
                </a:ext>
              </a:extLst>
            </p:cNvPr>
            <p:cNvSpPr txBox="1"/>
            <p:nvPr/>
          </p:nvSpPr>
          <p:spPr>
            <a:xfrm>
              <a:off x="6416564" y="3342165"/>
              <a:ext cx="41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i="0">
                  <a:solidFill>
                    <a:schemeClr val="bg1"/>
                  </a:solidFill>
                  <a:effectLst/>
                  <a:latin typeface="-apple-system"/>
                </a:rPr>
                <a:t>執筆記事数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AD33876C-057A-C6A2-3552-CF2432B53ED0}"/>
                </a:ext>
              </a:extLst>
            </p:cNvPr>
            <p:cNvSpPr txBox="1"/>
            <p:nvPr/>
          </p:nvSpPr>
          <p:spPr>
            <a:xfrm>
              <a:off x="421926" y="4527867"/>
              <a:ext cx="55989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0" b="1" i="0" dirty="0">
                  <a:solidFill>
                    <a:schemeClr val="bg1"/>
                  </a:solidFill>
                  <a:effectLst/>
                </a:rPr>
                <a:t>1,894,091</a:t>
              </a:r>
              <a:r>
                <a:rPr lang="ja-JP" altLang="en-US" sz="2800" b="1" i="0">
                  <a:solidFill>
                    <a:schemeClr val="bg1"/>
                  </a:solidFill>
                  <a:effectLst/>
                </a:rPr>
                <a:t>文字</a:t>
              </a:r>
              <a:endParaRPr lang="en-US" altLang="ja-JP" sz="3600" b="1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CF9E2D4-74BD-504A-5D31-611BAE1EF5A6}"/>
                </a:ext>
              </a:extLst>
            </p:cNvPr>
            <p:cNvSpPr txBox="1"/>
            <p:nvPr/>
          </p:nvSpPr>
          <p:spPr>
            <a:xfrm>
              <a:off x="1135116" y="5672959"/>
              <a:ext cx="41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i="0">
                  <a:solidFill>
                    <a:schemeClr val="bg1"/>
                  </a:solidFill>
                  <a:effectLst/>
                  <a:latin typeface="-apple-system"/>
                </a:rPr>
                <a:t>執筆文字数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37143B-D88C-7E67-9D7B-40457C04CF6D}"/>
                </a:ext>
              </a:extLst>
            </p:cNvPr>
            <p:cNvSpPr txBox="1"/>
            <p:nvPr/>
          </p:nvSpPr>
          <p:spPr>
            <a:xfrm>
              <a:off x="6416564" y="4527866"/>
              <a:ext cx="41726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0" b="1" dirty="0">
                  <a:solidFill>
                    <a:schemeClr val="bg1"/>
                  </a:solidFill>
                </a:rPr>
                <a:t>1</a:t>
              </a:r>
              <a:r>
                <a:rPr lang="en-US" altLang="ja-JP" sz="8000" b="1" i="0" dirty="0">
                  <a:solidFill>
                    <a:schemeClr val="bg1"/>
                  </a:solidFill>
                  <a:effectLst/>
                </a:rPr>
                <a:t>,633</a:t>
              </a:r>
              <a:endParaRPr lang="en-US" altLang="ja-JP" sz="5400" b="1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DC13FAC-38FF-3342-3C8B-3FCB9EAA68B9}"/>
                </a:ext>
              </a:extLst>
            </p:cNvPr>
            <p:cNvSpPr txBox="1"/>
            <p:nvPr/>
          </p:nvSpPr>
          <p:spPr>
            <a:xfrm>
              <a:off x="6416564" y="5672959"/>
              <a:ext cx="41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i="0">
                  <a:solidFill>
                    <a:schemeClr val="bg1"/>
                  </a:solidFill>
                  <a:effectLst/>
                  <a:latin typeface="-apple-system"/>
                </a:rPr>
                <a:t>いいね数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64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521BE-C977-B557-84D0-B9CC5F9AD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411D591-CD71-2935-6643-F0E9281B5385}"/>
              </a:ext>
            </a:extLst>
          </p:cNvPr>
          <p:cNvSpPr/>
          <p:nvPr/>
        </p:nvSpPr>
        <p:spPr>
          <a:xfrm>
            <a:off x="362607" y="236483"/>
            <a:ext cx="11466786" cy="6269420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7E052E98-C011-3750-223E-71D723FCEF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885075"/>
              </p:ext>
            </p:extLst>
          </p:nvPr>
        </p:nvGraphicFramePr>
        <p:xfrm>
          <a:off x="760248" y="519969"/>
          <a:ext cx="10759089" cy="5985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341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1CD531-51E3-97AA-D415-06340FE6DE98}"/>
              </a:ext>
            </a:extLst>
          </p:cNvPr>
          <p:cNvSpPr/>
          <p:nvPr/>
        </p:nvSpPr>
        <p:spPr>
          <a:xfrm>
            <a:off x="362607" y="236482"/>
            <a:ext cx="11466786" cy="6290441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E3AAAF5F-76B5-8D05-885A-4555A0A77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982063"/>
              </p:ext>
            </p:extLst>
          </p:nvPr>
        </p:nvGraphicFramePr>
        <p:xfrm>
          <a:off x="665655" y="437300"/>
          <a:ext cx="10937766" cy="6091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77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1CD531-51E3-97AA-D415-06340FE6DE98}"/>
              </a:ext>
            </a:extLst>
          </p:cNvPr>
          <p:cNvSpPr/>
          <p:nvPr/>
        </p:nvSpPr>
        <p:spPr>
          <a:xfrm>
            <a:off x="362607" y="236483"/>
            <a:ext cx="11466786" cy="6241675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7B102036-862F-0F3E-EEBA-D9FDE18B4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420529"/>
              </p:ext>
            </p:extLst>
          </p:nvPr>
        </p:nvGraphicFramePr>
        <p:xfrm>
          <a:off x="741083" y="262613"/>
          <a:ext cx="10446870" cy="620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622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32414-2039-5A35-5CAA-3C25CA0D1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B17A98-7FA9-DD2D-DAC5-015ACA053FE3}"/>
              </a:ext>
            </a:extLst>
          </p:cNvPr>
          <p:cNvSpPr/>
          <p:nvPr/>
        </p:nvSpPr>
        <p:spPr>
          <a:xfrm>
            <a:off x="362607" y="236483"/>
            <a:ext cx="11466786" cy="6241675"/>
          </a:xfrm>
          <a:prstGeom prst="rect">
            <a:avLst/>
          </a:prstGeom>
          <a:solidFill>
            <a:schemeClr val="bg1">
              <a:alpha val="7456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4FC20EC-BDBB-EB61-75DD-65B3DCFE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16" y="322928"/>
            <a:ext cx="11378968" cy="60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D332C2-407B-17E0-58B5-8039996EF411}"/>
              </a:ext>
            </a:extLst>
          </p:cNvPr>
          <p:cNvSpPr/>
          <p:nvPr/>
        </p:nvSpPr>
        <p:spPr>
          <a:xfrm>
            <a:off x="362607" y="236483"/>
            <a:ext cx="11466786" cy="6241675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EB6967B3-1979-A688-FC9B-DD9E1E586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754498"/>
              </p:ext>
            </p:extLst>
          </p:nvPr>
        </p:nvGraphicFramePr>
        <p:xfrm>
          <a:off x="644633" y="467418"/>
          <a:ext cx="10906235" cy="5922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86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30</Words>
  <Application>Microsoft Macintosh PowerPoint</Application>
  <PresentationFormat>ワイド画面</PresentationFormat>
  <Paragraphs>14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-apple-system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88</cp:revision>
  <dcterms:created xsi:type="dcterms:W3CDTF">2023-11-28T13:26:57Z</dcterms:created>
  <dcterms:modified xsi:type="dcterms:W3CDTF">2024-12-22T04:56:56Z</dcterms:modified>
</cp:coreProperties>
</file>