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90" d="100"/>
          <a:sy n="90" d="100"/>
        </p:scale>
        <p:origin x="7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閲覧数</c:v>
                </c:pt>
              </c:strCache>
            </c:strRef>
          </c:tx>
          <c:spPr>
            <a:ln w="444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Sheet1!$B$2:$B$13</c:f>
              <c:numCache>
                <c:formatCode>#,##0</c:formatCode>
                <c:ptCount val="12"/>
                <c:pt idx="0">
                  <c:v>17595</c:v>
                </c:pt>
                <c:pt idx="1">
                  <c:v>21191</c:v>
                </c:pt>
                <c:pt idx="2">
                  <c:v>26607</c:v>
                </c:pt>
                <c:pt idx="3">
                  <c:v>49201</c:v>
                </c:pt>
                <c:pt idx="4">
                  <c:v>59800</c:v>
                </c:pt>
                <c:pt idx="5">
                  <c:v>67400</c:v>
                </c:pt>
                <c:pt idx="6">
                  <c:v>79128</c:v>
                </c:pt>
                <c:pt idx="7">
                  <c:v>58158</c:v>
                </c:pt>
                <c:pt idx="8">
                  <c:v>51743</c:v>
                </c:pt>
                <c:pt idx="9">
                  <c:v>54894</c:v>
                </c:pt>
                <c:pt idx="10">
                  <c:v>65931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18-CE4C-AE52-D43BBA5A6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467472"/>
        <c:axId val="409469200"/>
      </c:lineChart>
      <c:catAx>
        <c:axId val="40946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9469200"/>
        <c:crosses val="autoZero"/>
        <c:auto val="1"/>
        <c:lblAlgn val="ctr"/>
        <c:lblOffset val="100"/>
        <c:noMultiLvlLbl val="0"/>
      </c:catAx>
      <c:valAx>
        <c:axId val="409469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946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100000">
                  <a:schemeClr val="tx2">
                    <a:lumMod val="90000"/>
                    <a:lumOff val="10000"/>
                  </a:schemeClr>
                </a:gs>
                <a:gs pos="50000">
                  <a:srgbClr val="0070C0"/>
                </a:gs>
                <a:gs pos="0">
                  <a:srgbClr val="00B0F0"/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🔥</c:v>
                </c:pt>
                <c:pt idx="1">
                  <c:v>📑</c:v>
                </c:pt>
                <c:pt idx="2">
                  <c:v>💪</c:v>
                </c:pt>
                <c:pt idx="3">
                  <c:v>📝</c:v>
                </c:pt>
                <c:pt idx="4">
                  <c:v>🐙</c:v>
                </c:pt>
                <c:pt idx="5">
                  <c:v>👌</c:v>
                </c:pt>
                <c:pt idx="6">
                  <c:v>💨</c:v>
                </c:pt>
                <c:pt idx="7">
                  <c:v>📘</c:v>
                </c:pt>
                <c:pt idx="8">
                  <c:v>🗣️</c:v>
                </c:pt>
                <c:pt idx="9">
                  <c:v>📦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7-984B-B926-C0648249E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3288320"/>
        <c:axId val="503290048"/>
      </c:barChart>
      <c:catAx>
        <c:axId val="50328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3290048"/>
        <c:crosses val="autoZero"/>
        <c:auto val="1"/>
        <c:lblAlgn val="ctr"/>
        <c:lblOffset val="100"/>
        <c:noMultiLvlLbl val="0"/>
      </c:catAx>
      <c:valAx>
        <c:axId val="50329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03288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投稿数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gradFill flip="none" rotWithShape="1">
                <a:gsLst>
                  <a:gs pos="54000">
                    <a:srgbClr val="0070C0"/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rgbClr val="00B0F0"/>
                  </a:gs>
                </a:gsLst>
                <a:lin ang="54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F0F-634C-9204-AFAFA6D7421A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100000">
                    <a:srgbClr val="FFC000"/>
                  </a:gs>
                  <a:gs pos="69000">
                    <a:srgbClr val="FFC000"/>
                  </a:gs>
                  <a:gs pos="0">
                    <a:schemeClr val="accent2"/>
                  </a:gs>
                </a:gsLst>
                <a:lin ang="5400000" scaled="1"/>
                <a:tileRect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0F-634C-9204-AFAFA6D7421A}"/>
              </c:ext>
            </c:extLst>
          </c:dPt>
          <c:dLbls>
            <c:dLbl>
              <c:idx val="0"/>
              <c:layout>
                <c:manualLayout>
                  <c:x val="-0.34743631346039539"/>
                  <c:y val="-0.2415979245490040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F0F-634C-9204-AFAFA6D7421A}"/>
                </c:ext>
              </c:extLst>
            </c:dLbl>
            <c:dLbl>
              <c:idx val="1"/>
              <c:layout>
                <c:manualLayout>
                  <c:x val="-0.27540248897516673"/>
                  <c:y val="4.311697242200342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F0F-634C-9204-AFAFA6D7421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Tech</c:v>
                </c:pt>
                <c:pt idx="1">
                  <c:v>Idea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299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0F-634C-9204-AFAFA6D74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1E371-4BDD-9652-A356-3D3673D0E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F9F45E-8AA8-C0AD-19A8-18ECD557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20334-C323-0068-972A-4784B86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93114F-E74D-0EC0-E953-7B5CF37A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B7EDF-30E0-1832-8940-3F1F765E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55F77-7C06-4AD8-C94A-D5BC735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50CB2F-C81F-4103-6822-6597CB50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728FD6-B684-E3F7-5C51-75D9FF85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486F0B-B6BD-3D1F-1310-EB149287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D707F-EE8E-27CC-A618-18CECF11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1FCAF6-6503-2B1D-5CD0-C5AFF3DA5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189651-1ED3-5C9B-17D6-EAB9B53D5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0273B3-5454-E76E-C4F6-07BEF2A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93585-222E-14AB-6D40-EF177BAD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519F6-C39C-0434-8366-9E194CA5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82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005E-3412-6EAF-E0DC-ED585893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FCF34-E533-8506-5559-CCA1B52B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88CFA-E382-0E3D-3816-D8555BE5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7C24A-309F-4E3F-8612-9B35FAED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A3882-BCC1-6D98-7A89-F56251B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E6B54-F030-A0EA-472B-B2F9617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3160B-3D0D-F112-A73F-5C11D97D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6E5DC-1F9A-E67F-664E-A46F1D7D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33232B-5DF8-AF59-3087-F05FF254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5982A-D270-F3C7-6CD5-4654A015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1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236F0-C41A-ADE1-1814-8CF2561A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CEBBC-1C71-E7DF-54B6-DB95C866F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D4EE65-A734-9FDA-7EBD-9DCBBC7D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41103-4D77-A1FC-9AFF-F18FD7E5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3BD84C-3DC3-8E8E-5898-708AE25D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A320AD-609B-A892-9267-2F99E83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5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DC911-9D9B-404D-2329-010A19C3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CCD15-80F5-1BBF-751C-3565A2BE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34DE38-5133-490F-A49B-22AE8B00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E15909-B388-AE7F-1E95-2412E2A59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35173D-1A16-F49D-D94E-02137F42A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37156C-3D5D-E7DB-C8A7-6302C5C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04BE72-A46E-2382-6C0B-9B3CACDA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5593EE-00DA-7ADD-4380-CC6F123C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94DFE-5A93-D549-BAA1-F78C053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2D6300-4E7D-A1C6-5299-BB976614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A9FE6E-4BC0-8610-33D6-872D8CD9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8268CC-5091-F3E6-18AD-436AC70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0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522D76-75B1-0C22-B50F-77E923AB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E1BB7D-62E2-E89E-C615-5412624C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35E08-A6A2-7A00-139E-48D472A1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44189-ECB1-2424-28EC-C688A7BB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51C1E-33F2-CD27-0447-C8AE73EF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6CEFC0-43E0-251D-989B-F6F399D7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03CDED-A120-D347-5308-8E6A2588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0D4B72-DBF1-69A4-F166-A510F9CA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C8539-52E9-D6C4-FC2B-645CACD5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0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AD02D-5659-B2E7-2E75-41E79A3F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6C0051-2287-134E-70E7-A978537EA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6B2EA-7977-52BA-17D4-B52B43DD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8FCD-A069-F7B8-4779-10030F18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799704-F58F-9DCF-DB63-F9CF4C74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54DC7E-FC55-22E7-64B3-D9DEA37F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0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背景パターン&#10;&#10;自動的に生成された説明">
            <a:extLst>
              <a:ext uri="{FF2B5EF4-FFF2-40B4-BE49-F238E27FC236}">
                <a16:creationId xmlns:a16="http://schemas.microsoft.com/office/drawing/2014/main" id="{F5578CA3-7ADE-C0F7-7BF6-C8A6E38CB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090" t="16659" r="1090" b="99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0FF875-B749-2FB0-BE97-EE2449C6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902030-464C-7AF1-51F6-262B9DDA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A4235-8996-A867-29AD-47AB907B9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02C74-34BD-0148-A7A7-F68D012730E0}" type="datetimeFigureOut">
              <a:rPr kumimoji="1" lang="ja-JP" altLang="en-US" smtClean="0"/>
              <a:t>2023/11/28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8FF4B-3F45-535C-6DC6-FC4686689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DA3686-73C2-35DD-D426-D66F9AB6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3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58DAD2-CEEC-61C7-A183-23B6E5D01C04}"/>
              </a:ext>
            </a:extLst>
          </p:cNvPr>
          <p:cNvSpPr txBox="1"/>
          <p:nvPr/>
        </p:nvSpPr>
        <p:spPr>
          <a:xfrm>
            <a:off x="4377559" y="284364"/>
            <a:ext cx="343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i="0" dirty="0">
                <a:solidFill>
                  <a:schemeClr val="bg1"/>
                </a:solidFill>
                <a:effectLst/>
              </a:rPr>
              <a:t>Microsoft (</a:t>
            </a:r>
            <a:r>
              <a:rPr lang="ja-JP" altLang="en-US" b="1" i="0">
                <a:solidFill>
                  <a:schemeClr val="bg1"/>
                </a:solidFill>
                <a:effectLst/>
              </a:rPr>
              <a:t>有志</a:t>
            </a:r>
            <a:r>
              <a:rPr lang="en-US" altLang="ja-JP" b="1" i="0" dirty="0">
                <a:solidFill>
                  <a:schemeClr val="bg1"/>
                </a:solidFill>
                <a:effectLst/>
              </a:rPr>
              <a:t>) Publication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40F936-79B2-0B7F-FA1C-DC3772C3F4FC}"/>
              </a:ext>
            </a:extLst>
          </p:cNvPr>
          <p:cNvSpPr txBox="1"/>
          <p:nvPr/>
        </p:nvSpPr>
        <p:spPr>
          <a:xfrm>
            <a:off x="1266496" y="788020"/>
            <a:ext cx="909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i="0" dirty="0">
                <a:solidFill>
                  <a:schemeClr val="bg1"/>
                </a:solidFill>
                <a:effectLst/>
              </a:rPr>
              <a:t>2023</a:t>
            </a:r>
            <a:r>
              <a:rPr lang="ja-JP" altLang="en-US" sz="5400" b="1" i="0">
                <a:solidFill>
                  <a:schemeClr val="bg1"/>
                </a:solidFill>
                <a:effectLst/>
              </a:rPr>
              <a:t>年振り返り</a:t>
            </a:r>
            <a:r>
              <a:rPr lang="en-US" altLang="ja-JP" sz="5400" b="1" i="0" dirty="0">
                <a:solidFill>
                  <a:schemeClr val="bg1"/>
                </a:solidFill>
                <a:effectLst/>
              </a:rPr>
              <a:t> </a:t>
            </a:r>
            <a:r>
              <a:rPr lang="ja-JP" altLang="en-US" sz="5400" b="1" i="0">
                <a:solidFill>
                  <a:schemeClr val="bg1"/>
                </a:solidFill>
                <a:effectLst/>
              </a:rPr>
              <a:t>サマリー</a:t>
            </a:r>
            <a:endParaRPr lang="en-US" altLang="ja-JP" sz="5400" b="1" i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D6A6134-E11F-1D51-032F-88A3F201795F}"/>
              </a:ext>
            </a:extLst>
          </p:cNvPr>
          <p:cNvGrpSpPr/>
          <p:nvPr/>
        </p:nvGrpSpPr>
        <p:grpSpPr>
          <a:xfrm>
            <a:off x="1368972" y="2446948"/>
            <a:ext cx="9454056" cy="3687676"/>
            <a:chOff x="1135116" y="2446948"/>
            <a:chExt cx="9454056" cy="368767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DBCFF3C-39E5-10A7-0B69-EA87A9E099C8}"/>
                </a:ext>
              </a:extLst>
            </p:cNvPr>
            <p:cNvSpPr txBox="1"/>
            <p:nvPr/>
          </p:nvSpPr>
          <p:spPr>
            <a:xfrm>
              <a:off x="1135116" y="2446948"/>
              <a:ext cx="4172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00" b="1" dirty="0">
                  <a:solidFill>
                    <a:schemeClr val="bg1"/>
                  </a:solidFill>
                </a:rPr>
                <a:t>2</a:t>
              </a:r>
              <a:r>
                <a:rPr lang="en-US" altLang="ja-JP" sz="5400" b="1" i="0" dirty="0">
                  <a:solidFill>
                    <a:schemeClr val="bg1"/>
                  </a:solidFill>
                  <a:effectLst/>
                </a:rPr>
                <a:t>2</a:t>
              </a:r>
              <a:r>
                <a:rPr lang="ja-JP" altLang="en-US" sz="2800" b="1" i="0">
                  <a:solidFill>
                    <a:schemeClr val="bg1"/>
                  </a:solidFill>
                  <a:effectLst/>
                </a:rPr>
                <a:t>人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E294FB8-38D4-883A-4905-AD24AC2DB381}"/>
                </a:ext>
              </a:extLst>
            </p:cNvPr>
            <p:cNvSpPr txBox="1"/>
            <p:nvPr/>
          </p:nvSpPr>
          <p:spPr>
            <a:xfrm>
              <a:off x="1135116" y="3342164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メンバー数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D29413D8-640A-C543-03A4-46BE32D308CB}"/>
                </a:ext>
              </a:extLst>
            </p:cNvPr>
            <p:cNvSpPr txBox="1"/>
            <p:nvPr/>
          </p:nvSpPr>
          <p:spPr>
            <a:xfrm>
              <a:off x="6416564" y="2446949"/>
              <a:ext cx="4172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00" b="1" dirty="0">
                  <a:solidFill>
                    <a:schemeClr val="bg1"/>
                  </a:solidFill>
                </a:rPr>
                <a:t>305</a:t>
              </a:r>
              <a:r>
                <a:rPr lang="ja-JP" altLang="en-US" sz="2800" b="1" i="0">
                  <a:solidFill>
                    <a:schemeClr val="bg1"/>
                  </a:solidFill>
                  <a:effectLst/>
                </a:rPr>
                <a:t>記事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733E02B-A36D-260B-C811-5FA6E896D6DF}"/>
                </a:ext>
              </a:extLst>
            </p:cNvPr>
            <p:cNvSpPr txBox="1"/>
            <p:nvPr/>
          </p:nvSpPr>
          <p:spPr>
            <a:xfrm>
              <a:off x="6416564" y="3342165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執筆記事数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AD33876C-057A-C6A2-3552-CF2432B53ED0}"/>
                </a:ext>
              </a:extLst>
            </p:cNvPr>
            <p:cNvSpPr txBox="1"/>
            <p:nvPr/>
          </p:nvSpPr>
          <p:spPr>
            <a:xfrm>
              <a:off x="1135116" y="4777743"/>
              <a:ext cx="4172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00" b="1" i="0" dirty="0">
                  <a:solidFill>
                    <a:schemeClr val="bg1"/>
                  </a:solidFill>
                  <a:effectLst/>
                </a:rPr>
                <a:t>1,998,632</a:t>
              </a:r>
              <a:r>
                <a:rPr lang="ja-JP" altLang="en-US" sz="2800" b="1" i="0">
                  <a:solidFill>
                    <a:schemeClr val="bg1"/>
                  </a:solidFill>
                  <a:effectLst/>
                </a:rPr>
                <a:t>字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CF9E2D4-74BD-504A-5D31-611BAE1EF5A6}"/>
                </a:ext>
              </a:extLst>
            </p:cNvPr>
            <p:cNvSpPr txBox="1"/>
            <p:nvPr/>
          </p:nvSpPr>
          <p:spPr>
            <a:xfrm>
              <a:off x="1135116" y="5672959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執筆文字数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37143B-D88C-7E67-9D7B-40457C04CF6D}"/>
                </a:ext>
              </a:extLst>
            </p:cNvPr>
            <p:cNvSpPr txBox="1"/>
            <p:nvPr/>
          </p:nvSpPr>
          <p:spPr>
            <a:xfrm>
              <a:off x="6416564" y="4777743"/>
              <a:ext cx="41726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00" b="1" i="0" dirty="0">
                  <a:solidFill>
                    <a:schemeClr val="bg1"/>
                  </a:solidFill>
                  <a:effectLst/>
                </a:rPr>
                <a:t>2059</a:t>
              </a:r>
              <a:endParaRPr lang="en-US" altLang="ja-JP" sz="3600" b="1" i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DC13FAC-38FF-3342-3C8B-3FCB9EAA68B9}"/>
                </a:ext>
              </a:extLst>
            </p:cNvPr>
            <p:cNvSpPr txBox="1"/>
            <p:nvPr/>
          </p:nvSpPr>
          <p:spPr>
            <a:xfrm>
              <a:off x="6416564" y="5672959"/>
              <a:ext cx="41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b="1" i="0">
                  <a:solidFill>
                    <a:schemeClr val="bg1"/>
                  </a:solidFill>
                  <a:effectLst/>
                  <a:latin typeface="-apple-system"/>
                </a:rPr>
                <a:t>いいね数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64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A1CC09-6048-A719-0407-531C0ADFA07E}"/>
              </a:ext>
            </a:extLst>
          </p:cNvPr>
          <p:cNvSpPr/>
          <p:nvPr/>
        </p:nvSpPr>
        <p:spPr>
          <a:xfrm>
            <a:off x="362607" y="236483"/>
            <a:ext cx="11466786" cy="638503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BA57BB71-955A-0BA1-67FF-EB915F7E6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1902670"/>
              </p:ext>
            </p:extLst>
          </p:nvPr>
        </p:nvGraphicFramePr>
        <p:xfrm>
          <a:off x="760248" y="519969"/>
          <a:ext cx="10759089" cy="5985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0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1CD531-51E3-97AA-D415-06340FE6DE98}"/>
              </a:ext>
            </a:extLst>
          </p:cNvPr>
          <p:cNvSpPr/>
          <p:nvPr/>
        </p:nvSpPr>
        <p:spPr>
          <a:xfrm>
            <a:off x="362607" y="236483"/>
            <a:ext cx="11466786" cy="638503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E3AAAF5F-76B5-8D05-885A-4555A0A77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034447"/>
              </p:ext>
            </p:extLst>
          </p:nvPr>
        </p:nvGraphicFramePr>
        <p:xfrm>
          <a:off x="665655" y="435887"/>
          <a:ext cx="10937766" cy="6091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77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B1CD531-51E3-97AA-D415-06340FE6DE98}"/>
              </a:ext>
            </a:extLst>
          </p:cNvPr>
          <p:cNvSpPr/>
          <p:nvPr/>
        </p:nvSpPr>
        <p:spPr>
          <a:xfrm>
            <a:off x="362607" y="236483"/>
            <a:ext cx="11466786" cy="6385034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7B102036-862F-0F3E-EEBA-D9FDE18B4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895740"/>
              </p:ext>
            </p:extLst>
          </p:nvPr>
        </p:nvGraphicFramePr>
        <p:xfrm>
          <a:off x="741083" y="414866"/>
          <a:ext cx="10446870" cy="6206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622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</Words>
  <Application>Microsoft Macintosh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-apple-system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32</cp:revision>
  <dcterms:created xsi:type="dcterms:W3CDTF">2023-11-28T13:26:57Z</dcterms:created>
  <dcterms:modified xsi:type="dcterms:W3CDTF">2023-11-28T15:41:58Z</dcterms:modified>
</cp:coreProperties>
</file>