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334" r:id="rId9"/>
    <p:sldId id="335" r:id="rId10"/>
    <p:sldId id="311" r:id="rId11"/>
    <p:sldId id="312" r:id="rId12"/>
    <p:sldId id="336" r:id="rId13"/>
    <p:sldId id="313" r:id="rId14"/>
    <p:sldId id="281" r:id="rId15"/>
    <p:sldId id="282" r:id="rId16"/>
    <p:sldId id="283" r:id="rId17"/>
    <p:sldId id="293" r:id="rId18"/>
    <p:sldId id="294" r:id="rId19"/>
    <p:sldId id="301" r:id="rId20"/>
    <p:sldId id="261" r:id="rId21"/>
    <p:sldId id="279" r:id="rId22"/>
    <p:sldId id="328" r:id="rId23"/>
    <p:sldId id="329" r:id="rId24"/>
    <p:sldId id="330" r:id="rId25"/>
    <p:sldId id="331" r:id="rId26"/>
    <p:sldId id="332" r:id="rId27"/>
    <p:sldId id="333" r:id="rId28"/>
    <p:sldId id="262" r:id="rId29"/>
    <p:sldId id="280" r:id="rId30"/>
    <p:sldId id="264" r:id="rId31"/>
    <p:sldId id="265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266" r:id="rId42"/>
    <p:sldId id="267" r:id="rId43"/>
    <p:sldId id="268" r:id="rId44"/>
    <p:sldId id="269" r:id="rId45"/>
    <p:sldId id="271" r:id="rId46"/>
    <p:sldId id="272" r:id="rId47"/>
    <p:sldId id="273" r:id="rId48"/>
    <p:sldId id="323" r:id="rId49"/>
    <p:sldId id="324" r:id="rId50"/>
    <p:sldId id="325" r:id="rId51"/>
    <p:sldId id="326" r:id="rId52"/>
    <p:sldId id="327" r:id="rId53"/>
    <p:sldId id="274" r:id="rId54"/>
    <p:sldId id="302" r:id="rId55"/>
    <p:sldId id="30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8749-1EB0-4189-9A4F-E8475427BCCE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9535-B4DA-432B-8F5C-675794E52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.NET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Dagur,CDAC,India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"/>
            <a:ext cx="7038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81200"/>
            <a:ext cx="91535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343400"/>
            <a:ext cx="6524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199"/>
            <a:ext cx="8763000" cy="582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85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rot="5400000">
            <a:off x="1181100" y="14097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H="1">
            <a:off x="1943100" y="17907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23622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384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3810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</a:p>
          <a:p>
            <a:pPr algn="ctr"/>
            <a:r>
              <a:rPr lang="en-US" dirty="0" smtClean="0"/>
              <a:t>Class1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57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rot="16200000" flipH="1">
            <a:off x="4629150" y="158115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rot="5400000">
            <a:off x="5638800" y="14478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400" y="2743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591" y="1981200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Class Inheritance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429000"/>
            <a:ext cx="238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Class Inheritance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7239000" y="1905000"/>
            <a:ext cx="129540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200900" y="1714500"/>
            <a:ext cx="1447800" cy="76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3886200"/>
            <a:ext cx="298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</a:t>
            </a:r>
            <a:r>
              <a:rPr lang="en-US" b="1" dirty="0" smtClean="0"/>
              <a:t> Interface </a:t>
            </a:r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6657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.NET Framework at its core consists of: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Common Language Runtime (</a:t>
            </a:r>
            <a:r>
              <a:rPr lang="en-US" sz="2400" b="1" dirty="0" smtClean="0"/>
              <a:t>CLR</a:t>
            </a:r>
            <a:r>
              <a:rPr lang="en-US" sz="2400" dirty="0" smtClean="0"/>
              <a:t>),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Base Class Library (</a:t>
            </a:r>
            <a:r>
              <a:rPr lang="en-US" sz="2400" b="1" dirty="0" smtClean="0"/>
              <a:t>BCL</a:t>
            </a:r>
            <a:r>
              <a:rPr lang="en-US" sz="2400" dirty="0" smtClean="0"/>
              <a:t>) or FCL(Framework Class Library),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.NET Framework  Architecture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Components of .NET Framework  Architecture - Common Language Runtime (CLR)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CLR is responsible for the execution of all applications developed using the .NET library.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is a library of functionalities which are available to all languages using the .NET Framework. </a:t>
            </a:r>
          </a:p>
          <a:p>
            <a:r>
              <a:rPr lang="en-US" sz="2400" dirty="0" smtClean="0"/>
              <a:t>It consists of classes, interfaces of reusable types that integrates with CLR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Components of .NET Framework  Architecture - Base Class Library (BCL)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This is used to create Data Access Layer to query and manipulate data from underlying data source like SQL Server, Oracle, and DB2 etc.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Components of .NET Framework Architecture - </a:t>
            </a:r>
            <a:r>
              <a:rPr lang="en-IN" sz="2800" b="1" dirty="0" err="1" smtClean="0"/>
              <a:t>ADO.Net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This allows you to query the data from the various data sources (like SQL databases, XML documents, </a:t>
            </a:r>
            <a:r>
              <a:rPr lang="en-IN" sz="2400" dirty="0" err="1" smtClean="0"/>
              <a:t>Ado.Net</a:t>
            </a:r>
            <a:r>
              <a:rPr lang="en-IN" sz="2400" dirty="0" smtClean="0"/>
              <a:t> Datasets, Various Web services and any other objects such as Collections, Generics etc.) using a SQL Query like syntax with </a:t>
            </a:r>
            <a:r>
              <a:rPr lang="en-IN" sz="2400" dirty="0" err="1" smtClean="0"/>
              <a:t>.Net</a:t>
            </a:r>
            <a:r>
              <a:rPr lang="en-IN" sz="2400" dirty="0" smtClean="0"/>
              <a:t> framework languages like C# and VB.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Components of .NET Framework Architecture - </a:t>
            </a:r>
            <a:r>
              <a:rPr lang="en-IN" sz="2800" b="1" dirty="0" smtClean="0"/>
              <a:t>LINQ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Visual Studio IDE offers a set of tools that help you to write and modify the code for your programs, and also detect and correct errors in your programs. </a:t>
            </a:r>
          </a:p>
          <a:p>
            <a:r>
              <a:rPr lang="en-IN" sz="2400" dirty="0" smtClean="0"/>
              <a:t>Using Visual Studio you can build, desktop apps, mobile apps, ASP.NET web apps, and web services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Components of .NET Framework Architecture - </a:t>
            </a:r>
            <a:r>
              <a:rPr lang="en-IN" sz="2800" b="1" dirty="0" smtClean="0"/>
              <a:t>Visual Studio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What is the .NET Framework?</a:t>
            </a:r>
          </a:p>
          <a:p>
            <a:pPr algn="just"/>
            <a:r>
              <a:rPr lang="en-US" sz="2400" dirty="0" smtClean="0"/>
              <a:t>How .NET applications work?</a:t>
            </a:r>
          </a:p>
          <a:p>
            <a:pPr algn="just"/>
            <a:r>
              <a:rPr lang="en-US" sz="2400" dirty="0" smtClean="0"/>
              <a:t>What is C# and how it relates to the .NET Framework</a:t>
            </a:r>
          </a:p>
          <a:p>
            <a:pPr algn="just"/>
            <a:r>
              <a:rPr lang="en-US" sz="2400" dirty="0" smtClean="0"/>
              <a:t>Tools available for creating .NET applications with C#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What’s in the .NET Framework?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.NET Framework consists primarily of a huge library of code that you use from your client languages (such as C#) using object-oriented programming (OOP) techniques.</a:t>
            </a:r>
          </a:p>
          <a:p>
            <a:r>
              <a:rPr lang="en-US" sz="2400" dirty="0" smtClean="0"/>
              <a:t>This library is categorized into different modules </a:t>
            </a: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r>
              <a:rPr lang="en-US" sz="2400" dirty="0" smtClean="0"/>
              <a:t>one module contains the building blocks for Windows applications, another for network programming, and another for web development. </a:t>
            </a:r>
          </a:p>
          <a:p>
            <a:r>
              <a:rPr lang="en-US" sz="2400" dirty="0" smtClean="0"/>
              <a:t>Some modules are divided into more specific sub modules, such as a module for building web services within the module for web development.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CTS &amp; CLS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876800" y="1676400"/>
            <a:ext cx="4038600" cy="38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" y="1676400"/>
            <a:ext cx="4038600" cy="3581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CTS and CLS are parts of .NET CLR and are responsible for type safety with in the code.</a:t>
            </a:r>
          </a:p>
          <a:p>
            <a:pPr algn="just"/>
            <a:r>
              <a:rPr lang="en-US" sz="2400" dirty="0" smtClean="0"/>
              <a:t> Both allow cross language communication and type safety.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714625"/>
            <a:ext cx="71818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52575"/>
            <a:ext cx="7010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852613"/>
            <a:ext cx="69342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2786063"/>
            <a:ext cx="7000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28725"/>
            <a:ext cx="6858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547813"/>
            <a:ext cx="68484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 smtClean="0"/>
              <a:t>Common Type System(CTS):</a:t>
            </a:r>
          </a:p>
          <a:p>
            <a:r>
              <a:rPr lang="en-US" sz="2400" dirty="0" smtClean="0"/>
              <a:t>CTS stands for Common Type System. </a:t>
            </a:r>
          </a:p>
          <a:p>
            <a:r>
              <a:rPr lang="en-US" sz="2400" dirty="0" smtClean="0"/>
              <a:t>It defines the rules which Common Language Runtime follows when declaring, using, and managing types. </a:t>
            </a:r>
          </a:p>
          <a:p>
            <a:r>
              <a:rPr lang="en-US" sz="2400" dirty="0" smtClean="0"/>
              <a:t>The common type system performs the following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It enables cross-language integration, type safety, and high-performance code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It provides an object-oriented model for implementation of many programming languages.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It defines rules that every language must follow which runs under .NET framework. It ensures that objects written in different .NET Languages like C#, VB.NET, F# etc. can interact with each other.</a:t>
            </a:r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What’s in the .NET Framework?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Common Language Specification (CLS): </a:t>
            </a:r>
          </a:p>
          <a:p>
            <a:r>
              <a:rPr lang="en-US" dirty="0" smtClean="0"/>
              <a:t>CLS stands for Common Language Specification and it is a subset of CTS.</a:t>
            </a:r>
          </a:p>
          <a:p>
            <a:r>
              <a:rPr lang="en-US" dirty="0" smtClean="0"/>
              <a:t>It defines a set of rules and restrictions that every language must follow which runs under .NET framework. </a:t>
            </a:r>
          </a:p>
          <a:p>
            <a:r>
              <a:rPr lang="en-US" dirty="0" smtClean="0"/>
              <a:t>The languages which follows these set of rules are said to be CLS Compliant. In simple words, CLS enables cross-language integration.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rule is that you cannot use multiple inheritance within .NET Framework. As you know C++ supports multiple inheritance but; when you will try to use that C++ code within C#, it is not possible because C# doesn’t supports multiple inheritance.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another rule is that you cannot have members with same name with case difference only i.e. you cannot have add() and Add() methods. This easily works in C# because it is case-sensitive but when you will try to use that C# code in VB.NET, it is not possible because VB.NET is not case-sensitive.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IS THE .NET FRAMEWORK?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/>
              <a:t>The .NET Framework is a revolutionary platform created by Microsoft for developing applications.</a:t>
            </a:r>
          </a:p>
          <a:p>
            <a:pPr algn="just"/>
            <a:r>
              <a:rPr lang="en-US" sz="2400" dirty="0" smtClean="0"/>
              <a:t>It consists of the </a:t>
            </a:r>
            <a:r>
              <a:rPr lang="en-US" sz="2400" b="1" dirty="0" smtClean="0"/>
              <a:t>common language runtime (CLR) </a:t>
            </a:r>
            <a:r>
              <a:rPr lang="en-US" sz="2000" dirty="0" smtClean="0"/>
              <a:t>which is the execution engine that handles running applications</a:t>
            </a:r>
            <a:r>
              <a:rPr lang="en-US" sz="2400" dirty="0" smtClean="0"/>
              <a:t> and the </a:t>
            </a:r>
            <a:r>
              <a:rPr lang="en-US" sz="2400" b="1" dirty="0" smtClean="0"/>
              <a:t>.NET Framework class library</a:t>
            </a:r>
            <a:r>
              <a:rPr lang="en-US" sz="2400" dirty="0" smtClean="0"/>
              <a:t>, which includes classes, interfaces, and value types that support an extensive range of technologies. </a:t>
            </a:r>
          </a:p>
          <a:p>
            <a:pPr algn="just"/>
            <a:r>
              <a:rPr lang="en-US" sz="2400" dirty="0" smtClean="0"/>
              <a:t>With .NET framework, Microsoft has provided  programmers a single platform for developing applications using different programming languages such as VB,C#,VC++. </a:t>
            </a:r>
          </a:p>
          <a:p>
            <a:pPr algn="just"/>
            <a:r>
              <a:rPr lang="en-US" sz="2400" dirty="0" smtClean="0"/>
              <a:t>The .NET Framework is really a cluster of several technologies: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The .NET languages: </a:t>
            </a:r>
            <a:r>
              <a:rPr lang="en-US" sz="2400" i="1" dirty="0" smtClean="0"/>
              <a:t>Visual Basic, C#, F#, and C++</a:t>
            </a:r>
          </a:p>
          <a:p>
            <a:pPr algn="just">
              <a:buNone/>
            </a:pPr>
            <a:endParaRPr lang="en-US" sz="2400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The Common Language Runtime (CLR): </a:t>
            </a:r>
            <a:r>
              <a:rPr lang="en-US" sz="2400" i="1" dirty="0" smtClean="0"/>
              <a:t>This is the engine that executes all .NET </a:t>
            </a:r>
            <a:r>
              <a:rPr lang="en-US" sz="2400" dirty="0" smtClean="0"/>
              <a:t>programs and provides automatic services for these applications, such as security checking, memory management, and optimization.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Writing Applications Using the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Writing an application using the .NET Framework means writing code (using any of the languages that support the Framework) using the .NET code library.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 this course, you use Visual Studio for your development.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VS is a powerful, integrated development environment that supports C# (as well as managed and unmanaged C++,Visual Basic, and some others).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advantage of this environment is the ease with which .NET features can be integrated into your code.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code that you create will be entirely C# but use the .NET Framework throughout, and you’ll make use of the additional tools in VS where necessary.</a:t>
            </a:r>
          </a:p>
          <a:p>
            <a:r>
              <a:rPr lang="en-US" sz="2400" dirty="0" smtClean="0"/>
              <a:t>In order for C# code to execute, it must be converted into a language that the target operating system understands, known as native code. </a:t>
            </a:r>
          </a:p>
          <a:p>
            <a:r>
              <a:rPr lang="en-US" sz="2400" dirty="0" smtClean="0"/>
              <a:t>This conversion is called compiling code, an act that is performed by a compiler.</a:t>
            </a:r>
          </a:p>
          <a:p>
            <a:r>
              <a:rPr lang="en-US" sz="2400" dirty="0" smtClean="0"/>
              <a:t> Under the .NET Framework, this is a two-stage process.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Writing Applications Using the .NET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2790825"/>
            <a:ext cx="6991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085850"/>
            <a:ext cx="6867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47813"/>
            <a:ext cx="70104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495425"/>
            <a:ext cx="6800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2386013"/>
            <a:ext cx="72580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738438"/>
            <a:ext cx="7048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24400" y="4724400"/>
            <a:ext cx="2802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 TRANSLATION</a:t>
            </a:r>
          </a:p>
          <a:p>
            <a:endParaRPr lang="en-US" dirty="0" smtClean="0"/>
          </a:p>
          <a:p>
            <a:r>
              <a:rPr lang="en-US" dirty="0" smtClean="0"/>
              <a:t>COMPILATION AT RUN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1409700"/>
            <a:ext cx="6772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428750"/>
            <a:ext cx="69437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The .NET Framework class library: </a:t>
            </a:r>
            <a:r>
              <a:rPr lang="en-US" sz="2400" dirty="0" smtClean="0"/>
              <a:t>The class library collects thousands of pieces of prebuilt functionality that you can “snap in” to your applications.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These features are sometimes organized into technology sets, such as ADO.NET (the technology for creating database applications) and Windows Presentation Foundation (WPF, the technology for creating desktop user interfaces).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.NET FRAMEWORK?</a:t>
            </a:r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676400"/>
            <a:ext cx="68103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Common Intermediate</a:t>
            </a:r>
            <a:br>
              <a:rPr lang="en-US" sz="3200" b="1" dirty="0" smtClean="0"/>
            </a:br>
            <a:r>
              <a:rPr lang="en-US" sz="3200" b="1" dirty="0" smtClean="0"/>
              <a:t>Language (CIL) code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you compile code that uses the .NET Framework library, you don’t immediately create operating system–specific native code. Instead, you compile your code into Common Intermediate Language (CIL) code. </a:t>
            </a:r>
          </a:p>
          <a:p>
            <a:r>
              <a:rPr lang="en-US" sz="2400" dirty="0" smtClean="0"/>
              <a:t>CIL is also known as Microsoft Intermediate Language (</a:t>
            </a:r>
            <a:r>
              <a:rPr lang="en-US" sz="2400" b="1" dirty="0" smtClean="0"/>
              <a:t>MSIL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This code isn’t specific to any operating system (OS) and isn’t specific to C#. </a:t>
            </a:r>
          </a:p>
          <a:p>
            <a:r>
              <a:rPr lang="en-US" sz="2400" dirty="0" smtClean="0"/>
              <a:t>Other .NET languages — Visual Basic .NET, for example — also compile to this language as a first stage. </a:t>
            </a:r>
          </a:p>
          <a:p>
            <a:r>
              <a:rPr lang="en-US" sz="2400" dirty="0" smtClean="0"/>
              <a:t>This compilation step is carried out by VS when you develop C# applications.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Just-in-time (JIT) compiler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just-in-time (JIT) compiler, compiles CIL into native code that is specific to the OS and machine architecture being targeted.</a:t>
            </a:r>
          </a:p>
          <a:p>
            <a:r>
              <a:rPr lang="en-US" sz="2400" dirty="0" smtClean="0"/>
              <a:t>Only at this point can the OS execute the application. </a:t>
            </a:r>
          </a:p>
          <a:p>
            <a:r>
              <a:rPr lang="en-US" sz="2400" dirty="0" smtClean="0"/>
              <a:t>The just-in-time part of the name reflects the fact that CIL code is compiled only when it is needed. </a:t>
            </a:r>
          </a:p>
          <a:p>
            <a:r>
              <a:rPr lang="en-US" sz="2400" dirty="0" smtClean="0"/>
              <a:t>This compilation can happen on the fly while your application is running.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Assemblies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you compile an application, the CIL code is stored in an </a:t>
            </a:r>
            <a:r>
              <a:rPr lang="en-US" sz="2400" i="1" dirty="0" smtClean="0"/>
              <a:t>assembly. </a:t>
            </a:r>
          </a:p>
          <a:p>
            <a:r>
              <a:rPr lang="en-US" sz="2400" i="1" dirty="0" smtClean="0"/>
              <a:t>Assemblies include both executable </a:t>
            </a:r>
            <a:r>
              <a:rPr lang="en-US" sz="2400" dirty="0" smtClean="0"/>
              <a:t>application files that you can run directly from Windows without the need for any other programs (these have a .exe file extension) and libraries (which have a .</a:t>
            </a:r>
            <a:r>
              <a:rPr lang="en-US" sz="2400" dirty="0" err="1" smtClean="0"/>
              <a:t>dll</a:t>
            </a:r>
            <a:r>
              <a:rPr lang="en-US" sz="2400" dirty="0" smtClean="0"/>
              <a:t> extension) for use by other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Assemblies also include </a:t>
            </a:r>
            <a:r>
              <a:rPr lang="en-US" sz="2400" i="1" dirty="0" smtClean="0"/>
              <a:t>meta information (Metadata) and optional resources 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/>
              <a:t>Metadata </a:t>
            </a:r>
            <a:r>
              <a:rPr lang="en-US" sz="2400" i="1" dirty="0" smtClean="0"/>
              <a:t>is, information about the </a:t>
            </a:r>
            <a:r>
              <a:rPr lang="en-US" sz="2400" dirty="0" smtClean="0"/>
              <a:t>information contained in the assembly.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Optional resources </a:t>
            </a:r>
            <a:r>
              <a:rPr lang="en-US" sz="2400" i="1" dirty="0" smtClean="0"/>
              <a:t>- additional data </a:t>
            </a:r>
            <a:r>
              <a:rPr lang="en-US" sz="2400" dirty="0" smtClean="0"/>
              <a:t>used by the CIL, such as sound files and pictures. </a:t>
            </a:r>
          </a:p>
          <a:p>
            <a:r>
              <a:rPr lang="en-US" sz="2400" dirty="0" smtClean="0"/>
              <a:t>The meta information enables assemblies to be fully self-descriptive. </a:t>
            </a:r>
          </a:p>
          <a:p>
            <a:r>
              <a:rPr lang="en-US" sz="2400" dirty="0" smtClean="0"/>
              <a:t>This means that deploying applications is often as simple as copying the files into a directory on a remote computer.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Managed Code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Code written using the .NET Framework is managed when it is executed.</a:t>
            </a:r>
          </a:p>
          <a:p>
            <a:r>
              <a:rPr lang="en-US" sz="2400" dirty="0" smtClean="0"/>
              <a:t>This means that the CLR looks after your applications by managing memory, handling security, allowing cross-language debugging, and so on. </a:t>
            </a:r>
          </a:p>
          <a:p>
            <a:r>
              <a:rPr lang="en-US" sz="2400" dirty="0" smtClean="0"/>
              <a:t>By contrast, applications that do not run under the control of the CLR are said to be </a:t>
            </a:r>
            <a:r>
              <a:rPr lang="en-US" sz="2400" i="1" dirty="0" smtClean="0"/>
              <a:t>unmanaged, and certain languages such as C++ can be used to </a:t>
            </a:r>
            <a:r>
              <a:rPr lang="en-US" sz="2400" dirty="0" smtClean="0"/>
              <a:t>write such applications, which, for example, access low-level functions of the operating system. </a:t>
            </a:r>
          </a:p>
          <a:p>
            <a:r>
              <a:rPr lang="en-US" sz="2400" dirty="0" smtClean="0"/>
              <a:t>However, in C# you can write only code that runs in a managed environment. </a:t>
            </a:r>
          </a:p>
          <a:p>
            <a:r>
              <a:rPr lang="en-US" sz="2400" dirty="0" smtClean="0"/>
              <a:t>You will make use of the managed features of the CLR and allow .NET itself to handle any interaction with the operating system.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Garbage Collection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of the most important features of managed code is the concept of </a:t>
            </a:r>
            <a:r>
              <a:rPr lang="en-US" sz="2400" i="1" dirty="0" smtClean="0"/>
              <a:t>garbage collection. </a:t>
            </a:r>
          </a:p>
          <a:p>
            <a:r>
              <a:rPr lang="en-US" sz="2400" i="1" dirty="0" smtClean="0"/>
              <a:t>This is the .NET </a:t>
            </a:r>
            <a:r>
              <a:rPr lang="en-US" sz="2400" dirty="0" smtClean="0"/>
              <a:t>method of making sure that the memory used by an application is freed up completely when the application is no longer in use. </a:t>
            </a:r>
          </a:p>
          <a:p>
            <a:r>
              <a:rPr lang="en-US" sz="2400" dirty="0" smtClean="0"/>
              <a:t>Prior to .NET this was mostly the responsibility of programmers, and a few simple errors in code could result in large blocks of memory mysteriously disappearing as a result of being allocated to the wrong place in memory. </a:t>
            </a:r>
          </a:p>
          <a:p>
            <a:r>
              <a:rPr lang="en-US" sz="2400" dirty="0" smtClean="0"/>
              <a:t>That usually meant a progressive slowdown of your computer, followed by a system crash.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.NET garbage collection works by periodically inspecting the memory of your computer and removing anything from it that is no longer needed. </a:t>
            </a:r>
          </a:p>
          <a:p>
            <a:r>
              <a:rPr lang="en-US" sz="2400" dirty="0" smtClean="0"/>
              <a:t>There is no set time frame for this; it might happen thousands of times a second, once every few seconds, or whenever, but you can rest assured that it will happen.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Garbage Collection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7029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14400" y="30480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49530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</a:t>
            </a:r>
            <a:r>
              <a:rPr lang="en-US" dirty="0" smtClean="0"/>
              <a:t>Class2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rot="5400000">
            <a:off x="1028700" y="42291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rot="16200000" flipH="1">
            <a:off x="1752600" y="4191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40386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1905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81800" y="18288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 rot="16200000" flipH="1">
            <a:off x="4610100" y="30861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</p:cNvCxnSpPr>
          <p:nvPr/>
        </p:nvCxnSpPr>
        <p:spPr>
          <a:xfrm rot="5400000">
            <a:off x="6153150" y="2914650"/>
            <a:ext cx="12192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0" y="5562600"/>
            <a:ext cx="304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 Interface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528763"/>
            <a:ext cx="6848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ASP.NET: </a:t>
            </a:r>
            <a:r>
              <a:rPr lang="en-US" sz="2400" dirty="0" smtClean="0"/>
              <a:t>This is the engine that hosts the web applications you create with .NET, and supports almost any feature from the .NET Framework class library.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ASP.NET also includes a set of web-specific services, such as secure authentication and data storage.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.NET FRAMEWORK?</a:t>
            </a:r>
            <a:endParaRPr lang="en-US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381125"/>
            <a:ext cx="69818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509713"/>
            <a:ext cx="68961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153400" cy="228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406" y="1295401"/>
            <a:ext cx="8579794" cy="520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438400" cy="114300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Language compilation in .NET</a:t>
            </a:r>
            <a:endParaRPr lang="en-IN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76200"/>
            <a:ext cx="5486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All the .NET languages are compiled into another lower-level language before the code is executed. </a:t>
            </a:r>
          </a:p>
          <a:p>
            <a:r>
              <a:rPr lang="en-IN" sz="2400" dirty="0" smtClean="0"/>
              <a:t>This lower level language is the </a:t>
            </a:r>
            <a:r>
              <a:rPr lang="en-IN" sz="2400" i="1" dirty="0" smtClean="0"/>
              <a:t>Common Intermediate Language (CIL, or just IL). </a:t>
            </a:r>
          </a:p>
          <a:p>
            <a:r>
              <a:rPr lang="en-IN" sz="2400" i="1" dirty="0" smtClean="0"/>
              <a:t>The CLR, the engine of .NET, uses only </a:t>
            </a:r>
            <a:r>
              <a:rPr lang="en-IN" sz="2400" dirty="0" smtClean="0"/>
              <a:t>IL code. </a:t>
            </a:r>
          </a:p>
          <a:p>
            <a:r>
              <a:rPr lang="en-IN" sz="2400" dirty="0" smtClean="0"/>
              <a:t>Because all .NET languages are based on IL, they all have profound similarities. </a:t>
            </a:r>
          </a:p>
          <a:p>
            <a:r>
              <a:rPr lang="en-IN" sz="2400" dirty="0" smtClean="0"/>
              <a:t>This is the reason that the VB and C# languages provide essentially the same features and performance.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Language compilation in .NET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b="1" dirty="0" smtClean="0"/>
              <a:t>Visual Studio: </a:t>
            </a:r>
            <a:r>
              <a:rPr lang="en-US" sz="2600" dirty="0" smtClean="0"/>
              <a:t>To enable developers to use the features and services offered by the .NET framework Microsoft introduced a development and execution software called Visual Studio.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It provides a comprehensive and integrated environment for developing applications that use the features and services provided by .NET Framework.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It allows you to develop various types of applications, such as Console applications, Windows form applications, web applications and web services in any of the .NET languages such as </a:t>
            </a:r>
            <a:r>
              <a:rPr lang="en-US" sz="2600" dirty="0" err="1" smtClean="0"/>
              <a:t>vb</a:t>
            </a:r>
            <a:r>
              <a:rPr lang="en-US" sz="2600" dirty="0" smtClean="0"/>
              <a:t>, C#, VC++.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Visual Studio includes the complete .NET Framework, so you won’t need to download it separately.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.NET FRAMEWORK?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Benefits of .NET Framework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Consistent Programming model</a:t>
            </a:r>
          </a:p>
          <a:p>
            <a:r>
              <a:rPr lang="en-US" sz="2400" dirty="0" smtClean="0"/>
              <a:t>Cross platform support</a:t>
            </a:r>
          </a:p>
          <a:p>
            <a:r>
              <a:rPr lang="en-US" sz="2400" dirty="0" smtClean="0"/>
              <a:t>Language interoperability</a:t>
            </a:r>
          </a:p>
          <a:p>
            <a:r>
              <a:rPr lang="en-US" sz="2400" dirty="0" smtClean="0"/>
              <a:t>Automatic Management of Resources (AGC)</a:t>
            </a:r>
          </a:p>
          <a:p>
            <a:r>
              <a:rPr lang="en-US" sz="2400" dirty="0" smtClean="0"/>
              <a:t>Ease of deployment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971800"/>
            <a:ext cx="7315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 (.</a:t>
            </a:r>
            <a:r>
              <a:rPr lang="en-US" sz="2400" dirty="0" err="1" smtClean="0"/>
              <a:t>sln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200" y="3352800"/>
            <a:ext cx="1905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Project1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3352800"/>
            <a:ext cx="1905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Project2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3352800"/>
            <a:ext cx="1905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Project3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800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4648200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8CDB41EA26A342A0993689F5F83883" ma:contentTypeVersion="12" ma:contentTypeDescription="Create a new document." ma:contentTypeScope="" ma:versionID="82ee1907eb42ecea6dddf14c53b239c9">
  <xsd:schema xmlns:xsd="http://www.w3.org/2001/XMLSchema" xmlns:xs="http://www.w3.org/2001/XMLSchema" xmlns:p="http://schemas.microsoft.com/office/2006/metadata/properties" xmlns:ns2="a19066d1-afed-4db6-9b53-8318513b0d46" xmlns:ns3="c505c9ba-f540-4270-8421-214057e2534e" targetNamespace="http://schemas.microsoft.com/office/2006/metadata/properties" ma:root="true" ma:fieldsID="aff3631adcb8b0935a55a90726104f02" ns2:_="" ns3:_="">
    <xsd:import namespace="a19066d1-afed-4db6-9b53-8318513b0d46"/>
    <xsd:import namespace="c505c9ba-f540-4270-8421-214057e253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066d1-afed-4db6-9b53-8318513b0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5c9ba-f540-4270-8421-214057e2534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884556-A5F0-41F3-B9EC-B4438B8B6796}"/>
</file>

<file path=customXml/itemProps2.xml><?xml version="1.0" encoding="utf-8"?>
<ds:datastoreItem xmlns:ds="http://schemas.openxmlformats.org/officeDocument/2006/customXml" ds:itemID="{43B54358-6254-423B-B497-D6520219A1F0}"/>
</file>

<file path=customXml/itemProps3.xml><?xml version="1.0" encoding="utf-8"?>
<ds:datastoreItem xmlns:ds="http://schemas.openxmlformats.org/officeDocument/2006/customXml" ds:itemID="{E26665F3-B0E5-459B-9FB0-EF3E00D60192}"/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2080</Words>
  <Application>Microsoft Office PowerPoint</Application>
  <PresentationFormat>On-screen Show (4:3)</PresentationFormat>
  <Paragraphs>154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Introduction to .NET Framework</vt:lpstr>
      <vt:lpstr>Topics</vt:lpstr>
      <vt:lpstr>WHAT IS THE .NET FRAMEWORK?</vt:lpstr>
      <vt:lpstr>WHAT IS THE .NET FRAMEWORK?</vt:lpstr>
      <vt:lpstr>WHAT IS THE .NET FRAMEWORK?</vt:lpstr>
      <vt:lpstr>WHAT IS THE .NET FRAMEWORK?</vt:lpstr>
      <vt:lpstr>Benefits of .NET Framework</vt:lpstr>
      <vt:lpstr>Slide 8</vt:lpstr>
      <vt:lpstr>Slide 9</vt:lpstr>
      <vt:lpstr>Slide 10</vt:lpstr>
      <vt:lpstr>Slide 11</vt:lpstr>
      <vt:lpstr>Slide 12</vt:lpstr>
      <vt:lpstr>Slide 13</vt:lpstr>
      <vt:lpstr>.NET Framework  Architecture</vt:lpstr>
      <vt:lpstr>Components of .NET Framework  Architecture - Common Language Runtime (CLR)</vt:lpstr>
      <vt:lpstr>Components of .NET Framework  Architecture - Base Class Library (BCL)</vt:lpstr>
      <vt:lpstr>Components of .NET Framework Architecture - ADO.Net</vt:lpstr>
      <vt:lpstr>Components of .NET Framework Architecture - LINQ</vt:lpstr>
      <vt:lpstr>Components of .NET Framework Architecture - Visual Studio </vt:lpstr>
      <vt:lpstr>What’s in the .NET Framework?</vt:lpstr>
      <vt:lpstr>CTS &amp; CLS</vt:lpstr>
      <vt:lpstr>Slide 22</vt:lpstr>
      <vt:lpstr>Slide 23</vt:lpstr>
      <vt:lpstr>Slide 24</vt:lpstr>
      <vt:lpstr>Slide 25</vt:lpstr>
      <vt:lpstr>Slide 26</vt:lpstr>
      <vt:lpstr>Slide 27</vt:lpstr>
      <vt:lpstr>What’s in the .NET Framework?</vt:lpstr>
      <vt:lpstr>Slide 29</vt:lpstr>
      <vt:lpstr>Writing Applications Using the .NET Framework</vt:lpstr>
      <vt:lpstr>Writing Applications Using the .NET Framework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Common Intermediate Language (CIL) code</vt:lpstr>
      <vt:lpstr>Just-in-time (JIT) compiler</vt:lpstr>
      <vt:lpstr>Assemblies</vt:lpstr>
      <vt:lpstr>Assemblies</vt:lpstr>
      <vt:lpstr>Managed Code</vt:lpstr>
      <vt:lpstr>Garbage Collection</vt:lpstr>
      <vt:lpstr>Garbage Collection</vt:lpstr>
      <vt:lpstr>Slide 48</vt:lpstr>
      <vt:lpstr>Slide 49</vt:lpstr>
      <vt:lpstr>Slide 50</vt:lpstr>
      <vt:lpstr>Slide 51</vt:lpstr>
      <vt:lpstr>Slide 52</vt:lpstr>
      <vt:lpstr>Slide 53</vt:lpstr>
      <vt:lpstr>Language compilation in .NET</vt:lpstr>
      <vt:lpstr>Language compilation in .NET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Framework</dc:title>
  <dc:creator>nimesh</dc:creator>
  <cp:lastModifiedBy>cdac</cp:lastModifiedBy>
  <cp:revision>104</cp:revision>
  <dcterms:created xsi:type="dcterms:W3CDTF">2006-08-16T00:00:00Z</dcterms:created>
  <dcterms:modified xsi:type="dcterms:W3CDTF">2021-12-24T05:13:57Z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0x010100D28CDB41EA26A342A0993689F5F83883</vt:lpwstr>
  </property>
</Properties>
</file>