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58"/>
  </p:notesMasterIdLst>
  <p:sldIdLst>
    <p:sldId id="530" r:id="rId5"/>
    <p:sldId id="531" r:id="rId6"/>
    <p:sldId id="533" r:id="rId7"/>
    <p:sldId id="534" r:id="rId8"/>
    <p:sldId id="598" r:id="rId9"/>
    <p:sldId id="599" r:id="rId10"/>
    <p:sldId id="550" r:id="rId11"/>
    <p:sldId id="591" r:id="rId12"/>
    <p:sldId id="592" r:id="rId13"/>
    <p:sldId id="594" r:id="rId14"/>
    <p:sldId id="593" r:id="rId15"/>
    <p:sldId id="595" r:id="rId16"/>
    <p:sldId id="596" r:id="rId17"/>
    <p:sldId id="600" r:id="rId18"/>
    <p:sldId id="601" r:id="rId19"/>
    <p:sldId id="552" r:id="rId20"/>
    <p:sldId id="553" r:id="rId21"/>
    <p:sldId id="602" r:id="rId22"/>
    <p:sldId id="554" r:id="rId23"/>
    <p:sldId id="555" r:id="rId24"/>
    <p:sldId id="556" r:id="rId25"/>
    <p:sldId id="557" r:id="rId26"/>
    <p:sldId id="558" r:id="rId27"/>
    <p:sldId id="564" r:id="rId28"/>
    <p:sldId id="559" r:id="rId29"/>
    <p:sldId id="603" r:id="rId30"/>
    <p:sldId id="611" r:id="rId31"/>
    <p:sldId id="613" r:id="rId32"/>
    <p:sldId id="612" r:id="rId33"/>
    <p:sldId id="609" r:id="rId34"/>
    <p:sldId id="610" r:id="rId35"/>
    <p:sldId id="608" r:id="rId36"/>
    <p:sldId id="607" r:id="rId37"/>
    <p:sldId id="606" r:id="rId38"/>
    <p:sldId id="605" r:id="rId39"/>
    <p:sldId id="604" r:id="rId40"/>
    <p:sldId id="614" r:id="rId41"/>
    <p:sldId id="577" r:id="rId42"/>
    <p:sldId id="578" r:id="rId43"/>
    <p:sldId id="580" r:id="rId44"/>
    <p:sldId id="579" r:id="rId45"/>
    <p:sldId id="581" r:id="rId46"/>
    <p:sldId id="582" r:id="rId47"/>
    <p:sldId id="588" r:id="rId48"/>
    <p:sldId id="589" r:id="rId49"/>
    <p:sldId id="584" r:id="rId50"/>
    <p:sldId id="585" r:id="rId51"/>
    <p:sldId id="586" r:id="rId52"/>
    <p:sldId id="587" r:id="rId53"/>
    <p:sldId id="590" r:id="rId54"/>
    <p:sldId id="597" r:id="rId55"/>
    <p:sldId id="543" r:id="rId56"/>
    <p:sldId id="544" r:id="rId5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4E65"/>
    <a:srgbClr val="FF7C80"/>
    <a:srgbClr val="3399FF"/>
    <a:srgbClr val="990033"/>
    <a:srgbClr val="709DF8"/>
    <a:srgbClr val="948CF8"/>
    <a:srgbClr val="5DB4E9"/>
    <a:srgbClr val="92CDF0"/>
    <a:srgbClr val="93A0FF"/>
    <a:srgbClr val="8AEA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856BA9-9AB3-42B4-9B54-CE0475CC2798}" v="264" dt="2023-04-25T02:21:1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1242" autoAdjust="0"/>
  </p:normalViewPr>
  <p:slideViewPr>
    <p:cSldViewPr snapToGrid="0">
      <p:cViewPr varScale="1">
        <p:scale>
          <a:sx n="75" d="100"/>
          <a:sy n="75"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dirty="0"/>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dirty="0"/>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dirty="0"/>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dirty="0"/>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dirty="0"/>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dirty="0"/>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dirty="0"/>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dirty="0"/>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endParaRPr lang="en-US" dirty="0"/>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7.svg"/><Relationship Id="rId3" Type="http://schemas.openxmlformats.org/officeDocument/2006/relationships/image" Target="../media/image5.svg"/><Relationship Id="rId7" Type="http://schemas.openxmlformats.org/officeDocument/2006/relationships/image" Target="../media/image9.svg"/><Relationship Id="rId12"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7.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436839" y="886594"/>
            <a:ext cx="9152796" cy="2973077"/>
          </a:xfrm>
        </p:spPr>
        <p:txBody>
          <a:bodyPr/>
          <a:lstStyle/>
          <a:p>
            <a:r>
              <a:rPr lang="en-US" sz="4400" i="0" dirty="0">
                <a:solidFill>
                  <a:schemeClr val="bg1">
                    <a:lumMod val="95000"/>
                  </a:schemeClr>
                </a:solidFill>
                <a:latin typeface="Söhne"/>
              </a:rPr>
              <a:t>Extendible Hashing and Indexing on Multiple Keys - Grid Files</a:t>
            </a:r>
            <a:endParaRPr lang="en-US" sz="4400" dirty="0">
              <a:solidFill>
                <a:schemeClr val="bg1">
                  <a:lumMod val="9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Subtitle 4">
            <a:extLst>
              <a:ext uri="{FF2B5EF4-FFF2-40B4-BE49-F238E27FC236}">
                <a16:creationId xmlns:a16="http://schemas.microsoft.com/office/drawing/2014/main" id="{6D3C2C0C-A7CB-CEBE-855C-CF00BD5D1C81}"/>
              </a:ext>
            </a:extLst>
          </p:cNvPr>
          <p:cNvSpPr>
            <a:spLocks noGrp="1"/>
          </p:cNvSpPr>
          <p:nvPr>
            <p:ph type="subTitle" idx="1"/>
          </p:nvPr>
        </p:nvSpPr>
        <p:spPr>
          <a:xfrm>
            <a:off x="6013237" y="4064440"/>
            <a:ext cx="1852676" cy="581794"/>
          </a:xfrm>
        </p:spPr>
        <p:txBody>
          <a:bodyPr/>
          <a:lstStyle/>
          <a:p>
            <a:r>
              <a:rPr lang="en-IN" sz="1600" dirty="0">
                <a:latin typeface="Franklin Gothic Book" panose="020B0503020102020204" pitchFamily="34" charset="0"/>
              </a:rPr>
              <a:t>SUJITH T S</a:t>
            </a:r>
          </a:p>
        </p:txBody>
      </p:sp>
      <p:pic>
        <p:nvPicPr>
          <p:cNvPr id="10" name="Graphic 9" descr="Document with solid fill">
            <a:extLst>
              <a:ext uri="{FF2B5EF4-FFF2-40B4-BE49-F238E27FC236}">
                <a16:creationId xmlns:a16="http://schemas.microsoft.com/office/drawing/2014/main" id="{4F2C1C7C-92B1-07AF-DB85-A162F15C7B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865913" y="3160286"/>
            <a:ext cx="581794" cy="581794"/>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EB70D9B-2C3D-94E1-FC70-E3238941D55A}"/>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4" name="Graphic 3" descr="Gears with solid fill">
            <a:extLst>
              <a:ext uri="{FF2B5EF4-FFF2-40B4-BE49-F238E27FC236}">
                <a16:creationId xmlns:a16="http://schemas.microsoft.com/office/drawing/2014/main" id="{33FD96CC-9EE0-1D72-8B57-F7522BD96B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64135" y="1967498"/>
            <a:ext cx="2285305" cy="2285305"/>
          </a:xfrm>
          <a:prstGeom prst="rect">
            <a:avLst/>
          </a:prstGeom>
        </p:spPr>
      </p:pic>
      <p:sp>
        <p:nvSpPr>
          <p:cNvPr id="5" name="TextBox 4">
            <a:extLst>
              <a:ext uri="{FF2B5EF4-FFF2-40B4-BE49-F238E27FC236}">
                <a16:creationId xmlns:a16="http://schemas.microsoft.com/office/drawing/2014/main" id="{CA8A4758-0EBB-3B0C-C3F6-924799338611}"/>
              </a:ext>
            </a:extLst>
          </p:cNvPr>
          <p:cNvSpPr txBox="1"/>
          <p:nvPr/>
        </p:nvSpPr>
        <p:spPr>
          <a:xfrm>
            <a:off x="4927600" y="4021971"/>
            <a:ext cx="2021840" cy="461665"/>
          </a:xfrm>
          <a:prstGeom prst="rect">
            <a:avLst/>
          </a:prstGeom>
          <a:noFill/>
        </p:spPr>
        <p:txBody>
          <a:bodyPr wrap="square" rtlCol="0">
            <a:spAutoFit/>
          </a:bodyPr>
          <a:lstStyle/>
          <a:p>
            <a:r>
              <a:rPr lang="en-IN" sz="2400" dirty="0">
                <a:solidFill>
                  <a:schemeClr val="bg1">
                    <a:lumMod val="85000"/>
                  </a:schemeClr>
                </a:solidFill>
                <a:latin typeface="Times New Roman" panose="02020603050405020304" pitchFamily="18" charset="0"/>
                <a:cs typeface="Times New Roman" panose="02020603050405020304" pitchFamily="18" charset="0"/>
              </a:rPr>
              <a:t>Hash Function</a:t>
            </a:r>
          </a:p>
        </p:txBody>
      </p:sp>
      <p:pic>
        <p:nvPicPr>
          <p:cNvPr id="6" name="Graphic 5" descr="Arrow: Clockwise curve with solid fill">
            <a:extLst>
              <a:ext uri="{FF2B5EF4-FFF2-40B4-BE49-F238E27FC236}">
                <a16:creationId xmlns:a16="http://schemas.microsoft.com/office/drawing/2014/main" id="{FFBD9550-73C3-1F8A-A41F-FF635CFF23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6678882">
            <a:off x="3878852" y="2212514"/>
            <a:ext cx="1354378" cy="1354378"/>
          </a:xfrm>
          <a:prstGeom prst="rect">
            <a:avLst/>
          </a:prstGeom>
        </p:spPr>
      </p:pic>
      <p:pic>
        <p:nvPicPr>
          <p:cNvPr id="7" name="Graphic 6" descr="Arrow: Counter-clockwise curve with solid fill">
            <a:extLst>
              <a:ext uri="{FF2B5EF4-FFF2-40B4-BE49-F238E27FC236}">
                <a16:creationId xmlns:a16="http://schemas.microsoft.com/office/drawing/2014/main" id="{BCEDDF9B-6FD4-6048-208E-4F9F325930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603079">
            <a:off x="6128645" y="2652870"/>
            <a:ext cx="1347212" cy="1347212"/>
          </a:xfrm>
          <a:prstGeom prst="rect">
            <a:avLst/>
          </a:prstGeom>
        </p:spPr>
      </p:pic>
      <p:pic>
        <p:nvPicPr>
          <p:cNvPr id="8" name="Graphic 7" descr="Document with solid fill">
            <a:extLst>
              <a:ext uri="{FF2B5EF4-FFF2-40B4-BE49-F238E27FC236}">
                <a16:creationId xmlns:a16="http://schemas.microsoft.com/office/drawing/2014/main" id="{B9128F21-9958-0FDE-0534-2ED3B4D56F9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65586" y="2082448"/>
            <a:ext cx="1939523" cy="1939523"/>
          </a:xfrm>
          <a:prstGeom prst="rect">
            <a:avLst/>
          </a:prstGeom>
        </p:spPr>
      </p:pic>
      <p:pic>
        <p:nvPicPr>
          <p:cNvPr id="9" name="Graphic 8" descr="Document with solid fill">
            <a:extLst>
              <a:ext uri="{FF2B5EF4-FFF2-40B4-BE49-F238E27FC236}">
                <a16:creationId xmlns:a16="http://schemas.microsoft.com/office/drawing/2014/main" id="{A59F04D0-23E0-F7EE-15A6-0F9E40B0A57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908466" y="2082448"/>
            <a:ext cx="1971795" cy="1971795"/>
          </a:xfrm>
          <a:prstGeom prst="rect">
            <a:avLst/>
          </a:prstGeom>
        </p:spPr>
      </p:pic>
      <p:sp>
        <p:nvSpPr>
          <p:cNvPr id="10" name="TextBox 9">
            <a:extLst>
              <a:ext uri="{FF2B5EF4-FFF2-40B4-BE49-F238E27FC236}">
                <a16:creationId xmlns:a16="http://schemas.microsoft.com/office/drawing/2014/main" id="{1452AB59-E8FC-E594-5B82-ACFFB2E865AF}"/>
              </a:ext>
            </a:extLst>
          </p:cNvPr>
          <p:cNvSpPr txBox="1"/>
          <p:nvPr/>
        </p:nvSpPr>
        <p:spPr>
          <a:xfrm>
            <a:off x="1924981" y="4174498"/>
            <a:ext cx="1754040" cy="369332"/>
          </a:xfrm>
          <a:prstGeom prst="rect">
            <a:avLst/>
          </a:prstGeom>
          <a:noFill/>
        </p:spPr>
        <p:txBody>
          <a:bodyPr wrap="square" rtlCol="0">
            <a:spAutoFit/>
          </a:bodyPr>
          <a:lstStyle/>
          <a:p>
            <a:r>
              <a:rPr lang="en-IN" b="1" dirty="0">
                <a:solidFill>
                  <a:schemeClr val="bg1">
                    <a:lumMod val="85000"/>
                  </a:schemeClr>
                </a:solidFill>
                <a:latin typeface="Times New Roman" panose="02020603050405020304" pitchFamily="18" charset="0"/>
                <a:cs typeface="Times New Roman" panose="02020603050405020304" pitchFamily="18" charset="0"/>
              </a:rPr>
              <a:t>Key</a:t>
            </a:r>
          </a:p>
        </p:txBody>
      </p:sp>
      <p:sp>
        <p:nvSpPr>
          <p:cNvPr id="11" name="TextBox 10">
            <a:extLst>
              <a:ext uri="{FF2B5EF4-FFF2-40B4-BE49-F238E27FC236}">
                <a16:creationId xmlns:a16="http://schemas.microsoft.com/office/drawing/2014/main" id="{10955FDE-1FDA-F5CD-E7C3-44E3247C9EF9}"/>
              </a:ext>
            </a:extLst>
          </p:cNvPr>
          <p:cNvSpPr txBox="1"/>
          <p:nvPr/>
        </p:nvSpPr>
        <p:spPr>
          <a:xfrm>
            <a:off x="8483600" y="4252803"/>
            <a:ext cx="1300480" cy="400110"/>
          </a:xfrm>
          <a:prstGeom prst="rect">
            <a:avLst/>
          </a:prstGeom>
          <a:noFill/>
        </p:spPr>
        <p:txBody>
          <a:bodyPr wrap="square" rtlCol="0">
            <a:spAutoFit/>
          </a:bodyPr>
          <a:lstStyle/>
          <a:p>
            <a:r>
              <a:rPr lang="en-IN" sz="2000" b="1" dirty="0">
                <a:solidFill>
                  <a:schemeClr val="bg1">
                    <a:lumMod val="85000"/>
                  </a:schemeClr>
                </a:solidFill>
                <a:latin typeface="Times New Roman" panose="02020603050405020304" pitchFamily="18" charset="0"/>
                <a:cs typeface="Times New Roman" panose="02020603050405020304" pitchFamily="18" charset="0"/>
              </a:rPr>
              <a:t>Hash</a:t>
            </a:r>
          </a:p>
        </p:txBody>
      </p:sp>
      <p:sp>
        <p:nvSpPr>
          <p:cNvPr id="12" name="TextBox 11">
            <a:extLst>
              <a:ext uri="{FF2B5EF4-FFF2-40B4-BE49-F238E27FC236}">
                <a16:creationId xmlns:a16="http://schemas.microsoft.com/office/drawing/2014/main" id="{6F0B666D-25C8-2E2A-661B-81D899F22611}"/>
              </a:ext>
            </a:extLst>
          </p:cNvPr>
          <p:cNvSpPr txBox="1"/>
          <p:nvPr/>
        </p:nvSpPr>
        <p:spPr>
          <a:xfrm>
            <a:off x="1637249" y="5168503"/>
            <a:ext cx="9993277" cy="1815882"/>
          </a:xfrm>
          <a:prstGeom prst="rect">
            <a:avLst/>
          </a:prstGeom>
          <a:noFill/>
        </p:spPr>
        <p:txBody>
          <a:bodyPr wrap="square" rtlCol="0">
            <a:spAutoFit/>
          </a:bodyPr>
          <a:lstStyle/>
          <a:p>
            <a:pPr algn="l"/>
            <a:r>
              <a:rPr lang="en-US" sz="2800" b="0" i="0" dirty="0">
                <a:solidFill>
                  <a:schemeClr val="bg1"/>
                </a:solidFill>
                <a:effectLst/>
                <a:latin typeface="Droid Serif"/>
              </a:rPr>
              <a:t>A simple hashing approach would be to take the modular of the key (assuming it’s numerical) against the table’s size:</a:t>
            </a:r>
          </a:p>
          <a:p>
            <a:pPr algn="l"/>
            <a:r>
              <a:rPr lang="en-US" sz="2800" b="0" i="1" dirty="0">
                <a:solidFill>
                  <a:schemeClr val="bg1"/>
                </a:solidFill>
                <a:effectLst/>
                <a:latin typeface="KaTeX_Math"/>
              </a:rPr>
              <a:t>index</a:t>
            </a:r>
            <a:r>
              <a:rPr lang="en-US" sz="2800" b="0" i="0" dirty="0">
                <a:solidFill>
                  <a:schemeClr val="bg1"/>
                </a:solidFill>
                <a:effectLst/>
                <a:latin typeface="KaTeX_Main"/>
              </a:rPr>
              <a:t>=</a:t>
            </a:r>
            <a:r>
              <a:rPr lang="en-US" sz="2800" b="0" i="1" dirty="0">
                <a:solidFill>
                  <a:schemeClr val="bg1"/>
                </a:solidFill>
                <a:effectLst/>
                <a:latin typeface="KaTeX_Math"/>
              </a:rPr>
              <a:t>key</a:t>
            </a:r>
            <a:r>
              <a:rPr lang="en-US" sz="2800" b="0" i="0" dirty="0">
                <a:solidFill>
                  <a:schemeClr val="bg1"/>
                </a:solidFill>
                <a:effectLst/>
                <a:latin typeface="KaTeX_Main"/>
              </a:rPr>
              <a:t> </a:t>
            </a:r>
            <a:r>
              <a:rPr lang="en-US" sz="2800" b="0" i="1" dirty="0">
                <a:solidFill>
                  <a:schemeClr val="bg1"/>
                </a:solidFill>
                <a:effectLst/>
                <a:latin typeface="KaTeX_Math"/>
              </a:rPr>
              <a:t>MOD</a:t>
            </a:r>
            <a:r>
              <a:rPr lang="en-US" sz="2800" b="0" i="0" dirty="0">
                <a:solidFill>
                  <a:schemeClr val="bg1"/>
                </a:solidFill>
                <a:effectLst/>
                <a:latin typeface="KaTeX_Main"/>
              </a:rPr>
              <a:t> </a:t>
            </a:r>
            <a:r>
              <a:rPr lang="en-US" sz="2800" b="0" i="1" dirty="0" err="1">
                <a:solidFill>
                  <a:schemeClr val="bg1"/>
                </a:solidFill>
                <a:effectLst/>
                <a:latin typeface="KaTeX_Math"/>
              </a:rPr>
              <a:t>tableSize</a:t>
            </a:r>
            <a:endParaRPr lang="en-US" sz="2800" b="0" i="0" dirty="0">
              <a:solidFill>
                <a:schemeClr val="bg1"/>
              </a:solidFill>
              <a:effectLst/>
              <a:latin typeface="Droid Serif"/>
            </a:endParaRPr>
          </a:p>
          <a:p>
            <a:endParaRPr lang="en-IN" sz="2800" dirty="0">
              <a:solidFill>
                <a:schemeClr val="bg1"/>
              </a:solidFill>
            </a:endParaRPr>
          </a:p>
        </p:txBody>
      </p:sp>
    </p:spTree>
    <p:extLst>
      <p:ext uri="{BB962C8B-B14F-4D97-AF65-F5344CB8AC3E}">
        <p14:creationId xmlns:p14="http://schemas.microsoft.com/office/powerpoint/2010/main" val="4146184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6464D1-6011-0CCE-C306-7BB4DFBFC60B}"/>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6" name="TextBox 5">
            <a:extLst>
              <a:ext uri="{FF2B5EF4-FFF2-40B4-BE49-F238E27FC236}">
                <a16:creationId xmlns:a16="http://schemas.microsoft.com/office/drawing/2014/main" id="{B2AE5A85-B3F5-A4E0-163A-6ABCF30C7AA9}"/>
              </a:ext>
            </a:extLst>
          </p:cNvPr>
          <p:cNvSpPr txBox="1"/>
          <p:nvPr/>
        </p:nvSpPr>
        <p:spPr>
          <a:xfrm>
            <a:off x="850392" y="411480"/>
            <a:ext cx="7653528"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Why hashing</a:t>
            </a:r>
          </a:p>
        </p:txBody>
      </p:sp>
      <p:sp>
        <p:nvSpPr>
          <p:cNvPr id="7" name="TextBox 6">
            <a:extLst>
              <a:ext uri="{FF2B5EF4-FFF2-40B4-BE49-F238E27FC236}">
                <a16:creationId xmlns:a16="http://schemas.microsoft.com/office/drawing/2014/main" id="{8C1D8F9F-1A4E-8B95-BDCE-8750FAF9FA55}"/>
              </a:ext>
            </a:extLst>
          </p:cNvPr>
          <p:cNvSpPr txBox="1"/>
          <p:nvPr/>
        </p:nvSpPr>
        <p:spPr>
          <a:xfrm>
            <a:off x="1066800" y="1239520"/>
            <a:ext cx="8676640" cy="5016758"/>
          </a:xfrm>
          <a:prstGeom prst="rect">
            <a:avLst/>
          </a:prstGeom>
          <a:noFill/>
        </p:spPr>
        <p:txBody>
          <a:bodyPr wrap="square" rtlCol="0">
            <a:spAutoFit/>
          </a:bodyPr>
          <a:lstStyle/>
          <a:p>
            <a:pPr algn="l">
              <a:buFont typeface="+mj-lt"/>
              <a:buAutoNum type="arabicPeriod"/>
            </a:pPr>
            <a:r>
              <a:rPr lang="en-US" sz="2000" b="1" i="0" dirty="0">
                <a:solidFill>
                  <a:srgbClr val="D1D5DB"/>
                </a:solidFill>
                <a:effectLst/>
                <a:latin typeface="Söhne"/>
              </a:rPr>
              <a:t>Efficient data retrieval</a:t>
            </a:r>
            <a:r>
              <a:rPr lang="en-US" sz="2000" b="0" i="0" dirty="0">
                <a:solidFill>
                  <a:srgbClr val="D1D5DB"/>
                </a:solidFill>
                <a:effectLst/>
                <a:latin typeface="Söhne"/>
              </a:rPr>
              <a:t>: Hashing allows for quick and efficient retrieval of data. Once the hash function has generated a unique hash code for a piece of data, the hash code can be used as a key to quickly locate and retrieve the original data from a hash table or other hash-based data structure.</a:t>
            </a:r>
          </a:p>
          <a:p>
            <a:pPr algn="l">
              <a:buFont typeface="+mj-lt"/>
              <a:buAutoNum type="arabicPeriod"/>
            </a:pPr>
            <a:endParaRPr lang="en-US" sz="2000" b="0" i="0" dirty="0">
              <a:solidFill>
                <a:srgbClr val="D1D5DB"/>
              </a:solidFill>
              <a:effectLst/>
              <a:latin typeface="Söhne"/>
            </a:endParaRPr>
          </a:p>
          <a:p>
            <a:pPr algn="l">
              <a:buFont typeface="+mj-lt"/>
              <a:buAutoNum type="arabicPeriod"/>
            </a:pPr>
            <a:r>
              <a:rPr lang="en-US" sz="2000" b="1" i="0" dirty="0">
                <a:solidFill>
                  <a:srgbClr val="D1D5DB"/>
                </a:solidFill>
                <a:effectLst/>
                <a:latin typeface="Söhne"/>
              </a:rPr>
              <a:t>Data security</a:t>
            </a:r>
            <a:r>
              <a:rPr lang="en-US" sz="2000" b="0" i="0" dirty="0">
                <a:solidFill>
                  <a:srgbClr val="D1D5DB"/>
                </a:solidFill>
                <a:effectLst/>
                <a:latin typeface="Söhne"/>
              </a:rPr>
              <a:t>: Hashing is used in data security to protect sensitive information like passwords. Rather than storing the password itself, a hash value of the password is stored in a database. When a user attempts to log in, the password they enter is hashed and compared to the stored hash value. If the two values match, the user is granted access.</a:t>
            </a:r>
          </a:p>
          <a:p>
            <a:pPr algn="l">
              <a:buFont typeface="+mj-lt"/>
              <a:buAutoNum type="arabicPeriod"/>
            </a:pPr>
            <a:endParaRPr lang="en-US" sz="2000" b="0" i="0" dirty="0">
              <a:solidFill>
                <a:srgbClr val="D1D5DB"/>
              </a:solidFill>
              <a:effectLst/>
              <a:latin typeface="Söhne"/>
            </a:endParaRPr>
          </a:p>
          <a:p>
            <a:pPr algn="l">
              <a:buFont typeface="+mj-lt"/>
              <a:buAutoNum type="arabicPeriod"/>
            </a:pPr>
            <a:r>
              <a:rPr lang="en-US" sz="2000" b="1" i="0" dirty="0">
                <a:solidFill>
                  <a:srgbClr val="D1D5DB"/>
                </a:solidFill>
                <a:effectLst/>
                <a:latin typeface="Söhne"/>
              </a:rPr>
              <a:t>Data consistency</a:t>
            </a:r>
            <a:r>
              <a:rPr lang="en-US" sz="2000" b="0" i="0" dirty="0">
                <a:solidFill>
                  <a:srgbClr val="D1D5DB"/>
                </a:solidFill>
                <a:effectLst/>
                <a:latin typeface="Söhne"/>
              </a:rPr>
              <a:t>: Hashing is also used to ensure data consistency. For example, when downloading a file from the internet, a hash value of the file may be provided alongside the file itself. By calculating the hash value of the downloaded file and comparing it to the provided hash value, the user can verify that the file has not been corrupted or modified during the download process.</a:t>
            </a:r>
          </a:p>
        </p:txBody>
      </p:sp>
    </p:spTree>
    <p:extLst>
      <p:ext uri="{BB962C8B-B14F-4D97-AF65-F5344CB8AC3E}">
        <p14:creationId xmlns:p14="http://schemas.microsoft.com/office/powerpoint/2010/main" val="390078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540663-03D5-EA90-809F-1943333799D3}"/>
              </a:ext>
            </a:extLst>
          </p:cNvPr>
          <p:cNvSpPr>
            <a:spLocks noGrp="1"/>
          </p:cNvSpPr>
          <p:nvPr>
            <p:ph type="sldNum" sz="quarter" idx="12"/>
          </p:nvPr>
        </p:nvSpPr>
        <p:spPr>
          <a:xfrm>
            <a:off x="268224" y="309880"/>
            <a:ext cx="521208" cy="310896"/>
          </a:xfrm>
        </p:spPr>
        <p:txBody>
          <a:bodyPr/>
          <a:lstStyle/>
          <a:p>
            <a:fld id="{294A09A9-5501-47C1-A89A-A340965A2BE2}" type="slidenum">
              <a:rPr lang="en-US" smtClean="0"/>
              <a:t>12</a:t>
            </a:fld>
            <a:endParaRPr lang="en-US" dirty="0"/>
          </a:p>
        </p:txBody>
      </p:sp>
      <p:pic>
        <p:nvPicPr>
          <p:cNvPr id="4" name="Graphic 3" descr="Gears with solid fill">
            <a:extLst>
              <a:ext uri="{FF2B5EF4-FFF2-40B4-BE49-F238E27FC236}">
                <a16:creationId xmlns:a16="http://schemas.microsoft.com/office/drawing/2014/main" id="{0845B404-697B-4393-52DA-384D0B704F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17811" y="3065015"/>
            <a:ext cx="2285305" cy="2285305"/>
          </a:xfrm>
          <a:prstGeom prst="rect">
            <a:avLst/>
          </a:prstGeom>
        </p:spPr>
      </p:pic>
      <p:sp>
        <p:nvSpPr>
          <p:cNvPr id="5" name="TextBox 4">
            <a:extLst>
              <a:ext uri="{FF2B5EF4-FFF2-40B4-BE49-F238E27FC236}">
                <a16:creationId xmlns:a16="http://schemas.microsoft.com/office/drawing/2014/main" id="{662E0E43-CEB8-0679-597C-F94DD53FB03C}"/>
              </a:ext>
            </a:extLst>
          </p:cNvPr>
          <p:cNvSpPr txBox="1"/>
          <p:nvPr/>
        </p:nvSpPr>
        <p:spPr>
          <a:xfrm>
            <a:off x="6248400" y="5302131"/>
            <a:ext cx="2021840" cy="461665"/>
          </a:xfrm>
          <a:prstGeom prst="rect">
            <a:avLst/>
          </a:prstGeom>
          <a:noFill/>
        </p:spPr>
        <p:txBody>
          <a:bodyPr wrap="square" rtlCol="0">
            <a:spAutoFit/>
          </a:bodyPr>
          <a:lstStyle/>
          <a:p>
            <a:r>
              <a:rPr lang="en-IN" sz="2400" dirty="0">
                <a:solidFill>
                  <a:schemeClr val="bg1">
                    <a:lumMod val="85000"/>
                  </a:schemeClr>
                </a:solidFill>
                <a:latin typeface="Times New Roman" panose="02020603050405020304" pitchFamily="18" charset="0"/>
                <a:cs typeface="Times New Roman" panose="02020603050405020304" pitchFamily="18" charset="0"/>
              </a:rPr>
              <a:t>Hash Function</a:t>
            </a:r>
          </a:p>
        </p:txBody>
      </p:sp>
      <p:pic>
        <p:nvPicPr>
          <p:cNvPr id="6" name="Graphic 5" descr="Arrow: Clockwise curve with solid fill">
            <a:extLst>
              <a:ext uri="{FF2B5EF4-FFF2-40B4-BE49-F238E27FC236}">
                <a16:creationId xmlns:a16="http://schemas.microsoft.com/office/drawing/2014/main" id="{87FF2AD7-24D4-A275-2A2D-48EC03572E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837893">
            <a:off x="5019318" y="2864204"/>
            <a:ext cx="1354378" cy="1354378"/>
          </a:xfrm>
          <a:prstGeom prst="rect">
            <a:avLst/>
          </a:prstGeom>
        </p:spPr>
      </p:pic>
      <p:pic>
        <p:nvPicPr>
          <p:cNvPr id="7" name="Graphic 6" descr="Arrow: Counter-clockwise curve with solid fill">
            <a:extLst>
              <a:ext uri="{FF2B5EF4-FFF2-40B4-BE49-F238E27FC236}">
                <a16:creationId xmlns:a16="http://schemas.microsoft.com/office/drawing/2014/main" id="{C71449B3-A27E-B5E2-BC06-0970A80D035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6603079">
            <a:off x="7449445" y="3933030"/>
            <a:ext cx="1347212" cy="1347212"/>
          </a:xfrm>
          <a:prstGeom prst="rect">
            <a:avLst/>
          </a:prstGeom>
        </p:spPr>
      </p:pic>
      <p:pic>
        <p:nvPicPr>
          <p:cNvPr id="8" name="Graphic 7" descr="Document with solid fill">
            <a:extLst>
              <a:ext uri="{FF2B5EF4-FFF2-40B4-BE49-F238E27FC236}">
                <a16:creationId xmlns:a16="http://schemas.microsoft.com/office/drawing/2014/main" id="{50892689-78E6-A501-D080-32AD68B8CA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04005" y="4729306"/>
            <a:ext cx="1364389" cy="1364389"/>
          </a:xfrm>
          <a:prstGeom prst="rect">
            <a:avLst/>
          </a:prstGeom>
        </p:spPr>
      </p:pic>
      <p:pic>
        <p:nvPicPr>
          <p:cNvPr id="9" name="Graphic 8" descr="Document with solid fill">
            <a:extLst>
              <a:ext uri="{FF2B5EF4-FFF2-40B4-BE49-F238E27FC236}">
                <a16:creationId xmlns:a16="http://schemas.microsoft.com/office/drawing/2014/main" id="{6D608470-69E2-AED5-2E9A-E6E8562757D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184496" y="3429000"/>
            <a:ext cx="1591497" cy="1591497"/>
          </a:xfrm>
          <a:prstGeom prst="rect">
            <a:avLst/>
          </a:prstGeom>
        </p:spPr>
      </p:pic>
      <p:sp>
        <p:nvSpPr>
          <p:cNvPr id="10" name="TextBox 9">
            <a:extLst>
              <a:ext uri="{FF2B5EF4-FFF2-40B4-BE49-F238E27FC236}">
                <a16:creationId xmlns:a16="http://schemas.microsoft.com/office/drawing/2014/main" id="{B82AFE59-5B56-D1AF-604A-4E2F42F82CAD}"/>
              </a:ext>
            </a:extLst>
          </p:cNvPr>
          <p:cNvSpPr txBox="1"/>
          <p:nvPr/>
        </p:nvSpPr>
        <p:spPr>
          <a:xfrm>
            <a:off x="4122801" y="5946170"/>
            <a:ext cx="1754040" cy="369332"/>
          </a:xfrm>
          <a:prstGeom prst="rect">
            <a:avLst/>
          </a:prstGeom>
          <a:noFill/>
        </p:spPr>
        <p:txBody>
          <a:bodyPr wrap="square" rtlCol="0">
            <a:spAutoFit/>
          </a:bodyPr>
          <a:lstStyle/>
          <a:p>
            <a:r>
              <a:rPr lang="en-IN" b="1" dirty="0">
                <a:solidFill>
                  <a:schemeClr val="bg1">
                    <a:lumMod val="85000"/>
                  </a:schemeClr>
                </a:solidFill>
                <a:latin typeface="Times New Roman" panose="02020603050405020304" pitchFamily="18" charset="0"/>
                <a:cs typeface="Times New Roman" panose="02020603050405020304" pitchFamily="18" charset="0"/>
              </a:rPr>
              <a:t>Key 2</a:t>
            </a:r>
          </a:p>
        </p:txBody>
      </p:sp>
      <p:sp>
        <p:nvSpPr>
          <p:cNvPr id="11" name="TextBox 10">
            <a:extLst>
              <a:ext uri="{FF2B5EF4-FFF2-40B4-BE49-F238E27FC236}">
                <a16:creationId xmlns:a16="http://schemas.microsoft.com/office/drawing/2014/main" id="{5824374E-EA7B-8951-45BF-261B887AEFEA}"/>
              </a:ext>
            </a:extLst>
          </p:cNvPr>
          <p:cNvSpPr txBox="1"/>
          <p:nvPr/>
        </p:nvSpPr>
        <p:spPr>
          <a:xfrm>
            <a:off x="9610927" y="5102076"/>
            <a:ext cx="1300480" cy="707886"/>
          </a:xfrm>
          <a:prstGeom prst="rect">
            <a:avLst/>
          </a:prstGeom>
          <a:noFill/>
        </p:spPr>
        <p:txBody>
          <a:bodyPr wrap="square" rtlCol="0">
            <a:spAutoFit/>
          </a:bodyPr>
          <a:lstStyle/>
          <a:p>
            <a:r>
              <a:rPr lang="en-IN" sz="2000" b="1" dirty="0">
                <a:solidFill>
                  <a:schemeClr val="bg1">
                    <a:lumMod val="85000"/>
                  </a:schemeClr>
                </a:solidFill>
                <a:latin typeface="Times New Roman" panose="02020603050405020304" pitchFamily="18" charset="0"/>
                <a:cs typeface="Times New Roman" panose="02020603050405020304" pitchFamily="18" charset="0"/>
              </a:rPr>
              <a:t>Same Hash</a:t>
            </a:r>
          </a:p>
        </p:txBody>
      </p:sp>
      <p:pic>
        <p:nvPicPr>
          <p:cNvPr id="12" name="Graphic 11" descr="Document with solid fill">
            <a:extLst>
              <a:ext uri="{FF2B5EF4-FFF2-40B4-BE49-F238E27FC236}">
                <a16:creationId xmlns:a16="http://schemas.microsoft.com/office/drawing/2014/main" id="{643B8932-C68C-6B22-F10D-94E67238FC3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43431" y="2806762"/>
            <a:ext cx="1400905" cy="1400905"/>
          </a:xfrm>
          <a:prstGeom prst="rect">
            <a:avLst/>
          </a:prstGeom>
        </p:spPr>
      </p:pic>
      <p:sp>
        <p:nvSpPr>
          <p:cNvPr id="13" name="TextBox 12">
            <a:extLst>
              <a:ext uri="{FF2B5EF4-FFF2-40B4-BE49-F238E27FC236}">
                <a16:creationId xmlns:a16="http://schemas.microsoft.com/office/drawing/2014/main" id="{32375F23-8131-491B-30F5-C13D6ADE5384}"/>
              </a:ext>
            </a:extLst>
          </p:cNvPr>
          <p:cNvSpPr txBox="1"/>
          <p:nvPr/>
        </p:nvSpPr>
        <p:spPr>
          <a:xfrm>
            <a:off x="4006770" y="4058560"/>
            <a:ext cx="1754040" cy="369332"/>
          </a:xfrm>
          <a:prstGeom prst="rect">
            <a:avLst/>
          </a:prstGeom>
          <a:noFill/>
        </p:spPr>
        <p:txBody>
          <a:bodyPr wrap="square" rtlCol="0">
            <a:spAutoFit/>
          </a:bodyPr>
          <a:lstStyle/>
          <a:p>
            <a:r>
              <a:rPr lang="en-IN" b="1" dirty="0">
                <a:solidFill>
                  <a:schemeClr val="bg1">
                    <a:lumMod val="85000"/>
                  </a:schemeClr>
                </a:solidFill>
                <a:latin typeface="Times New Roman" panose="02020603050405020304" pitchFamily="18" charset="0"/>
                <a:cs typeface="Times New Roman" panose="02020603050405020304" pitchFamily="18" charset="0"/>
              </a:rPr>
              <a:t>Key 1</a:t>
            </a:r>
          </a:p>
        </p:txBody>
      </p:sp>
      <p:sp>
        <p:nvSpPr>
          <p:cNvPr id="14" name="TextBox 13">
            <a:extLst>
              <a:ext uri="{FF2B5EF4-FFF2-40B4-BE49-F238E27FC236}">
                <a16:creationId xmlns:a16="http://schemas.microsoft.com/office/drawing/2014/main" id="{8A5222AF-5C17-7943-CA51-F1545C59113D}"/>
              </a:ext>
            </a:extLst>
          </p:cNvPr>
          <p:cNvSpPr txBox="1"/>
          <p:nvPr/>
        </p:nvSpPr>
        <p:spPr>
          <a:xfrm>
            <a:off x="1154379" y="6273635"/>
            <a:ext cx="12012168"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T</a:t>
            </a:r>
            <a:r>
              <a:rPr lang="en-US" sz="2400" b="0" i="0" dirty="0">
                <a:solidFill>
                  <a:schemeClr val="bg1"/>
                </a:solidFill>
                <a:effectLst/>
                <a:latin typeface="Times New Roman" panose="02020603050405020304" pitchFamily="18" charset="0"/>
                <a:cs typeface="Times New Roman" panose="02020603050405020304" pitchFamily="18" charset="0"/>
              </a:rPr>
              <a:t>wo keys can generate the same hash. This phenomenon is known as a </a:t>
            </a:r>
            <a:r>
              <a:rPr lang="en-US" sz="2400" b="1" i="0" dirty="0">
                <a:solidFill>
                  <a:schemeClr val="bg1"/>
                </a:solidFill>
                <a:effectLst/>
                <a:latin typeface="Times New Roman" panose="02020603050405020304" pitchFamily="18" charset="0"/>
                <a:cs typeface="Times New Roman" panose="02020603050405020304" pitchFamily="18" charset="0"/>
              </a:rPr>
              <a:t>collision.</a:t>
            </a: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16" name="Graphic 15" descr="Arrow: Counter-clockwise curve with solid fill">
            <a:extLst>
              <a:ext uri="{FF2B5EF4-FFF2-40B4-BE49-F238E27FC236}">
                <a16:creationId xmlns:a16="http://schemas.microsoft.com/office/drawing/2014/main" id="{A062EE74-D417-4B85-78E6-45DD01E74DA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050631">
            <a:off x="5052243" y="4469682"/>
            <a:ext cx="1347212" cy="1347212"/>
          </a:xfrm>
          <a:prstGeom prst="rect">
            <a:avLst/>
          </a:prstGeom>
        </p:spPr>
      </p:pic>
      <p:sp>
        <p:nvSpPr>
          <p:cNvPr id="17" name="TextBox 16">
            <a:extLst>
              <a:ext uri="{FF2B5EF4-FFF2-40B4-BE49-F238E27FC236}">
                <a16:creationId xmlns:a16="http://schemas.microsoft.com/office/drawing/2014/main" id="{E9D26D44-1284-DED1-5F0F-33DFB84901FA}"/>
              </a:ext>
            </a:extLst>
          </p:cNvPr>
          <p:cNvSpPr txBox="1"/>
          <p:nvPr/>
        </p:nvSpPr>
        <p:spPr>
          <a:xfrm>
            <a:off x="789432" y="233180"/>
            <a:ext cx="2752568" cy="646331"/>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Collisions</a:t>
            </a:r>
          </a:p>
        </p:txBody>
      </p:sp>
      <p:sp>
        <p:nvSpPr>
          <p:cNvPr id="2" name="TextBox 1">
            <a:extLst>
              <a:ext uri="{FF2B5EF4-FFF2-40B4-BE49-F238E27FC236}">
                <a16:creationId xmlns:a16="http://schemas.microsoft.com/office/drawing/2014/main" id="{1C4CF20C-7C7E-53DA-98DE-B0E5A4FECC98}"/>
              </a:ext>
            </a:extLst>
          </p:cNvPr>
          <p:cNvSpPr txBox="1"/>
          <p:nvPr/>
        </p:nvSpPr>
        <p:spPr>
          <a:xfrm>
            <a:off x="786697" y="1035105"/>
            <a:ext cx="10462228" cy="1938992"/>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A collision occurs when the  hash field value of a record that is being inserted hashes to an address that already contains a different record.</a:t>
            </a:r>
          </a:p>
          <a:p>
            <a:r>
              <a:rPr lang="en-IN" sz="2400" dirty="0">
                <a:solidFill>
                  <a:schemeClr val="bg1"/>
                </a:solidFill>
                <a:latin typeface="Times New Roman" panose="02020603050405020304" pitchFamily="18" charset="0"/>
                <a:cs typeface="Times New Roman" panose="02020603050405020304" pitchFamily="18" charset="0"/>
              </a:rPr>
              <a:t>In this situation we must insert the new record in  some other position .Since its hash address is occupied .The process of finding another position is called collision resolution.</a:t>
            </a:r>
          </a:p>
        </p:txBody>
      </p:sp>
    </p:spTree>
    <p:extLst>
      <p:ext uri="{BB962C8B-B14F-4D97-AF65-F5344CB8AC3E}">
        <p14:creationId xmlns:p14="http://schemas.microsoft.com/office/powerpoint/2010/main" val="1641919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A718804-B571-ACFC-9F9E-9C0ACBE9200D}"/>
              </a:ext>
            </a:extLst>
          </p:cNvPr>
          <p:cNvSpPr>
            <a:spLocks noGrp="1"/>
          </p:cNvSpPr>
          <p:nvPr>
            <p:ph type="sldNum" sz="quarter" idx="12"/>
          </p:nvPr>
        </p:nvSpPr>
        <p:spPr/>
        <p:txBody>
          <a:bodyPr/>
          <a:lstStyle/>
          <a:p>
            <a:fld id="{294A09A9-5501-47C1-A89A-A340965A2BE2}" type="slidenum">
              <a:rPr lang="en-US" smtClean="0"/>
              <a:t>13</a:t>
            </a:fld>
            <a:endParaRPr lang="en-US" dirty="0"/>
          </a:p>
        </p:txBody>
      </p:sp>
      <p:sp>
        <p:nvSpPr>
          <p:cNvPr id="4" name="TextBox 3">
            <a:extLst>
              <a:ext uri="{FF2B5EF4-FFF2-40B4-BE49-F238E27FC236}">
                <a16:creationId xmlns:a16="http://schemas.microsoft.com/office/drawing/2014/main" id="{3C8D4F3A-A78D-D037-A4C5-FF309BE332E5}"/>
              </a:ext>
            </a:extLst>
          </p:cNvPr>
          <p:cNvSpPr txBox="1"/>
          <p:nvPr/>
        </p:nvSpPr>
        <p:spPr>
          <a:xfrm>
            <a:off x="1017956" y="374005"/>
            <a:ext cx="9111916" cy="1323439"/>
          </a:xfrm>
          <a:prstGeom prst="rect">
            <a:avLst/>
          </a:prstGeom>
          <a:noFill/>
        </p:spPr>
        <p:txBody>
          <a:bodyPr wrap="square" rtlCol="0">
            <a:spAutoFit/>
          </a:bodyPr>
          <a:lstStyle/>
          <a:p>
            <a:r>
              <a:rPr lang="en-IN" sz="4000" b="1" dirty="0">
                <a:solidFill>
                  <a:schemeClr val="bg1"/>
                </a:solidFill>
                <a:latin typeface="Times New Roman" panose="02020603050405020304" pitchFamily="18" charset="0"/>
                <a:cs typeface="Times New Roman" panose="02020603050405020304" pitchFamily="18" charset="0"/>
              </a:rPr>
              <a:t>Collision resolution technique</a:t>
            </a:r>
          </a:p>
          <a:p>
            <a:endParaRPr lang="en-IN" sz="4000" b="1" dirty="0">
              <a:solidFill>
                <a:schemeClr val="bg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EA57850-F45C-998A-A2C8-F1002DC8061E}"/>
              </a:ext>
            </a:extLst>
          </p:cNvPr>
          <p:cNvSpPr/>
          <p:nvPr/>
        </p:nvSpPr>
        <p:spPr>
          <a:xfrm>
            <a:off x="2017269" y="2343708"/>
            <a:ext cx="2331720"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Closed Hashing</a:t>
            </a:r>
          </a:p>
          <a:p>
            <a:pPr algn="ctr"/>
            <a:r>
              <a:rPr lang="en-IN" sz="2000" b="1" dirty="0">
                <a:solidFill>
                  <a:schemeClr val="tx1"/>
                </a:solidFill>
                <a:effectLst>
                  <a:outerShdw blurRad="38100" dist="38100" dir="2700000" algn="tl">
                    <a:srgbClr val="000000">
                      <a:alpha val="43137"/>
                    </a:srgbClr>
                  </a:outerShdw>
                </a:effectLst>
              </a:rPr>
              <a:t>(open addressing)</a:t>
            </a:r>
          </a:p>
        </p:txBody>
      </p:sp>
      <p:sp>
        <p:nvSpPr>
          <p:cNvPr id="8" name="Rectangle 7">
            <a:extLst>
              <a:ext uri="{FF2B5EF4-FFF2-40B4-BE49-F238E27FC236}">
                <a16:creationId xmlns:a16="http://schemas.microsoft.com/office/drawing/2014/main" id="{916EA5D0-775E-FEEF-30E2-21ACAAF601FD}"/>
              </a:ext>
            </a:extLst>
          </p:cNvPr>
          <p:cNvSpPr/>
          <p:nvPr/>
        </p:nvSpPr>
        <p:spPr>
          <a:xfrm>
            <a:off x="6509196" y="2343708"/>
            <a:ext cx="2331720"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Open Hashing</a:t>
            </a:r>
          </a:p>
          <a:p>
            <a:pPr algn="ctr"/>
            <a:r>
              <a:rPr lang="en-IN" sz="2000" b="1" dirty="0">
                <a:solidFill>
                  <a:schemeClr val="tx1"/>
                </a:solidFill>
                <a:effectLst>
                  <a:outerShdw blurRad="38100" dist="38100" dir="2700000" algn="tl">
                    <a:srgbClr val="000000">
                      <a:alpha val="43137"/>
                    </a:srgbClr>
                  </a:outerShdw>
                </a:effectLst>
              </a:rPr>
              <a:t>(closed addressing)</a:t>
            </a:r>
          </a:p>
        </p:txBody>
      </p:sp>
      <p:sp>
        <p:nvSpPr>
          <p:cNvPr id="9" name="Rectangle 8">
            <a:extLst>
              <a:ext uri="{FF2B5EF4-FFF2-40B4-BE49-F238E27FC236}">
                <a16:creationId xmlns:a16="http://schemas.microsoft.com/office/drawing/2014/main" id="{A080FFE0-0E43-2741-2BCF-FEB2E093D134}"/>
              </a:ext>
            </a:extLst>
          </p:cNvPr>
          <p:cNvSpPr/>
          <p:nvPr/>
        </p:nvSpPr>
        <p:spPr>
          <a:xfrm>
            <a:off x="674946" y="4446105"/>
            <a:ext cx="1741797"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Linear Probing</a:t>
            </a:r>
          </a:p>
        </p:txBody>
      </p:sp>
      <p:sp>
        <p:nvSpPr>
          <p:cNvPr id="10" name="Rectangle 9">
            <a:extLst>
              <a:ext uri="{FF2B5EF4-FFF2-40B4-BE49-F238E27FC236}">
                <a16:creationId xmlns:a16="http://schemas.microsoft.com/office/drawing/2014/main" id="{DFFAED07-1C5A-BD76-D0DD-0215161393D9}"/>
              </a:ext>
            </a:extLst>
          </p:cNvPr>
          <p:cNvSpPr/>
          <p:nvPr/>
        </p:nvSpPr>
        <p:spPr>
          <a:xfrm>
            <a:off x="2688981" y="4446105"/>
            <a:ext cx="1741797"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Quadratic Probing</a:t>
            </a:r>
          </a:p>
        </p:txBody>
      </p:sp>
      <p:sp>
        <p:nvSpPr>
          <p:cNvPr id="11" name="Rectangle 10">
            <a:extLst>
              <a:ext uri="{FF2B5EF4-FFF2-40B4-BE49-F238E27FC236}">
                <a16:creationId xmlns:a16="http://schemas.microsoft.com/office/drawing/2014/main" id="{4282CF57-76BE-DF10-7B5E-9C2B848BE749}"/>
              </a:ext>
            </a:extLst>
          </p:cNvPr>
          <p:cNvSpPr/>
          <p:nvPr/>
        </p:nvSpPr>
        <p:spPr>
          <a:xfrm>
            <a:off x="4703016" y="4446105"/>
            <a:ext cx="1741797"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Double hashing</a:t>
            </a:r>
          </a:p>
        </p:txBody>
      </p:sp>
      <p:sp>
        <p:nvSpPr>
          <p:cNvPr id="12" name="Rectangle 11">
            <a:extLst>
              <a:ext uri="{FF2B5EF4-FFF2-40B4-BE49-F238E27FC236}">
                <a16:creationId xmlns:a16="http://schemas.microsoft.com/office/drawing/2014/main" id="{80E11BB4-092C-5B2A-27BC-0C01EC0D6A38}"/>
              </a:ext>
            </a:extLst>
          </p:cNvPr>
          <p:cNvSpPr/>
          <p:nvPr/>
        </p:nvSpPr>
        <p:spPr>
          <a:xfrm>
            <a:off x="7063001" y="4446105"/>
            <a:ext cx="1741797" cy="839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effectLst>
                  <a:outerShdw blurRad="38100" dist="38100" dir="2700000" algn="tl">
                    <a:srgbClr val="000000">
                      <a:alpha val="43137"/>
                    </a:srgbClr>
                  </a:outerShdw>
                </a:effectLst>
              </a:rPr>
              <a:t>Chaining</a:t>
            </a:r>
          </a:p>
        </p:txBody>
      </p:sp>
      <p:cxnSp>
        <p:nvCxnSpPr>
          <p:cNvPr id="15" name="Straight Arrow Connector 14">
            <a:extLst>
              <a:ext uri="{FF2B5EF4-FFF2-40B4-BE49-F238E27FC236}">
                <a16:creationId xmlns:a16="http://schemas.microsoft.com/office/drawing/2014/main" id="{2FC32442-B574-389D-8214-3F4D5B844D82}"/>
              </a:ext>
            </a:extLst>
          </p:cNvPr>
          <p:cNvCxnSpPr>
            <a:cxnSpLocks/>
            <a:stCxn id="7" idx="2"/>
          </p:cNvCxnSpPr>
          <p:nvPr/>
        </p:nvCxnSpPr>
        <p:spPr>
          <a:xfrm>
            <a:off x="3183129" y="3183334"/>
            <a:ext cx="0" cy="616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04E1F36-08FB-4810-B979-6B425B520152}"/>
              </a:ext>
            </a:extLst>
          </p:cNvPr>
          <p:cNvCxnSpPr>
            <a:cxnSpLocks/>
          </p:cNvCxnSpPr>
          <p:nvPr/>
        </p:nvCxnSpPr>
        <p:spPr>
          <a:xfrm>
            <a:off x="1229360" y="3799840"/>
            <a:ext cx="48666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2CD44AE-CBDF-8ABA-0DAD-E3C2DDC14A7B}"/>
              </a:ext>
            </a:extLst>
          </p:cNvPr>
          <p:cNvCxnSpPr>
            <a:cxnSpLocks/>
          </p:cNvCxnSpPr>
          <p:nvPr/>
        </p:nvCxnSpPr>
        <p:spPr>
          <a:xfrm>
            <a:off x="6096000" y="3799840"/>
            <a:ext cx="0" cy="64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4429676-3A43-00ED-9245-A307CB7EC1DC}"/>
              </a:ext>
            </a:extLst>
          </p:cNvPr>
          <p:cNvCxnSpPr>
            <a:cxnSpLocks/>
          </p:cNvCxnSpPr>
          <p:nvPr/>
        </p:nvCxnSpPr>
        <p:spPr>
          <a:xfrm>
            <a:off x="3285104" y="3815080"/>
            <a:ext cx="0" cy="6310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20F12AF-1013-D4A4-E955-0F19DB237CB4}"/>
              </a:ext>
            </a:extLst>
          </p:cNvPr>
          <p:cNvCxnSpPr>
            <a:cxnSpLocks/>
          </p:cNvCxnSpPr>
          <p:nvPr/>
        </p:nvCxnSpPr>
        <p:spPr>
          <a:xfrm>
            <a:off x="1229360" y="3799840"/>
            <a:ext cx="0" cy="6462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C69BA6D-F6DC-9DF9-5C28-72EBB181A0B7}"/>
              </a:ext>
            </a:extLst>
          </p:cNvPr>
          <p:cNvCxnSpPr>
            <a:cxnSpLocks/>
          </p:cNvCxnSpPr>
          <p:nvPr/>
        </p:nvCxnSpPr>
        <p:spPr>
          <a:xfrm>
            <a:off x="7675056" y="3215640"/>
            <a:ext cx="0" cy="12304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35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CBA5AE7-6E69-D1FE-5729-1577F21CFA43}"/>
              </a:ext>
            </a:extLst>
          </p:cNvPr>
          <p:cNvSpPr>
            <a:spLocks noGrp="1"/>
          </p:cNvSpPr>
          <p:nvPr>
            <p:ph type="sldNum" sz="quarter" idx="12"/>
          </p:nvPr>
        </p:nvSpPr>
        <p:spPr/>
        <p:txBody>
          <a:bodyPr/>
          <a:lstStyle/>
          <a:p>
            <a:fld id="{294A09A9-5501-47C1-A89A-A340965A2BE2}" type="slidenum">
              <a:rPr lang="en-US" smtClean="0"/>
              <a:t>14</a:t>
            </a:fld>
            <a:endParaRPr lang="en-US" dirty="0"/>
          </a:p>
        </p:txBody>
      </p:sp>
      <p:sp>
        <p:nvSpPr>
          <p:cNvPr id="5" name="TextBox 4">
            <a:extLst>
              <a:ext uri="{FF2B5EF4-FFF2-40B4-BE49-F238E27FC236}">
                <a16:creationId xmlns:a16="http://schemas.microsoft.com/office/drawing/2014/main" id="{45C0A776-385B-C664-104F-E2702F5AE0DA}"/>
              </a:ext>
            </a:extLst>
          </p:cNvPr>
          <p:cNvSpPr txBox="1"/>
          <p:nvPr/>
        </p:nvSpPr>
        <p:spPr>
          <a:xfrm>
            <a:off x="969264" y="411480"/>
            <a:ext cx="11385296" cy="6863417"/>
          </a:xfrm>
          <a:prstGeom prst="rect">
            <a:avLst/>
          </a:prstGeom>
          <a:noFill/>
        </p:spPr>
        <p:txBody>
          <a:bodyPr wrap="square">
            <a:spAutoFit/>
          </a:bodyPr>
          <a:lstStyle/>
          <a:p>
            <a:r>
              <a:rPr lang="en-IN" sz="2400" b="1" u="sng" dirty="0">
                <a:solidFill>
                  <a:schemeClr val="bg1"/>
                </a:solidFill>
                <a:latin typeface="Times New Roman" panose="02020603050405020304" pitchFamily="18" charset="0"/>
                <a:cs typeface="Times New Roman" panose="02020603050405020304" pitchFamily="18" charset="0"/>
              </a:rPr>
              <a:t>Open addressing : </a:t>
            </a:r>
          </a:p>
          <a:p>
            <a:r>
              <a:rPr lang="en-IN" sz="2400" dirty="0">
                <a:solidFill>
                  <a:schemeClr val="bg1"/>
                </a:solidFill>
                <a:latin typeface="Times New Roman" panose="02020603050405020304" pitchFamily="18" charset="0"/>
                <a:cs typeface="Times New Roman" panose="02020603050405020304" pitchFamily="18" charset="0"/>
              </a:rPr>
              <a:t>Proceeding from the occupied position specified by the hash address, the program checks the subsequent positions in order until an unused (empty) position is found.</a:t>
            </a:r>
          </a:p>
          <a:p>
            <a:r>
              <a:rPr lang="en-IN" sz="2400" b="1" u="sng" dirty="0">
                <a:solidFill>
                  <a:schemeClr val="bg1"/>
                </a:solidFill>
                <a:latin typeface="Times New Roman" panose="02020603050405020304" pitchFamily="18" charset="0"/>
                <a:cs typeface="Times New Roman" panose="02020603050405020304" pitchFamily="18" charset="0"/>
              </a:rPr>
              <a:t>Chaining : </a:t>
            </a:r>
          </a:p>
          <a:p>
            <a:r>
              <a:rPr lang="en-IN" sz="2400" dirty="0">
                <a:solidFill>
                  <a:schemeClr val="bg1"/>
                </a:solidFill>
                <a:latin typeface="Times New Roman" panose="02020603050405020304" pitchFamily="18" charset="0"/>
                <a:cs typeface="Times New Roman" panose="02020603050405020304" pitchFamily="18" charset="0"/>
              </a:rPr>
              <a:t>For this method, various overflow locations are kept, usually by extending the array with a number of overflow positions.</a:t>
            </a:r>
          </a:p>
          <a:p>
            <a:r>
              <a:rPr lang="en-IN" sz="2400" dirty="0">
                <a:solidFill>
                  <a:schemeClr val="bg1"/>
                </a:solidFill>
                <a:latin typeface="Times New Roman" panose="02020603050405020304" pitchFamily="18" charset="0"/>
                <a:cs typeface="Times New Roman" panose="02020603050405020304" pitchFamily="18" charset="0"/>
              </a:rPr>
              <a:t>- Additionally, a pointer field is added to each record location.</a:t>
            </a:r>
          </a:p>
          <a:p>
            <a:r>
              <a:rPr lang="en-IN" sz="2400" dirty="0">
                <a:solidFill>
                  <a:schemeClr val="bg1"/>
                </a:solidFill>
                <a:latin typeface="Times New Roman" panose="02020603050405020304" pitchFamily="18" charset="0"/>
                <a:cs typeface="Times New Roman" panose="02020603050405020304" pitchFamily="18" charset="0"/>
              </a:rPr>
              <a:t>- A collision is resolved by placing the new record in an unused overflow</a:t>
            </a:r>
          </a:p>
          <a:p>
            <a:r>
              <a:rPr lang="en-IN" sz="2400" dirty="0">
                <a:solidFill>
                  <a:schemeClr val="bg1"/>
                </a:solidFill>
                <a:latin typeface="Times New Roman" panose="02020603050405020304" pitchFamily="18" charset="0"/>
                <a:cs typeface="Times New Roman" panose="02020603050405020304" pitchFamily="18" charset="0"/>
              </a:rPr>
              <a:t>  location and setting the pointer of the occupied hash address location to the</a:t>
            </a:r>
          </a:p>
          <a:p>
            <a:r>
              <a:rPr lang="en-IN" sz="2400" dirty="0">
                <a:solidFill>
                  <a:schemeClr val="bg1"/>
                </a:solidFill>
                <a:latin typeface="Times New Roman" panose="02020603050405020304" pitchFamily="18" charset="0"/>
                <a:cs typeface="Times New Roman" panose="02020603050405020304" pitchFamily="18" charset="0"/>
              </a:rPr>
              <a:t>  address of that overflow location.</a:t>
            </a:r>
          </a:p>
          <a:p>
            <a:r>
              <a:rPr lang="en-IN" sz="2400" dirty="0">
                <a:solidFill>
                  <a:schemeClr val="bg1"/>
                </a:solidFill>
                <a:latin typeface="Times New Roman" panose="02020603050405020304" pitchFamily="18" charset="0"/>
                <a:cs typeface="Times New Roman" panose="02020603050405020304" pitchFamily="18" charset="0"/>
              </a:rPr>
              <a:t>- A linked list of overflow records for each hash address is thus maintained.</a:t>
            </a:r>
          </a:p>
          <a:p>
            <a:r>
              <a:rPr lang="en-IN" sz="2400" b="1" u="sng" dirty="0">
                <a:solidFill>
                  <a:schemeClr val="bg1"/>
                </a:solidFill>
                <a:latin typeface="Times New Roman" panose="02020603050405020304" pitchFamily="18" charset="0"/>
                <a:cs typeface="Times New Roman" panose="02020603050405020304" pitchFamily="18" charset="0"/>
              </a:rPr>
              <a:t>Multiple hashing : </a:t>
            </a:r>
          </a:p>
          <a:p>
            <a:r>
              <a:rPr lang="en-IN" sz="2400" dirty="0">
                <a:solidFill>
                  <a:schemeClr val="bg1"/>
                </a:solidFill>
                <a:latin typeface="Times New Roman" panose="02020603050405020304" pitchFamily="18" charset="0"/>
                <a:cs typeface="Times New Roman" panose="02020603050405020304" pitchFamily="18" charset="0"/>
              </a:rPr>
              <a:t>  The program applies a second hash function if the first results in a collision.</a:t>
            </a:r>
          </a:p>
          <a:p>
            <a:r>
              <a:rPr lang="en-IN" sz="2400" dirty="0">
                <a:solidFill>
                  <a:schemeClr val="bg1"/>
                </a:solidFill>
                <a:latin typeface="Times New Roman" panose="02020603050405020304" pitchFamily="18" charset="0"/>
                <a:cs typeface="Times New Roman" panose="02020603050405020304" pitchFamily="18" charset="0"/>
              </a:rPr>
              <a:t>- If another collision results, the program uses open addressing or applies a</a:t>
            </a:r>
          </a:p>
          <a:p>
            <a:r>
              <a:rPr lang="en-IN" sz="2400" dirty="0">
                <a:solidFill>
                  <a:schemeClr val="bg1"/>
                </a:solidFill>
                <a:latin typeface="Times New Roman" panose="02020603050405020304" pitchFamily="18" charset="0"/>
                <a:cs typeface="Times New Roman" panose="02020603050405020304" pitchFamily="18" charset="0"/>
              </a:rPr>
              <a:t>  third hash function and then uses open addressing if necessary.</a:t>
            </a:r>
          </a:p>
          <a:p>
            <a:r>
              <a:rPr lang="en-IN" sz="2400" dirty="0">
                <a:solidFill>
                  <a:schemeClr val="bg1"/>
                </a:solidFill>
                <a:latin typeface="Times New Roman" panose="02020603050405020304" pitchFamily="18" charset="0"/>
                <a:cs typeface="Times New Roman" panose="02020603050405020304" pitchFamily="18" charset="0"/>
              </a:rPr>
              <a:t>- Note that the series of hash functions are used in same order for retrieval.</a:t>
            </a:r>
          </a:p>
          <a:p>
            <a:endParaRPr lang="en-IN" sz="2000" dirty="0">
              <a:solidFill>
                <a:schemeClr val="bg1"/>
              </a:solidFill>
            </a:endParaRPr>
          </a:p>
          <a:p>
            <a:r>
              <a:rPr lang="en-IN" sz="2000" dirty="0">
                <a:solidFill>
                  <a:schemeClr val="bg1"/>
                </a:solidFill>
              </a:rPr>
              <a:t> </a:t>
            </a:r>
          </a:p>
          <a:p>
            <a:endParaRPr lang="en-IN" sz="2000" dirty="0">
              <a:solidFill>
                <a:schemeClr val="bg1"/>
              </a:solidFill>
            </a:endParaRPr>
          </a:p>
        </p:txBody>
      </p:sp>
    </p:spTree>
    <p:extLst>
      <p:ext uri="{BB962C8B-B14F-4D97-AF65-F5344CB8AC3E}">
        <p14:creationId xmlns:p14="http://schemas.microsoft.com/office/powerpoint/2010/main" val="86750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24979FC-4CB6-82D6-04D7-5A7C5BD49D3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4" name="TextBox 3">
            <a:extLst>
              <a:ext uri="{FF2B5EF4-FFF2-40B4-BE49-F238E27FC236}">
                <a16:creationId xmlns:a16="http://schemas.microsoft.com/office/drawing/2014/main" id="{D14C220A-D259-3975-D191-727DA2499BDD}"/>
              </a:ext>
            </a:extLst>
          </p:cNvPr>
          <p:cNvSpPr txBox="1"/>
          <p:nvPr/>
        </p:nvSpPr>
        <p:spPr>
          <a:xfrm>
            <a:off x="850392" y="534843"/>
            <a:ext cx="10058400" cy="584775"/>
          </a:xfrm>
          <a:prstGeom prst="rect">
            <a:avLst/>
          </a:prstGeom>
          <a:noFill/>
        </p:spPr>
        <p:txBody>
          <a:bodyPr wrap="squar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GOAL OF HASHING FUNCTION</a:t>
            </a:r>
          </a:p>
        </p:txBody>
      </p:sp>
      <p:sp>
        <p:nvSpPr>
          <p:cNvPr id="5" name="TextBox 4">
            <a:extLst>
              <a:ext uri="{FF2B5EF4-FFF2-40B4-BE49-F238E27FC236}">
                <a16:creationId xmlns:a16="http://schemas.microsoft.com/office/drawing/2014/main" id="{35FF4E92-0EE1-71F6-5F09-8DF88F42F732}"/>
              </a:ext>
            </a:extLst>
          </p:cNvPr>
          <p:cNvSpPr txBox="1"/>
          <p:nvPr/>
        </p:nvSpPr>
        <p:spPr>
          <a:xfrm>
            <a:off x="970547" y="1316206"/>
            <a:ext cx="10250905" cy="6001643"/>
          </a:xfrm>
          <a:prstGeom prst="rect">
            <a:avLst/>
          </a:prstGeom>
          <a:noFill/>
        </p:spPr>
        <p:txBody>
          <a:bodyPr wrap="square" rtlCol="0">
            <a:spAutoFit/>
          </a:bodyPr>
          <a:lstStyle/>
          <a:p>
            <a:r>
              <a:rPr lang="en-US" sz="3200" dirty="0">
                <a:solidFill>
                  <a:srgbClr val="D1D5DB"/>
                </a:solidFill>
                <a:latin typeface="Times New Roman" panose="02020603050405020304" pitchFamily="18" charset="0"/>
                <a:cs typeface="Times New Roman" panose="02020603050405020304" pitchFamily="18" charset="0"/>
              </a:rPr>
              <a:t>Hash function should distribute the record uniformly over the address space so as to minimize the collisions ,</a:t>
            </a:r>
          </a:p>
          <a:p>
            <a:r>
              <a:rPr lang="en-US" sz="3200" dirty="0">
                <a:solidFill>
                  <a:srgbClr val="D1D5DB"/>
                </a:solidFill>
                <a:latin typeface="Times New Roman" panose="02020603050405020304" pitchFamily="18" charset="0"/>
                <a:cs typeface="Times New Roman" panose="02020603050405020304" pitchFamily="18" charset="0"/>
              </a:rPr>
              <a:t>Thus making the it possible to locate a record with a given key  in a single access.</a:t>
            </a:r>
          </a:p>
          <a:p>
            <a:endParaRPr lang="en-IN" sz="3200" dirty="0"/>
          </a:p>
          <a:p>
            <a:r>
              <a:rPr lang="en-US" sz="3200" b="0" i="0" dirty="0">
                <a:solidFill>
                  <a:schemeClr val="bg1">
                    <a:lumMod val="85000"/>
                  </a:schemeClr>
                </a:solidFill>
                <a:effectLst/>
                <a:latin typeface="Söhne"/>
              </a:rPr>
              <a:t>When a new record is added to a database, the hashing function is applied to the key value to calculate the index where the record should be stored. Similarly, when a record needs to be retrieved, the hashing function is applied to the key value to quickly locate the index where the record is stored.</a:t>
            </a:r>
          </a:p>
          <a:p>
            <a:endParaRPr lang="en-IN" sz="3200" dirty="0"/>
          </a:p>
        </p:txBody>
      </p:sp>
    </p:spTree>
    <p:extLst>
      <p:ext uri="{BB962C8B-B14F-4D97-AF65-F5344CB8AC3E}">
        <p14:creationId xmlns:p14="http://schemas.microsoft.com/office/powerpoint/2010/main" val="1556911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0B9FC-D4A6-CE0A-C9DB-0746D9D04CE2}"/>
              </a:ext>
            </a:extLst>
          </p:cNvPr>
          <p:cNvSpPr>
            <a:spLocks noGrp="1"/>
          </p:cNvSpPr>
          <p:nvPr>
            <p:ph type="ctrTitle"/>
          </p:nvPr>
        </p:nvSpPr>
        <p:spPr>
          <a:xfrm>
            <a:off x="1009128" y="1017550"/>
            <a:ext cx="9706997" cy="1404808"/>
          </a:xfrm>
        </p:spPr>
        <p:txBody>
          <a:bodyPr/>
          <a:lstStyle/>
          <a:p>
            <a:r>
              <a:rPr lang="en-IN" i="0" dirty="0">
                <a:solidFill>
                  <a:srgbClr val="D1D5DB"/>
                </a:solidFill>
                <a:effectLst/>
                <a:latin typeface="Söhne"/>
              </a:rPr>
              <a:t>Extendible Hashing</a:t>
            </a:r>
            <a:br>
              <a:rPr lang="en-IN" i="0" dirty="0">
                <a:solidFill>
                  <a:srgbClr val="D1D5DB"/>
                </a:solidFill>
                <a:effectLst/>
                <a:latin typeface="Söhne"/>
              </a:rPr>
            </a:br>
            <a:endParaRPr lang="en-IN" dirty="0"/>
          </a:p>
        </p:txBody>
      </p:sp>
      <p:sp>
        <p:nvSpPr>
          <p:cNvPr id="3" name="Subtitle 2">
            <a:extLst>
              <a:ext uri="{FF2B5EF4-FFF2-40B4-BE49-F238E27FC236}">
                <a16:creationId xmlns:a16="http://schemas.microsoft.com/office/drawing/2014/main" id="{580028D4-C680-0A3A-B493-D76CFE767531}"/>
              </a:ext>
            </a:extLst>
          </p:cNvPr>
          <p:cNvSpPr>
            <a:spLocks noGrp="1"/>
          </p:cNvSpPr>
          <p:nvPr>
            <p:ph type="subTitle" idx="1"/>
          </p:nvPr>
        </p:nvSpPr>
        <p:spPr>
          <a:xfrm>
            <a:off x="2561844" y="2422358"/>
            <a:ext cx="7068312" cy="758952"/>
          </a:xfrm>
        </p:spPr>
        <p:txBody>
          <a:bodyPr/>
          <a:lstStyle/>
          <a:p>
            <a:pPr marL="457200" indent="-457200" algn="l">
              <a:buFont typeface="+mj-lt"/>
              <a:buAutoNum type="arabicPeriod"/>
            </a:pPr>
            <a:r>
              <a:rPr lang="en-US" i="0" dirty="0">
                <a:solidFill>
                  <a:srgbClr val="D1D5DB"/>
                </a:solidFill>
                <a:effectLst/>
                <a:latin typeface="Söhne"/>
              </a:rPr>
              <a:t>Extendible Hashing and main features</a:t>
            </a:r>
          </a:p>
          <a:p>
            <a:pPr marL="457200" indent="-457200" algn="l">
              <a:buFont typeface="+mj-lt"/>
              <a:buAutoNum type="arabicPeriod"/>
            </a:pPr>
            <a:r>
              <a:rPr lang="en-IN" dirty="0">
                <a:solidFill>
                  <a:srgbClr val="D1D5DB"/>
                </a:solidFill>
                <a:latin typeface="Söhne"/>
              </a:rPr>
              <a:t>N</a:t>
            </a:r>
            <a:r>
              <a:rPr lang="en-IN" b="0" i="0" dirty="0">
                <a:solidFill>
                  <a:srgbClr val="D1D5DB"/>
                </a:solidFill>
                <a:effectLst/>
                <a:latin typeface="Söhne"/>
              </a:rPr>
              <a:t>eed for extendible hashing</a:t>
            </a:r>
            <a:endParaRPr lang="en-US" i="0" dirty="0">
              <a:solidFill>
                <a:srgbClr val="D1D5DB"/>
              </a:solidFill>
              <a:effectLst/>
              <a:latin typeface="Söhne"/>
            </a:endParaRPr>
          </a:p>
          <a:p>
            <a:pPr marL="457200" indent="-457200" algn="l">
              <a:buFont typeface="+mj-lt"/>
              <a:buAutoNum type="arabicPeriod"/>
            </a:pPr>
            <a:r>
              <a:rPr lang="en-US" dirty="0">
                <a:solidFill>
                  <a:srgbClr val="D1D5DB"/>
                </a:solidFill>
                <a:latin typeface="Söhne"/>
              </a:rPr>
              <a:t>Basic Structure of Extendible hashing</a:t>
            </a:r>
          </a:p>
          <a:p>
            <a:pPr marL="457200" indent="-457200" algn="l">
              <a:buFont typeface="+mj-lt"/>
              <a:buAutoNum type="arabicPeriod"/>
            </a:pPr>
            <a:r>
              <a:rPr lang="en-US" i="0" dirty="0">
                <a:solidFill>
                  <a:srgbClr val="D1D5DB"/>
                </a:solidFill>
                <a:effectLst/>
                <a:latin typeface="Söhne"/>
              </a:rPr>
              <a:t>Frequently used terms in Extendible Hashing</a:t>
            </a:r>
          </a:p>
          <a:p>
            <a:pPr marL="457200" indent="-457200" algn="l">
              <a:buFont typeface="+mj-lt"/>
              <a:buAutoNum type="arabicPeriod"/>
            </a:pPr>
            <a:r>
              <a:rPr lang="en-US" i="0" dirty="0">
                <a:solidFill>
                  <a:srgbClr val="D1D5DB"/>
                </a:solidFill>
                <a:effectLst/>
                <a:latin typeface="Söhne"/>
              </a:rPr>
              <a:t>Basic working of Extendible Hashing</a:t>
            </a:r>
          </a:p>
          <a:p>
            <a:pPr marL="457200" indent="-457200" algn="l">
              <a:buFont typeface="+mj-lt"/>
              <a:buAutoNum type="arabicPeriod"/>
            </a:pPr>
            <a:r>
              <a:rPr lang="en-US" dirty="0">
                <a:solidFill>
                  <a:srgbClr val="D1D5DB"/>
                </a:solidFill>
                <a:latin typeface="Söhne"/>
              </a:rPr>
              <a:t>Example based on Extendible Hashing </a:t>
            </a:r>
            <a:endParaRPr lang="en-US" i="0" dirty="0">
              <a:solidFill>
                <a:srgbClr val="D1D5DB"/>
              </a:solidFill>
              <a:effectLst/>
              <a:latin typeface="Söhne"/>
            </a:endParaRPr>
          </a:p>
          <a:p>
            <a:pPr marL="457200" indent="-457200" algn="l">
              <a:buFont typeface="+mj-lt"/>
              <a:buAutoNum type="arabicPeriod"/>
            </a:pPr>
            <a:r>
              <a:rPr lang="en-US" i="0" dirty="0">
                <a:solidFill>
                  <a:srgbClr val="D1D5DB"/>
                </a:solidFill>
                <a:effectLst/>
                <a:latin typeface="Söhne"/>
              </a:rPr>
              <a:t>Advantages of Extendible Hashing</a:t>
            </a:r>
          </a:p>
          <a:p>
            <a:pPr marL="457200" indent="-457200" algn="l">
              <a:buFont typeface="+mj-lt"/>
              <a:buAutoNum type="arabicPeriod"/>
            </a:pPr>
            <a:r>
              <a:rPr lang="en-US" i="0" dirty="0">
                <a:solidFill>
                  <a:srgbClr val="D1D5DB"/>
                </a:solidFill>
                <a:effectLst/>
                <a:latin typeface="Söhne"/>
              </a:rPr>
              <a:t>Limitations of Extendible Hashing</a:t>
            </a:r>
          </a:p>
          <a:p>
            <a:br>
              <a:rPr lang="en-US" b="0" i="0" dirty="0">
                <a:solidFill>
                  <a:srgbClr val="D1D5DB"/>
                </a:solidFill>
                <a:effectLst/>
                <a:latin typeface="Söhne"/>
              </a:rPr>
            </a:br>
            <a:endParaRPr lang="en-IN" dirty="0"/>
          </a:p>
        </p:txBody>
      </p:sp>
    </p:spTree>
    <p:extLst>
      <p:ext uri="{BB962C8B-B14F-4D97-AF65-F5344CB8AC3E}">
        <p14:creationId xmlns:p14="http://schemas.microsoft.com/office/powerpoint/2010/main" val="333209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732BA5-2B7B-1F47-691D-B9097DB40393}"/>
              </a:ext>
            </a:extLst>
          </p:cNvPr>
          <p:cNvSpPr>
            <a:spLocks noGrp="1"/>
          </p:cNvSpPr>
          <p:nvPr>
            <p:ph idx="1"/>
          </p:nvPr>
        </p:nvSpPr>
        <p:spPr>
          <a:xfrm>
            <a:off x="698090" y="796413"/>
            <a:ext cx="10649614" cy="4964307"/>
          </a:xfrm>
        </p:spPr>
        <p:txBody>
          <a:bodyPr/>
          <a:lstStyle/>
          <a:p>
            <a:pPr marL="0" indent="0">
              <a:buNone/>
            </a:pPr>
            <a:r>
              <a:rPr lang="en-US" sz="2400" b="1" i="0" u="sng" dirty="0">
                <a:solidFill>
                  <a:srgbClr val="FFFFFF"/>
                </a:solidFill>
                <a:effectLst/>
                <a:latin typeface="Times New Roman" panose="02020603050405020304" pitchFamily="18" charset="0"/>
                <a:cs typeface="Times New Roman" panose="02020603050405020304" pitchFamily="18" charset="0"/>
              </a:rPr>
              <a:t>Extendible Hashing</a:t>
            </a:r>
          </a:p>
          <a:p>
            <a:pPr marL="0" indent="0">
              <a:buNone/>
            </a:pPr>
            <a:r>
              <a:rPr lang="en-US" sz="2400" b="0" i="0" dirty="0">
                <a:solidFill>
                  <a:srgbClr val="424E65"/>
                </a:solidFill>
                <a:effectLst/>
                <a:latin typeface="Times New Roman" panose="02020603050405020304" pitchFamily="18" charset="0"/>
                <a:cs typeface="Times New Roman" panose="02020603050405020304" pitchFamily="18" charset="0"/>
              </a:rPr>
              <a:t> </a:t>
            </a:r>
            <a:r>
              <a:rPr lang="en-US" sz="4000" b="0" i="0" dirty="0">
                <a:solidFill>
                  <a:srgbClr val="424E65"/>
                </a:solidFill>
                <a:effectLst/>
                <a:latin typeface="Times New Roman" panose="02020603050405020304" pitchFamily="18" charset="0"/>
                <a:cs typeface="Times New Roman" panose="02020603050405020304" pitchFamily="18" charset="0"/>
              </a:rPr>
              <a:t>	</a:t>
            </a:r>
            <a:r>
              <a:rPr lang="en-US" b="0" i="0" dirty="0">
                <a:solidFill>
                  <a:schemeClr val="bg1">
                    <a:lumMod val="75000"/>
                  </a:schemeClr>
                </a:solidFill>
                <a:effectLst/>
                <a:latin typeface="Times New Roman" panose="02020603050405020304" pitchFamily="18" charset="0"/>
                <a:cs typeface="Times New Roman" panose="02020603050405020304" pitchFamily="18" charset="0"/>
              </a:rPr>
              <a:t>dynamic hashing technique that allows a database to grow or shrink dynamically as data is added or removed from the database.</a:t>
            </a:r>
          </a:p>
          <a:p>
            <a:pPr marL="0" indent="0">
              <a:buNone/>
            </a:pPr>
            <a:r>
              <a:rPr lang="en-US" sz="2800" b="0" i="0" dirty="0">
                <a:solidFill>
                  <a:schemeClr val="bg1">
                    <a:lumMod val="75000"/>
                  </a:schemeClr>
                </a:solidFill>
                <a:effectLst/>
                <a:latin typeface="Times New Roman" panose="02020603050405020304" pitchFamily="18" charset="0"/>
                <a:cs typeface="Times New Roman" panose="02020603050405020304" pitchFamily="18" charset="0"/>
              </a:rPr>
              <a:t>This means that as more data is added to the database, the hash table can be expanded by adding more blocks to accommodate the new data. Similarly, as data is removed from the database, the hash table can be shrunk by removing blocks that are no longer needed.</a:t>
            </a:r>
            <a:endParaRPr lang="en-US" sz="4000" b="0" i="0" dirty="0">
              <a:solidFill>
                <a:schemeClr val="bg1">
                  <a:lumMod val="75000"/>
                </a:schemeClr>
              </a:solidFill>
              <a:effectLst/>
              <a:latin typeface="Times New Roman" panose="02020603050405020304" pitchFamily="18" charset="0"/>
              <a:cs typeface="Times New Roman" panose="02020603050405020304" pitchFamily="18" charset="0"/>
            </a:endParaRPr>
          </a:p>
          <a:p>
            <a:pPr marL="0" indent="0">
              <a:buNone/>
            </a:pPr>
            <a:r>
              <a:rPr lang="en-US" sz="2400" b="1" i="0" u="sng" dirty="0">
                <a:solidFill>
                  <a:srgbClr val="FFFFFF"/>
                </a:solidFill>
                <a:effectLst/>
                <a:latin typeface="Times New Roman" panose="02020603050405020304" pitchFamily="18" charset="0"/>
                <a:cs typeface="Times New Roman" panose="02020603050405020304" pitchFamily="18" charset="0"/>
              </a:rPr>
              <a:t>Main features of Extendible Hashing:</a:t>
            </a:r>
          </a:p>
          <a:p>
            <a:pPr marL="0" indent="0">
              <a:buNone/>
            </a:pPr>
            <a:endParaRPr lang="en-US" sz="2000" b="1" i="0" u="sng" dirty="0">
              <a:solidFill>
                <a:srgbClr val="FFFFFF"/>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b="1" i="0" dirty="0">
                <a:solidFill>
                  <a:schemeClr val="bg1">
                    <a:lumMod val="75000"/>
                  </a:schemeClr>
                </a:solidFill>
                <a:effectLst/>
                <a:latin typeface="Times New Roman" panose="02020603050405020304" pitchFamily="18" charset="0"/>
                <a:cs typeface="Times New Roman" panose="02020603050405020304" pitchFamily="18" charset="0"/>
              </a:rPr>
              <a:t>Directories:</a:t>
            </a:r>
            <a:r>
              <a:rPr lang="en-US" sz="2400" b="0" i="0" dirty="0">
                <a:solidFill>
                  <a:schemeClr val="bg1">
                    <a:lumMod val="75000"/>
                  </a:schemeClr>
                </a:solidFill>
                <a:effectLst/>
                <a:latin typeface="Times New Roman" panose="02020603050405020304" pitchFamily="18" charset="0"/>
                <a:cs typeface="Times New Roman" panose="02020603050405020304" pitchFamily="18" charset="0"/>
              </a:rPr>
              <a:t> The directories store addresses of the buckets in pointers. An id is </a:t>
            </a:r>
            <a:r>
              <a:rPr lang="en-US" b="0" i="0" dirty="0">
                <a:solidFill>
                  <a:schemeClr val="bg1">
                    <a:lumMod val="75000"/>
                  </a:schemeClr>
                </a:solidFill>
                <a:effectLst/>
                <a:latin typeface="Times New Roman" panose="02020603050405020304" pitchFamily="18" charset="0"/>
                <a:cs typeface="Times New Roman" panose="02020603050405020304" pitchFamily="18" charset="0"/>
              </a:rPr>
              <a:t>assigned to each directory which may change each time when Directory Expansion takes place.</a:t>
            </a:r>
          </a:p>
          <a:p>
            <a:pPr marL="457200" indent="-457200">
              <a:buFont typeface="+mj-lt"/>
              <a:buAutoNum type="arabicPeriod"/>
            </a:pPr>
            <a:r>
              <a:rPr lang="en-US" b="1" i="0" dirty="0">
                <a:solidFill>
                  <a:schemeClr val="bg1">
                    <a:lumMod val="75000"/>
                  </a:schemeClr>
                </a:solidFill>
                <a:effectLst/>
                <a:latin typeface="Times New Roman" panose="02020603050405020304" pitchFamily="18" charset="0"/>
                <a:cs typeface="Times New Roman" panose="02020603050405020304" pitchFamily="18" charset="0"/>
              </a:rPr>
              <a:t>Buckets:</a:t>
            </a:r>
            <a:r>
              <a:rPr lang="en-US" b="0" i="0" dirty="0">
                <a:solidFill>
                  <a:schemeClr val="bg1">
                    <a:lumMod val="75000"/>
                  </a:schemeClr>
                </a:solidFill>
                <a:effectLst/>
                <a:latin typeface="Times New Roman" panose="02020603050405020304" pitchFamily="18" charset="0"/>
                <a:cs typeface="Times New Roman" panose="02020603050405020304" pitchFamily="18" charset="0"/>
              </a:rPr>
              <a:t> The buckets are used to hash the actual data.</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95C57B5-F9D2-859F-88F2-9203A5737B86}"/>
              </a:ext>
            </a:extLst>
          </p:cNvPr>
          <p:cNvSpPr>
            <a:spLocks noGrp="1"/>
          </p:cNvSpPr>
          <p:nvPr>
            <p:ph type="sldNum" sz="quarter" idx="11"/>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576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A1C1-B659-AB50-FC21-AF70DC63031B}"/>
              </a:ext>
            </a:extLst>
          </p:cNvPr>
          <p:cNvSpPr>
            <a:spLocks noGrp="1"/>
          </p:cNvSpPr>
          <p:nvPr>
            <p:ph type="title"/>
          </p:nvPr>
        </p:nvSpPr>
        <p:spPr>
          <a:xfrm>
            <a:off x="329184" y="227036"/>
            <a:ext cx="10503408" cy="679784"/>
          </a:xfrm>
        </p:spPr>
        <p:txBody>
          <a:bodyPr/>
          <a:lstStyle/>
          <a:p>
            <a:r>
              <a:rPr lang="en-IN" dirty="0"/>
              <a:t>Need for extendible hashing</a:t>
            </a:r>
          </a:p>
        </p:txBody>
      </p:sp>
      <p:sp>
        <p:nvSpPr>
          <p:cNvPr id="3" name="Content Placeholder 2">
            <a:extLst>
              <a:ext uri="{FF2B5EF4-FFF2-40B4-BE49-F238E27FC236}">
                <a16:creationId xmlns:a16="http://schemas.microsoft.com/office/drawing/2014/main" id="{435D41E2-4AAF-AE98-3B08-01F48205A5CC}"/>
              </a:ext>
            </a:extLst>
          </p:cNvPr>
          <p:cNvSpPr>
            <a:spLocks noGrp="1"/>
          </p:cNvSpPr>
          <p:nvPr>
            <p:ph idx="1"/>
          </p:nvPr>
        </p:nvSpPr>
        <p:spPr>
          <a:xfrm>
            <a:off x="740664" y="1257300"/>
            <a:ext cx="10332720" cy="3547872"/>
          </a:xfrm>
        </p:spPr>
        <p:txBody>
          <a:bodyPr/>
          <a:lstStyle/>
          <a:p>
            <a:pPr algn="l"/>
            <a:r>
              <a:rPr lang="en-US" b="0" i="0" dirty="0">
                <a:solidFill>
                  <a:schemeClr val="bg1">
                    <a:lumMod val="85000"/>
                  </a:schemeClr>
                </a:solidFill>
                <a:effectLst/>
                <a:latin typeface="Times New Roman" panose="02020603050405020304" pitchFamily="18" charset="0"/>
                <a:cs typeface="Times New Roman" panose="02020603050405020304" pitchFamily="18" charset="0"/>
              </a:rPr>
              <a:t>In static hashing, the size of the hash table is fixed when the database is created, and it cannot be easily changed without rebuilding the entire hash table. This means that if the size of the database grows beyond the capacity of the hash table, it is necessary to rebuild the entire table with a larger hash address space.</a:t>
            </a:r>
          </a:p>
          <a:p>
            <a:pPr algn="l"/>
            <a:r>
              <a:rPr lang="en-US" b="0" i="0" dirty="0">
                <a:solidFill>
                  <a:schemeClr val="bg1">
                    <a:lumMod val="85000"/>
                  </a:schemeClr>
                </a:solidFill>
                <a:effectLst/>
                <a:latin typeface="Times New Roman" panose="02020603050405020304" pitchFamily="18" charset="0"/>
                <a:cs typeface="Times New Roman" panose="02020603050405020304" pitchFamily="18" charset="0"/>
              </a:rPr>
              <a:t>Similarly, if the size of the database shrinks significantly, the hash table may become too large for the amount of data being stored, which can lead to inefficiencies in accessing and storing data.</a:t>
            </a:r>
          </a:p>
          <a:p>
            <a:r>
              <a:rPr lang="en-US" b="0" i="0" dirty="0">
                <a:solidFill>
                  <a:srgbClr val="D1D5DB"/>
                </a:solidFill>
                <a:effectLst/>
                <a:latin typeface="Times New Roman" panose="02020603050405020304" pitchFamily="18" charset="0"/>
                <a:cs typeface="Times New Roman" panose="02020603050405020304" pitchFamily="18" charset="0"/>
              </a:rPr>
              <a:t>. Dynamic hashing techniques such as extendible hashing provide a solution to this problem, which uses a directory structure to dynamically allocate and reallocate blocks of data based on the number of records being stored.</a:t>
            </a:r>
          </a:p>
          <a:p>
            <a:br>
              <a:rPr lang="en-US" dirty="0"/>
            </a:br>
            <a:endParaRPr lang="en-IN" dirty="0">
              <a:solidFill>
                <a:schemeClr val="bg1">
                  <a:lumMod val="85000"/>
                </a:schemeClr>
              </a:solidFill>
            </a:endParaRPr>
          </a:p>
        </p:txBody>
      </p:sp>
      <p:sp>
        <p:nvSpPr>
          <p:cNvPr id="4" name="Slide Number Placeholder 3">
            <a:extLst>
              <a:ext uri="{FF2B5EF4-FFF2-40B4-BE49-F238E27FC236}">
                <a16:creationId xmlns:a16="http://schemas.microsoft.com/office/drawing/2014/main" id="{9B07F908-4230-0F4D-0BE7-130181B4319C}"/>
              </a:ext>
            </a:extLst>
          </p:cNvPr>
          <p:cNvSpPr>
            <a:spLocks noGrp="1"/>
          </p:cNvSpPr>
          <p:nvPr>
            <p:ph type="sldNum" sz="quarter" idx="11"/>
          </p:nvPr>
        </p:nvSpPr>
        <p:spPr/>
        <p:txBody>
          <a:bodyPr/>
          <a:lstStyle/>
          <a:p>
            <a:fld id="{294A09A9-5501-47C1-A89A-A340965A2BE2}" type="slidenum">
              <a:rPr lang="en-US" smtClean="0"/>
              <a:pPr/>
              <a:t>18</a:t>
            </a:fld>
            <a:endParaRPr lang="en-US" dirty="0"/>
          </a:p>
        </p:txBody>
      </p:sp>
      <p:sp>
        <p:nvSpPr>
          <p:cNvPr id="5" name="Footer Placeholder 4">
            <a:extLst>
              <a:ext uri="{FF2B5EF4-FFF2-40B4-BE49-F238E27FC236}">
                <a16:creationId xmlns:a16="http://schemas.microsoft.com/office/drawing/2014/main" id="{A029F642-C5C1-8E7C-AE5B-569FCB637724}"/>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1705380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ABB92F-4731-0E70-7033-E4587C835DAF}"/>
              </a:ext>
            </a:extLst>
          </p:cNvPr>
          <p:cNvSpPr>
            <a:spLocks noGrp="1"/>
          </p:cNvSpPr>
          <p:nvPr>
            <p:ph idx="1"/>
          </p:nvPr>
        </p:nvSpPr>
        <p:spPr>
          <a:xfrm>
            <a:off x="589788" y="356659"/>
            <a:ext cx="10375786" cy="5415062"/>
          </a:xfrm>
        </p:spPr>
        <p:txBody>
          <a:bodyPr/>
          <a:lstStyle/>
          <a:p>
            <a:r>
              <a:rPr lang="en-US" sz="2400" b="1" i="0" u="sng" dirty="0">
                <a:solidFill>
                  <a:srgbClr val="FFFFFF"/>
                </a:solidFill>
                <a:effectLst/>
                <a:latin typeface="Times New Roman" panose="02020603050405020304" pitchFamily="18" charset="0"/>
                <a:cs typeface="Times New Roman" panose="02020603050405020304" pitchFamily="18" charset="0"/>
              </a:rPr>
              <a:t>Basic Structure of Extendible Hashing</a:t>
            </a:r>
            <a:r>
              <a:rPr lang="en-US" sz="2400" b="1" i="0" dirty="0">
                <a:solidFill>
                  <a:srgbClr val="FFFFFF"/>
                </a:solidFill>
                <a:effectLst/>
                <a:latin typeface="Times New Roman" panose="02020603050405020304" pitchFamily="18" charset="0"/>
                <a:cs typeface="Times New Roman" panose="02020603050405020304" pitchFamily="18" charset="0"/>
              </a:rPr>
              <a:t>:</a:t>
            </a:r>
            <a:r>
              <a:rPr lang="en-US" sz="2400" b="0" i="0" dirty="0">
                <a:solidFill>
                  <a:srgbClr val="FFFFFF"/>
                </a:solidFill>
                <a:effectLst/>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406D36C-9175-7F25-80B7-3312CE23F7FA}"/>
              </a:ext>
            </a:extLst>
          </p:cNvPr>
          <p:cNvSpPr>
            <a:spLocks noGrp="1"/>
          </p:cNvSpPr>
          <p:nvPr>
            <p:ph type="sldNum" sz="quarter" idx="11"/>
          </p:nvPr>
        </p:nvSpPr>
        <p:spPr/>
        <p:txBody>
          <a:bodyPr/>
          <a:lstStyle/>
          <a:p>
            <a:fld id="{294A09A9-5501-47C1-A89A-A340965A2BE2}" type="slidenum">
              <a:rPr lang="en-US" smtClean="0"/>
              <a:pPr/>
              <a:t>19</a:t>
            </a:fld>
            <a:endParaRPr lang="en-US" dirty="0"/>
          </a:p>
        </p:txBody>
      </p:sp>
      <p:sp>
        <p:nvSpPr>
          <p:cNvPr id="6" name="Rectangle 5">
            <a:extLst>
              <a:ext uri="{FF2B5EF4-FFF2-40B4-BE49-F238E27FC236}">
                <a16:creationId xmlns:a16="http://schemas.microsoft.com/office/drawing/2014/main" id="{91F04117-1602-CD21-730F-DCB673EE902C}"/>
              </a:ext>
            </a:extLst>
          </p:cNvPr>
          <p:cNvSpPr/>
          <p:nvPr/>
        </p:nvSpPr>
        <p:spPr>
          <a:xfrm>
            <a:off x="2635149" y="1086279"/>
            <a:ext cx="837517" cy="4685442"/>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D5057968-D04B-9BE3-6708-2B462A390002}"/>
              </a:ext>
            </a:extLst>
          </p:cNvPr>
          <p:cNvPicPr>
            <a:picLocks noChangeAspect="1"/>
          </p:cNvPicPr>
          <p:nvPr/>
        </p:nvPicPr>
        <p:blipFill>
          <a:blip r:embed="rId2"/>
          <a:stretch>
            <a:fillRect/>
          </a:stretch>
        </p:blipFill>
        <p:spPr>
          <a:xfrm>
            <a:off x="3053907" y="839453"/>
            <a:ext cx="5751545" cy="5059909"/>
          </a:xfrm>
          <a:prstGeom prst="rect">
            <a:avLst/>
          </a:prstGeom>
        </p:spPr>
      </p:pic>
      <p:sp>
        <p:nvSpPr>
          <p:cNvPr id="2" name="TextBox 1">
            <a:extLst>
              <a:ext uri="{FF2B5EF4-FFF2-40B4-BE49-F238E27FC236}">
                <a16:creationId xmlns:a16="http://schemas.microsoft.com/office/drawing/2014/main" id="{D7FE037C-0A01-B309-53EA-C42D6F93513F}"/>
              </a:ext>
            </a:extLst>
          </p:cNvPr>
          <p:cNvSpPr txBox="1"/>
          <p:nvPr/>
        </p:nvSpPr>
        <p:spPr>
          <a:xfrm>
            <a:off x="1109428" y="6027003"/>
            <a:ext cx="9336505" cy="830997"/>
          </a:xfrm>
          <a:prstGeom prst="rect">
            <a:avLst/>
          </a:prstGeom>
          <a:noFill/>
        </p:spPr>
        <p:txBody>
          <a:bodyPr wrap="square" rtlCol="0">
            <a:spAutoFit/>
          </a:bodyPr>
          <a:lstStyle/>
          <a:p>
            <a:r>
              <a:rPr lang="en-US" sz="2400" b="0" i="0" dirty="0">
                <a:solidFill>
                  <a:schemeClr val="bg1"/>
                </a:solidFill>
                <a:effectLst/>
                <a:latin typeface="Times New Roman" panose="02020603050405020304" pitchFamily="18" charset="0"/>
                <a:cs typeface="Times New Roman" panose="02020603050405020304" pitchFamily="18" charset="0"/>
              </a:rPr>
              <a:t>each bucket contains a pointer to a block of data, and the directory contains pointers to the buckets.</a:t>
            </a: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0184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327644" y="482707"/>
            <a:ext cx="8878824" cy="1069848"/>
          </a:xfrm>
        </p:spPr>
        <p:txBody>
          <a:bodyPr>
            <a:normAutofit/>
          </a:bodyPr>
          <a:lstStyle/>
          <a:p>
            <a:r>
              <a:rPr lang="en-US" sz="4000" b="1" spc="600" dirty="0">
                <a:ln w="28575">
                  <a:noFill/>
                  <a:prstDash val="solid"/>
                </a:ln>
                <a:solidFill>
                  <a:schemeClr val="bg1"/>
                </a:solidFill>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a:xfrm>
            <a:off x="335715" y="393192"/>
            <a:ext cx="521208" cy="310896"/>
          </a:xfrm>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327645" y="1748589"/>
            <a:ext cx="6982166" cy="5109411"/>
          </a:xfrm>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bg1"/>
                </a:solidFill>
                <a:latin typeface="Times New Roman" panose="02020603050405020304" pitchFamily="18" charset="0"/>
                <a:cs typeface="Times New Roman" panose="02020603050405020304" pitchFamily="18" charset="0"/>
              </a:rPr>
              <a:t>Introduction</a:t>
            </a:r>
          </a:p>
          <a:p>
            <a:pPr marL="342900" indent="-342900"/>
            <a:r>
              <a:rPr lang="en-IN" b="0" i="0" dirty="0">
                <a:effectLst/>
                <a:latin typeface="Söhne"/>
              </a:rPr>
              <a:t>Overview of Indexing</a:t>
            </a:r>
          </a:p>
          <a:p>
            <a:pPr marL="342900" indent="-342900"/>
            <a:r>
              <a:rPr lang="en-US" dirty="0">
                <a:latin typeface="Times New Roman" panose="02020603050405020304" pitchFamily="18" charset="0"/>
                <a:cs typeface="Times New Roman" panose="02020603050405020304" pitchFamily="18" charset="0"/>
              </a:rPr>
              <a:t>Hashing </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Extendible Hashing</a:t>
            </a:r>
            <a:endParaRPr lang="en-US" dirty="0">
              <a:solidFill>
                <a:schemeClr val="bg1"/>
              </a:solidFill>
              <a:latin typeface="Times New Roman" panose="02020603050405020304" pitchFamily="18" charset="0"/>
              <a:cs typeface="Times New Roman" panose="02020603050405020304" pitchFamily="18" charset="0"/>
            </a:endParaRPr>
          </a:p>
          <a:p>
            <a:pPr marL="342900" indent="-342900" algn="l">
              <a:lnSpc>
                <a:spcPct val="150000"/>
              </a:lnSpc>
              <a:buClr>
                <a:schemeClr val="accent6"/>
              </a:buCl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Grid Files</a:t>
            </a:r>
          </a:p>
          <a:p>
            <a:pPr marL="342900" indent="-342900"/>
            <a:r>
              <a:rPr lang="en-IN" b="0" i="0" dirty="0">
                <a:effectLst/>
                <a:latin typeface="Söhne"/>
              </a:rPr>
              <a:t>Conclusion</a:t>
            </a:r>
          </a:p>
          <a:p>
            <a:pPr marL="342900" indent="-342900"/>
            <a:endParaRPr lang="en-US" b="0" i="0" dirty="0">
              <a:effectLst/>
              <a:latin typeface="Times New Roman" panose="02020603050405020304" pitchFamily="18" charset="0"/>
              <a:cs typeface="Times New Roman" panose="02020603050405020304" pitchFamily="18" charset="0"/>
            </a:endParaRPr>
          </a:p>
          <a:p>
            <a:pPr marL="342900" indent="-342900"/>
            <a:endParaRPr lang="en-US"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2A1D7-AD01-A955-CFE6-5EB848EEBD4D}"/>
              </a:ext>
            </a:extLst>
          </p:cNvPr>
          <p:cNvSpPr>
            <a:spLocks noGrp="1"/>
          </p:cNvSpPr>
          <p:nvPr>
            <p:ph type="title"/>
          </p:nvPr>
        </p:nvSpPr>
        <p:spPr>
          <a:xfrm>
            <a:off x="108156" y="257507"/>
            <a:ext cx="10881360" cy="1069848"/>
          </a:xfrm>
        </p:spPr>
        <p:txBody>
          <a:bodyPr/>
          <a:lstStyle/>
          <a:p>
            <a:r>
              <a:rPr lang="en-US" sz="2400" b="0" i="0" spc="300" dirty="0">
                <a:solidFill>
                  <a:schemeClr val="bg1">
                    <a:lumMod val="95000"/>
                  </a:schemeClr>
                </a:solidFill>
                <a:effectLst/>
                <a:latin typeface="Times New Roman" panose="02020603050405020304" pitchFamily="18" charset="0"/>
                <a:cs typeface="Times New Roman" panose="02020603050405020304" pitchFamily="18" charset="0"/>
              </a:rPr>
              <a:t>Frequently used terms in Extendible Hashing</a:t>
            </a:r>
            <a:br>
              <a:rPr lang="en-US" sz="2400" b="0" i="0" dirty="0">
                <a:solidFill>
                  <a:srgbClr val="D1D5DB"/>
                </a:solidFill>
                <a:effectLst/>
                <a:latin typeface="Times New Roman" panose="02020603050405020304" pitchFamily="18" charset="0"/>
                <a:cs typeface="Times New Roman" panose="02020603050405020304" pitchFamily="18" charset="0"/>
              </a:rPr>
            </a:br>
            <a:endParaRPr lang="en-IN" sz="2400" b="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91EE90-67A7-7539-678D-F743575F3AB6}"/>
              </a:ext>
            </a:extLst>
          </p:cNvPr>
          <p:cNvSpPr>
            <a:spLocks noGrp="1"/>
          </p:cNvSpPr>
          <p:nvPr>
            <p:ph idx="1"/>
          </p:nvPr>
        </p:nvSpPr>
        <p:spPr>
          <a:xfrm>
            <a:off x="850392" y="1327355"/>
            <a:ext cx="10614022" cy="5119165"/>
          </a:xfrm>
        </p:spPr>
        <p:txBody>
          <a:bodyPr/>
          <a:lstStyle/>
          <a:p>
            <a:pPr>
              <a:buFont typeface="Wingdings" panose="05000000000000000000" pitchFamily="2" charset="2"/>
              <a:buChar char="ü"/>
            </a:pPr>
            <a:r>
              <a:rPr lang="en-US" sz="2400" b="1" i="0" u="sng" dirty="0">
                <a:solidFill>
                  <a:srgbClr val="FFFFFF"/>
                </a:solidFill>
                <a:effectLst/>
                <a:latin typeface="Times New Roman" panose="02020603050405020304" pitchFamily="18" charset="0"/>
                <a:cs typeface="Times New Roman" panose="02020603050405020304" pitchFamily="18" charset="0"/>
              </a:rPr>
              <a:t>Directories</a:t>
            </a:r>
            <a:r>
              <a:rPr lang="en-US" sz="2400" b="1" i="0" dirty="0">
                <a:solidFill>
                  <a:srgbClr val="FFFFFF"/>
                </a:solidFill>
                <a:effectLst/>
                <a:latin typeface="Times New Roman" panose="02020603050405020304" pitchFamily="18" charset="0"/>
                <a:cs typeface="Times New Roman" panose="02020603050405020304" pitchFamily="18" charset="0"/>
              </a:rPr>
              <a:t>:</a:t>
            </a:r>
            <a:r>
              <a:rPr lang="en-US" sz="2400" b="0" i="0" dirty="0">
                <a:solidFill>
                  <a:srgbClr val="FFFFFF"/>
                </a:solidFill>
                <a:effectLst/>
                <a:latin typeface="Times New Roman" panose="02020603050405020304" pitchFamily="18" charset="0"/>
                <a:cs typeface="Times New Roman" panose="02020603050405020304" pitchFamily="18" charset="0"/>
              </a:rPr>
              <a:t> These containers store pointers to buckets. Each directory is given a unique id which may change each time when expansion takes place. The hash function returns this directory id which is used to navigate to the appropriate bucket. Number of Directories = 2^Global Depth.</a:t>
            </a:r>
          </a:p>
          <a:p>
            <a:pPr>
              <a:buFont typeface="Wingdings" panose="05000000000000000000" pitchFamily="2" charset="2"/>
              <a:buChar char="ü"/>
            </a:pPr>
            <a:endParaRPr lang="en-US" sz="2400" b="0" i="0" dirty="0">
              <a:solidFill>
                <a:srgbClr val="FFFFF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i="0" u="sng" dirty="0">
                <a:solidFill>
                  <a:srgbClr val="FFFFFF"/>
                </a:solidFill>
                <a:effectLst/>
                <a:latin typeface="Times New Roman" panose="02020603050405020304" pitchFamily="18" charset="0"/>
                <a:cs typeface="Times New Roman" panose="02020603050405020304" pitchFamily="18" charset="0"/>
              </a:rPr>
              <a:t>Buckets</a:t>
            </a:r>
            <a:r>
              <a:rPr lang="en-US" sz="2400" b="1" i="0" dirty="0">
                <a:solidFill>
                  <a:srgbClr val="FFFFFF"/>
                </a:solidFill>
                <a:effectLst/>
                <a:latin typeface="Times New Roman" panose="02020603050405020304" pitchFamily="18" charset="0"/>
                <a:cs typeface="Times New Roman" panose="02020603050405020304" pitchFamily="18" charset="0"/>
              </a:rPr>
              <a:t>:</a:t>
            </a:r>
            <a:r>
              <a:rPr lang="en-US" sz="2400" b="0" i="0" dirty="0">
                <a:solidFill>
                  <a:srgbClr val="FFFFFF"/>
                </a:solidFill>
                <a:effectLst/>
                <a:latin typeface="Times New Roman" panose="02020603050405020304" pitchFamily="18" charset="0"/>
                <a:cs typeface="Times New Roman" panose="02020603050405020304" pitchFamily="18" charset="0"/>
              </a:rPr>
              <a:t> They store the hashed keys. Directories point to buckets. A bucket may contain more than one pointers to it if its local depth is less than the global depth.</a:t>
            </a:r>
          </a:p>
          <a:p>
            <a:pPr>
              <a:buFont typeface="Wingdings" panose="05000000000000000000" pitchFamily="2" charset="2"/>
              <a:buChar char="ü"/>
            </a:pPr>
            <a:endParaRPr lang="en-US" sz="2400" b="0" i="0" dirty="0">
              <a:solidFill>
                <a:srgbClr val="FFFFF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i="0" u="sng" dirty="0">
                <a:solidFill>
                  <a:srgbClr val="FFFFFF"/>
                </a:solidFill>
                <a:effectLst/>
                <a:latin typeface="Times New Roman" panose="02020603050405020304" pitchFamily="18" charset="0"/>
                <a:cs typeface="Times New Roman" panose="02020603050405020304" pitchFamily="18" charset="0"/>
              </a:rPr>
              <a:t>Global Depth</a:t>
            </a:r>
            <a:r>
              <a:rPr lang="en-US" sz="2400" b="1" i="0" dirty="0">
                <a:solidFill>
                  <a:srgbClr val="FFFFFF"/>
                </a:solidFill>
                <a:effectLst/>
                <a:latin typeface="Times New Roman" panose="02020603050405020304" pitchFamily="18" charset="0"/>
                <a:cs typeface="Times New Roman" panose="02020603050405020304" pitchFamily="18" charset="0"/>
              </a:rPr>
              <a:t>:</a:t>
            </a:r>
            <a:r>
              <a:rPr lang="en-US" sz="2400" b="0" i="0" dirty="0">
                <a:solidFill>
                  <a:srgbClr val="FFFFFF"/>
                </a:solidFill>
                <a:effectLst/>
                <a:latin typeface="Times New Roman" panose="02020603050405020304" pitchFamily="18" charset="0"/>
                <a:cs typeface="Times New Roman" panose="02020603050405020304" pitchFamily="18" charset="0"/>
              </a:rPr>
              <a:t> It is associated with the Directories. They denote the number of bits which are used by the hash function to categorize the keys. Global Depth = Number of bits in directory id.</a:t>
            </a:r>
          </a:p>
          <a:p>
            <a:pPr>
              <a:buFont typeface="Wingdings" panose="05000000000000000000" pitchFamily="2" charset="2"/>
              <a:buChar char="ü"/>
            </a:pPr>
            <a:endParaRPr lang="en-US" sz="2400" b="0" i="0" dirty="0">
              <a:solidFill>
                <a:srgbClr val="FFFFF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dirty="0"/>
          </a:p>
        </p:txBody>
      </p:sp>
      <p:sp>
        <p:nvSpPr>
          <p:cNvPr id="4" name="Slide Number Placeholder 3">
            <a:extLst>
              <a:ext uri="{FF2B5EF4-FFF2-40B4-BE49-F238E27FC236}">
                <a16:creationId xmlns:a16="http://schemas.microsoft.com/office/drawing/2014/main" id="{13DE030D-8421-50B7-587E-D9574661E547}"/>
              </a:ext>
            </a:extLst>
          </p:cNvPr>
          <p:cNvSpPr>
            <a:spLocks noGrp="1"/>
          </p:cNvSpPr>
          <p:nvPr>
            <p:ph type="sldNum" sz="quarter" idx="11"/>
          </p:nvPr>
        </p:nvSpPr>
        <p:spPr/>
        <p:txBody>
          <a:bodyPr/>
          <a:lstStyle/>
          <a:p>
            <a:fld id="{294A09A9-5501-47C1-A89A-A340965A2BE2}" type="slidenum">
              <a:rPr lang="en-US" smtClean="0"/>
              <a:pPr/>
              <a:t>20</a:t>
            </a:fld>
            <a:endParaRPr lang="en-US" dirty="0"/>
          </a:p>
        </p:txBody>
      </p:sp>
    </p:spTree>
    <p:extLst>
      <p:ext uri="{BB962C8B-B14F-4D97-AF65-F5344CB8AC3E}">
        <p14:creationId xmlns:p14="http://schemas.microsoft.com/office/powerpoint/2010/main" val="133666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CD0256-CE69-09FB-4517-32D94D3E0866}"/>
              </a:ext>
            </a:extLst>
          </p:cNvPr>
          <p:cNvSpPr>
            <a:spLocks noGrp="1"/>
          </p:cNvSpPr>
          <p:nvPr>
            <p:ph idx="1"/>
          </p:nvPr>
        </p:nvSpPr>
        <p:spPr>
          <a:xfrm>
            <a:off x="698089" y="825910"/>
            <a:ext cx="10992465" cy="5620610"/>
          </a:xfrm>
        </p:spPr>
        <p:txBody>
          <a:bodyPr/>
          <a:lstStyle/>
          <a:p>
            <a:pPr>
              <a:buFont typeface="Wingdings" panose="05000000000000000000" pitchFamily="2" charset="2"/>
              <a:buChar char="ü"/>
            </a:pPr>
            <a:r>
              <a:rPr lang="en-US" sz="2400" b="1" i="0" u="sng" dirty="0">
                <a:solidFill>
                  <a:srgbClr val="FFFFFF"/>
                </a:solidFill>
                <a:effectLst/>
                <a:latin typeface="Times New Roman" panose="02020603050405020304" pitchFamily="18" charset="0"/>
                <a:cs typeface="Times New Roman" panose="02020603050405020304" pitchFamily="18" charset="0"/>
              </a:rPr>
              <a:t>Local Depth</a:t>
            </a:r>
            <a:r>
              <a:rPr lang="en-US" sz="2400" b="1" i="0" dirty="0">
                <a:solidFill>
                  <a:srgbClr val="FFFFFF"/>
                </a:solidFill>
                <a:effectLst/>
                <a:latin typeface="Times New Roman" panose="02020603050405020304" pitchFamily="18" charset="0"/>
                <a:cs typeface="Times New Roman" panose="02020603050405020304" pitchFamily="18" charset="0"/>
              </a:rPr>
              <a:t>:</a:t>
            </a:r>
            <a:r>
              <a:rPr lang="en-US" sz="2400" b="0" i="0" dirty="0">
                <a:solidFill>
                  <a:srgbClr val="FFFFFF"/>
                </a:solidFill>
                <a:effectLst/>
                <a:latin typeface="Times New Roman" panose="02020603050405020304" pitchFamily="18" charset="0"/>
                <a:cs typeface="Times New Roman" panose="02020603050405020304" pitchFamily="18" charset="0"/>
              </a:rPr>
              <a:t> It is the same as that of Global Depth except for the fact that Local Depth is associated with the buckets and not the directories. Local depth in accordance with the global depth is used to decide the action that to be performed in case an overflow occurs. Local Depth is always less than or equal to the Global Depth</a:t>
            </a:r>
          </a:p>
          <a:p>
            <a:pPr>
              <a:buFont typeface="Wingdings" panose="05000000000000000000" pitchFamily="2" charset="2"/>
              <a:buChar char="ü"/>
            </a:pPr>
            <a:endParaRPr lang="en-US" sz="2400" b="1" dirty="0">
              <a:solidFill>
                <a:srgbClr val="FFFFFF"/>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i="0" dirty="0">
                <a:solidFill>
                  <a:srgbClr val="FFFFFF"/>
                </a:solidFill>
                <a:effectLst/>
                <a:latin typeface="Times New Roman" panose="02020603050405020304" pitchFamily="18" charset="0"/>
                <a:cs typeface="Times New Roman" panose="02020603050405020304" pitchFamily="18" charset="0"/>
              </a:rPr>
              <a:t>Bucket Splitting:</a:t>
            </a:r>
            <a:r>
              <a:rPr lang="en-US" sz="2400" b="0" i="0" dirty="0">
                <a:solidFill>
                  <a:srgbClr val="FFFFFF"/>
                </a:solidFill>
                <a:effectLst/>
                <a:latin typeface="Times New Roman" panose="02020603050405020304" pitchFamily="18" charset="0"/>
                <a:cs typeface="Times New Roman" panose="02020603050405020304" pitchFamily="18" charset="0"/>
              </a:rPr>
              <a:t> When the number of elements in a bucket exceeds a particular size, then the bucket is split into two parts.</a:t>
            </a:r>
          </a:p>
          <a:p>
            <a:pPr>
              <a:buFont typeface="Wingdings" panose="05000000000000000000" pitchFamily="2" charset="2"/>
              <a:buChar char="ü"/>
            </a:pPr>
            <a:endParaRPr lang="en-US" sz="2400" b="0" i="0" dirty="0">
              <a:solidFill>
                <a:srgbClr val="FFFFFF"/>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b="1" i="0" dirty="0">
                <a:solidFill>
                  <a:srgbClr val="FFFFFF"/>
                </a:solidFill>
                <a:effectLst/>
                <a:latin typeface="Times New Roman" panose="02020603050405020304" pitchFamily="18" charset="0"/>
                <a:cs typeface="Times New Roman" panose="02020603050405020304" pitchFamily="18" charset="0"/>
              </a:rPr>
              <a:t>Directory Expansion:</a:t>
            </a:r>
            <a:r>
              <a:rPr lang="en-US" sz="2400" b="0" i="0" dirty="0">
                <a:solidFill>
                  <a:srgbClr val="FFFFFF"/>
                </a:solidFill>
                <a:effectLst/>
                <a:latin typeface="Times New Roman" panose="02020603050405020304" pitchFamily="18" charset="0"/>
                <a:cs typeface="Times New Roman" panose="02020603050405020304" pitchFamily="18" charset="0"/>
              </a:rPr>
              <a:t> Directory Expansion Takes place when a bucket overflows. Directory Expansion is performed when the local depth of the overflowing bucket is equal to the global depth.</a:t>
            </a:r>
          </a:p>
          <a:p>
            <a:pPr>
              <a:buFont typeface="Wingdings" panose="05000000000000000000" pitchFamily="2" charset="2"/>
              <a:buChar char="ü"/>
            </a:pPr>
            <a:endParaRPr lang="en-IN" dirty="0"/>
          </a:p>
        </p:txBody>
      </p:sp>
      <p:sp>
        <p:nvSpPr>
          <p:cNvPr id="4" name="Slide Number Placeholder 3">
            <a:extLst>
              <a:ext uri="{FF2B5EF4-FFF2-40B4-BE49-F238E27FC236}">
                <a16:creationId xmlns:a16="http://schemas.microsoft.com/office/drawing/2014/main" id="{43BD0FF3-7A5D-A4C2-D3D4-913D89CC8719}"/>
              </a:ext>
            </a:extLst>
          </p:cNvPr>
          <p:cNvSpPr>
            <a:spLocks noGrp="1"/>
          </p:cNvSpPr>
          <p:nvPr>
            <p:ph type="sldNum" sz="quarter" idx="11"/>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4016881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C364BB3-DB9A-DB4C-1785-68E08C731592}"/>
              </a:ext>
            </a:extLst>
          </p:cNvPr>
          <p:cNvSpPr/>
          <p:nvPr/>
        </p:nvSpPr>
        <p:spPr>
          <a:xfrm>
            <a:off x="2453884" y="1366272"/>
            <a:ext cx="772160" cy="506690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2F2AEDE7-4145-B20A-3838-842A7A93F46B}"/>
              </a:ext>
            </a:extLst>
          </p:cNvPr>
          <p:cNvSpPr>
            <a:spLocks noGrp="1"/>
          </p:cNvSpPr>
          <p:nvPr>
            <p:ph type="title"/>
          </p:nvPr>
        </p:nvSpPr>
        <p:spPr>
          <a:xfrm>
            <a:off x="189992" y="562356"/>
            <a:ext cx="10881360" cy="1069848"/>
          </a:xfrm>
        </p:spPr>
        <p:txBody>
          <a:bodyPr/>
          <a:lstStyle/>
          <a:p>
            <a:r>
              <a:rPr lang="en-US" sz="2800" b="0" i="0" spc="300" dirty="0">
                <a:solidFill>
                  <a:srgbClr val="D1D5DB"/>
                </a:solidFill>
                <a:effectLst/>
                <a:latin typeface="Times New Roman" panose="02020603050405020304" pitchFamily="18" charset="0"/>
                <a:cs typeface="Times New Roman" panose="02020603050405020304" pitchFamily="18" charset="0"/>
              </a:rPr>
              <a:t>Basic working of Extendible Hashing</a:t>
            </a:r>
            <a:br>
              <a:rPr lang="en-US" i="0" dirty="0">
                <a:solidFill>
                  <a:srgbClr val="D1D5DB"/>
                </a:solidFill>
                <a:effectLst/>
                <a:latin typeface="Söhne"/>
              </a:rPr>
            </a:br>
            <a:endParaRPr lang="en-IN" dirty="0"/>
          </a:p>
        </p:txBody>
      </p:sp>
      <p:pic>
        <p:nvPicPr>
          <p:cNvPr id="7" name="Content Placeholder 6">
            <a:extLst>
              <a:ext uri="{FF2B5EF4-FFF2-40B4-BE49-F238E27FC236}">
                <a16:creationId xmlns:a16="http://schemas.microsoft.com/office/drawing/2014/main" id="{9F0A7998-3746-D224-EBDD-E5BEDE33328C}"/>
              </a:ext>
            </a:extLst>
          </p:cNvPr>
          <p:cNvPicPr>
            <a:picLocks noGrp="1" noChangeAspect="1"/>
          </p:cNvPicPr>
          <p:nvPr>
            <p:ph idx="1"/>
          </p:nvPr>
        </p:nvPicPr>
        <p:blipFill>
          <a:blip r:embed="rId2"/>
          <a:stretch>
            <a:fillRect/>
          </a:stretch>
        </p:blipFill>
        <p:spPr>
          <a:xfrm>
            <a:off x="2839964" y="1097279"/>
            <a:ext cx="7153198" cy="5604887"/>
          </a:xfrm>
        </p:spPr>
      </p:pic>
      <p:sp>
        <p:nvSpPr>
          <p:cNvPr id="4" name="Slide Number Placeholder 3">
            <a:extLst>
              <a:ext uri="{FF2B5EF4-FFF2-40B4-BE49-F238E27FC236}">
                <a16:creationId xmlns:a16="http://schemas.microsoft.com/office/drawing/2014/main" id="{C50F6E78-3620-DDE1-3871-57321AEA6747}"/>
              </a:ext>
            </a:extLst>
          </p:cNvPr>
          <p:cNvSpPr>
            <a:spLocks noGrp="1"/>
          </p:cNvSpPr>
          <p:nvPr>
            <p:ph type="sldNum" sz="quarter" idx="11"/>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88292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446298-2C33-F1E0-0595-8A2FA41C0383}"/>
              </a:ext>
            </a:extLst>
          </p:cNvPr>
          <p:cNvSpPr>
            <a:spLocks noGrp="1"/>
          </p:cNvSpPr>
          <p:nvPr>
            <p:ph idx="1"/>
          </p:nvPr>
        </p:nvSpPr>
        <p:spPr>
          <a:xfrm>
            <a:off x="743966" y="533908"/>
            <a:ext cx="10704068" cy="6324092"/>
          </a:xfrm>
        </p:spPr>
        <p:txBody>
          <a:bodyPr/>
          <a:lstStyle/>
          <a:p>
            <a:pPr algn="l">
              <a:buFont typeface="+mj-lt"/>
              <a:buAutoNum type="arabicPeriod"/>
            </a:pPr>
            <a:r>
              <a:rPr lang="en-US" b="0" i="0" dirty="0">
                <a:effectLst/>
                <a:latin typeface="Times New Roman" panose="02020603050405020304" pitchFamily="18" charset="0"/>
                <a:cs typeface="Times New Roman" panose="02020603050405020304" pitchFamily="18" charset="0"/>
              </a:rPr>
              <a:t>Initialize the bucket depths and the global depth of the directories.</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Convert data into a binary representation.</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Consider the "global depth" number of the least significant bits (LSBs) of data.</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Map the data according to the ID of a directory.</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Check for the following conditions if a bucket overflows (if the number of elements in a bucket exceeds the set limit):</a:t>
            </a:r>
          </a:p>
          <a:p>
            <a:pPr marL="742950" lvl="1" indent="-285750" algn="l">
              <a:buFont typeface="+mj-lt"/>
              <a:buAutoNum type="arabicPeriod"/>
            </a:pPr>
            <a:r>
              <a:rPr lang="en-US" sz="2800" b="1" i="0" dirty="0">
                <a:effectLst/>
                <a:latin typeface="Times New Roman" panose="02020603050405020304" pitchFamily="18" charset="0"/>
                <a:cs typeface="Times New Roman" panose="02020603050405020304" pitchFamily="18" charset="0"/>
              </a:rPr>
              <a:t>Global depth == bucket depth</a:t>
            </a:r>
            <a:r>
              <a:rPr lang="en-US" sz="2800" b="0" i="0" dirty="0">
                <a:effectLst/>
                <a:latin typeface="Times New Roman" panose="02020603050405020304" pitchFamily="18" charset="0"/>
                <a:cs typeface="Times New Roman" panose="02020603050405020304" pitchFamily="18" charset="0"/>
              </a:rPr>
              <a:t>: Split the bucket into two and increment the global depth and the buckets' depth. Re-hash the elements that were present in the split bucket.</a:t>
            </a:r>
          </a:p>
          <a:p>
            <a:pPr marL="742950" lvl="1" indent="-285750" algn="l">
              <a:buFont typeface="+mj-lt"/>
              <a:buAutoNum type="arabicPeriod"/>
            </a:pPr>
            <a:r>
              <a:rPr lang="en-US" sz="2800" b="1" i="0" dirty="0">
                <a:effectLst/>
                <a:latin typeface="Times New Roman" panose="02020603050405020304" pitchFamily="18" charset="0"/>
                <a:cs typeface="Times New Roman" panose="02020603050405020304" pitchFamily="18" charset="0"/>
              </a:rPr>
              <a:t>Global depth &gt; bucket depth</a:t>
            </a:r>
            <a:r>
              <a:rPr lang="en-US" sz="2800" b="0" i="0" dirty="0">
                <a:effectLst/>
                <a:latin typeface="Times New Roman" panose="02020603050405020304" pitchFamily="18" charset="0"/>
                <a:cs typeface="Times New Roman" panose="02020603050405020304" pitchFamily="18" charset="0"/>
              </a:rPr>
              <a:t>: Split the bucket into two and increment the bucket depth only. Re-hash the elements that were present in the split bucket.</a:t>
            </a:r>
          </a:p>
          <a:p>
            <a:pPr algn="l">
              <a:buFont typeface="+mj-lt"/>
              <a:buAutoNum type="arabicPeriod"/>
            </a:pPr>
            <a:r>
              <a:rPr lang="en-US" b="0" i="0" dirty="0">
                <a:effectLst/>
                <a:latin typeface="Times New Roman" panose="02020603050405020304" pitchFamily="18" charset="0"/>
                <a:cs typeface="Times New Roman" panose="02020603050405020304" pitchFamily="18" charset="0"/>
              </a:rPr>
              <a:t>Repeat the steps above for each element.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68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91D192-4436-5E8B-D1D4-7543B8453DD7}"/>
              </a:ext>
            </a:extLst>
          </p:cNvPr>
          <p:cNvPicPr>
            <a:picLocks noGrp="1" noChangeAspect="1"/>
          </p:cNvPicPr>
          <p:nvPr>
            <p:ph idx="1"/>
          </p:nvPr>
        </p:nvPicPr>
        <p:blipFill>
          <a:blip r:embed="rId2"/>
          <a:stretch>
            <a:fillRect/>
          </a:stretch>
        </p:blipFill>
        <p:spPr>
          <a:xfrm>
            <a:off x="2857534" y="659939"/>
            <a:ext cx="6476931" cy="5538121"/>
          </a:xfrm>
        </p:spPr>
      </p:pic>
      <p:sp>
        <p:nvSpPr>
          <p:cNvPr id="5" name="Rectangle 4">
            <a:extLst>
              <a:ext uri="{FF2B5EF4-FFF2-40B4-BE49-F238E27FC236}">
                <a16:creationId xmlns:a16="http://schemas.microsoft.com/office/drawing/2014/main" id="{3151F4F2-1EF9-A585-02EC-5406FC262B23}"/>
              </a:ext>
            </a:extLst>
          </p:cNvPr>
          <p:cNvSpPr/>
          <p:nvPr/>
        </p:nvSpPr>
        <p:spPr>
          <a:xfrm>
            <a:off x="1943134" y="659939"/>
            <a:ext cx="914400" cy="5538120"/>
          </a:xfrm>
          <a:prstGeom prst="rect">
            <a:avLst/>
          </a:prstGeom>
          <a:solidFill>
            <a:schemeClr val="accent5">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48143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8C619-C3FF-00D8-E809-51C619F4354F}"/>
              </a:ext>
            </a:extLst>
          </p:cNvPr>
          <p:cNvSpPr>
            <a:spLocks noGrp="1"/>
          </p:cNvSpPr>
          <p:nvPr>
            <p:ph type="title"/>
          </p:nvPr>
        </p:nvSpPr>
        <p:spPr>
          <a:xfrm>
            <a:off x="-469392" y="928116"/>
            <a:ext cx="8892032" cy="1069848"/>
          </a:xfrm>
        </p:spPr>
        <p:txBody>
          <a:bodyPr/>
          <a:lstStyle/>
          <a:p>
            <a:r>
              <a:rPr lang="en-US" sz="3200" dirty="0">
                <a:solidFill>
                  <a:srgbClr val="D1D5DB"/>
                </a:solidFill>
                <a:latin typeface="Times New Roman" panose="02020603050405020304" pitchFamily="18" charset="0"/>
                <a:cs typeface="Times New Roman" panose="02020603050405020304" pitchFamily="18" charset="0"/>
              </a:rPr>
              <a:t>Example based on </a:t>
            </a:r>
            <a:r>
              <a:rPr lang="en-US" sz="3200" u="sng" dirty="0">
                <a:solidFill>
                  <a:srgbClr val="D1D5DB"/>
                </a:solidFill>
                <a:latin typeface="Times New Roman" panose="02020603050405020304" pitchFamily="18" charset="0"/>
                <a:cs typeface="Times New Roman" panose="02020603050405020304" pitchFamily="18" charset="0"/>
              </a:rPr>
              <a:t>Extendible Hashing </a:t>
            </a:r>
            <a:br>
              <a:rPr lang="en-US" sz="3600" i="0" dirty="0">
                <a:solidFill>
                  <a:srgbClr val="D1D5DB"/>
                </a:solidFill>
                <a:effectLst/>
                <a:latin typeface="Söhne"/>
              </a:rPr>
            </a:br>
            <a:endParaRPr lang="en-IN" sz="3600" dirty="0"/>
          </a:p>
        </p:txBody>
      </p:sp>
      <p:sp>
        <p:nvSpPr>
          <p:cNvPr id="3" name="Content Placeholder 2">
            <a:extLst>
              <a:ext uri="{FF2B5EF4-FFF2-40B4-BE49-F238E27FC236}">
                <a16:creationId xmlns:a16="http://schemas.microsoft.com/office/drawing/2014/main" id="{F022A5B1-0B7E-8028-F42D-AFCFF58ED897}"/>
              </a:ext>
            </a:extLst>
          </p:cNvPr>
          <p:cNvSpPr>
            <a:spLocks noGrp="1"/>
          </p:cNvSpPr>
          <p:nvPr>
            <p:ph idx="1"/>
          </p:nvPr>
        </p:nvSpPr>
        <p:spPr>
          <a:xfrm>
            <a:off x="929482" y="2943525"/>
            <a:ext cx="10497312" cy="4084320"/>
          </a:xfrm>
        </p:spPr>
        <p:txBody>
          <a:bodyPr/>
          <a:lstStyle/>
          <a:p>
            <a:pPr marL="0" indent="0" algn="l">
              <a:buNone/>
            </a:pPr>
            <a:r>
              <a:rPr lang="en-US" b="1" dirty="0">
                <a:solidFill>
                  <a:srgbClr val="FFFFFF"/>
                </a:solidFill>
                <a:latin typeface="Nunito" pitchFamily="2" charset="0"/>
              </a:rPr>
              <a:t> </a:t>
            </a:r>
          </a:p>
          <a:p>
            <a:pPr marL="0" indent="0" algn="l">
              <a:buNone/>
            </a:pPr>
            <a:endParaRPr lang="en-US" b="1" dirty="0">
              <a:solidFill>
                <a:srgbClr val="FFFFFF"/>
              </a:solidFill>
              <a:latin typeface="Nunito" pitchFamily="2" charset="0"/>
            </a:endParaRPr>
          </a:p>
          <a:p>
            <a:pPr marL="0" indent="0" algn="l">
              <a:buNone/>
            </a:pPr>
            <a:endParaRPr lang="en-US" sz="2400" b="1" dirty="0">
              <a:solidFill>
                <a:srgbClr val="FFFFFF"/>
              </a:solidFill>
              <a:latin typeface="Nunito" pitchFamily="2" charset="0"/>
            </a:endParaRPr>
          </a:p>
          <a:p>
            <a:pPr marL="0" indent="0" algn="l">
              <a:buNone/>
            </a:pPr>
            <a:r>
              <a:rPr lang="en-US" sz="2400" b="1" i="0" dirty="0" err="1">
                <a:solidFill>
                  <a:srgbClr val="FFFFFF"/>
                </a:solidFill>
                <a:effectLst/>
                <a:latin typeface="Nunito" pitchFamily="2" charset="0"/>
              </a:rPr>
              <a:t>Emp_id</a:t>
            </a:r>
            <a:r>
              <a:rPr lang="en-US" sz="2400" b="1" i="0" dirty="0">
                <a:solidFill>
                  <a:srgbClr val="FFFFFF"/>
                </a:solidFill>
                <a:effectLst/>
                <a:latin typeface="Nunito" pitchFamily="2" charset="0"/>
              </a:rPr>
              <a:t> = { 16,4,6,22,24,10,31,7,9,20,26</a:t>
            </a:r>
            <a:r>
              <a:rPr lang="en-US" sz="2400" b="1" dirty="0">
                <a:solidFill>
                  <a:srgbClr val="FFFFFF"/>
                </a:solidFill>
                <a:latin typeface="Nunito" pitchFamily="2" charset="0"/>
              </a:rPr>
              <a:t> }</a:t>
            </a:r>
            <a:r>
              <a:rPr lang="en-US" sz="2400" b="0" i="0" dirty="0">
                <a:solidFill>
                  <a:srgbClr val="FFFFFF"/>
                </a:solidFill>
                <a:effectLst/>
                <a:latin typeface="Nunito" pitchFamily="2" charset="0"/>
              </a:rPr>
              <a:t> </a:t>
            </a:r>
            <a:br>
              <a:rPr lang="en-US" dirty="0"/>
            </a:br>
            <a:r>
              <a:rPr lang="en-US" sz="2000" b="1" i="0" dirty="0">
                <a:solidFill>
                  <a:srgbClr val="FFFFFF"/>
                </a:solidFill>
                <a:effectLst/>
                <a:latin typeface="Nunito" pitchFamily="2" charset="0"/>
              </a:rPr>
              <a:t>Bucket Size:</a:t>
            </a:r>
            <a:r>
              <a:rPr lang="en-US" sz="2000" b="0" i="0" dirty="0">
                <a:solidFill>
                  <a:srgbClr val="FFFFFF"/>
                </a:solidFill>
                <a:effectLst/>
                <a:latin typeface="Nunito" pitchFamily="2" charset="0"/>
              </a:rPr>
              <a:t> 3 (Assume) </a:t>
            </a:r>
          </a:p>
          <a:p>
            <a:pPr marL="0" indent="0" algn="l">
              <a:buNone/>
            </a:pPr>
            <a:br>
              <a:rPr lang="en-US" dirty="0"/>
            </a:br>
            <a:r>
              <a:rPr lang="en-US" b="1" i="0" dirty="0">
                <a:solidFill>
                  <a:srgbClr val="FFFFFF"/>
                </a:solidFill>
                <a:effectLst/>
                <a:latin typeface="Times New Roman" panose="02020603050405020304" pitchFamily="18" charset="0"/>
                <a:cs typeface="Times New Roman" panose="02020603050405020304" pitchFamily="18" charset="0"/>
              </a:rPr>
              <a:t>Hash Function:</a:t>
            </a:r>
            <a:r>
              <a:rPr lang="en-US" b="0" i="0" dirty="0">
                <a:solidFill>
                  <a:srgbClr val="FFFFFF"/>
                </a:solidFill>
                <a:effectLst/>
                <a:latin typeface="Times New Roman" panose="02020603050405020304" pitchFamily="18" charset="0"/>
                <a:cs typeface="Times New Roman" panose="02020603050405020304" pitchFamily="18" charset="0"/>
              </a:rPr>
              <a:t> Suppose the global depth is X. Then the Hash Function returns X LSBs</a:t>
            </a:r>
            <a:r>
              <a:rPr lang="en-US" b="0" i="0" dirty="0">
                <a:solidFill>
                  <a:srgbClr val="FFFFFF"/>
                </a:solidFill>
                <a:effectLst/>
                <a:latin typeface="Nunito" pitchFamily="2" charset="0"/>
              </a:rPr>
              <a:t>. </a:t>
            </a:r>
            <a:endParaRPr lang="en-IN" dirty="0"/>
          </a:p>
        </p:txBody>
      </p:sp>
      <p:sp>
        <p:nvSpPr>
          <p:cNvPr id="4" name="Slide Number Placeholder 3">
            <a:extLst>
              <a:ext uri="{FF2B5EF4-FFF2-40B4-BE49-F238E27FC236}">
                <a16:creationId xmlns:a16="http://schemas.microsoft.com/office/drawing/2014/main" id="{6129BF84-71BD-5738-FC59-0607E6CF58B2}"/>
              </a:ext>
            </a:extLst>
          </p:cNvPr>
          <p:cNvSpPr>
            <a:spLocks noGrp="1"/>
          </p:cNvSpPr>
          <p:nvPr>
            <p:ph type="sldNum" sz="quarter" idx="11"/>
          </p:nvPr>
        </p:nvSpPr>
        <p:spPr/>
        <p:txBody>
          <a:bodyPr/>
          <a:lstStyle/>
          <a:p>
            <a:fld id="{294A09A9-5501-47C1-A89A-A340965A2BE2}" type="slidenum">
              <a:rPr lang="en-US" smtClean="0"/>
              <a:pPr/>
              <a:t>25</a:t>
            </a:fld>
            <a:endParaRPr lang="en-US" dirty="0"/>
          </a:p>
        </p:txBody>
      </p:sp>
      <p:graphicFrame>
        <p:nvGraphicFramePr>
          <p:cNvPr id="5" name="Table 11">
            <a:extLst>
              <a:ext uri="{FF2B5EF4-FFF2-40B4-BE49-F238E27FC236}">
                <a16:creationId xmlns:a16="http://schemas.microsoft.com/office/drawing/2014/main" id="{44D7DE8A-FA07-DF80-1761-8902D3D47BD5}"/>
              </a:ext>
            </a:extLst>
          </p:cNvPr>
          <p:cNvGraphicFramePr>
            <a:graphicFrameLocks/>
          </p:cNvGraphicFramePr>
          <p:nvPr>
            <p:extLst>
              <p:ext uri="{D42A27DB-BD31-4B8C-83A1-F6EECF244321}">
                <p14:modId xmlns:p14="http://schemas.microsoft.com/office/powerpoint/2010/main" val="936354846"/>
              </p:ext>
            </p:extLst>
          </p:nvPr>
        </p:nvGraphicFramePr>
        <p:xfrm>
          <a:off x="929482" y="3391246"/>
          <a:ext cx="10333036" cy="365760"/>
        </p:xfrm>
        <a:graphic>
          <a:graphicData uri="http://schemas.openxmlformats.org/drawingml/2006/table">
            <a:tbl>
              <a:tblPr firstRow="1" bandRow="1">
                <a:tableStyleId>{5C22544A-7EE6-4342-B048-85BDC9FD1C3A}</a:tableStyleId>
              </a:tblPr>
              <a:tblGrid>
                <a:gridCol w="2583259">
                  <a:extLst>
                    <a:ext uri="{9D8B030D-6E8A-4147-A177-3AD203B41FA5}">
                      <a16:colId xmlns:a16="http://schemas.microsoft.com/office/drawing/2014/main" val="926460866"/>
                    </a:ext>
                  </a:extLst>
                </a:gridCol>
                <a:gridCol w="2583259">
                  <a:extLst>
                    <a:ext uri="{9D8B030D-6E8A-4147-A177-3AD203B41FA5}">
                      <a16:colId xmlns:a16="http://schemas.microsoft.com/office/drawing/2014/main" val="2642963575"/>
                    </a:ext>
                  </a:extLst>
                </a:gridCol>
                <a:gridCol w="2583259">
                  <a:extLst>
                    <a:ext uri="{9D8B030D-6E8A-4147-A177-3AD203B41FA5}">
                      <a16:colId xmlns:a16="http://schemas.microsoft.com/office/drawing/2014/main" val="992940772"/>
                    </a:ext>
                  </a:extLst>
                </a:gridCol>
                <a:gridCol w="2583259">
                  <a:extLst>
                    <a:ext uri="{9D8B030D-6E8A-4147-A177-3AD203B41FA5}">
                      <a16:colId xmlns:a16="http://schemas.microsoft.com/office/drawing/2014/main" val="549697633"/>
                    </a:ext>
                  </a:extLst>
                </a:gridCol>
              </a:tblGrid>
              <a:tr h="301291">
                <a:tc>
                  <a:txBody>
                    <a:bodyPr/>
                    <a:lstStyle/>
                    <a:p>
                      <a:r>
                        <a:rPr lang="en-IN" dirty="0" err="1">
                          <a:solidFill>
                            <a:schemeClr val="tx1"/>
                          </a:solidFill>
                        </a:rPr>
                        <a:t>Emp_id</a:t>
                      </a:r>
                      <a:endParaRPr lang="en-IN" dirty="0">
                        <a:solidFill>
                          <a:schemeClr val="tx1"/>
                        </a:solidFill>
                      </a:endParaRPr>
                    </a:p>
                  </a:txBody>
                  <a:tcPr/>
                </a:tc>
                <a:tc>
                  <a:txBody>
                    <a:bodyPr/>
                    <a:lstStyle/>
                    <a:p>
                      <a:r>
                        <a:rPr lang="en-IN" dirty="0">
                          <a:solidFill>
                            <a:schemeClr val="tx1"/>
                          </a:solidFill>
                        </a:rPr>
                        <a:t>First_name</a:t>
                      </a:r>
                    </a:p>
                  </a:txBody>
                  <a:tcPr/>
                </a:tc>
                <a:tc>
                  <a:txBody>
                    <a:bodyPr/>
                    <a:lstStyle/>
                    <a:p>
                      <a:r>
                        <a:rPr lang="en-IN" dirty="0">
                          <a:solidFill>
                            <a:schemeClr val="tx1"/>
                          </a:solidFill>
                        </a:rPr>
                        <a:t>Last_name  </a:t>
                      </a:r>
                    </a:p>
                  </a:txBody>
                  <a:tcPr/>
                </a:tc>
                <a:tc>
                  <a:txBody>
                    <a:bodyPr/>
                    <a:lstStyle/>
                    <a:p>
                      <a:r>
                        <a:rPr lang="en-IN" dirty="0">
                          <a:solidFill>
                            <a:schemeClr val="tx1"/>
                          </a:solidFill>
                        </a:rPr>
                        <a:t>department</a:t>
                      </a:r>
                    </a:p>
                  </a:txBody>
                  <a:tcPr/>
                </a:tc>
                <a:extLst>
                  <a:ext uri="{0D108BD9-81ED-4DB2-BD59-A6C34878D82A}">
                    <a16:rowId xmlns:a16="http://schemas.microsoft.com/office/drawing/2014/main" val="3786562799"/>
                  </a:ext>
                </a:extLst>
              </a:tr>
            </a:tbl>
          </a:graphicData>
        </a:graphic>
      </p:graphicFrame>
      <p:graphicFrame>
        <p:nvGraphicFramePr>
          <p:cNvPr id="6" name="Table 6">
            <a:extLst>
              <a:ext uri="{FF2B5EF4-FFF2-40B4-BE49-F238E27FC236}">
                <a16:creationId xmlns:a16="http://schemas.microsoft.com/office/drawing/2014/main" id="{CAC43B76-6B59-0EC4-C7BB-1785C6C4E0D7}"/>
              </a:ext>
            </a:extLst>
          </p:cNvPr>
          <p:cNvGraphicFramePr>
            <a:graphicFrameLocks/>
          </p:cNvGraphicFramePr>
          <p:nvPr>
            <p:extLst>
              <p:ext uri="{D42A27DB-BD31-4B8C-83A1-F6EECF244321}">
                <p14:modId xmlns:p14="http://schemas.microsoft.com/office/powerpoint/2010/main" val="3691976871"/>
              </p:ext>
            </p:extLst>
          </p:nvPr>
        </p:nvGraphicFramePr>
        <p:xfrm>
          <a:off x="954826" y="2374565"/>
          <a:ext cx="1776914" cy="640080"/>
        </p:xfrm>
        <a:graphic>
          <a:graphicData uri="http://schemas.openxmlformats.org/drawingml/2006/table">
            <a:tbl>
              <a:tblPr firstRow="1" bandRow="1">
                <a:tableStyleId>{5C22544A-7EE6-4342-B048-85BDC9FD1C3A}</a:tableStyleId>
              </a:tblPr>
              <a:tblGrid>
                <a:gridCol w="1776914">
                  <a:extLst>
                    <a:ext uri="{9D8B030D-6E8A-4147-A177-3AD203B41FA5}">
                      <a16:colId xmlns:a16="http://schemas.microsoft.com/office/drawing/2014/main" val="579095045"/>
                    </a:ext>
                  </a:extLst>
                </a:gridCol>
              </a:tblGrid>
              <a:tr h="486076">
                <a:tc>
                  <a:txBody>
                    <a:bodyPr/>
                    <a:lstStyle/>
                    <a:p>
                      <a:r>
                        <a:rPr lang="en-IN" dirty="0">
                          <a:solidFill>
                            <a:schemeClr val="tx1"/>
                          </a:solidFill>
                        </a:rPr>
                        <a:t>Employee</a:t>
                      </a:r>
                    </a:p>
                    <a:p>
                      <a:endParaRPr lang="en-IN" dirty="0">
                        <a:solidFill>
                          <a:schemeClr val="tx1"/>
                        </a:solidFill>
                      </a:endParaRPr>
                    </a:p>
                  </a:txBody>
                  <a:tcPr/>
                </a:tc>
                <a:extLst>
                  <a:ext uri="{0D108BD9-81ED-4DB2-BD59-A6C34878D82A}">
                    <a16:rowId xmlns:a16="http://schemas.microsoft.com/office/drawing/2014/main" val="2479017787"/>
                  </a:ext>
                </a:extLst>
              </a:tr>
            </a:tbl>
          </a:graphicData>
        </a:graphic>
      </p:graphicFrame>
      <p:sp>
        <p:nvSpPr>
          <p:cNvPr id="7" name="TextBox 6">
            <a:extLst>
              <a:ext uri="{FF2B5EF4-FFF2-40B4-BE49-F238E27FC236}">
                <a16:creationId xmlns:a16="http://schemas.microsoft.com/office/drawing/2014/main" id="{3C1BB8A4-99A9-88F0-3286-179709B088E7}"/>
              </a:ext>
            </a:extLst>
          </p:cNvPr>
          <p:cNvSpPr txBox="1"/>
          <p:nvPr/>
        </p:nvSpPr>
        <p:spPr>
          <a:xfrm>
            <a:off x="929482" y="1861296"/>
            <a:ext cx="5466080" cy="369332"/>
          </a:xfrm>
          <a:prstGeom prst="rect">
            <a:avLst/>
          </a:prstGeom>
          <a:noFill/>
        </p:spPr>
        <p:txBody>
          <a:bodyPr wrap="square" rtlCol="0">
            <a:spAutoFit/>
          </a:bodyPr>
          <a:lstStyle/>
          <a:p>
            <a:r>
              <a:rPr lang="en-US" b="1" dirty="0">
                <a:solidFill>
                  <a:srgbClr val="FFFFFF"/>
                </a:solidFill>
                <a:latin typeface="Nunito" pitchFamily="2" charset="0"/>
              </a:rPr>
              <a:t>Let consider a Employee table</a:t>
            </a:r>
            <a:endParaRPr lang="en-IN" dirty="0"/>
          </a:p>
        </p:txBody>
      </p:sp>
    </p:spTree>
    <p:extLst>
      <p:ext uri="{BB962C8B-B14F-4D97-AF65-F5344CB8AC3E}">
        <p14:creationId xmlns:p14="http://schemas.microsoft.com/office/powerpoint/2010/main" val="627014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8FF5-0ECC-EED1-1BF1-29C5E0372414}"/>
              </a:ext>
            </a:extLst>
          </p:cNvPr>
          <p:cNvSpPr>
            <a:spLocks noGrp="1"/>
          </p:cNvSpPr>
          <p:nvPr>
            <p:ph type="title"/>
          </p:nvPr>
        </p:nvSpPr>
        <p:spPr>
          <a:xfrm>
            <a:off x="-3050406" y="27432"/>
            <a:ext cx="10881360" cy="1069848"/>
          </a:xfrm>
        </p:spPr>
        <p:txBody>
          <a:bodyPr/>
          <a:lstStyle/>
          <a:p>
            <a:r>
              <a:rPr lang="en-IN" dirty="0"/>
              <a:t>Solution </a:t>
            </a:r>
          </a:p>
        </p:txBody>
      </p:sp>
      <p:sp>
        <p:nvSpPr>
          <p:cNvPr id="3" name="Content Placeholder 2">
            <a:extLst>
              <a:ext uri="{FF2B5EF4-FFF2-40B4-BE49-F238E27FC236}">
                <a16:creationId xmlns:a16="http://schemas.microsoft.com/office/drawing/2014/main" id="{8F9D7957-C177-8318-BFC2-3CD0F118F8A3}"/>
              </a:ext>
            </a:extLst>
          </p:cNvPr>
          <p:cNvSpPr>
            <a:spLocks noGrp="1"/>
          </p:cNvSpPr>
          <p:nvPr>
            <p:ph idx="1"/>
          </p:nvPr>
        </p:nvSpPr>
        <p:spPr>
          <a:xfrm>
            <a:off x="589788" y="1106424"/>
            <a:ext cx="10332720" cy="3547872"/>
          </a:xfrm>
        </p:spPr>
        <p:txBody>
          <a:bodyPr/>
          <a:lstStyle/>
          <a:p>
            <a:r>
              <a:rPr lang="en-US" b="0" i="0" dirty="0">
                <a:solidFill>
                  <a:srgbClr val="FFFFFF"/>
                </a:solidFill>
                <a:effectLst/>
                <a:latin typeface="Times New Roman" panose="02020603050405020304" pitchFamily="18" charset="0"/>
                <a:cs typeface="Times New Roman" panose="02020603050405020304" pitchFamily="18" charset="0"/>
              </a:rPr>
              <a:t>First, calculate the binary forms of each of the given numbers.</a:t>
            </a:r>
          </a:p>
          <a:p>
            <a:r>
              <a:rPr lang="en-US" b="0" i="0" dirty="0">
                <a:solidFill>
                  <a:srgbClr val="FFFFFF"/>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b="0" i="0" dirty="0">
                <a:solidFill>
                  <a:srgbClr val="FFFFFF"/>
                </a:solidFill>
                <a:effectLst/>
                <a:latin typeface="Times New Roman" panose="02020603050405020304" pitchFamily="18" charset="0"/>
                <a:cs typeface="Times New Roman" panose="02020603050405020304" pitchFamily="18" charset="0"/>
              </a:rPr>
              <a:t>16- 10000 			 26- 11010		10- 01010 </a:t>
            </a:r>
          </a:p>
          <a:p>
            <a:br>
              <a:rPr lang="en-US" dirty="0">
                <a:latin typeface="Times New Roman" panose="02020603050405020304" pitchFamily="18" charset="0"/>
                <a:cs typeface="Times New Roman" panose="02020603050405020304" pitchFamily="18" charset="0"/>
              </a:rPr>
            </a:br>
            <a:r>
              <a:rPr lang="en-US" b="0" i="0" dirty="0">
                <a:solidFill>
                  <a:srgbClr val="FFFFFF"/>
                </a:solidFill>
                <a:effectLst/>
                <a:latin typeface="Times New Roman" panose="02020603050405020304" pitchFamily="18" charset="0"/>
                <a:cs typeface="Times New Roman" panose="02020603050405020304" pitchFamily="18" charset="0"/>
              </a:rPr>
              <a:t>4- 00100 			 20- 10100 </a:t>
            </a:r>
          </a:p>
          <a:p>
            <a:br>
              <a:rPr lang="en-US" dirty="0">
                <a:latin typeface="Times New Roman" panose="02020603050405020304" pitchFamily="18" charset="0"/>
                <a:cs typeface="Times New Roman" panose="02020603050405020304" pitchFamily="18" charset="0"/>
              </a:rPr>
            </a:br>
            <a:r>
              <a:rPr lang="en-US" b="0" i="0" dirty="0">
                <a:solidFill>
                  <a:srgbClr val="FFFFFF"/>
                </a:solidFill>
                <a:effectLst/>
                <a:latin typeface="Times New Roman" panose="02020603050405020304" pitchFamily="18" charset="0"/>
                <a:cs typeface="Times New Roman" panose="02020603050405020304" pitchFamily="18" charset="0"/>
              </a:rPr>
              <a:t>6- 00110 			 9- 01001 </a:t>
            </a:r>
          </a:p>
          <a:p>
            <a:br>
              <a:rPr lang="en-US" dirty="0">
                <a:latin typeface="Times New Roman" panose="02020603050405020304" pitchFamily="18" charset="0"/>
                <a:cs typeface="Times New Roman" panose="02020603050405020304" pitchFamily="18" charset="0"/>
              </a:rPr>
            </a:br>
            <a:r>
              <a:rPr lang="en-US" b="0" i="0" dirty="0">
                <a:solidFill>
                  <a:srgbClr val="FFFFFF"/>
                </a:solidFill>
                <a:effectLst/>
                <a:latin typeface="Times New Roman" panose="02020603050405020304" pitchFamily="18" charset="0"/>
                <a:cs typeface="Times New Roman" panose="02020603050405020304" pitchFamily="18" charset="0"/>
              </a:rPr>
              <a:t>22- 10110 			 7- 00111 </a:t>
            </a:r>
          </a:p>
          <a:p>
            <a:br>
              <a:rPr lang="en-US" dirty="0">
                <a:latin typeface="Times New Roman" panose="02020603050405020304" pitchFamily="18" charset="0"/>
                <a:cs typeface="Times New Roman" panose="02020603050405020304" pitchFamily="18" charset="0"/>
              </a:rPr>
            </a:br>
            <a:r>
              <a:rPr lang="en-US" b="0" i="0" dirty="0">
                <a:solidFill>
                  <a:srgbClr val="FFFFFF"/>
                </a:solidFill>
                <a:effectLst/>
                <a:latin typeface="Times New Roman" panose="02020603050405020304" pitchFamily="18" charset="0"/>
                <a:cs typeface="Times New Roman" panose="02020603050405020304" pitchFamily="18" charset="0"/>
              </a:rPr>
              <a:t>24- 11000 			31- 11111</a:t>
            </a:r>
          </a:p>
          <a:p>
            <a:r>
              <a:rPr lang="en-US" b="0" i="0" dirty="0">
                <a:solidFill>
                  <a:srgbClr val="FFFFFF"/>
                </a:solidFill>
                <a:effectLst/>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17270E1-3133-3911-7727-FD533ED81EB1}"/>
              </a:ext>
            </a:extLst>
          </p:cNvPr>
          <p:cNvSpPr>
            <a:spLocks noGrp="1"/>
          </p:cNvSpPr>
          <p:nvPr>
            <p:ph type="sldNum" sz="quarter" idx="11"/>
          </p:nvPr>
        </p:nvSpPr>
        <p:spPr/>
        <p:txBody>
          <a:bodyPr/>
          <a:lstStyle/>
          <a:p>
            <a:fld id="{294A09A9-5501-47C1-A89A-A340965A2BE2}" type="slidenum">
              <a:rPr lang="en-US" smtClean="0"/>
              <a:pPr/>
              <a:t>26</a:t>
            </a:fld>
            <a:endParaRPr lang="en-US" dirty="0"/>
          </a:p>
        </p:txBody>
      </p:sp>
    </p:spTree>
    <p:extLst>
      <p:ext uri="{BB962C8B-B14F-4D97-AF65-F5344CB8AC3E}">
        <p14:creationId xmlns:p14="http://schemas.microsoft.com/office/powerpoint/2010/main" val="2304975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A29C-F3BC-A151-55F4-B6193186C5B5}"/>
              </a:ext>
            </a:extLst>
          </p:cNvPr>
          <p:cNvSpPr>
            <a:spLocks noGrp="1"/>
          </p:cNvSpPr>
          <p:nvPr>
            <p:ph type="title"/>
          </p:nvPr>
        </p:nvSpPr>
        <p:spPr/>
        <p:txBody>
          <a:bodyPr/>
          <a:lstStyle/>
          <a:p>
            <a:r>
              <a:rPr lang="en-US" sz="2400" b="0" i="0" dirty="0">
                <a:solidFill>
                  <a:srgbClr val="FFFFFF"/>
                </a:solidFill>
                <a:effectLst/>
                <a:latin typeface="Times New Roman" panose="02020603050405020304" pitchFamily="18" charset="0"/>
                <a:cs typeface="Times New Roman" panose="02020603050405020304" pitchFamily="18" charset="0"/>
              </a:rPr>
              <a:t>Initially, the global-depth and local-depth is always 1. Thus, the hashing frame looks like this: </a:t>
            </a:r>
            <a:endParaRPr lang="en-IN" sz="24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22D486E-64FD-33FF-AC43-0876627324AB}"/>
              </a:ext>
            </a:extLst>
          </p:cNvPr>
          <p:cNvPicPr>
            <a:picLocks noGrp="1" noChangeAspect="1"/>
          </p:cNvPicPr>
          <p:nvPr>
            <p:ph idx="1"/>
          </p:nvPr>
        </p:nvPicPr>
        <p:blipFill>
          <a:blip r:embed="rId2"/>
          <a:stretch>
            <a:fillRect/>
          </a:stretch>
        </p:blipFill>
        <p:spPr>
          <a:xfrm>
            <a:off x="2131119" y="2011680"/>
            <a:ext cx="8119785" cy="4735738"/>
          </a:xfrm>
        </p:spPr>
      </p:pic>
      <p:sp>
        <p:nvSpPr>
          <p:cNvPr id="4" name="Slide Number Placeholder 3">
            <a:extLst>
              <a:ext uri="{FF2B5EF4-FFF2-40B4-BE49-F238E27FC236}">
                <a16:creationId xmlns:a16="http://schemas.microsoft.com/office/drawing/2014/main" id="{BE0DFFB1-0841-1BC1-BA28-9CBAB012F285}"/>
              </a:ext>
            </a:extLst>
          </p:cNvPr>
          <p:cNvSpPr>
            <a:spLocks noGrp="1"/>
          </p:cNvSpPr>
          <p:nvPr>
            <p:ph type="sldNum" sz="quarter" idx="11"/>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224977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E0488-C8DE-CE0F-AEEC-845F3C9A0917}"/>
              </a:ext>
            </a:extLst>
          </p:cNvPr>
          <p:cNvSpPr>
            <a:spLocks noGrp="1"/>
          </p:cNvSpPr>
          <p:nvPr>
            <p:ph type="title"/>
          </p:nvPr>
        </p:nvSpPr>
        <p:spPr/>
        <p:txBody>
          <a:bodyPr/>
          <a:lstStyle/>
          <a:p>
            <a:r>
              <a:rPr lang="en-US" sz="2000" b="1" i="0" spc="300" dirty="0">
                <a:solidFill>
                  <a:srgbClr val="FFFFFF"/>
                </a:solidFill>
                <a:effectLst/>
                <a:latin typeface="Times New Roman" panose="02020603050405020304" pitchFamily="18" charset="0"/>
                <a:cs typeface="Times New Roman" panose="02020603050405020304" pitchFamily="18" charset="0"/>
              </a:rPr>
              <a:t>Inserting 16:</a:t>
            </a:r>
            <a:r>
              <a:rPr lang="en-US" sz="2000" b="0" i="0" spc="300" dirty="0">
                <a:solidFill>
                  <a:srgbClr val="FFFFFF"/>
                </a:solidFill>
                <a:effectLst/>
                <a:latin typeface="Times New Roman" panose="02020603050405020304" pitchFamily="18" charset="0"/>
                <a:cs typeface="Times New Roman" panose="02020603050405020304" pitchFamily="18" charset="0"/>
              </a:rPr>
              <a:t> </a:t>
            </a:r>
            <a:br>
              <a:rPr lang="en-US" sz="2000" spc="300" dirty="0">
                <a:latin typeface="Times New Roman" panose="02020603050405020304" pitchFamily="18" charset="0"/>
                <a:cs typeface="Times New Roman" panose="02020603050405020304" pitchFamily="18" charset="0"/>
              </a:rPr>
            </a:br>
            <a:r>
              <a:rPr lang="en-US" sz="2000" b="0" i="0" spc="300" dirty="0">
                <a:solidFill>
                  <a:srgbClr val="FFFFFF"/>
                </a:solidFill>
                <a:effectLst/>
                <a:latin typeface="Times New Roman" panose="02020603050405020304" pitchFamily="18" charset="0"/>
                <a:cs typeface="Times New Roman" panose="02020603050405020304" pitchFamily="18" charset="0"/>
              </a:rPr>
              <a:t>The binary format of 16 is 10000 and global-depth is 1. The hash function returns 1 LSB of 1000</a:t>
            </a:r>
            <a:r>
              <a:rPr lang="en-US" sz="2000" b="1" i="0" spc="300" dirty="0">
                <a:solidFill>
                  <a:srgbClr val="FFFFFF"/>
                </a:solidFill>
                <a:effectLst/>
                <a:latin typeface="Times New Roman" panose="02020603050405020304" pitchFamily="18" charset="0"/>
                <a:cs typeface="Times New Roman" panose="02020603050405020304" pitchFamily="18" charset="0"/>
              </a:rPr>
              <a:t>0</a:t>
            </a:r>
            <a:r>
              <a:rPr lang="en-US" sz="2000" b="0" i="0" spc="300" dirty="0">
                <a:solidFill>
                  <a:srgbClr val="FFFFFF"/>
                </a:solidFill>
                <a:effectLst/>
                <a:latin typeface="Times New Roman" panose="02020603050405020304" pitchFamily="18" charset="0"/>
                <a:cs typeface="Times New Roman" panose="02020603050405020304" pitchFamily="18" charset="0"/>
              </a:rPr>
              <a:t> which is 0. Hence, 16 is mapped to the directory with id=0. </a:t>
            </a:r>
            <a:endParaRPr lang="en-IN" sz="20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772667A-BDEB-6628-13BC-E89438A78346}"/>
              </a:ext>
            </a:extLst>
          </p:cNvPr>
          <p:cNvPicPr>
            <a:picLocks noGrp="1" noChangeAspect="1"/>
          </p:cNvPicPr>
          <p:nvPr>
            <p:ph idx="1"/>
          </p:nvPr>
        </p:nvPicPr>
        <p:blipFill>
          <a:blip r:embed="rId2"/>
          <a:stretch>
            <a:fillRect/>
          </a:stretch>
        </p:blipFill>
        <p:spPr>
          <a:xfrm>
            <a:off x="2042160" y="1901952"/>
            <a:ext cx="8491836" cy="4819690"/>
          </a:xfrm>
        </p:spPr>
      </p:pic>
      <p:sp>
        <p:nvSpPr>
          <p:cNvPr id="4" name="Slide Number Placeholder 3">
            <a:extLst>
              <a:ext uri="{FF2B5EF4-FFF2-40B4-BE49-F238E27FC236}">
                <a16:creationId xmlns:a16="http://schemas.microsoft.com/office/drawing/2014/main" id="{595FEFD0-222B-50FA-B18D-98059EAD2E73}"/>
              </a:ext>
            </a:extLst>
          </p:cNvPr>
          <p:cNvSpPr>
            <a:spLocks noGrp="1"/>
          </p:cNvSpPr>
          <p:nvPr>
            <p:ph type="sldNum" sz="quarter" idx="11"/>
          </p:nvPr>
        </p:nvSpPr>
        <p:spPr/>
        <p:txBody>
          <a:bodyPr/>
          <a:lstStyle/>
          <a:p>
            <a:fld id="{294A09A9-5501-47C1-A89A-A340965A2BE2}" type="slidenum">
              <a:rPr lang="en-US" smtClean="0"/>
              <a:pPr/>
              <a:t>28</a:t>
            </a:fld>
            <a:endParaRPr lang="en-US" dirty="0"/>
          </a:p>
        </p:txBody>
      </p:sp>
    </p:spTree>
    <p:extLst>
      <p:ext uri="{BB962C8B-B14F-4D97-AF65-F5344CB8AC3E}">
        <p14:creationId xmlns:p14="http://schemas.microsoft.com/office/powerpoint/2010/main" val="3281334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464B6-F1CF-3363-2499-F587F5623D1D}"/>
              </a:ext>
            </a:extLst>
          </p:cNvPr>
          <p:cNvSpPr>
            <a:spLocks noGrp="1"/>
          </p:cNvSpPr>
          <p:nvPr>
            <p:ph type="title"/>
          </p:nvPr>
        </p:nvSpPr>
        <p:spPr>
          <a:xfrm>
            <a:off x="655320" y="315709"/>
            <a:ext cx="10881360" cy="1069848"/>
          </a:xfrm>
        </p:spPr>
        <p:txBody>
          <a:bodyPr/>
          <a:lstStyle/>
          <a:p>
            <a:r>
              <a:rPr lang="en-US" sz="2400" b="1" i="0" spc="300" dirty="0">
                <a:solidFill>
                  <a:srgbClr val="FFFFFF"/>
                </a:solidFill>
                <a:effectLst/>
                <a:latin typeface="Times New Roman" panose="02020603050405020304" pitchFamily="18" charset="0"/>
                <a:cs typeface="Times New Roman" panose="02020603050405020304" pitchFamily="18" charset="0"/>
              </a:rPr>
              <a:t>Inserting 4 and 6:</a:t>
            </a:r>
            <a:r>
              <a:rPr lang="en-US" sz="2400" b="0" i="0" spc="300" dirty="0">
                <a:solidFill>
                  <a:srgbClr val="FFFFFF"/>
                </a:solidFill>
                <a:effectLst/>
                <a:latin typeface="Times New Roman" panose="02020603050405020304" pitchFamily="18" charset="0"/>
                <a:cs typeface="Times New Roman" panose="02020603050405020304" pitchFamily="18" charset="0"/>
              </a:rPr>
              <a:t> </a:t>
            </a:r>
            <a:br>
              <a:rPr lang="en-US" sz="2400" spc="300" dirty="0">
                <a:latin typeface="Times New Roman" panose="02020603050405020304" pitchFamily="18" charset="0"/>
                <a:cs typeface="Times New Roman" panose="02020603050405020304" pitchFamily="18" charset="0"/>
              </a:rPr>
            </a:br>
            <a:r>
              <a:rPr lang="en-US" sz="2400" b="0" i="0" spc="300" dirty="0">
                <a:solidFill>
                  <a:srgbClr val="FFFFFF"/>
                </a:solidFill>
                <a:effectLst/>
                <a:latin typeface="Times New Roman" panose="02020603050405020304" pitchFamily="18" charset="0"/>
                <a:cs typeface="Times New Roman" panose="02020603050405020304" pitchFamily="18" charset="0"/>
              </a:rPr>
              <a:t>Both 4(10</a:t>
            </a:r>
            <a:r>
              <a:rPr lang="en-US" sz="2400" b="1" i="0" spc="300" dirty="0">
                <a:solidFill>
                  <a:srgbClr val="FFFFFF"/>
                </a:solidFill>
                <a:effectLst/>
                <a:latin typeface="Times New Roman" panose="02020603050405020304" pitchFamily="18" charset="0"/>
                <a:cs typeface="Times New Roman" panose="02020603050405020304" pitchFamily="18" charset="0"/>
              </a:rPr>
              <a:t>0</a:t>
            </a:r>
            <a:r>
              <a:rPr lang="en-US" sz="2400" b="0" i="0" spc="300" dirty="0">
                <a:solidFill>
                  <a:srgbClr val="FFFFFF"/>
                </a:solidFill>
                <a:effectLst/>
                <a:latin typeface="Times New Roman" panose="02020603050405020304" pitchFamily="18" charset="0"/>
                <a:cs typeface="Times New Roman" panose="02020603050405020304" pitchFamily="18" charset="0"/>
              </a:rPr>
              <a:t>) and 6(11</a:t>
            </a:r>
            <a:r>
              <a:rPr lang="en-US" sz="2400" b="1" i="0" spc="300" dirty="0">
                <a:solidFill>
                  <a:srgbClr val="FFFFFF"/>
                </a:solidFill>
                <a:effectLst/>
                <a:latin typeface="Times New Roman" panose="02020603050405020304" pitchFamily="18" charset="0"/>
                <a:cs typeface="Times New Roman" panose="02020603050405020304" pitchFamily="18" charset="0"/>
              </a:rPr>
              <a:t>0</a:t>
            </a:r>
            <a:r>
              <a:rPr lang="en-US" sz="2400" b="0" i="0" spc="300" dirty="0">
                <a:solidFill>
                  <a:srgbClr val="FFFFFF"/>
                </a:solidFill>
                <a:effectLst/>
                <a:latin typeface="Times New Roman" panose="02020603050405020304" pitchFamily="18" charset="0"/>
                <a:cs typeface="Times New Roman" panose="02020603050405020304" pitchFamily="18" charset="0"/>
              </a:rPr>
              <a:t>)have 0 in their LSB. Hence, they are hashed as follows: </a:t>
            </a:r>
            <a:endParaRPr lang="en-IN" sz="24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DC2BCA9-8B18-2F91-C825-120630239199}"/>
              </a:ext>
            </a:extLst>
          </p:cNvPr>
          <p:cNvPicPr>
            <a:picLocks noGrp="1" noChangeAspect="1"/>
          </p:cNvPicPr>
          <p:nvPr>
            <p:ph idx="1"/>
          </p:nvPr>
        </p:nvPicPr>
        <p:blipFill>
          <a:blip r:embed="rId2"/>
          <a:stretch>
            <a:fillRect/>
          </a:stretch>
        </p:blipFill>
        <p:spPr>
          <a:xfrm>
            <a:off x="1670046" y="1385557"/>
            <a:ext cx="8757322" cy="5294305"/>
          </a:xfrm>
        </p:spPr>
      </p:pic>
      <p:sp>
        <p:nvSpPr>
          <p:cNvPr id="4" name="Slide Number Placeholder 3">
            <a:extLst>
              <a:ext uri="{FF2B5EF4-FFF2-40B4-BE49-F238E27FC236}">
                <a16:creationId xmlns:a16="http://schemas.microsoft.com/office/drawing/2014/main" id="{7B62370B-E155-8A27-E1E9-9AAC6F359DDC}"/>
              </a:ext>
            </a:extLst>
          </p:cNvPr>
          <p:cNvSpPr>
            <a:spLocks noGrp="1"/>
          </p:cNvSpPr>
          <p:nvPr>
            <p:ph type="sldNum" sz="quarter" idx="11"/>
          </p:nvPr>
        </p:nvSpPr>
        <p:spPr/>
        <p:txBody>
          <a:bodyPr/>
          <a:lstStyle/>
          <a:p>
            <a:fld id="{294A09A9-5501-47C1-A89A-A340965A2BE2}" type="slidenum">
              <a:rPr lang="en-US" smtClean="0"/>
              <a:pPr/>
              <a:t>29</a:t>
            </a:fld>
            <a:endParaRPr lang="en-US" dirty="0"/>
          </a:p>
        </p:txBody>
      </p:sp>
    </p:spTree>
    <p:extLst>
      <p:ext uri="{BB962C8B-B14F-4D97-AF65-F5344CB8AC3E}">
        <p14:creationId xmlns:p14="http://schemas.microsoft.com/office/powerpoint/2010/main" val="2567709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1111351" y="753778"/>
            <a:ext cx="7735824" cy="1069848"/>
          </a:xfrm>
        </p:spPr>
        <p:txBody>
          <a:bodyPr/>
          <a:lstStyle/>
          <a:p>
            <a:r>
              <a:rPr lang="en-US" sz="48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548063" y="1882620"/>
            <a:ext cx="9095873" cy="4031742"/>
          </a:xfrm>
        </p:spPr>
        <p:txBody>
          <a:bodyPr/>
          <a:lstStyle/>
          <a:p>
            <a:pPr algn="l">
              <a:buFont typeface="+mj-lt"/>
              <a:buAutoNum type="arabicPeriod"/>
            </a:pP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Indexing is an essential component of database systems, allowing for faster and more efficient access to data, improving overall system performance and data integrity.</a:t>
            </a:r>
          </a:p>
          <a:p>
            <a:pPr algn="l">
              <a:buFont typeface="+mj-lt"/>
              <a:buAutoNum type="arabicPeriod"/>
            </a:pP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Extendible hashing and grid files are two indexing techniques commonly used in database systems for indexing on multiple keys.</a:t>
            </a:r>
          </a:p>
          <a:p>
            <a:pPr algn="l">
              <a:buFont typeface="+mj-lt"/>
              <a:buAutoNum type="arabicPeriod"/>
            </a:pPr>
            <a:r>
              <a:rPr lang="en-US" sz="2400" b="0" i="0" dirty="0">
                <a:solidFill>
                  <a:schemeClr val="bg1">
                    <a:lumMod val="95000"/>
                  </a:schemeClr>
                </a:solidFill>
                <a:effectLst/>
                <a:latin typeface="Times New Roman" panose="02020603050405020304" pitchFamily="18" charset="0"/>
                <a:cs typeface="Times New Roman" panose="02020603050405020304" pitchFamily="18" charset="0"/>
              </a:rPr>
              <a:t>This presentation aims to provide an overview of these techniques, including their benefits, drawbacks, and best practices for implementation.</a:t>
            </a:r>
          </a:p>
          <a:p>
            <a:endParaRPr lang="en-US" sz="2000"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EB2E-0046-7074-5675-D0DC0FDBE2F9}"/>
              </a:ext>
            </a:extLst>
          </p:cNvPr>
          <p:cNvSpPr>
            <a:spLocks noGrp="1"/>
          </p:cNvSpPr>
          <p:nvPr>
            <p:ph type="title"/>
          </p:nvPr>
        </p:nvSpPr>
        <p:spPr>
          <a:xfrm>
            <a:off x="850392" y="187452"/>
            <a:ext cx="10881360" cy="1069848"/>
          </a:xfrm>
        </p:spPr>
        <p:txBody>
          <a:bodyPr/>
          <a:lstStyle/>
          <a:p>
            <a:r>
              <a:rPr lang="en-US" sz="2000" b="1" i="0" spc="300" dirty="0">
                <a:solidFill>
                  <a:srgbClr val="FFFFFF"/>
                </a:solidFill>
                <a:effectLst/>
                <a:latin typeface="Times New Roman" panose="02020603050405020304" pitchFamily="18" charset="0"/>
                <a:cs typeface="Times New Roman" panose="02020603050405020304" pitchFamily="18" charset="0"/>
              </a:rPr>
              <a:t>Inserting 22:</a:t>
            </a:r>
            <a:r>
              <a:rPr lang="en-US" sz="2000" b="0" i="0" spc="300" dirty="0">
                <a:solidFill>
                  <a:srgbClr val="FFFFFF"/>
                </a:solidFill>
                <a:effectLst/>
                <a:latin typeface="Times New Roman" panose="02020603050405020304" pitchFamily="18" charset="0"/>
                <a:cs typeface="Times New Roman" panose="02020603050405020304" pitchFamily="18" charset="0"/>
              </a:rPr>
              <a:t> The binary form of 22 is 1011</a:t>
            </a:r>
            <a:r>
              <a:rPr lang="en-US" sz="2000" b="1" i="0" spc="300" dirty="0">
                <a:solidFill>
                  <a:srgbClr val="FFFFFF"/>
                </a:solidFill>
                <a:effectLst/>
                <a:latin typeface="Times New Roman" panose="02020603050405020304" pitchFamily="18" charset="0"/>
                <a:cs typeface="Times New Roman" panose="02020603050405020304" pitchFamily="18" charset="0"/>
              </a:rPr>
              <a:t>0</a:t>
            </a:r>
            <a:r>
              <a:rPr lang="en-US" sz="2000" b="0" i="0" spc="300" dirty="0">
                <a:solidFill>
                  <a:srgbClr val="FFFFFF"/>
                </a:solidFill>
                <a:effectLst/>
                <a:latin typeface="Times New Roman" panose="02020603050405020304" pitchFamily="18" charset="0"/>
                <a:cs typeface="Times New Roman" panose="02020603050405020304" pitchFamily="18" charset="0"/>
              </a:rPr>
              <a:t>. Its LSB is 0. The bucket pointed by directory 0 is already full. Hence, Over Flow occurs. </a:t>
            </a:r>
            <a:endParaRPr lang="en-IN" sz="2000" dirty="0"/>
          </a:p>
        </p:txBody>
      </p:sp>
      <p:pic>
        <p:nvPicPr>
          <p:cNvPr id="7" name="Content Placeholder 6">
            <a:extLst>
              <a:ext uri="{FF2B5EF4-FFF2-40B4-BE49-F238E27FC236}">
                <a16:creationId xmlns:a16="http://schemas.microsoft.com/office/drawing/2014/main" id="{86138E43-D6FA-58FF-2592-1B66A09D6DD3}"/>
              </a:ext>
            </a:extLst>
          </p:cNvPr>
          <p:cNvPicPr>
            <a:picLocks noGrp="1" noChangeAspect="1"/>
          </p:cNvPicPr>
          <p:nvPr>
            <p:ph idx="1"/>
          </p:nvPr>
        </p:nvPicPr>
        <p:blipFill>
          <a:blip r:embed="rId2"/>
          <a:stretch>
            <a:fillRect/>
          </a:stretch>
        </p:blipFill>
        <p:spPr>
          <a:xfrm>
            <a:off x="2228071" y="1257300"/>
            <a:ext cx="8824940" cy="5478404"/>
          </a:xfrm>
        </p:spPr>
      </p:pic>
      <p:sp>
        <p:nvSpPr>
          <p:cNvPr id="4" name="Slide Number Placeholder 3">
            <a:extLst>
              <a:ext uri="{FF2B5EF4-FFF2-40B4-BE49-F238E27FC236}">
                <a16:creationId xmlns:a16="http://schemas.microsoft.com/office/drawing/2014/main" id="{BA17D2BF-DDB0-0E98-DA60-E4B98FDCCB47}"/>
              </a:ext>
            </a:extLst>
          </p:cNvPr>
          <p:cNvSpPr>
            <a:spLocks noGrp="1"/>
          </p:cNvSpPr>
          <p:nvPr>
            <p:ph type="sldNum" sz="quarter" idx="11"/>
          </p:nvPr>
        </p:nvSpPr>
        <p:spPr/>
        <p:txBody>
          <a:bodyPr/>
          <a:lstStyle/>
          <a:p>
            <a:fld id="{294A09A9-5501-47C1-A89A-A340965A2BE2}" type="slidenum">
              <a:rPr lang="en-US" smtClean="0"/>
              <a:pPr/>
              <a:t>30</a:t>
            </a:fld>
            <a:endParaRPr lang="en-US" dirty="0"/>
          </a:p>
        </p:txBody>
      </p:sp>
    </p:spTree>
    <p:extLst>
      <p:ext uri="{BB962C8B-B14F-4D97-AF65-F5344CB8AC3E}">
        <p14:creationId xmlns:p14="http://schemas.microsoft.com/office/powerpoint/2010/main" val="555376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12B0-ED7F-B035-A27B-83C41677651D}"/>
              </a:ext>
            </a:extLst>
          </p:cNvPr>
          <p:cNvSpPr>
            <a:spLocks noGrp="1"/>
          </p:cNvSpPr>
          <p:nvPr>
            <p:ph type="title"/>
          </p:nvPr>
        </p:nvSpPr>
        <p:spPr>
          <a:xfrm>
            <a:off x="655320" y="32004"/>
            <a:ext cx="10881360" cy="1069848"/>
          </a:xfrm>
        </p:spPr>
        <p:txBody>
          <a:bodyPr/>
          <a:lstStyle/>
          <a:p>
            <a:r>
              <a:rPr lang="en-US" sz="1600" b="0" i="0" spc="300" dirty="0">
                <a:solidFill>
                  <a:srgbClr val="FFFFFF"/>
                </a:solidFill>
                <a:effectLst/>
                <a:latin typeface="Times New Roman" panose="02020603050405020304" pitchFamily="18" charset="0"/>
                <a:cs typeface="Times New Roman" panose="02020603050405020304" pitchFamily="18" charset="0"/>
              </a:rPr>
              <a:t> Since Local Depth = Global Depth, the bucket splits and directory expansion takes place. Also, rehashing of numbers present in the overflowing bucket takes place after the split.</a:t>
            </a:r>
            <a:endParaRPr lang="en-IN" sz="16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A10D8CAA-0339-9837-98F3-03BB10E6791A}"/>
              </a:ext>
            </a:extLst>
          </p:cNvPr>
          <p:cNvPicPr>
            <a:picLocks noGrp="1" noChangeAspect="1"/>
          </p:cNvPicPr>
          <p:nvPr>
            <p:ph idx="1"/>
          </p:nvPr>
        </p:nvPicPr>
        <p:blipFill rotWithShape="1">
          <a:blip r:embed="rId2"/>
          <a:srcRect r="11059" b="19082"/>
          <a:stretch/>
        </p:blipFill>
        <p:spPr>
          <a:xfrm>
            <a:off x="1593702" y="1101852"/>
            <a:ext cx="8496782" cy="5603092"/>
          </a:xfrm>
        </p:spPr>
      </p:pic>
      <p:sp>
        <p:nvSpPr>
          <p:cNvPr id="4" name="Slide Number Placeholder 3">
            <a:extLst>
              <a:ext uri="{FF2B5EF4-FFF2-40B4-BE49-F238E27FC236}">
                <a16:creationId xmlns:a16="http://schemas.microsoft.com/office/drawing/2014/main" id="{00929CA7-0676-142F-1EE1-8BE077EAFC35}"/>
              </a:ext>
            </a:extLst>
          </p:cNvPr>
          <p:cNvSpPr>
            <a:spLocks noGrp="1"/>
          </p:cNvSpPr>
          <p:nvPr>
            <p:ph type="sldNum" sz="quarter" idx="11"/>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34360753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5C3D-C9DE-5B6F-F29C-152E0CF75722}"/>
              </a:ext>
            </a:extLst>
          </p:cNvPr>
          <p:cNvSpPr>
            <a:spLocks noGrp="1"/>
          </p:cNvSpPr>
          <p:nvPr>
            <p:ph type="title"/>
          </p:nvPr>
        </p:nvSpPr>
        <p:spPr>
          <a:xfrm>
            <a:off x="655320" y="393192"/>
            <a:ext cx="10881360" cy="1069848"/>
          </a:xfrm>
        </p:spPr>
        <p:txBody>
          <a:bodyPr/>
          <a:lstStyle/>
          <a:p>
            <a:r>
              <a:rPr lang="en-US" sz="2000" b="1" i="0" spc="300" dirty="0">
                <a:solidFill>
                  <a:srgbClr val="FFFFFF"/>
                </a:solidFill>
                <a:effectLst/>
                <a:latin typeface="Times New Roman" panose="02020603050405020304" pitchFamily="18" charset="0"/>
                <a:cs typeface="Times New Roman" panose="02020603050405020304" pitchFamily="18" charset="0"/>
              </a:rPr>
              <a:t>Inserting 24 and 10:</a:t>
            </a:r>
            <a:r>
              <a:rPr lang="en-US" sz="2000" b="0" i="0" spc="300" dirty="0">
                <a:solidFill>
                  <a:srgbClr val="FFFFFF"/>
                </a:solidFill>
                <a:effectLst/>
                <a:latin typeface="Times New Roman" panose="02020603050405020304" pitchFamily="18" charset="0"/>
                <a:cs typeface="Times New Roman" panose="02020603050405020304" pitchFamily="18" charset="0"/>
              </a:rPr>
              <a:t> 24(110</a:t>
            </a:r>
            <a:r>
              <a:rPr lang="en-US" sz="2000" b="1" i="0" spc="300" dirty="0">
                <a:solidFill>
                  <a:srgbClr val="FFFFFF"/>
                </a:solidFill>
                <a:effectLst/>
                <a:latin typeface="Times New Roman" panose="02020603050405020304" pitchFamily="18" charset="0"/>
                <a:cs typeface="Times New Roman" panose="02020603050405020304" pitchFamily="18" charset="0"/>
              </a:rPr>
              <a:t>00</a:t>
            </a:r>
            <a:r>
              <a:rPr lang="en-US" sz="2000" b="0" i="0" spc="300" dirty="0">
                <a:solidFill>
                  <a:srgbClr val="FFFFFF"/>
                </a:solidFill>
                <a:effectLst/>
                <a:latin typeface="Times New Roman" panose="02020603050405020304" pitchFamily="18" charset="0"/>
                <a:cs typeface="Times New Roman" panose="02020603050405020304" pitchFamily="18" charset="0"/>
              </a:rPr>
              <a:t>) and 10 (10</a:t>
            </a:r>
            <a:r>
              <a:rPr lang="en-US" sz="2000" b="1" i="0" spc="300" dirty="0">
                <a:solidFill>
                  <a:srgbClr val="FFFFFF"/>
                </a:solidFill>
                <a:effectLst/>
                <a:latin typeface="Times New Roman" panose="02020603050405020304" pitchFamily="18" charset="0"/>
                <a:cs typeface="Times New Roman" panose="02020603050405020304" pitchFamily="18" charset="0"/>
              </a:rPr>
              <a:t>10</a:t>
            </a:r>
            <a:r>
              <a:rPr lang="en-US" sz="2000" b="0" i="0" spc="300" dirty="0">
                <a:solidFill>
                  <a:srgbClr val="FFFFFF"/>
                </a:solidFill>
                <a:effectLst/>
                <a:latin typeface="Times New Roman" panose="02020603050405020304" pitchFamily="18" charset="0"/>
                <a:cs typeface="Times New Roman" panose="02020603050405020304" pitchFamily="18" charset="0"/>
              </a:rPr>
              <a:t>) can be hashed based on directories with id 00 and 10. Here, we encounter no overflow condition. </a:t>
            </a:r>
            <a:endParaRPr lang="en-IN" sz="20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1543ED86-915D-2E7E-7420-F15E0000FBD1}"/>
              </a:ext>
            </a:extLst>
          </p:cNvPr>
          <p:cNvPicPr>
            <a:picLocks noGrp="1" noChangeAspect="1"/>
          </p:cNvPicPr>
          <p:nvPr>
            <p:ph idx="1"/>
          </p:nvPr>
        </p:nvPicPr>
        <p:blipFill>
          <a:blip r:embed="rId2"/>
          <a:stretch>
            <a:fillRect/>
          </a:stretch>
        </p:blipFill>
        <p:spPr>
          <a:xfrm>
            <a:off x="2039386" y="1463040"/>
            <a:ext cx="8997582" cy="5108508"/>
          </a:xfrm>
        </p:spPr>
      </p:pic>
      <p:sp>
        <p:nvSpPr>
          <p:cNvPr id="4" name="Slide Number Placeholder 3">
            <a:extLst>
              <a:ext uri="{FF2B5EF4-FFF2-40B4-BE49-F238E27FC236}">
                <a16:creationId xmlns:a16="http://schemas.microsoft.com/office/drawing/2014/main" id="{2D8DD3BB-9C67-769A-E26B-95C37820B89E}"/>
              </a:ext>
            </a:extLst>
          </p:cNvPr>
          <p:cNvSpPr>
            <a:spLocks noGrp="1"/>
          </p:cNvSpPr>
          <p:nvPr>
            <p:ph type="sldNum" sz="quarter" idx="11"/>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883917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4A98A-B000-2DEC-2784-FD889C310C5E}"/>
              </a:ext>
            </a:extLst>
          </p:cNvPr>
          <p:cNvSpPr>
            <a:spLocks noGrp="1"/>
          </p:cNvSpPr>
          <p:nvPr>
            <p:ph type="title"/>
          </p:nvPr>
        </p:nvSpPr>
        <p:spPr>
          <a:xfrm>
            <a:off x="850392" y="281379"/>
            <a:ext cx="10881360" cy="1069848"/>
          </a:xfrm>
        </p:spPr>
        <p:txBody>
          <a:bodyPr/>
          <a:lstStyle/>
          <a:p>
            <a:r>
              <a:rPr lang="en-US" sz="2000" b="1" i="0" spc="0" dirty="0">
                <a:solidFill>
                  <a:srgbClr val="FFFFFF"/>
                </a:solidFill>
                <a:effectLst/>
                <a:latin typeface="Times New Roman" panose="02020603050405020304" pitchFamily="18" charset="0"/>
                <a:cs typeface="Times New Roman" panose="02020603050405020304" pitchFamily="18" charset="0"/>
              </a:rPr>
              <a:t>Inserting 31,7,9:</a:t>
            </a:r>
            <a:r>
              <a:rPr lang="en-US" sz="2000" b="0" i="0" spc="0" dirty="0">
                <a:solidFill>
                  <a:srgbClr val="FFFFFF"/>
                </a:solidFill>
                <a:effectLst/>
                <a:latin typeface="Times New Roman" panose="02020603050405020304" pitchFamily="18" charset="0"/>
                <a:cs typeface="Times New Roman" panose="02020603050405020304" pitchFamily="18" charset="0"/>
              </a:rPr>
              <a:t> All of these elements[ 31(111</a:t>
            </a:r>
            <a:r>
              <a:rPr lang="en-US" sz="2000" b="1" i="0" spc="0" dirty="0">
                <a:solidFill>
                  <a:srgbClr val="FFFFFF"/>
                </a:solidFill>
                <a:effectLst/>
                <a:latin typeface="Times New Roman" panose="02020603050405020304" pitchFamily="18" charset="0"/>
                <a:cs typeface="Times New Roman" panose="02020603050405020304" pitchFamily="18" charset="0"/>
              </a:rPr>
              <a:t>11</a:t>
            </a:r>
            <a:r>
              <a:rPr lang="en-US" sz="2000" b="0" i="0" spc="0" dirty="0">
                <a:solidFill>
                  <a:srgbClr val="FFFFFF"/>
                </a:solidFill>
                <a:effectLst/>
                <a:latin typeface="Times New Roman" panose="02020603050405020304" pitchFamily="18" charset="0"/>
                <a:cs typeface="Times New Roman" panose="02020603050405020304" pitchFamily="18" charset="0"/>
              </a:rPr>
              <a:t>), 7(1</a:t>
            </a:r>
            <a:r>
              <a:rPr lang="en-US" sz="2000" b="1" i="0" spc="0" dirty="0">
                <a:solidFill>
                  <a:srgbClr val="FFFFFF"/>
                </a:solidFill>
                <a:effectLst/>
                <a:latin typeface="Times New Roman" panose="02020603050405020304" pitchFamily="18" charset="0"/>
                <a:cs typeface="Times New Roman" panose="02020603050405020304" pitchFamily="18" charset="0"/>
              </a:rPr>
              <a:t>11</a:t>
            </a:r>
            <a:r>
              <a:rPr lang="en-US" sz="2000" b="0" i="0" spc="0" dirty="0">
                <a:solidFill>
                  <a:srgbClr val="FFFFFF"/>
                </a:solidFill>
                <a:effectLst/>
                <a:latin typeface="Times New Roman" panose="02020603050405020304" pitchFamily="18" charset="0"/>
                <a:cs typeface="Times New Roman" panose="02020603050405020304" pitchFamily="18" charset="0"/>
              </a:rPr>
              <a:t>), 9(10</a:t>
            </a:r>
            <a:r>
              <a:rPr lang="en-US" sz="2000" b="1" i="0" spc="0" dirty="0">
                <a:solidFill>
                  <a:srgbClr val="FFFFFF"/>
                </a:solidFill>
                <a:effectLst/>
                <a:latin typeface="Times New Roman" panose="02020603050405020304" pitchFamily="18" charset="0"/>
                <a:cs typeface="Times New Roman" panose="02020603050405020304" pitchFamily="18" charset="0"/>
              </a:rPr>
              <a:t>01</a:t>
            </a:r>
            <a:r>
              <a:rPr lang="en-US" sz="2000" b="0" i="0" spc="0" dirty="0">
                <a:solidFill>
                  <a:srgbClr val="FFFFFF"/>
                </a:solidFill>
                <a:effectLst/>
                <a:latin typeface="Times New Roman" panose="02020603050405020304" pitchFamily="18" charset="0"/>
                <a:cs typeface="Times New Roman" panose="02020603050405020304" pitchFamily="18" charset="0"/>
              </a:rPr>
              <a:t>) ] have either 01 or 11 in their LSBs. Hence, they are mapped on the bucket pointed out by 01 and 11. We do not encounter any overflow condition here. </a:t>
            </a:r>
            <a:br>
              <a:rPr lang="en-US" sz="2400" spc="0" dirty="0">
                <a:latin typeface="Times New Roman" panose="02020603050405020304" pitchFamily="18" charset="0"/>
                <a:cs typeface="Times New Roman" panose="02020603050405020304" pitchFamily="18" charset="0"/>
              </a:rPr>
            </a:br>
            <a:endParaRPr lang="en-IN" sz="2400" spc="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1436A64-EAB3-8FAC-F598-8FECF2B7FE68}"/>
              </a:ext>
            </a:extLst>
          </p:cNvPr>
          <p:cNvPicPr>
            <a:picLocks noGrp="1" noChangeAspect="1"/>
          </p:cNvPicPr>
          <p:nvPr>
            <p:ph idx="1"/>
          </p:nvPr>
        </p:nvPicPr>
        <p:blipFill>
          <a:blip r:embed="rId2"/>
          <a:stretch>
            <a:fillRect/>
          </a:stretch>
        </p:blipFill>
        <p:spPr>
          <a:xfrm>
            <a:off x="1306856" y="1074524"/>
            <a:ext cx="10034752" cy="5631076"/>
          </a:xfrm>
        </p:spPr>
      </p:pic>
      <p:sp>
        <p:nvSpPr>
          <p:cNvPr id="4" name="Slide Number Placeholder 3">
            <a:extLst>
              <a:ext uri="{FF2B5EF4-FFF2-40B4-BE49-F238E27FC236}">
                <a16:creationId xmlns:a16="http://schemas.microsoft.com/office/drawing/2014/main" id="{0D8F3766-B42C-A786-5DA0-A17C599EE989}"/>
              </a:ext>
            </a:extLst>
          </p:cNvPr>
          <p:cNvSpPr>
            <a:spLocks noGrp="1"/>
          </p:cNvSpPr>
          <p:nvPr>
            <p:ph type="sldNum" sz="quarter" idx="11"/>
          </p:nvPr>
        </p:nvSpPr>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37672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558C-606F-498C-5683-195C36308CD4}"/>
              </a:ext>
            </a:extLst>
          </p:cNvPr>
          <p:cNvSpPr>
            <a:spLocks noGrp="1"/>
          </p:cNvSpPr>
          <p:nvPr>
            <p:ph type="title"/>
          </p:nvPr>
        </p:nvSpPr>
        <p:spPr/>
        <p:txBody>
          <a:bodyPr/>
          <a:lstStyle/>
          <a:p>
            <a:r>
              <a:rPr lang="en-US" sz="2400" b="1" i="0" spc="300" dirty="0">
                <a:solidFill>
                  <a:srgbClr val="FFFFFF"/>
                </a:solidFill>
                <a:effectLst/>
                <a:latin typeface="Times New Roman" panose="02020603050405020304" pitchFamily="18" charset="0"/>
                <a:cs typeface="Times New Roman" panose="02020603050405020304" pitchFamily="18" charset="0"/>
              </a:rPr>
              <a:t>Inserting 20:</a:t>
            </a:r>
            <a:r>
              <a:rPr lang="en-US" sz="2400" b="0" i="0" spc="300" dirty="0">
                <a:solidFill>
                  <a:srgbClr val="FFFFFF"/>
                </a:solidFill>
                <a:effectLst/>
                <a:latin typeface="Times New Roman" panose="02020603050405020304" pitchFamily="18" charset="0"/>
                <a:cs typeface="Times New Roman" panose="02020603050405020304" pitchFamily="18" charset="0"/>
              </a:rPr>
              <a:t> Insertion of data element 20 (101</a:t>
            </a:r>
            <a:r>
              <a:rPr lang="en-US" sz="2400" b="1" i="0" spc="300" dirty="0">
                <a:solidFill>
                  <a:srgbClr val="FFFFFF"/>
                </a:solidFill>
                <a:effectLst/>
                <a:latin typeface="Times New Roman" panose="02020603050405020304" pitchFamily="18" charset="0"/>
                <a:cs typeface="Times New Roman" panose="02020603050405020304" pitchFamily="18" charset="0"/>
              </a:rPr>
              <a:t>00</a:t>
            </a:r>
            <a:r>
              <a:rPr lang="en-US" sz="2400" b="0" i="0" spc="300" dirty="0">
                <a:solidFill>
                  <a:srgbClr val="FFFFFF"/>
                </a:solidFill>
                <a:effectLst/>
                <a:latin typeface="Times New Roman" panose="02020603050405020304" pitchFamily="18" charset="0"/>
                <a:cs typeface="Times New Roman" panose="02020603050405020304" pitchFamily="18" charset="0"/>
              </a:rPr>
              <a:t>) will again cause the overflow problem. </a:t>
            </a:r>
            <a:br>
              <a:rPr lang="en-US" sz="2400" b="0" i="0" spc="300" dirty="0">
                <a:solidFill>
                  <a:srgbClr val="FFFFFF"/>
                </a:solidFill>
                <a:effectLst/>
                <a:latin typeface="Times New Roman" panose="02020603050405020304" pitchFamily="18" charset="0"/>
                <a:cs typeface="Times New Roman" panose="02020603050405020304" pitchFamily="18" charset="0"/>
              </a:rPr>
            </a:br>
            <a:r>
              <a:rPr lang="en-US" sz="2400" b="0" i="0" spc="300" dirty="0">
                <a:solidFill>
                  <a:srgbClr val="FFFFFF"/>
                </a:solidFill>
                <a:effectLst/>
                <a:latin typeface="Times New Roman" panose="02020603050405020304" pitchFamily="18" charset="0"/>
                <a:cs typeface="Times New Roman" panose="02020603050405020304" pitchFamily="18" charset="0"/>
              </a:rPr>
              <a:t> </a:t>
            </a:r>
            <a:br>
              <a:rPr lang="en-US" sz="2400" b="0" i="0" spc="300" dirty="0">
                <a:solidFill>
                  <a:srgbClr val="FFFFFF"/>
                </a:solidFill>
                <a:effectLst/>
                <a:latin typeface="Times New Roman" panose="02020603050405020304" pitchFamily="18" charset="0"/>
                <a:cs typeface="Times New Roman" panose="02020603050405020304" pitchFamily="18" charset="0"/>
              </a:rPr>
            </a:br>
            <a:endParaRPr lang="en-IN" sz="24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DF2CA74-BF8B-3040-7B64-A601001D1809}"/>
              </a:ext>
            </a:extLst>
          </p:cNvPr>
          <p:cNvPicPr>
            <a:picLocks noGrp="1" noChangeAspect="1"/>
          </p:cNvPicPr>
          <p:nvPr>
            <p:ph idx="1"/>
          </p:nvPr>
        </p:nvPicPr>
        <p:blipFill>
          <a:blip r:embed="rId2"/>
          <a:stretch>
            <a:fillRect/>
          </a:stretch>
        </p:blipFill>
        <p:spPr>
          <a:xfrm>
            <a:off x="2402834" y="1367028"/>
            <a:ext cx="8586007" cy="5204466"/>
          </a:xfrm>
        </p:spPr>
      </p:pic>
      <p:sp>
        <p:nvSpPr>
          <p:cNvPr id="4" name="Slide Number Placeholder 3">
            <a:extLst>
              <a:ext uri="{FF2B5EF4-FFF2-40B4-BE49-F238E27FC236}">
                <a16:creationId xmlns:a16="http://schemas.microsoft.com/office/drawing/2014/main" id="{3D73FA7D-AB61-30AD-06B8-E01EA0C6B1F7}"/>
              </a:ext>
            </a:extLst>
          </p:cNvPr>
          <p:cNvSpPr>
            <a:spLocks noGrp="1"/>
          </p:cNvSpPr>
          <p:nvPr>
            <p:ph type="sldNum" sz="quarter" idx="11"/>
          </p:nvPr>
        </p:nvSpPr>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19267101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159D-96E5-0661-2320-AA1603D735F5}"/>
              </a:ext>
            </a:extLst>
          </p:cNvPr>
          <p:cNvSpPr>
            <a:spLocks noGrp="1"/>
          </p:cNvSpPr>
          <p:nvPr>
            <p:ph type="title"/>
          </p:nvPr>
        </p:nvSpPr>
        <p:spPr>
          <a:xfrm>
            <a:off x="850392" y="393192"/>
            <a:ext cx="10881360" cy="1069848"/>
          </a:xfrm>
        </p:spPr>
        <p:txBody>
          <a:bodyPr/>
          <a:lstStyle/>
          <a:p>
            <a:pPr algn="l"/>
            <a:r>
              <a:rPr lang="en-US" sz="2000" b="0" i="0" spc="300" dirty="0">
                <a:solidFill>
                  <a:srgbClr val="FFFFFF"/>
                </a:solidFill>
                <a:effectLst/>
                <a:latin typeface="Times New Roman" panose="02020603050405020304" pitchFamily="18" charset="0"/>
                <a:cs typeface="Times New Roman" panose="02020603050405020304" pitchFamily="18" charset="0"/>
              </a:rPr>
              <a:t>since the </a:t>
            </a:r>
            <a:r>
              <a:rPr lang="en-US" sz="2000" b="1" i="0" spc="300" dirty="0">
                <a:solidFill>
                  <a:srgbClr val="FFFFFF"/>
                </a:solidFill>
                <a:effectLst/>
                <a:latin typeface="Times New Roman" panose="02020603050405020304" pitchFamily="18" charset="0"/>
                <a:cs typeface="Times New Roman" panose="02020603050405020304" pitchFamily="18" charset="0"/>
              </a:rPr>
              <a:t>local depth of the bucket = global-depth</a:t>
            </a:r>
            <a:r>
              <a:rPr lang="en-US" sz="2000" b="0" i="0" spc="300" dirty="0">
                <a:solidFill>
                  <a:srgbClr val="FFFFFF"/>
                </a:solidFill>
                <a:effectLst/>
                <a:latin typeface="Times New Roman" panose="02020603050405020304" pitchFamily="18" charset="0"/>
                <a:cs typeface="Times New Roman" panose="02020603050405020304" pitchFamily="18" charset="0"/>
              </a:rPr>
              <a:t>, directory expansion (doubling) takes place along with bucket splitting. Elements present in overflowing bucket are rehashed with the new global depth.</a:t>
            </a:r>
            <a:endParaRPr lang="en-IN" sz="20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CBBD4A72-FFC2-385E-4784-5838E1ADB318}"/>
              </a:ext>
            </a:extLst>
          </p:cNvPr>
          <p:cNvPicPr>
            <a:picLocks noGrp="1" noChangeAspect="1"/>
          </p:cNvPicPr>
          <p:nvPr>
            <p:ph idx="1"/>
          </p:nvPr>
        </p:nvPicPr>
        <p:blipFill>
          <a:blip r:embed="rId2"/>
          <a:stretch>
            <a:fillRect/>
          </a:stretch>
        </p:blipFill>
        <p:spPr>
          <a:xfrm>
            <a:off x="1470045" y="1463040"/>
            <a:ext cx="8909197" cy="5302495"/>
          </a:xfrm>
        </p:spPr>
      </p:pic>
      <p:sp>
        <p:nvSpPr>
          <p:cNvPr id="4" name="Slide Number Placeholder 3">
            <a:extLst>
              <a:ext uri="{FF2B5EF4-FFF2-40B4-BE49-F238E27FC236}">
                <a16:creationId xmlns:a16="http://schemas.microsoft.com/office/drawing/2014/main" id="{82B9E85E-E59F-8421-0CA4-75016E510D6A}"/>
              </a:ext>
            </a:extLst>
          </p:cNvPr>
          <p:cNvSpPr>
            <a:spLocks noGrp="1"/>
          </p:cNvSpPr>
          <p:nvPr>
            <p:ph type="sldNum" sz="quarter" idx="11"/>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3079313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52602-DF52-45B8-972B-1F98D53D6FAD}"/>
              </a:ext>
            </a:extLst>
          </p:cNvPr>
          <p:cNvSpPr>
            <a:spLocks noGrp="1"/>
          </p:cNvSpPr>
          <p:nvPr>
            <p:ph type="title"/>
          </p:nvPr>
        </p:nvSpPr>
        <p:spPr>
          <a:xfrm>
            <a:off x="655320" y="393192"/>
            <a:ext cx="10881360" cy="1069848"/>
          </a:xfrm>
        </p:spPr>
        <p:txBody>
          <a:bodyPr/>
          <a:lstStyle/>
          <a:p>
            <a:r>
              <a:rPr lang="en-US" sz="2400" b="1" i="0" spc="300" dirty="0">
                <a:solidFill>
                  <a:srgbClr val="FFFFFF"/>
                </a:solidFill>
                <a:effectLst/>
                <a:latin typeface="Times New Roman" panose="02020603050405020304" pitchFamily="18" charset="0"/>
                <a:cs typeface="Times New Roman" panose="02020603050405020304" pitchFamily="18" charset="0"/>
              </a:rPr>
              <a:t>Inserting 26:</a:t>
            </a:r>
            <a:r>
              <a:rPr lang="en-US" sz="2400" b="0" i="0" spc="300" dirty="0">
                <a:solidFill>
                  <a:srgbClr val="FFFFFF"/>
                </a:solidFill>
                <a:effectLst/>
                <a:latin typeface="Times New Roman" panose="02020603050405020304" pitchFamily="18" charset="0"/>
                <a:cs typeface="Times New Roman" panose="02020603050405020304" pitchFamily="18" charset="0"/>
              </a:rPr>
              <a:t> Global depth is 3. Hence, 3 LSBs of 26(11</a:t>
            </a:r>
            <a:r>
              <a:rPr lang="en-US" sz="2400" b="1" i="0" spc="300" dirty="0">
                <a:solidFill>
                  <a:srgbClr val="FFFFFF"/>
                </a:solidFill>
                <a:effectLst/>
                <a:latin typeface="Times New Roman" panose="02020603050405020304" pitchFamily="18" charset="0"/>
                <a:cs typeface="Times New Roman" panose="02020603050405020304" pitchFamily="18" charset="0"/>
              </a:rPr>
              <a:t>010</a:t>
            </a:r>
            <a:r>
              <a:rPr lang="en-US" sz="2400" b="0" i="0" spc="300" dirty="0">
                <a:solidFill>
                  <a:srgbClr val="FFFFFF"/>
                </a:solidFill>
                <a:effectLst/>
                <a:latin typeface="Times New Roman" panose="02020603050405020304" pitchFamily="18" charset="0"/>
                <a:cs typeface="Times New Roman" panose="02020603050405020304" pitchFamily="18" charset="0"/>
              </a:rPr>
              <a:t>) are considered. Therefore 26 best fits in the bucket pointed out by directory 010. </a:t>
            </a:r>
            <a:endParaRPr lang="en-IN" sz="24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F920BA8B-56F8-47C0-8D88-EFE9D003CD29}"/>
              </a:ext>
            </a:extLst>
          </p:cNvPr>
          <p:cNvPicPr>
            <a:picLocks noGrp="1" noChangeAspect="1"/>
          </p:cNvPicPr>
          <p:nvPr>
            <p:ph idx="1"/>
          </p:nvPr>
        </p:nvPicPr>
        <p:blipFill>
          <a:blip r:embed="rId2"/>
          <a:stretch>
            <a:fillRect/>
          </a:stretch>
        </p:blipFill>
        <p:spPr>
          <a:xfrm>
            <a:off x="1844624" y="1463040"/>
            <a:ext cx="7973144" cy="5216353"/>
          </a:xfrm>
        </p:spPr>
      </p:pic>
      <p:sp>
        <p:nvSpPr>
          <p:cNvPr id="4" name="Slide Number Placeholder 3">
            <a:extLst>
              <a:ext uri="{FF2B5EF4-FFF2-40B4-BE49-F238E27FC236}">
                <a16:creationId xmlns:a16="http://schemas.microsoft.com/office/drawing/2014/main" id="{1DD788A6-1634-8443-C98A-ADE651C33F78}"/>
              </a:ext>
            </a:extLst>
          </p:cNvPr>
          <p:cNvSpPr>
            <a:spLocks noGrp="1"/>
          </p:cNvSpPr>
          <p:nvPr>
            <p:ph type="sldNum" sz="quarter" idx="11"/>
          </p:nvPr>
        </p:nvSpPr>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23021372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24C94-4419-12E5-87E4-FBD1B797690C}"/>
              </a:ext>
            </a:extLst>
          </p:cNvPr>
          <p:cNvSpPr>
            <a:spLocks noGrp="1"/>
          </p:cNvSpPr>
          <p:nvPr>
            <p:ph type="title"/>
          </p:nvPr>
        </p:nvSpPr>
        <p:spPr>
          <a:xfrm>
            <a:off x="466344" y="187452"/>
            <a:ext cx="10881360" cy="1069848"/>
          </a:xfrm>
        </p:spPr>
        <p:txBody>
          <a:bodyPr/>
          <a:lstStyle/>
          <a:p>
            <a:r>
              <a:rPr lang="en-US" sz="2000" b="0" i="0" spc="300" dirty="0">
                <a:solidFill>
                  <a:srgbClr val="FFFFFF"/>
                </a:solidFill>
                <a:effectLst/>
                <a:latin typeface="Times New Roman" panose="02020603050405020304" pitchFamily="18" charset="0"/>
                <a:cs typeface="Times New Roman" panose="02020603050405020304" pitchFamily="18" charset="0"/>
              </a:rPr>
              <a:t>since the </a:t>
            </a:r>
            <a:r>
              <a:rPr lang="en-US" sz="2000" b="1" i="0" spc="300" dirty="0">
                <a:solidFill>
                  <a:srgbClr val="FFFFFF"/>
                </a:solidFill>
                <a:effectLst/>
                <a:latin typeface="Times New Roman" panose="02020603050405020304" pitchFamily="18" charset="0"/>
                <a:cs typeface="Times New Roman" panose="02020603050405020304" pitchFamily="18" charset="0"/>
              </a:rPr>
              <a:t>local depth of bucket &lt; Global depth (2&lt;3)</a:t>
            </a:r>
            <a:r>
              <a:rPr lang="en-US" sz="2000" b="0" i="0" spc="300" dirty="0">
                <a:solidFill>
                  <a:srgbClr val="FFFFFF"/>
                </a:solidFill>
                <a:effectLst/>
                <a:latin typeface="Times New Roman" panose="02020603050405020304" pitchFamily="18" charset="0"/>
                <a:cs typeface="Times New Roman" panose="02020603050405020304" pitchFamily="18" charset="0"/>
              </a:rPr>
              <a:t>,  directories are not doubled but, only the bucket is split and elements are rehashed. </a:t>
            </a:r>
            <a:endParaRPr lang="en-IN" sz="2000" spc="300"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66864D6-799F-B5A4-9CB9-C6EBA51A3BD9}"/>
              </a:ext>
            </a:extLst>
          </p:cNvPr>
          <p:cNvPicPr>
            <a:picLocks noGrp="1" noChangeAspect="1"/>
          </p:cNvPicPr>
          <p:nvPr>
            <p:ph idx="1"/>
          </p:nvPr>
        </p:nvPicPr>
        <p:blipFill>
          <a:blip r:embed="rId2"/>
          <a:stretch>
            <a:fillRect/>
          </a:stretch>
        </p:blipFill>
        <p:spPr>
          <a:xfrm>
            <a:off x="2619538" y="1257300"/>
            <a:ext cx="8305136" cy="5413248"/>
          </a:xfrm>
        </p:spPr>
      </p:pic>
      <p:sp>
        <p:nvSpPr>
          <p:cNvPr id="4" name="Slide Number Placeholder 3">
            <a:extLst>
              <a:ext uri="{FF2B5EF4-FFF2-40B4-BE49-F238E27FC236}">
                <a16:creationId xmlns:a16="http://schemas.microsoft.com/office/drawing/2014/main" id="{1653722F-55C9-F747-8B11-F9A3CA562936}"/>
              </a:ext>
            </a:extLst>
          </p:cNvPr>
          <p:cNvSpPr>
            <a:spLocks noGrp="1"/>
          </p:cNvSpPr>
          <p:nvPr>
            <p:ph type="sldNum" sz="quarter" idx="11"/>
          </p:nvPr>
        </p:nvSpPr>
        <p:spPr/>
        <p:txBody>
          <a:bodyPr/>
          <a:lstStyle/>
          <a:p>
            <a:fld id="{294A09A9-5501-47C1-A89A-A340965A2BE2}" type="slidenum">
              <a:rPr lang="en-US" smtClean="0"/>
              <a:pPr/>
              <a:t>37</a:t>
            </a:fld>
            <a:endParaRPr lang="en-US" dirty="0"/>
          </a:p>
        </p:txBody>
      </p:sp>
      <p:sp>
        <p:nvSpPr>
          <p:cNvPr id="5" name="Footer Placeholder 4">
            <a:extLst>
              <a:ext uri="{FF2B5EF4-FFF2-40B4-BE49-F238E27FC236}">
                <a16:creationId xmlns:a16="http://schemas.microsoft.com/office/drawing/2014/main" id="{DFACBEEB-CC30-875D-4F7B-C840C9329D21}"/>
              </a:ext>
            </a:extLst>
          </p:cNvPr>
          <p:cNvSpPr>
            <a:spLocks noGrp="1"/>
          </p:cNvSpPr>
          <p:nvPr>
            <p:ph type="ftr" sz="quarter" idx="10"/>
          </p:nvPr>
        </p:nvSpPr>
        <p:spPr/>
        <p:txBody>
          <a:bodyPr/>
          <a:lstStyle/>
          <a:p>
            <a:r>
              <a:rPr lang="en-US"/>
              <a:t>Crypto: investing &amp; trading</a:t>
            </a:r>
            <a:endParaRPr lang="en-US" dirty="0"/>
          </a:p>
        </p:txBody>
      </p:sp>
    </p:spTree>
    <p:extLst>
      <p:ext uri="{BB962C8B-B14F-4D97-AF65-F5344CB8AC3E}">
        <p14:creationId xmlns:p14="http://schemas.microsoft.com/office/powerpoint/2010/main" val="23213915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F371-A4F5-F6A7-AAB0-C347C91B8BE3}"/>
              </a:ext>
            </a:extLst>
          </p:cNvPr>
          <p:cNvSpPr>
            <a:spLocks noGrp="1"/>
          </p:cNvSpPr>
          <p:nvPr>
            <p:ph type="ctrTitle"/>
          </p:nvPr>
        </p:nvSpPr>
        <p:spPr/>
        <p:txBody>
          <a:bodyPr/>
          <a:lstStyle/>
          <a:p>
            <a:r>
              <a:rPr lang="en-IN" sz="5400" b="0" i="0" dirty="0">
                <a:solidFill>
                  <a:srgbClr val="FFFFFF"/>
                </a:solidFill>
                <a:effectLst/>
                <a:latin typeface="Times New Roman" panose="02020603050405020304" pitchFamily="18" charset="0"/>
                <a:cs typeface="Times New Roman" panose="02020603050405020304" pitchFamily="18" charset="0"/>
              </a:rPr>
              <a:t>Advantages of extensible hashing </a:t>
            </a:r>
            <a:endParaRPr lang="en-IN" sz="5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18493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EF99265-7EA0-D074-6A5A-164A9669255F}"/>
              </a:ext>
            </a:extLst>
          </p:cNvPr>
          <p:cNvSpPr>
            <a:spLocks noGrp="1"/>
          </p:cNvSpPr>
          <p:nvPr>
            <p:ph type="sldNum" sz="quarter" idx="12"/>
          </p:nvPr>
        </p:nvSpPr>
        <p:spPr/>
        <p:txBody>
          <a:bodyPr/>
          <a:lstStyle/>
          <a:p>
            <a:fld id="{294A09A9-5501-47C1-A89A-A340965A2BE2}" type="slidenum">
              <a:rPr lang="en-US" smtClean="0"/>
              <a:t>39</a:t>
            </a:fld>
            <a:endParaRPr lang="en-US" dirty="0"/>
          </a:p>
        </p:txBody>
      </p:sp>
      <p:sp>
        <p:nvSpPr>
          <p:cNvPr id="4" name="TextBox 3">
            <a:extLst>
              <a:ext uri="{FF2B5EF4-FFF2-40B4-BE49-F238E27FC236}">
                <a16:creationId xmlns:a16="http://schemas.microsoft.com/office/drawing/2014/main" id="{D4A93048-82DF-F672-2E72-705D68A62ABF}"/>
              </a:ext>
            </a:extLst>
          </p:cNvPr>
          <p:cNvSpPr txBox="1"/>
          <p:nvPr/>
        </p:nvSpPr>
        <p:spPr>
          <a:xfrm>
            <a:off x="751840" y="904240"/>
            <a:ext cx="10424160" cy="4401205"/>
          </a:xfrm>
          <a:prstGeom prst="rect">
            <a:avLst/>
          </a:prstGeom>
          <a:noFill/>
        </p:spPr>
        <p:txBody>
          <a:bodyPr wrap="square" rtlCol="0">
            <a:spAutoFit/>
          </a:bodyPr>
          <a:lstStyle/>
          <a:p>
            <a:pPr algn="l" fontAlgn="base">
              <a:buFont typeface="+mj-lt"/>
              <a:buAutoNum type="arabicPeriod"/>
            </a:pPr>
            <a:r>
              <a:rPr lang="en-US" sz="2800" b="0" i="0" dirty="0">
                <a:solidFill>
                  <a:srgbClr val="FFFFFF"/>
                </a:solidFill>
                <a:effectLst/>
                <a:latin typeface="Times New Roman" panose="02020603050405020304" pitchFamily="18" charset="0"/>
                <a:cs typeface="Times New Roman" panose="02020603050405020304" pitchFamily="18" charset="0"/>
              </a:rPr>
              <a:t>Data retrieval is less expensive (in terms of computing).</a:t>
            </a:r>
          </a:p>
          <a:p>
            <a:pPr algn="l" fontAlgn="base">
              <a:buFont typeface="+mj-lt"/>
              <a:buAutoNum type="arabicPeriod"/>
            </a:pPr>
            <a:endParaRPr lang="en-US" sz="2800" dirty="0">
              <a:solidFill>
                <a:srgbClr val="FFFFFF"/>
              </a:solidFill>
              <a:latin typeface="Times New Roman" panose="02020603050405020304" pitchFamily="18" charset="0"/>
              <a:cs typeface="Times New Roman" panose="02020603050405020304" pitchFamily="18" charset="0"/>
            </a:endParaRPr>
          </a:p>
          <a:p>
            <a:pPr algn="l" fontAlgn="base">
              <a:buFont typeface="+mj-lt"/>
              <a:buAutoNum type="arabicPeriod"/>
            </a:pPr>
            <a:endParaRPr lang="en-US" sz="2800"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2800" b="0" i="0" dirty="0">
                <a:solidFill>
                  <a:srgbClr val="FFFFFF"/>
                </a:solidFill>
                <a:effectLst/>
                <a:latin typeface="Times New Roman" panose="02020603050405020304" pitchFamily="18" charset="0"/>
                <a:cs typeface="Times New Roman" panose="02020603050405020304" pitchFamily="18" charset="0"/>
              </a:rPr>
              <a:t>No problem of Data-loss since the storage capacity increases     </a:t>
            </a:r>
          </a:p>
          <a:p>
            <a:pPr algn="l" fontAlgn="base"/>
            <a:r>
              <a:rPr lang="en-US" sz="2800" b="0" i="0" dirty="0">
                <a:solidFill>
                  <a:srgbClr val="FFFFFF"/>
                </a:solidFill>
                <a:effectLst/>
                <a:latin typeface="Times New Roman" panose="02020603050405020304" pitchFamily="18" charset="0"/>
                <a:cs typeface="Times New Roman" panose="02020603050405020304" pitchFamily="18" charset="0"/>
              </a:rPr>
              <a:t>dynamically.</a:t>
            </a:r>
          </a:p>
          <a:p>
            <a:pPr algn="l" fontAlgn="base">
              <a:buFont typeface="+mj-lt"/>
              <a:buAutoNum type="arabicPeriod"/>
            </a:pPr>
            <a:endParaRPr lang="en-US" sz="2800" dirty="0">
              <a:solidFill>
                <a:srgbClr val="FFFFFF"/>
              </a:solidFill>
              <a:latin typeface="Times New Roman" panose="02020603050405020304" pitchFamily="18" charset="0"/>
              <a:cs typeface="Times New Roman" panose="02020603050405020304" pitchFamily="18" charset="0"/>
            </a:endParaRPr>
          </a:p>
          <a:p>
            <a:pPr algn="l" fontAlgn="base">
              <a:buFont typeface="+mj-lt"/>
              <a:buAutoNum type="arabicPeriod"/>
            </a:pPr>
            <a:endParaRPr lang="en-US" sz="2800" b="0" i="0" dirty="0">
              <a:solidFill>
                <a:srgbClr val="FFFFFF"/>
              </a:solidFill>
              <a:effectLst/>
              <a:latin typeface="Times New Roman" panose="02020603050405020304" pitchFamily="18" charset="0"/>
              <a:cs typeface="Times New Roman" panose="02020603050405020304" pitchFamily="18" charset="0"/>
            </a:endParaRPr>
          </a:p>
          <a:p>
            <a:pPr algn="l" fontAlgn="base"/>
            <a:r>
              <a:rPr lang="en-US" sz="2800" dirty="0">
                <a:solidFill>
                  <a:srgbClr val="FFFFFF"/>
                </a:solidFill>
                <a:latin typeface="Times New Roman" panose="02020603050405020304" pitchFamily="18" charset="0"/>
                <a:cs typeface="Times New Roman" panose="02020603050405020304" pitchFamily="18" charset="0"/>
              </a:rPr>
              <a:t>3.</a:t>
            </a:r>
            <a:r>
              <a:rPr lang="en-US" sz="2800" b="0" i="0" dirty="0">
                <a:solidFill>
                  <a:srgbClr val="FFFFFF"/>
                </a:solidFill>
                <a:effectLst/>
                <a:latin typeface="Times New Roman" panose="02020603050405020304" pitchFamily="18" charset="0"/>
                <a:cs typeface="Times New Roman" panose="02020603050405020304" pitchFamily="18" charset="0"/>
              </a:rPr>
              <a:t>With dynamic changes in hashing function, associated old values are rehashed w.r.t the new hash function.</a:t>
            </a:r>
          </a:p>
          <a:p>
            <a:pPr marL="400050" indent="-400050">
              <a:buFont typeface="+mj-lt"/>
              <a:buAutoNum type="romanUcPeriod"/>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8007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939572" y="2894076"/>
            <a:ext cx="9144000" cy="1069848"/>
          </a:xfrm>
        </p:spPr>
        <p:txBody>
          <a:bodyPr/>
          <a:lstStyle/>
          <a:p>
            <a:r>
              <a:rPr lang="en-IN" i="0" dirty="0">
                <a:solidFill>
                  <a:srgbClr val="D1D5DB"/>
                </a:solidFill>
                <a:effectLst/>
                <a:latin typeface="Söhne"/>
              </a:rPr>
              <a:t>Overview of Indexing</a:t>
            </a:r>
            <a:br>
              <a:rPr lang="en-US" dirty="0">
                <a:solidFill>
                  <a:schemeClr val="bg1"/>
                </a:solidFill>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2668475" y="3853066"/>
            <a:ext cx="7068312" cy="758952"/>
          </a:xfrm>
        </p:spPr>
        <p:txBody>
          <a:bodyPr/>
          <a:lstStyle/>
          <a:p>
            <a:pPr algn="l"/>
            <a:r>
              <a:rPr lang="en-US" dirty="0"/>
              <a:t>Indexing</a:t>
            </a:r>
          </a:p>
          <a:p>
            <a:pPr algn="l"/>
            <a:r>
              <a:rPr lang="en-US" dirty="0"/>
              <a:t>Example</a:t>
            </a:r>
          </a:p>
          <a:p>
            <a:pPr algn="l"/>
            <a:r>
              <a:rPr lang="en-US" dirty="0"/>
              <a:t>Importance of indexing</a:t>
            </a:r>
          </a:p>
          <a:p>
            <a:pPr algn="l"/>
            <a:r>
              <a:rPr lang="en-US" dirty="0"/>
              <a:t>Types of indexing </a:t>
            </a:r>
            <a:r>
              <a:rPr lang="en-US" dirty="0">
                <a:solidFill>
                  <a:schemeClr val="bg1">
                    <a:lumMod val="95000"/>
                  </a:schemeClr>
                </a:solidFill>
              </a:rPr>
              <a:t>techniques</a:t>
            </a:r>
            <a:r>
              <a:rPr lang="en-US" dirty="0">
                <a:solidFill>
                  <a:schemeClr val="bg1">
                    <a:lumMod val="85000"/>
                  </a:schemeClr>
                </a:solidFill>
              </a:rPr>
              <a:t> </a:t>
            </a:r>
            <a:endParaRPr lang="en-US" b="1" u="sng" dirty="0">
              <a:solidFill>
                <a:schemeClr val="bg1">
                  <a:lumMod val="85000"/>
                </a:schemeClr>
              </a:solidFill>
              <a:latin typeface="Times New Roman" panose="02020603050405020304" pitchFamily="18" charset="0"/>
              <a:cs typeface="Times New Roman" panose="02020603050405020304" pitchFamily="18" charset="0"/>
            </a:endParaRPr>
          </a:p>
          <a:p>
            <a:pPr algn="l"/>
            <a:endParaRPr lang="en-US" dirty="0"/>
          </a:p>
          <a:p>
            <a:endParaRPr lang="en-US" dirty="0"/>
          </a:p>
        </p:txBody>
      </p:sp>
    </p:spTree>
    <p:extLst>
      <p:ext uri="{BB962C8B-B14F-4D97-AF65-F5344CB8AC3E}">
        <p14:creationId xmlns:p14="http://schemas.microsoft.com/office/powerpoint/2010/main" val="5484762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C7A3-0120-155F-4A49-46C00BBFF732}"/>
              </a:ext>
            </a:extLst>
          </p:cNvPr>
          <p:cNvSpPr>
            <a:spLocks noGrp="1"/>
          </p:cNvSpPr>
          <p:nvPr>
            <p:ph type="ctrTitle"/>
          </p:nvPr>
        </p:nvSpPr>
        <p:spPr>
          <a:xfrm>
            <a:off x="1522476" y="2734056"/>
            <a:ext cx="9144000" cy="1069848"/>
          </a:xfrm>
        </p:spPr>
        <p:txBody>
          <a:bodyPr/>
          <a:lstStyle/>
          <a:p>
            <a:r>
              <a:rPr lang="en-US" b="0" i="0" dirty="0">
                <a:solidFill>
                  <a:srgbClr val="D1D5DB"/>
                </a:solidFill>
                <a:effectLst/>
                <a:latin typeface="Times New Roman" panose="02020603050405020304" pitchFamily="18" charset="0"/>
                <a:cs typeface="Times New Roman" panose="02020603050405020304" pitchFamily="18" charset="0"/>
              </a:rPr>
              <a:t>Limitations of Extendible Hashing</a:t>
            </a:r>
            <a:br>
              <a:rPr lang="en-US" b="0" i="0" dirty="0">
                <a:solidFill>
                  <a:srgbClr val="D1D5DB"/>
                </a:solidFill>
                <a:effectLst/>
                <a:latin typeface="Times New Roman" panose="02020603050405020304" pitchFamily="18" charset="0"/>
                <a:cs typeface="Times New Roman" panose="02020603050405020304" pitchFamily="18" charset="0"/>
              </a:rPr>
            </a:br>
            <a:endParaRPr lang="en-IN"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7299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75FB5EF-FAC0-560F-3203-0739383581F9}"/>
              </a:ext>
            </a:extLst>
          </p:cNvPr>
          <p:cNvSpPr>
            <a:spLocks noGrp="1"/>
          </p:cNvSpPr>
          <p:nvPr>
            <p:ph type="sldNum" sz="quarter" idx="12"/>
          </p:nvPr>
        </p:nvSpPr>
        <p:spPr/>
        <p:txBody>
          <a:bodyPr/>
          <a:lstStyle/>
          <a:p>
            <a:fld id="{294A09A9-5501-47C1-A89A-A340965A2BE2}" type="slidenum">
              <a:rPr lang="en-US" smtClean="0"/>
              <a:t>41</a:t>
            </a:fld>
            <a:endParaRPr lang="en-US" dirty="0"/>
          </a:p>
        </p:txBody>
      </p:sp>
      <p:sp>
        <p:nvSpPr>
          <p:cNvPr id="4" name="TextBox 3">
            <a:extLst>
              <a:ext uri="{FF2B5EF4-FFF2-40B4-BE49-F238E27FC236}">
                <a16:creationId xmlns:a16="http://schemas.microsoft.com/office/drawing/2014/main" id="{86BAB794-A17F-65F1-4031-BF195AFDA8F8}"/>
              </a:ext>
            </a:extLst>
          </p:cNvPr>
          <p:cNvSpPr txBox="1"/>
          <p:nvPr/>
        </p:nvSpPr>
        <p:spPr>
          <a:xfrm>
            <a:off x="850392" y="508000"/>
            <a:ext cx="9817608" cy="5016758"/>
          </a:xfrm>
          <a:prstGeom prst="rect">
            <a:avLst/>
          </a:prstGeom>
          <a:noFill/>
        </p:spPr>
        <p:txBody>
          <a:bodyPr wrap="square" rtlCol="0">
            <a:spAutoFit/>
          </a:bodyPr>
          <a:lstStyle/>
          <a:p>
            <a:pPr algn="l" fontAlgn="base">
              <a:buFont typeface="+mj-lt"/>
              <a:buAutoNum type="arabicPeriod"/>
            </a:pPr>
            <a:r>
              <a:rPr lang="en-US" sz="3200" b="0" i="0" dirty="0">
                <a:solidFill>
                  <a:srgbClr val="FFFFFF"/>
                </a:solidFill>
                <a:effectLst/>
                <a:latin typeface="Times New Roman" panose="02020603050405020304" pitchFamily="18" charset="0"/>
                <a:cs typeface="Times New Roman" panose="02020603050405020304" pitchFamily="18" charset="0"/>
              </a:rPr>
              <a:t>The directory size may increase significantly if several records are hashed on the same directory while keeping the record distribution non-uniform.</a:t>
            </a:r>
          </a:p>
          <a:p>
            <a:pPr algn="l" fontAlgn="base">
              <a:buFont typeface="+mj-lt"/>
              <a:buAutoNum type="arabicPeriod"/>
            </a:pPr>
            <a:endParaRPr lang="en-US" sz="3200"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3200" b="0" i="0" dirty="0">
                <a:solidFill>
                  <a:srgbClr val="FFFFFF"/>
                </a:solidFill>
                <a:effectLst/>
                <a:latin typeface="Times New Roman" panose="02020603050405020304" pitchFamily="18" charset="0"/>
                <a:cs typeface="Times New Roman" panose="02020603050405020304" pitchFamily="18" charset="0"/>
              </a:rPr>
              <a:t>Size of every bucket is fixed.</a:t>
            </a:r>
          </a:p>
          <a:p>
            <a:pPr algn="l" fontAlgn="base">
              <a:buFont typeface="+mj-lt"/>
              <a:buAutoNum type="arabicPeriod"/>
            </a:pPr>
            <a:endParaRPr lang="en-US" sz="3200"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3200" b="0" i="0" dirty="0">
                <a:solidFill>
                  <a:srgbClr val="FFFFFF"/>
                </a:solidFill>
                <a:effectLst/>
                <a:latin typeface="Times New Roman" panose="02020603050405020304" pitchFamily="18" charset="0"/>
                <a:cs typeface="Times New Roman" panose="02020603050405020304" pitchFamily="18" charset="0"/>
              </a:rPr>
              <a:t>Memory is wasted in pointers when the global depth and local depth difference becomes drastic.</a:t>
            </a:r>
          </a:p>
          <a:p>
            <a:pPr algn="l" fontAlgn="base">
              <a:buFont typeface="+mj-lt"/>
              <a:buAutoNum type="arabicPeriod"/>
            </a:pPr>
            <a:endParaRPr lang="en-US" sz="3200" b="0" i="0" dirty="0">
              <a:solidFill>
                <a:srgbClr val="FFFFFF"/>
              </a:solidFill>
              <a:effectLst/>
              <a:latin typeface="Times New Roman" panose="02020603050405020304" pitchFamily="18" charset="0"/>
              <a:cs typeface="Times New Roman" panose="02020603050405020304" pitchFamily="18" charset="0"/>
            </a:endParaRPr>
          </a:p>
          <a:p>
            <a:pPr algn="l" fontAlgn="base">
              <a:buFont typeface="+mj-lt"/>
              <a:buAutoNum type="arabicPeriod"/>
            </a:pPr>
            <a:r>
              <a:rPr lang="en-US" sz="3200" b="0" i="0" dirty="0">
                <a:solidFill>
                  <a:srgbClr val="FFFFFF"/>
                </a:solidFill>
                <a:effectLst/>
                <a:latin typeface="Times New Roman" panose="02020603050405020304" pitchFamily="18" charset="0"/>
                <a:cs typeface="Times New Roman" panose="02020603050405020304" pitchFamily="18" charset="0"/>
              </a:rPr>
              <a:t>This method is complicated to code.</a:t>
            </a:r>
          </a:p>
        </p:txBody>
      </p:sp>
    </p:spTree>
    <p:extLst>
      <p:ext uri="{BB962C8B-B14F-4D97-AF65-F5344CB8AC3E}">
        <p14:creationId xmlns:p14="http://schemas.microsoft.com/office/powerpoint/2010/main" val="2575656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DE86-B733-1E39-9FC6-377C785DF520}"/>
              </a:ext>
            </a:extLst>
          </p:cNvPr>
          <p:cNvSpPr>
            <a:spLocks noGrp="1"/>
          </p:cNvSpPr>
          <p:nvPr>
            <p:ph type="ctrTitle"/>
          </p:nvPr>
        </p:nvSpPr>
        <p:spPr>
          <a:xfrm>
            <a:off x="1451356" y="3316666"/>
            <a:ext cx="9144000" cy="1069848"/>
          </a:xfrm>
        </p:spPr>
        <p:txBody>
          <a:bodyPr/>
          <a:lstStyle/>
          <a:p>
            <a:r>
              <a:rPr lang="en-US" sz="6000" b="0" spc="300" dirty="0">
                <a:solidFill>
                  <a:srgbClr val="3399FF"/>
                </a:solidFill>
                <a:latin typeface="Times New Roman" panose="02020603050405020304" pitchFamily="18" charset="0"/>
                <a:cs typeface="Times New Roman" panose="02020603050405020304" pitchFamily="18" charset="0"/>
              </a:rPr>
              <a:t>Grid Files</a:t>
            </a:r>
            <a:br>
              <a:rPr lang="en-US" sz="6000" b="0" spc="300" dirty="0">
                <a:solidFill>
                  <a:srgbClr val="3399FF"/>
                </a:solidFill>
                <a:latin typeface="Times New Roman" panose="02020603050405020304" pitchFamily="18" charset="0"/>
                <a:cs typeface="Times New Roman" panose="02020603050405020304" pitchFamily="18" charset="0"/>
              </a:rPr>
            </a:br>
            <a:endParaRPr lang="en-IN" sz="6000" b="0" spc="300" dirty="0">
              <a:solidFill>
                <a:srgbClr val="3399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BB6883B-7BA0-8E03-57DF-D5A0CAAC7E7D}"/>
              </a:ext>
            </a:extLst>
          </p:cNvPr>
          <p:cNvSpPr>
            <a:spLocks noGrp="1"/>
          </p:cNvSpPr>
          <p:nvPr>
            <p:ph type="subTitle" idx="1"/>
          </p:nvPr>
        </p:nvSpPr>
        <p:spPr>
          <a:xfrm>
            <a:off x="3901440" y="3810000"/>
            <a:ext cx="3535680" cy="2743200"/>
          </a:xfrm>
        </p:spPr>
        <p:txBody>
          <a:bodyPr/>
          <a:lstStyle/>
          <a:p>
            <a:pPr algn="l"/>
            <a:r>
              <a:rPr lang="en-US" sz="2000" b="0" i="0" dirty="0">
                <a:solidFill>
                  <a:srgbClr val="ECECF1"/>
                </a:solidFill>
                <a:effectLst/>
                <a:latin typeface="Times New Roman" panose="02020603050405020304" pitchFamily="18" charset="0"/>
                <a:cs typeface="Times New Roman" panose="02020603050405020304" pitchFamily="18" charset="0"/>
              </a:rPr>
              <a:t>What is Grid Files ?</a:t>
            </a:r>
          </a:p>
          <a:p>
            <a:pPr algn="l"/>
            <a:r>
              <a:rPr lang="en-US" sz="2000" dirty="0">
                <a:solidFill>
                  <a:schemeClr val="bg1">
                    <a:lumMod val="95000"/>
                  </a:schemeClr>
                </a:solidFill>
                <a:latin typeface="Times New Roman" panose="02020603050405020304" pitchFamily="18" charset="0"/>
                <a:cs typeface="Times New Roman" panose="02020603050405020304" pitchFamily="18" charset="0"/>
              </a:rPr>
              <a:t>Example </a:t>
            </a:r>
          </a:p>
          <a:p>
            <a:pPr algn="l"/>
            <a:r>
              <a:rPr lang="en-US" sz="2000" dirty="0">
                <a:solidFill>
                  <a:schemeClr val="bg1">
                    <a:lumMod val="95000"/>
                  </a:schemeClr>
                </a:solidFill>
                <a:latin typeface="Times New Roman" panose="02020603050405020304" pitchFamily="18" charset="0"/>
                <a:cs typeface="Times New Roman" panose="02020603050405020304" pitchFamily="18" charset="0"/>
              </a:rPr>
              <a:t>O</a:t>
            </a:r>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perations related to a grid file structure.</a:t>
            </a:r>
          </a:p>
          <a:p>
            <a:pPr algn="l"/>
            <a:r>
              <a:rPr lang="en-US" sz="2000" b="0" i="0" dirty="0">
                <a:solidFill>
                  <a:schemeClr val="bg1">
                    <a:lumMod val="95000"/>
                  </a:schemeClr>
                </a:solidFill>
                <a:effectLst/>
                <a:latin typeface="Times New Roman" panose="02020603050405020304" pitchFamily="18" charset="0"/>
                <a:cs typeface="Times New Roman" panose="02020603050405020304" pitchFamily="18" charset="0"/>
              </a:rPr>
              <a:t>Advantages and disadvantages</a:t>
            </a:r>
          </a:p>
          <a:p>
            <a:pPr algn="l"/>
            <a:endParaRPr lang="en-US" sz="2000" b="0" i="0" dirty="0">
              <a:solidFill>
                <a:srgbClr val="ECECF1"/>
              </a:solidFill>
              <a:effectLst/>
              <a:latin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AD64424-126A-351D-346A-EB7BEE8746DB}"/>
              </a:ext>
            </a:extLst>
          </p:cNvPr>
          <p:cNvCxnSpPr>
            <a:cxnSpLocks/>
          </p:cNvCxnSpPr>
          <p:nvPr/>
        </p:nvCxnSpPr>
        <p:spPr>
          <a:xfrm>
            <a:off x="8625840" y="-223520"/>
            <a:ext cx="0" cy="210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0013A28-DCB6-2A98-F569-A5DD97AF0EE1}"/>
              </a:ext>
            </a:extLst>
          </p:cNvPr>
          <p:cNvCxnSpPr>
            <a:cxnSpLocks/>
          </p:cNvCxnSpPr>
          <p:nvPr/>
        </p:nvCxnSpPr>
        <p:spPr>
          <a:xfrm>
            <a:off x="8077200" y="822960"/>
            <a:ext cx="411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2FF9B7-9C8D-52ED-E555-73D3FF2A6BD5}"/>
              </a:ext>
            </a:extLst>
          </p:cNvPr>
          <p:cNvCxnSpPr>
            <a:cxnSpLocks/>
          </p:cNvCxnSpPr>
          <p:nvPr/>
        </p:nvCxnSpPr>
        <p:spPr>
          <a:xfrm flipV="1">
            <a:off x="9235440" y="394593"/>
            <a:ext cx="0" cy="4370447"/>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FF789ED-3594-0FC6-9DF1-ADA91363E43C}"/>
              </a:ext>
            </a:extLst>
          </p:cNvPr>
          <p:cNvCxnSpPr>
            <a:cxnSpLocks/>
          </p:cNvCxnSpPr>
          <p:nvPr/>
        </p:nvCxnSpPr>
        <p:spPr>
          <a:xfrm>
            <a:off x="9779000" y="378968"/>
            <a:ext cx="0" cy="2953512"/>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D814112-F70B-B6A2-A8BA-AD38B52B110D}"/>
              </a:ext>
            </a:extLst>
          </p:cNvPr>
          <p:cNvCxnSpPr>
            <a:cxnSpLocks/>
          </p:cNvCxnSpPr>
          <p:nvPr/>
        </p:nvCxnSpPr>
        <p:spPr>
          <a:xfrm>
            <a:off x="8077200" y="1440112"/>
            <a:ext cx="17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1685F18-72EF-0FE4-D5DB-C44FF4069A2B}"/>
              </a:ext>
            </a:extLst>
          </p:cNvPr>
          <p:cNvCxnSpPr>
            <a:cxnSpLocks/>
          </p:cNvCxnSpPr>
          <p:nvPr/>
        </p:nvCxnSpPr>
        <p:spPr>
          <a:xfrm>
            <a:off x="5902960" y="1877568"/>
            <a:ext cx="3876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92F2E3F-7ED0-340E-C30F-97C43F740511}"/>
              </a:ext>
            </a:extLst>
          </p:cNvPr>
          <p:cNvCxnSpPr>
            <a:cxnSpLocks/>
          </p:cNvCxnSpPr>
          <p:nvPr/>
        </p:nvCxnSpPr>
        <p:spPr>
          <a:xfrm flipH="1">
            <a:off x="8077200" y="385505"/>
            <a:ext cx="2966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FBA1D99-D9DE-6493-F3E4-F3771A6627B0}"/>
              </a:ext>
            </a:extLst>
          </p:cNvPr>
          <p:cNvCxnSpPr>
            <a:cxnSpLocks/>
          </p:cNvCxnSpPr>
          <p:nvPr/>
        </p:nvCxnSpPr>
        <p:spPr>
          <a:xfrm>
            <a:off x="8077200" y="-71120"/>
            <a:ext cx="0" cy="1948688"/>
          </a:xfrm>
          <a:prstGeom prst="line">
            <a:avLst/>
          </a:prstGeom>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0B92FF1E-2838-9983-7869-62A4DBA66E37}"/>
              </a:ext>
            </a:extLst>
          </p:cNvPr>
          <p:cNvSpPr/>
          <p:nvPr/>
        </p:nvSpPr>
        <p:spPr>
          <a:xfrm>
            <a:off x="8081478" y="392043"/>
            <a:ext cx="1697519" cy="1492062"/>
          </a:xfrm>
          <a:prstGeom prst="rect">
            <a:avLst/>
          </a:prstGeom>
          <a:solidFill>
            <a:srgbClr val="93A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9" name="Straight Connector 48">
            <a:extLst>
              <a:ext uri="{FF2B5EF4-FFF2-40B4-BE49-F238E27FC236}">
                <a16:creationId xmlns:a16="http://schemas.microsoft.com/office/drawing/2014/main" id="{06701D2B-6811-55BC-92AC-2D44EA1D9C53}"/>
              </a:ext>
            </a:extLst>
          </p:cNvPr>
          <p:cNvCxnSpPr>
            <a:cxnSpLocks/>
          </p:cNvCxnSpPr>
          <p:nvPr/>
        </p:nvCxnSpPr>
        <p:spPr>
          <a:xfrm>
            <a:off x="8081478" y="869563"/>
            <a:ext cx="1697519"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0" name="Straight Connector 49">
            <a:extLst>
              <a:ext uri="{FF2B5EF4-FFF2-40B4-BE49-F238E27FC236}">
                <a16:creationId xmlns:a16="http://schemas.microsoft.com/office/drawing/2014/main" id="{D82B884C-1FBC-9E56-E7F1-6C40EAACC9C8}"/>
              </a:ext>
            </a:extLst>
          </p:cNvPr>
          <p:cNvCxnSpPr>
            <a:cxnSpLocks/>
          </p:cNvCxnSpPr>
          <p:nvPr/>
        </p:nvCxnSpPr>
        <p:spPr>
          <a:xfrm>
            <a:off x="8081478" y="1428363"/>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1" name="Straight Connector 50">
            <a:extLst>
              <a:ext uri="{FF2B5EF4-FFF2-40B4-BE49-F238E27FC236}">
                <a16:creationId xmlns:a16="http://schemas.microsoft.com/office/drawing/2014/main" id="{A88B7DFA-905E-692E-A483-D33E766A9E94}"/>
              </a:ext>
            </a:extLst>
          </p:cNvPr>
          <p:cNvCxnSpPr>
            <a:cxnSpLocks/>
          </p:cNvCxnSpPr>
          <p:nvPr/>
        </p:nvCxnSpPr>
        <p:spPr>
          <a:xfrm>
            <a:off x="8081478" y="1946523"/>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2" name="Straight Connector 51">
            <a:extLst>
              <a:ext uri="{FF2B5EF4-FFF2-40B4-BE49-F238E27FC236}">
                <a16:creationId xmlns:a16="http://schemas.microsoft.com/office/drawing/2014/main" id="{B24CE751-7645-FD3A-0462-2E34A311FDB1}"/>
              </a:ext>
            </a:extLst>
          </p:cNvPr>
          <p:cNvCxnSpPr>
            <a:cxnSpLocks/>
          </p:cNvCxnSpPr>
          <p:nvPr/>
        </p:nvCxnSpPr>
        <p:spPr>
          <a:xfrm>
            <a:off x="8081478" y="2515483"/>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3" name="Straight Connector 52">
            <a:extLst>
              <a:ext uri="{FF2B5EF4-FFF2-40B4-BE49-F238E27FC236}">
                <a16:creationId xmlns:a16="http://schemas.microsoft.com/office/drawing/2014/main" id="{FC0018BB-B6DC-DBB7-8680-DEF2DC3B1CE8}"/>
              </a:ext>
            </a:extLst>
          </p:cNvPr>
          <p:cNvCxnSpPr>
            <a:cxnSpLocks/>
          </p:cNvCxnSpPr>
          <p:nvPr/>
        </p:nvCxnSpPr>
        <p:spPr>
          <a:xfrm>
            <a:off x="8006080" y="3033643"/>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9" name="Straight Connector 58">
            <a:extLst>
              <a:ext uri="{FF2B5EF4-FFF2-40B4-BE49-F238E27FC236}">
                <a16:creationId xmlns:a16="http://schemas.microsoft.com/office/drawing/2014/main" id="{7737C61B-DD7C-FB25-3DA2-63C9396C3B59}"/>
              </a:ext>
            </a:extLst>
          </p:cNvPr>
          <p:cNvCxnSpPr>
            <a:cxnSpLocks/>
          </p:cNvCxnSpPr>
          <p:nvPr/>
        </p:nvCxnSpPr>
        <p:spPr>
          <a:xfrm flipV="1">
            <a:off x="9230360" y="294640"/>
            <a:ext cx="0" cy="1658419"/>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60" name="Straight Connector 59">
            <a:extLst>
              <a:ext uri="{FF2B5EF4-FFF2-40B4-BE49-F238E27FC236}">
                <a16:creationId xmlns:a16="http://schemas.microsoft.com/office/drawing/2014/main" id="{001BEA26-5F2E-28D8-BF69-78B77C9439FA}"/>
              </a:ext>
            </a:extLst>
          </p:cNvPr>
          <p:cNvCxnSpPr>
            <a:cxnSpLocks/>
          </p:cNvCxnSpPr>
          <p:nvPr/>
        </p:nvCxnSpPr>
        <p:spPr>
          <a:xfrm flipV="1">
            <a:off x="8620760" y="378968"/>
            <a:ext cx="5080" cy="1487667"/>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5510AFD0-F7C0-D46F-7BBF-7DF51A4C2C2D}"/>
              </a:ext>
            </a:extLst>
          </p:cNvPr>
          <p:cNvCxnSpPr>
            <a:cxnSpLocks/>
          </p:cNvCxnSpPr>
          <p:nvPr/>
        </p:nvCxnSpPr>
        <p:spPr>
          <a:xfrm flipV="1">
            <a:off x="2868562" y="3477856"/>
            <a:ext cx="0" cy="2033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F51967B-1ACA-94A6-B22C-D18164C0915B}"/>
              </a:ext>
            </a:extLst>
          </p:cNvPr>
          <p:cNvCxnSpPr>
            <a:cxnSpLocks/>
          </p:cNvCxnSpPr>
          <p:nvPr/>
        </p:nvCxnSpPr>
        <p:spPr>
          <a:xfrm>
            <a:off x="1688281" y="5813109"/>
            <a:ext cx="1701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FC94C65-EEAE-BD92-33B9-7F7C029A4E40}"/>
              </a:ext>
            </a:extLst>
          </p:cNvPr>
          <p:cNvCxnSpPr>
            <a:cxnSpLocks/>
          </p:cNvCxnSpPr>
          <p:nvPr/>
        </p:nvCxnSpPr>
        <p:spPr>
          <a:xfrm>
            <a:off x="1688281" y="6257102"/>
            <a:ext cx="3876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6383BF20-7191-1A72-9AEE-6BF53BA46C4E}"/>
              </a:ext>
            </a:extLst>
          </p:cNvPr>
          <p:cNvCxnSpPr>
            <a:cxnSpLocks/>
          </p:cNvCxnSpPr>
          <p:nvPr/>
        </p:nvCxnSpPr>
        <p:spPr>
          <a:xfrm>
            <a:off x="3352801" y="2672080"/>
            <a:ext cx="4933" cy="2625278"/>
          </a:xfrm>
          <a:prstGeom prst="line">
            <a:avLst/>
          </a:prstGeom>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37E6E0AA-FDF3-BE29-7676-1B41F6DB3A6F}"/>
              </a:ext>
            </a:extLst>
          </p:cNvPr>
          <p:cNvSpPr/>
          <p:nvPr/>
        </p:nvSpPr>
        <p:spPr>
          <a:xfrm>
            <a:off x="1692559" y="4765040"/>
            <a:ext cx="1697519" cy="1492062"/>
          </a:xfrm>
          <a:prstGeom prst="rect">
            <a:avLst/>
          </a:prstGeom>
          <a:solidFill>
            <a:srgbClr val="948C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D6D7F348-C8E9-52CE-1959-CF3514CBFC34}"/>
              </a:ext>
            </a:extLst>
          </p:cNvPr>
          <p:cNvCxnSpPr>
            <a:cxnSpLocks/>
          </p:cNvCxnSpPr>
          <p:nvPr/>
        </p:nvCxnSpPr>
        <p:spPr>
          <a:xfrm>
            <a:off x="1692559" y="5242560"/>
            <a:ext cx="1697519"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DAC4AD55-4EC3-A46D-DF48-BB268079A03A}"/>
              </a:ext>
            </a:extLst>
          </p:cNvPr>
          <p:cNvCxnSpPr>
            <a:cxnSpLocks/>
          </p:cNvCxnSpPr>
          <p:nvPr/>
        </p:nvCxnSpPr>
        <p:spPr>
          <a:xfrm>
            <a:off x="1692559" y="5801360"/>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3" name="Straight Connector 72">
            <a:extLst>
              <a:ext uri="{FF2B5EF4-FFF2-40B4-BE49-F238E27FC236}">
                <a16:creationId xmlns:a16="http://schemas.microsoft.com/office/drawing/2014/main" id="{E6CE6FA6-7F9F-2A2D-8FB7-3FB298AB9068}"/>
              </a:ext>
            </a:extLst>
          </p:cNvPr>
          <p:cNvCxnSpPr>
            <a:cxnSpLocks/>
          </p:cNvCxnSpPr>
          <p:nvPr/>
        </p:nvCxnSpPr>
        <p:spPr>
          <a:xfrm>
            <a:off x="1692559" y="6319520"/>
            <a:ext cx="1740723"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44DB5983-52BE-1669-9963-9E460D7A6A5B}"/>
              </a:ext>
            </a:extLst>
          </p:cNvPr>
          <p:cNvCxnSpPr>
            <a:cxnSpLocks/>
          </p:cNvCxnSpPr>
          <p:nvPr/>
        </p:nvCxnSpPr>
        <p:spPr>
          <a:xfrm flipV="1">
            <a:off x="2841441" y="4667637"/>
            <a:ext cx="0" cy="1658419"/>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E486CFDA-E4E8-443B-753E-E816B0B1A09C}"/>
              </a:ext>
            </a:extLst>
          </p:cNvPr>
          <p:cNvCxnSpPr>
            <a:cxnSpLocks/>
          </p:cNvCxnSpPr>
          <p:nvPr/>
        </p:nvCxnSpPr>
        <p:spPr>
          <a:xfrm flipV="1">
            <a:off x="2231841" y="4751965"/>
            <a:ext cx="5080" cy="1487667"/>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71214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EA9CE9A-EE48-92B8-9F65-8A8211D5A4C5}"/>
              </a:ext>
            </a:extLst>
          </p:cNvPr>
          <p:cNvSpPr>
            <a:spLocks noGrp="1"/>
          </p:cNvSpPr>
          <p:nvPr>
            <p:ph type="sldNum" sz="quarter" idx="12"/>
          </p:nvPr>
        </p:nvSpPr>
        <p:spPr/>
        <p:txBody>
          <a:bodyPr/>
          <a:lstStyle/>
          <a:p>
            <a:fld id="{294A09A9-5501-47C1-A89A-A340965A2BE2}" type="slidenum">
              <a:rPr lang="en-US" smtClean="0"/>
              <a:t>43</a:t>
            </a:fld>
            <a:endParaRPr lang="en-US" dirty="0"/>
          </a:p>
        </p:txBody>
      </p:sp>
      <p:sp>
        <p:nvSpPr>
          <p:cNvPr id="5" name="TextBox 4">
            <a:extLst>
              <a:ext uri="{FF2B5EF4-FFF2-40B4-BE49-F238E27FC236}">
                <a16:creationId xmlns:a16="http://schemas.microsoft.com/office/drawing/2014/main" id="{1B519FBE-8B00-CC1A-D323-59EC94D798E6}"/>
              </a:ext>
            </a:extLst>
          </p:cNvPr>
          <p:cNvSpPr txBox="1"/>
          <p:nvPr/>
        </p:nvSpPr>
        <p:spPr>
          <a:xfrm>
            <a:off x="1005840" y="624648"/>
            <a:ext cx="10515600" cy="4031873"/>
          </a:xfrm>
          <a:prstGeom prst="rect">
            <a:avLst/>
          </a:prstGeom>
          <a:noFill/>
        </p:spPr>
        <p:txBody>
          <a:bodyPr wrap="square" rtlCol="0">
            <a:spAutoFit/>
          </a:bodyPr>
          <a:lstStyle/>
          <a:p>
            <a:r>
              <a:rPr lang="en-US" sz="3200" b="0" i="0" dirty="0">
                <a:solidFill>
                  <a:srgbClr val="D1D5DB"/>
                </a:solidFill>
                <a:effectLst/>
                <a:latin typeface="Times New Roman" panose="02020603050405020304" pitchFamily="18" charset="0"/>
                <a:cs typeface="Times New Roman" panose="02020603050405020304" pitchFamily="18" charset="0"/>
              </a:rPr>
              <a:t>	</a:t>
            </a:r>
            <a:r>
              <a:rPr lang="en-US" sz="2800" b="1" i="0" dirty="0">
                <a:solidFill>
                  <a:srgbClr val="D1D5DB"/>
                </a:solidFill>
                <a:effectLst/>
                <a:latin typeface="Times New Roman" panose="02020603050405020304" pitchFamily="18" charset="0"/>
                <a:cs typeface="Times New Roman" panose="02020603050405020304" pitchFamily="18" charset="0"/>
              </a:rPr>
              <a:t>GRID FILES ?</a:t>
            </a:r>
          </a:p>
          <a:p>
            <a:r>
              <a:rPr lang="en-US" sz="2800" b="0" i="0" dirty="0">
                <a:solidFill>
                  <a:srgbClr val="D1D5DB"/>
                </a:solidFill>
                <a:effectLst/>
                <a:latin typeface="Times New Roman" panose="02020603050405020304" pitchFamily="18" charset="0"/>
                <a:cs typeface="Times New Roman" panose="02020603050405020304" pitchFamily="18" charset="0"/>
              </a:rPr>
              <a:t>Grid files are a type of indexing structure used to organize data. They partition the data space into a grid of cells and map data objects to the corresponding cells based on their location. Each cell in the grid is assigned a unique identifier, such as a pair of integers or a binary code, which is used to locate and access the data objects that are mapped to it.</a:t>
            </a:r>
          </a:p>
          <a:p>
            <a:r>
              <a:rPr lang="en-US" sz="2800" dirty="0">
                <a:solidFill>
                  <a:srgbClr val="D1D5DB"/>
                </a:solidFill>
                <a:latin typeface="Times New Roman" panose="02020603050405020304" pitchFamily="18" charset="0"/>
                <a:cs typeface="Times New Roman" panose="02020603050405020304" pitchFamily="18" charset="0"/>
              </a:rPr>
              <a:t>					</a:t>
            </a:r>
            <a:r>
              <a:rPr lang="en-US" sz="2800" b="0" i="0" dirty="0">
                <a:solidFill>
                  <a:srgbClr val="D1D5DB"/>
                </a:solidFill>
                <a:effectLst/>
                <a:latin typeface="Times New Roman" panose="02020603050405020304" pitchFamily="18" charset="0"/>
                <a:cs typeface="Times New Roman" panose="02020603050405020304" pitchFamily="18" charset="0"/>
              </a:rPr>
              <a:t>Grid file indexing is the process of using grid files as an indexing structure to efficiently organize and retrieve data.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580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57C5EA-DEC4-4AF1-7839-4A1BF20E0382}"/>
              </a:ext>
            </a:extLst>
          </p:cNvPr>
          <p:cNvSpPr>
            <a:spLocks noGrp="1"/>
          </p:cNvSpPr>
          <p:nvPr>
            <p:ph type="sldNum" sz="quarter" idx="12"/>
          </p:nvPr>
        </p:nvSpPr>
        <p:spPr/>
        <p:txBody>
          <a:bodyPr/>
          <a:lstStyle/>
          <a:p>
            <a:fld id="{294A09A9-5501-47C1-A89A-A340965A2BE2}" type="slidenum">
              <a:rPr lang="en-US" smtClean="0"/>
              <a:t>44</a:t>
            </a:fld>
            <a:endParaRPr lang="en-US" dirty="0"/>
          </a:p>
        </p:txBody>
      </p:sp>
      <p:sp>
        <p:nvSpPr>
          <p:cNvPr id="4" name="TextBox 3">
            <a:extLst>
              <a:ext uri="{FF2B5EF4-FFF2-40B4-BE49-F238E27FC236}">
                <a16:creationId xmlns:a16="http://schemas.microsoft.com/office/drawing/2014/main" id="{A112CD77-2CC8-3EBA-1138-3F7817B6AF70}"/>
              </a:ext>
            </a:extLst>
          </p:cNvPr>
          <p:cNvSpPr txBox="1"/>
          <p:nvPr/>
        </p:nvSpPr>
        <p:spPr>
          <a:xfrm rot="10800000" flipV="1">
            <a:off x="850392" y="460766"/>
            <a:ext cx="9611360" cy="523220"/>
          </a:xfrm>
          <a:prstGeom prst="rect">
            <a:avLst/>
          </a:prstGeom>
          <a:noFill/>
        </p:spPr>
        <p:txBody>
          <a:bodyPr wrap="square" rtlCol="0">
            <a:spAutoFit/>
          </a:bodyPr>
          <a:lstStyle/>
          <a:p>
            <a:r>
              <a:rPr lang="en-US" sz="2800" b="1" dirty="0">
                <a:solidFill>
                  <a:srgbClr val="D1D5DB"/>
                </a:solidFill>
                <a:latin typeface="Times New Roman" panose="02020603050405020304" pitchFamily="18" charset="0"/>
                <a:cs typeface="Times New Roman" panose="02020603050405020304" pitchFamily="18" charset="0"/>
              </a:rPr>
              <a:t>O</a:t>
            </a:r>
            <a:r>
              <a:rPr lang="en-US" sz="2800" b="1" i="0" dirty="0">
                <a:solidFill>
                  <a:srgbClr val="D1D5DB"/>
                </a:solidFill>
                <a:effectLst/>
                <a:latin typeface="Times New Roman" panose="02020603050405020304" pitchFamily="18" charset="0"/>
                <a:cs typeface="Times New Roman" panose="02020603050405020304" pitchFamily="18" charset="0"/>
              </a:rPr>
              <a:t>perations related to a grid file structure</a:t>
            </a:r>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88252C-EDC0-F6A8-1BD9-EBD120E7B9E6}"/>
              </a:ext>
            </a:extLst>
          </p:cNvPr>
          <p:cNvSpPr txBox="1"/>
          <p:nvPr/>
        </p:nvSpPr>
        <p:spPr>
          <a:xfrm>
            <a:off x="850392" y="983987"/>
            <a:ext cx="10393680" cy="6247864"/>
          </a:xfrm>
          <a:prstGeom prst="rect">
            <a:avLst/>
          </a:prstGeom>
          <a:noFill/>
        </p:spPr>
        <p:txBody>
          <a:bodyPr wrap="square" rtlCol="0">
            <a:spAutoFit/>
          </a:bodyPr>
          <a:lstStyle/>
          <a:p>
            <a:pPr algn="l"/>
            <a:r>
              <a:rPr lang="en-US" sz="2000" b="0" i="0" dirty="0">
                <a:solidFill>
                  <a:srgbClr val="D1D5DB"/>
                </a:solidFill>
                <a:effectLst/>
                <a:latin typeface="Times New Roman" panose="02020603050405020304" pitchFamily="18" charset="0"/>
                <a:cs typeface="Times New Roman" panose="02020603050405020304" pitchFamily="18" charset="0"/>
              </a:rPr>
              <a:t>[1]Lookup:</a:t>
            </a:r>
          </a:p>
          <a:p>
            <a:pPr algn="l"/>
            <a:r>
              <a:rPr lang="en-US" sz="2000" b="0" i="0" dirty="0">
                <a:solidFill>
                  <a:srgbClr val="D1D5DB"/>
                </a:solidFill>
                <a:effectLst/>
                <a:latin typeface="Times New Roman" panose="02020603050405020304" pitchFamily="18" charset="0"/>
                <a:cs typeface="Times New Roman" panose="02020603050405020304" pitchFamily="18" charset="0"/>
              </a:rPr>
              <a:t>This operation involves searching for and retrieving data based on a specific combination of criteria. In a grid file structure, lookup involves </a:t>
            </a:r>
          </a:p>
          <a:p>
            <a:pPr algn="l"/>
            <a:r>
              <a:rPr lang="en-US" sz="2000" dirty="0">
                <a:solidFill>
                  <a:srgbClr val="D1D5DB"/>
                </a:solidFill>
                <a:latin typeface="Times New Roman" panose="02020603050405020304" pitchFamily="18" charset="0"/>
                <a:cs typeface="Times New Roman" panose="02020603050405020304" pitchFamily="18" charset="0"/>
              </a:rPr>
              <a:t>		1. D</a:t>
            </a:r>
            <a:r>
              <a:rPr lang="en-US" sz="2000" b="0" i="0" dirty="0">
                <a:solidFill>
                  <a:srgbClr val="D1D5DB"/>
                </a:solidFill>
                <a:effectLst/>
                <a:latin typeface="Times New Roman" panose="02020603050405020304" pitchFamily="18" charset="0"/>
                <a:cs typeface="Times New Roman" panose="02020603050405020304" pitchFamily="18" charset="0"/>
              </a:rPr>
              <a:t>etermining the position in the grid based on</a:t>
            </a:r>
            <a:r>
              <a:rPr lang="en-US" sz="2000" b="0" i="0" dirty="0">
                <a:solidFill>
                  <a:srgbClr val="D1D5DB"/>
                </a:solidFill>
                <a:effectLst/>
                <a:latin typeface="Söhne"/>
              </a:rPr>
              <a:t> search criteria</a:t>
            </a:r>
            <a:r>
              <a:rPr lang="en-US" sz="2000" b="0" i="0" dirty="0">
                <a:solidFill>
                  <a:srgbClr val="D1D5DB"/>
                </a:solidFill>
                <a:effectLst/>
                <a:latin typeface="Times New Roman" panose="02020603050405020304" pitchFamily="18" charset="0"/>
                <a:cs typeface="Times New Roman" panose="02020603050405020304" pitchFamily="18" charset="0"/>
              </a:rPr>
              <a:t>.</a:t>
            </a:r>
          </a:p>
          <a:p>
            <a:pPr algn="l"/>
            <a:r>
              <a:rPr lang="en-US" sz="2000" dirty="0">
                <a:solidFill>
                  <a:srgbClr val="D1D5DB"/>
                </a:solidFill>
                <a:latin typeface="Times New Roman" panose="02020603050405020304" pitchFamily="18" charset="0"/>
                <a:cs typeface="Times New Roman" panose="02020603050405020304" pitchFamily="18" charset="0"/>
              </a:rPr>
              <a:t>		2.</a:t>
            </a:r>
            <a:r>
              <a:rPr lang="en-US" sz="2000" b="0" i="0" dirty="0">
                <a:solidFill>
                  <a:srgbClr val="D1D5DB"/>
                </a:solidFill>
                <a:effectLst/>
                <a:latin typeface="Söhne"/>
              </a:rPr>
              <a:t> Accessing the corresponding bucket(s) in that position to retrieve or 				     manipulate the records that match the search criteria.</a:t>
            </a:r>
            <a:endParaRPr lang="en-US" sz="2000" b="0" i="0" dirty="0">
              <a:solidFill>
                <a:srgbClr val="D1D5DB"/>
              </a:solidFill>
              <a:effectLst/>
              <a:latin typeface="Times New Roman" panose="02020603050405020304" pitchFamily="18" charset="0"/>
              <a:cs typeface="Times New Roman" panose="02020603050405020304" pitchFamily="18" charset="0"/>
            </a:endParaRPr>
          </a:p>
          <a:p>
            <a:pPr algn="l"/>
            <a:r>
              <a:rPr lang="en-US" sz="2000" b="0" i="0" dirty="0">
                <a:solidFill>
                  <a:srgbClr val="D1D5DB"/>
                </a:solidFill>
                <a:effectLst/>
                <a:latin typeface="Times New Roman" panose="02020603050405020304" pitchFamily="18" charset="0"/>
                <a:cs typeface="Times New Roman" panose="02020603050405020304" pitchFamily="18" charset="0"/>
              </a:rPr>
              <a:t>[2]Insert:</a:t>
            </a:r>
          </a:p>
          <a:p>
            <a:pPr algn="l"/>
            <a:r>
              <a:rPr lang="en-US" sz="2000" b="0" i="0" dirty="0">
                <a:solidFill>
                  <a:srgbClr val="D1D5DB"/>
                </a:solidFill>
                <a:effectLst/>
                <a:latin typeface="Times New Roman" panose="02020603050405020304" pitchFamily="18" charset="0"/>
                <a:cs typeface="Times New Roman" panose="02020603050405020304" pitchFamily="18" charset="0"/>
              </a:rPr>
              <a:t>This operation involves adding new records to the grid file structure.</a:t>
            </a:r>
          </a:p>
          <a:p>
            <a:pPr algn="l"/>
            <a:r>
              <a:rPr lang="en-US" sz="2000" b="0" i="0" dirty="0">
                <a:solidFill>
                  <a:srgbClr val="D1D5DB"/>
                </a:solidFill>
                <a:effectLst/>
                <a:latin typeface="Times New Roman" panose="02020603050405020304" pitchFamily="18" charset="0"/>
                <a:cs typeface="Times New Roman" panose="02020603050405020304" pitchFamily="18" charset="0"/>
              </a:rPr>
              <a:t>To perform an insert operation, the structure needs to locate the needed bucket, </a:t>
            </a:r>
          </a:p>
          <a:p>
            <a:pPr algn="l"/>
            <a:r>
              <a:rPr lang="en-US" sz="2000" b="0" i="0" dirty="0">
                <a:solidFill>
                  <a:srgbClr val="D1D5DB"/>
                </a:solidFill>
                <a:effectLst/>
                <a:latin typeface="Times New Roman" panose="02020603050405020304" pitchFamily="18" charset="0"/>
                <a:cs typeface="Times New Roman" panose="02020603050405020304" pitchFamily="18" charset="0"/>
              </a:rPr>
              <a:t>check if there is enough room(</a:t>
            </a:r>
            <a:r>
              <a:rPr lang="en-US" sz="2000" b="0" i="0" dirty="0">
                <a:solidFill>
                  <a:srgbClr val="D1D5DB"/>
                </a:solidFill>
                <a:effectLst/>
                <a:latin typeface="Söhne"/>
              </a:rPr>
              <a:t>available space in a bucket where the record is to be inserted.</a:t>
            </a:r>
            <a:r>
              <a:rPr lang="en-US" sz="2000" b="0" i="0" dirty="0">
                <a:solidFill>
                  <a:srgbClr val="D1D5DB"/>
                </a:solidFill>
                <a:effectLst/>
                <a:latin typeface="Times New Roman" panose="02020603050405020304" pitchFamily="18" charset="0"/>
                <a:cs typeface="Times New Roman" panose="02020603050405020304" pitchFamily="18" charset="0"/>
              </a:rPr>
              <a:t>), and insert the record. </a:t>
            </a:r>
          </a:p>
          <a:p>
            <a:pPr algn="l"/>
            <a:r>
              <a:rPr lang="en-US" sz="2000" b="0" i="0" dirty="0">
                <a:solidFill>
                  <a:srgbClr val="D1D5DB"/>
                </a:solidFill>
                <a:effectLst/>
                <a:latin typeface="Times New Roman" panose="02020603050405020304" pitchFamily="18" charset="0"/>
                <a:cs typeface="Times New Roman" panose="02020603050405020304" pitchFamily="18" charset="0"/>
              </a:rPr>
              <a:t>If there is no room, the structure can create overflow blocks or split the structure by creating new grid lines.</a:t>
            </a:r>
          </a:p>
          <a:p>
            <a:pPr algn="l"/>
            <a:r>
              <a:rPr lang="en-US" sz="2000" dirty="0">
                <a:solidFill>
                  <a:srgbClr val="D1D5DB"/>
                </a:solidFill>
                <a:latin typeface="Times New Roman" panose="02020603050405020304" pitchFamily="18" charset="0"/>
                <a:cs typeface="Times New Roman" panose="02020603050405020304" pitchFamily="18" charset="0"/>
              </a:rPr>
              <a:t>		if(space in bucket !=full)</a:t>
            </a:r>
          </a:p>
          <a:p>
            <a:pPr algn="l"/>
            <a:r>
              <a:rPr lang="en-US" sz="2000" dirty="0">
                <a:solidFill>
                  <a:srgbClr val="D1D5DB"/>
                </a:solidFill>
                <a:latin typeface="Times New Roman" panose="02020603050405020304" pitchFamily="18" charset="0"/>
                <a:cs typeface="Times New Roman" panose="02020603050405020304" pitchFamily="18" charset="0"/>
              </a:rPr>
              <a:t>			insert the record ;</a:t>
            </a:r>
          </a:p>
          <a:p>
            <a:pPr algn="l"/>
            <a:r>
              <a:rPr lang="en-US" sz="2000" dirty="0">
                <a:solidFill>
                  <a:srgbClr val="D1D5DB"/>
                </a:solidFill>
                <a:latin typeface="Times New Roman" panose="02020603050405020304" pitchFamily="18" charset="0"/>
                <a:cs typeface="Times New Roman" panose="02020603050405020304" pitchFamily="18" charset="0"/>
              </a:rPr>
              <a:t>		else{</a:t>
            </a:r>
          </a:p>
          <a:p>
            <a:pPr algn="l"/>
            <a:r>
              <a:rPr lang="en-US" sz="2000" dirty="0">
                <a:solidFill>
                  <a:srgbClr val="D1D5DB"/>
                </a:solidFill>
                <a:latin typeface="Times New Roman" panose="02020603050405020304" pitchFamily="18" charset="0"/>
                <a:cs typeface="Times New Roman" panose="02020603050405020304" pitchFamily="18" charset="0"/>
              </a:rPr>
              <a:t>			create overflow blocks || split the structure by creating new grid lines;</a:t>
            </a:r>
          </a:p>
          <a:p>
            <a:pPr algn="l"/>
            <a:r>
              <a:rPr lang="en-US" sz="2000" dirty="0">
                <a:solidFill>
                  <a:srgbClr val="D1D5DB"/>
                </a:solidFill>
                <a:latin typeface="Times New Roman" panose="02020603050405020304" pitchFamily="18" charset="0"/>
                <a:cs typeface="Times New Roman" panose="02020603050405020304" pitchFamily="18" charset="0"/>
              </a:rPr>
              <a:t>			insert the record;</a:t>
            </a:r>
          </a:p>
          <a:p>
            <a:pPr algn="l"/>
            <a:r>
              <a:rPr lang="en-US" sz="2000" dirty="0">
                <a:solidFill>
                  <a:srgbClr val="D1D5DB"/>
                </a:solidFill>
                <a:latin typeface="Times New Roman" panose="02020603050405020304" pitchFamily="18" charset="0"/>
                <a:cs typeface="Times New Roman" panose="02020603050405020304" pitchFamily="18" charset="0"/>
              </a:rPr>
              <a:t>		}</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0941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03CFD8-212A-EE02-EBF2-37ACEB0E73D9}"/>
              </a:ext>
            </a:extLst>
          </p:cNvPr>
          <p:cNvSpPr>
            <a:spLocks noGrp="1"/>
          </p:cNvSpPr>
          <p:nvPr>
            <p:ph type="sldNum" sz="quarter" idx="12"/>
          </p:nvPr>
        </p:nvSpPr>
        <p:spPr/>
        <p:txBody>
          <a:bodyPr/>
          <a:lstStyle/>
          <a:p>
            <a:fld id="{294A09A9-5501-47C1-A89A-A340965A2BE2}" type="slidenum">
              <a:rPr lang="en-US" smtClean="0"/>
              <a:t>45</a:t>
            </a:fld>
            <a:endParaRPr lang="en-US" dirty="0"/>
          </a:p>
        </p:txBody>
      </p:sp>
      <p:sp>
        <p:nvSpPr>
          <p:cNvPr id="4" name="TextBox 3">
            <a:extLst>
              <a:ext uri="{FF2B5EF4-FFF2-40B4-BE49-F238E27FC236}">
                <a16:creationId xmlns:a16="http://schemas.microsoft.com/office/drawing/2014/main" id="{9F19BC87-EB51-DC28-8A47-572DCB673382}"/>
              </a:ext>
            </a:extLst>
          </p:cNvPr>
          <p:cNvSpPr txBox="1"/>
          <p:nvPr/>
        </p:nvSpPr>
        <p:spPr>
          <a:xfrm>
            <a:off x="1117600" y="812800"/>
            <a:ext cx="9174480" cy="4524315"/>
          </a:xfrm>
          <a:prstGeom prst="rect">
            <a:avLst/>
          </a:prstGeom>
          <a:noFill/>
        </p:spPr>
        <p:txBody>
          <a:bodyPr wrap="square" rtlCol="0">
            <a:spAutoFit/>
          </a:bodyPr>
          <a:lstStyle/>
          <a:p>
            <a:pPr algn="l"/>
            <a:r>
              <a:rPr lang="en-US" b="0" i="0" dirty="0">
                <a:solidFill>
                  <a:srgbClr val="D1D5DB"/>
                </a:solidFill>
                <a:effectLst/>
                <a:latin typeface="Times New Roman" panose="02020603050405020304" pitchFamily="18" charset="0"/>
                <a:cs typeface="Times New Roman" panose="02020603050405020304" pitchFamily="18" charset="0"/>
              </a:rPr>
              <a:t>[3]Splitting:</a:t>
            </a:r>
          </a:p>
          <a:p>
            <a:pPr algn="l"/>
            <a:r>
              <a:rPr lang="en-US" b="0" i="0" dirty="0">
                <a:solidFill>
                  <a:srgbClr val="D1D5DB"/>
                </a:solidFill>
                <a:effectLst/>
                <a:latin typeface="Times New Roman" panose="02020603050405020304" pitchFamily="18" charset="0"/>
                <a:cs typeface="Times New Roman" panose="02020603050405020304" pitchFamily="18" charset="0"/>
              </a:rPr>
              <a:t> This operation involves creating new grid lines to split the structure into smaller parts. </a:t>
            </a:r>
          </a:p>
          <a:p>
            <a:pPr algn="l"/>
            <a:r>
              <a:rPr lang="en-US" b="0" i="0" dirty="0">
                <a:solidFill>
                  <a:srgbClr val="D1D5DB"/>
                </a:solidFill>
                <a:effectLst/>
                <a:latin typeface="Times New Roman" panose="02020603050405020304" pitchFamily="18" charset="0"/>
                <a:cs typeface="Times New Roman" panose="02020603050405020304" pitchFamily="18" charset="0"/>
              </a:rPr>
              <a:t>Splitting can be necessary if there is no room to insert new records or if the structure needs to be reorganized. </a:t>
            </a:r>
          </a:p>
          <a:p>
            <a:pPr algn="l"/>
            <a:r>
              <a:rPr lang="en-US" b="0" i="0" dirty="0">
                <a:solidFill>
                  <a:srgbClr val="D1D5DB"/>
                </a:solidFill>
                <a:effectLst/>
                <a:latin typeface="Times New Roman" panose="02020603050405020304" pitchFamily="18" charset="0"/>
                <a:cs typeface="Times New Roman" panose="02020603050405020304" pitchFamily="18" charset="0"/>
              </a:rPr>
              <a:t>However, splitting can create additional problems, such as linking the content of blocks across dimensions.</a:t>
            </a:r>
          </a:p>
          <a:p>
            <a:pPr algn="l"/>
            <a:endParaRPr lang="en-US" b="0" i="0" dirty="0">
              <a:solidFill>
                <a:srgbClr val="D1D5DB"/>
              </a:solidFill>
              <a:effectLst/>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[4]Delete:</a:t>
            </a:r>
          </a:p>
          <a:p>
            <a:pPr algn="l"/>
            <a:r>
              <a:rPr lang="en-US" b="0" i="0" dirty="0">
                <a:solidFill>
                  <a:srgbClr val="D1D5DB"/>
                </a:solidFill>
                <a:effectLst/>
                <a:latin typeface="Times New Roman" panose="02020603050405020304" pitchFamily="18" charset="0"/>
                <a:cs typeface="Times New Roman" panose="02020603050405020304" pitchFamily="18" charset="0"/>
              </a:rPr>
              <a:t> This operation involves removing records from the grid file structure.</a:t>
            </a:r>
          </a:p>
          <a:p>
            <a:pPr algn="l"/>
            <a:r>
              <a:rPr lang="en-US" b="0" i="0" dirty="0">
                <a:solidFill>
                  <a:srgbClr val="D1D5DB"/>
                </a:solidFill>
                <a:effectLst/>
                <a:latin typeface="Times New Roman" panose="02020603050405020304" pitchFamily="18" charset="0"/>
                <a:cs typeface="Times New Roman" panose="02020603050405020304" pitchFamily="18" charset="0"/>
              </a:rPr>
              <a:t> To perform a delete operation, </a:t>
            </a:r>
          </a:p>
          <a:p>
            <a:pPr algn="l"/>
            <a:r>
              <a:rPr lang="en-US" dirty="0">
                <a:solidFill>
                  <a:srgbClr val="D1D5DB"/>
                </a:solidFill>
                <a:latin typeface="Times New Roman" panose="02020603050405020304" pitchFamily="18" charset="0"/>
                <a:cs typeface="Times New Roman" panose="02020603050405020304" pitchFamily="18" charset="0"/>
              </a:rPr>
              <a:t>	1.</a:t>
            </a:r>
            <a:r>
              <a:rPr lang="en-US" b="0" i="0" dirty="0">
                <a:solidFill>
                  <a:srgbClr val="D1D5DB"/>
                </a:solidFill>
                <a:effectLst/>
                <a:latin typeface="Söhne"/>
              </a:rPr>
              <a:t> each component of the tuple, determine the corresponding position in the grid 	structure.</a:t>
            </a:r>
          </a:p>
          <a:p>
            <a:pPr algn="l"/>
            <a:r>
              <a:rPr lang="en-US" dirty="0">
                <a:solidFill>
                  <a:srgbClr val="D1D5DB"/>
                </a:solidFill>
                <a:latin typeface="Söhne"/>
                <a:cs typeface="Times New Roman" panose="02020603050405020304" pitchFamily="18" charset="0"/>
              </a:rPr>
              <a:t>	2.</a:t>
            </a:r>
            <a:r>
              <a:rPr lang="en-US" b="0" i="0" dirty="0">
                <a:solidFill>
                  <a:srgbClr val="D1D5DB"/>
                </a:solidFill>
                <a:effectLst/>
                <a:latin typeface="Söhne"/>
              </a:rPr>
              <a:t> Use the position information to locate the bucket that contains the record to be 	deleted</a:t>
            </a:r>
            <a:endParaRPr lang="en-US" dirty="0">
              <a:solidFill>
                <a:srgbClr val="D1D5DB"/>
              </a:solidFill>
              <a:latin typeface="Times New Roman" panose="02020603050405020304" pitchFamily="18" charset="0"/>
              <a:cs typeface="Times New Roman" panose="02020603050405020304" pitchFamily="18" charset="0"/>
            </a:endParaRPr>
          </a:p>
          <a:p>
            <a:pPr algn="l"/>
            <a:r>
              <a:rPr lang="en-US" b="0" i="0" dirty="0">
                <a:solidFill>
                  <a:srgbClr val="D1D5DB"/>
                </a:solidFill>
                <a:effectLst/>
                <a:latin typeface="Times New Roman" panose="02020603050405020304" pitchFamily="18" charset="0"/>
                <a:cs typeface="Times New Roman" panose="02020603050405020304" pitchFamily="18" charset="0"/>
              </a:rPr>
              <a:t>	3.Delete the record, and reorganize if needed.</a:t>
            </a:r>
          </a:p>
          <a:p>
            <a:endParaRPr lang="en-IN" dirty="0"/>
          </a:p>
        </p:txBody>
      </p:sp>
    </p:spTree>
    <p:extLst>
      <p:ext uri="{BB962C8B-B14F-4D97-AF65-F5344CB8AC3E}">
        <p14:creationId xmlns:p14="http://schemas.microsoft.com/office/powerpoint/2010/main" val="19544656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A58108-C111-F673-3353-D906C81DB539}"/>
              </a:ext>
            </a:extLst>
          </p:cNvPr>
          <p:cNvSpPr>
            <a:spLocks noGrp="1"/>
          </p:cNvSpPr>
          <p:nvPr>
            <p:ph type="sldNum" sz="quarter" idx="12"/>
          </p:nvPr>
        </p:nvSpPr>
        <p:spPr/>
        <p:txBody>
          <a:bodyPr/>
          <a:lstStyle/>
          <a:p>
            <a:fld id="{294A09A9-5501-47C1-A89A-A340965A2BE2}" type="slidenum">
              <a:rPr lang="en-US" smtClean="0"/>
              <a:t>46</a:t>
            </a:fld>
            <a:endParaRPr lang="en-US" dirty="0"/>
          </a:p>
        </p:txBody>
      </p:sp>
      <p:sp>
        <p:nvSpPr>
          <p:cNvPr id="5" name="TextBox 4">
            <a:extLst>
              <a:ext uri="{FF2B5EF4-FFF2-40B4-BE49-F238E27FC236}">
                <a16:creationId xmlns:a16="http://schemas.microsoft.com/office/drawing/2014/main" id="{E083D7B6-C082-C135-41D6-0B0143DCF714}"/>
              </a:ext>
            </a:extLst>
          </p:cNvPr>
          <p:cNvSpPr txBox="1"/>
          <p:nvPr/>
        </p:nvSpPr>
        <p:spPr>
          <a:xfrm>
            <a:off x="925361" y="798102"/>
            <a:ext cx="9540240" cy="3046988"/>
          </a:xfrm>
          <a:prstGeom prst="rect">
            <a:avLst/>
          </a:prstGeom>
          <a:noFill/>
        </p:spPr>
        <p:txBody>
          <a:bodyPr wrap="square" rtlCol="0">
            <a:spAutoFit/>
          </a:bodyPr>
          <a:lstStyle/>
          <a:p>
            <a:r>
              <a:rPr lang="en-IN" sz="2800" dirty="0">
                <a:solidFill>
                  <a:schemeClr val="bg1">
                    <a:lumMod val="95000"/>
                  </a:schemeClr>
                </a:solidFill>
                <a:latin typeface="Times New Roman" panose="02020603050405020304" pitchFamily="18" charset="0"/>
                <a:cs typeface="Times New Roman" panose="02020603050405020304" pitchFamily="18" charset="0"/>
              </a:rPr>
              <a:t>Organize the EMPLOYEE file as a Grid Files</a:t>
            </a:r>
          </a:p>
          <a:p>
            <a:endParaRPr lang="en-IN" sz="2800" dirty="0">
              <a:solidFill>
                <a:schemeClr val="bg1">
                  <a:lumMod val="95000"/>
                </a:schemeClr>
              </a:solidFill>
              <a:latin typeface="Times New Roman" panose="02020603050405020304" pitchFamily="18" charset="0"/>
              <a:cs typeface="Times New Roman" panose="02020603050405020304" pitchFamily="18" charset="0"/>
            </a:endParaRPr>
          </a:p>
          <a:p>
            <a:r>
              <a:rPr lang="en-IN" sz="2000" dirty="0">
                <a:solidFill>
                  <a:schemeClr val="bg1">
                    <a:lumMod val="95000"/>
                  </a:schemeClr>
                </a:solidFill>
                <a:latin typeface="Times New Roman" panose="02020603050405020304" pitchFamily="18" charset="0"/>
                <a:cs typeface="Times New Roman" panose="02020603050405020304" pitchFamily="18" charset="0"/>
              </a:rPr>
              <a:t>If one wants to access a file on two keys ,say Dno and Age , he/she can construct a grid array with one linear scale for each of the search attributes. </a:t>
            </a:r>
          </a:p>
          <a:p>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endParaRPr lang="en-IN" sz="2000" dirty="0">
              <a:solidFill>
                <a:schemeClr val="bg1">
                  <a:lumMod val="95000"/>
                </a:schemeClr>
              </a:solidFill>
              <a:latin typeface="Times New Roman" panose="02020603050405020304" pitchFamily="18" charset="0"/>
              <a:cs typeface="Times New Roman" panose="02020603050405020304" pitchFamily="18" charset="0"/>
            </a:endParaRPr>
          </a:p>
          <a:p>
            <a:r>
              <a:rPr lang="en-IN" sz="2000" dirty="0">
                <a:solidFill>
                  <a:schemeClr val="bg1">
                    <a:lumMod val="95000"/>
                  </a:schemeClr>
                </a:solidFill>
                <a:latin typeface="Times New Roman" panose="02020603050405020304" pitchFamily="18" charset="0"/>
                <a:cs typeface="Times New Roman" panose="02020603050405020304" pitchFamily="18" charset="0"/>
              </a:rPr>
              <a:t> </a:t>
            </a:r>
          </a:p>
          <a:p>
            <a:endParaRPr lang="en-IN" dirty="0">
              <a:solidFill>
                <a:schemeClr val="bg1">
                  <a:lumMod val="95000"/>
                </a:schemeClr>
              </a:solidFill>
              <a:latin typeface="Times New Roman" panose="02020603050405020304" pitchFamily="18" charset="0"/>
              <a:cs typeface="Times New Roman" panose="02020603050405020304" pitchFamily="18" charset="0"/>
            </a:endParaRPr>
          </a:p>
          <a:p>
            <a:endParaRPr lang="en-IN"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4775A0C-CFAB-9014-19E2-D4BA974B0918}"/>
              </a:ext>
            </a:extLst>
          </p:cNvPr>
          <p:cNvSpPr/>
          <p:nvPr/>
        </p:nvSpPr>
        <p:spPr>
          <a:xfrm>
            <a:off x="9011920" y="2296160"/>
            <a:ext cx="2962442" cy="309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1351A9A1-7FD7-25E8-EB57-8D36604A4A2F}"/>
              </a:ext>
            </a:extLst>
          </p:cNvPr>
          <p:cNvSpPr txBox="1"/>
          <p:nvPr/>
        </p:nvSpPr>
        <p:spPr>
          <a:xfrm>
            <a:off x="8585200" y="2296160"/>
            <a:ext cx="3606800" cy="3693319"/>
          </a:xfrm>
          <a:prstGeom prst="rect">
            <a:avLst/>
          </a:prstGeom>
          <a:noFill/>
        </p:spPr>
        <p:txBody>
          <a:bodyPr wrap="square" rtlCol="0">
            <a:spAutoFit/>
          </a:bodyPr>
          <a:lstStyle/>
          <a:p>
            <a:r>
              <a:rPr lang="en-IN" dirty="0">
                <a:solidFill>
                  <a:schemeClr val="bg1">
                    <a:lumMod val="95000"/>
                  </a:schemeClr>
                </a:solidFill>
              </a:rPr>
              <a:t>5</a:t>
            </a:r>
          </a:p>
          <a:p>
            <a:endParaRPr lang="en-IN" dirty="0">
              <a:solidFill>
                <a:schemeClr val="bg1">
                  <a:lumMod val="95000"/>
                </a:schemeClr>
              </a:solidFill>
            </a:endParaRPr>
          </a:p>
          <a:p>
            <a:r>
              <a:rPr lang="en-IN" dirty="0">
                <a:solidFill>
                  <a:schemeClr val="bg1">
                    <a:lumMod val="95000"/>
                  </a:schemeClr>
                </a:solidFill>
              </a:rPr>
              <a:t>4</a:t>
            </a:r>
          </a:p>
          <a:p>
            <a:endParaRPr lang="en-IN" dirty="0">
              <a:solidFill>
                <a:schemeClr val="bg1">
                  <a:lumMod val="95000"/>
                </a:schemeClr>
              </a:solidFill>
            </a:endParaRPr>
          </a:p>
          <a:p>
            <a:r>
              <a:rPr lang="en-IN" dirty="0">
                <a:solidFill>
                  <a:schemeClr val="bg1">
                    <a:lumMod val="95000"/>
                  </a:schemeClr>
                </a:solidFill>
              </a:rPr>
              <a:t>3</a:t>
            </a:r>
          </a:p>
          <a:p>
            <a:endParaRPr lang="en-IN" dirty="0">
              <a:solidFill>
                <a:schemeClr val="bg1">
                  <a:lumMod val="95000"/>
                </a:schemeClr>
              </a:solidFill>
            </a:endParaRPr>
          </a:p>
          <a:p>
            <a:r>
              <a:rPr lang="en-IN" dirty="0">
                <a:solidFill>
                  <a:schemeClr val="bg1">
                    <a:lumMod val="95000"/>
                  </a:schemeClr>
                </a:solidFill>
              </a:rPr>
              <a:t>2</a:t>
            </a:r>
          </a:p>
          <a:p>
            <a:endParaRPr lang="en-IN" dirty="0">
              <a:solidFill>
                <a:schemeClr val="bg1">
                  <a:lumMod val="95000"/>
                </a:schemeClr>
              </a:solidFill>
            </a:endParaRPr>
          </a:p>
          <a:p>
            <a:r>
              <a:rPr lang="en-IN" dirty="0">
                <a:solidFill>
                  <a:schemeClr val="bg1">
                    <a:lumMod val="95000"/>
                  </a:schemeClr>
                </a:solidFill>
              </a:rPr>
              <a:t>1</a:t>
            </a:r>
          </a:p>
          <a:p>
            <a:endParaRPr lang="en-IN" dirty="0">
              <a:solidFill>
                <a:schemeClr val="bg1">
                  <a:lumMod val="95000"/>
                </a:schemeClr>
              </a:solidFill>
            </a:endParaRPr>
          </a:p>
          <a:p>
            <a:r>
              <a:rPr lang="en-IN" dirty="0">
                <a:solidFill>
                  <a:schemeClr val="bg1">
                    <a:lumMod val="95000"/>
                  </a:schemeClr>
                </a:solidFill>
              </a:rPr>
              <a:t>0</a:t>
            </a:r>
          </a:p>
          <a:p>
            <a:endParaRPr lang="en-IN" dirty="0">
              <a:solidFill>
                <a:schemeClr val="bg1">
                  <a:lumMod val="95000"/>
                </a:schemeClr>
              </a:solidFill>
            </a:endParaRPr>
          </a:p>
          <a:p>
            <a:r>
              <a:rPr lang="en-IN" dirty="0">
                <a:solidFill>
                  <a:schemeClr val="bg1">
                    <a:lumMod val="95000"/>
                  </a:schemeClr>
                </a:solidFill>
              </a:rPr>
              <a:t>       0      1      2      3      4       5   </a:t>
            </a:r>
          </a:p>
        </p:txBody>
      </p:sp>
      <p:cxnSp>
        <p:nvCxnSpPr>
          <p:cNvPr id="9" name="Straight Connector 8">
            <a:extLst>
              <a:ext uri="{FF2B5EF4-FFF2-40B4-BE49-F238E27FC236}">
                <a16:creationId xmlns:a16="http://schemas.microsoft.com/office/drawing/2014/main" id="{34A7A19D-3125-0E38-24B3-FA8D643E1B45}"/>
              </a:ext>
            </a:extLst>
          </p:cNvPr>
          <p:cNvCxnSpPr>
            <a:cxnSpLocks/>
          </p:cNvCxnSpPr>
          <p:nvPr/>
        </p:nvCxnSpPr>
        <p:spPr>
          <a:xfrm>
            <a:off x="9011920" y="2773680"/>
            <a:ext cx="2962442"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781E3021-A551-89E1-3D63-DF9D364DA0B3}"/>
              </a:ext>
            </a:extLst>
          </p:cNvPr>
          <p:cNvCxnSpPr>
            <a:cxnSpLocks/>
          </p:cNvCxnSpPr>
          <p:nvPr/>
        </p:nvCxnSpPr>
        <p:spPr>
          <a:xfrm>
            <a:off x="9011920" y="333248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2" name="Straight Connector 21">
            <a:extLst>
              <a:ext uri="{FF2B5EF4-FFF2-40B4-BE49-F238E27FC236}">
                <a16:creationId xmlns:a16="http://schemas.microsoft.com/office/drawing/2014/main" id="{5F009CAF-E14C-B63B-5430-3043D00650DC}"/>
              </a:ext>
            </a:extLst>
          </p:cNvPr>
          <p:cNvCxnSpPr>
            <a:cxnSpLocks/>
          </p:cNvCxnSpPr>
          <p:nvPr/>
        </p:nvCxnSpPr>
        <p:spPr>
          <a:xfrm>
            <a:off x="9011920" y="385064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6" name="Straight Connector 25">
            <a:extLst>
              <a:ext uri="{FF2B5EF4-FFF2-40B4-BE49-F238E27FC236}">
                <a16:creationId xmlns:a16="http://schemas.microsoft.com/office/drawing/2014/main" id="{3362596C-CCD7-14C5-3CB3-32F9725C3A47}"/>
              </a:ext>
            </a:extLst>
          </p:cNvPr>
          <p:cNvCxnSpPr>
            <a:cxnSpLocks/>
          </p:cNvCxnSpPr>
          <p:nvPr/>
        </p:nvCxnSpPr>
        <p:spPr>
          <a:xfrm>
            <a:off x="9011920" y="441960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7" name="Straight Connector 26">
            <a:extLst>
              <a:ext uri="{FF2B5EF4-FFF2-40B4-BE49-F238E27FC236}">
                <a16:creationId xmlns:a16="http://schemas.microsoft.com/office/drawing/2014/main" id="{519BE19C-3C0C-54D7-A0C2-47DFD67ECBA6}"/>
              </a:ext>
            </a:extLst>
          </p:cNvPr>
          <p:cNvCxnSpPr>
            <a:cxnSpLocks/>
          </p:cNvCxnSpPr>
          <p:nvPr/>
        </p:nvCxnSpPr>
        <p:spPr>
          <a:xfrm>
            <a:off x="8936522" y="493776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8" name="Straight Connector 27">
            <a:extLst>
              <a:ext uri="{FF2B5EF4-FFF2-40B4-BE49-F238E27FC236}">
                <a16:creationId xmlns:a16="http://schemas.microsoft.com/office/drawing/2014/main" id="{C94D2BC0-A115-C17A-762C-F7EC09A0602C}"/>
              </a:ext>
            </a:extLst>
          </p:cNvPr>
          <p:cNvCxnSpPr>
            <a:cxnSpLocks/>
          </p:cNvCxnSpPr>
          <p:nvPr/>
        </p:nvCxnSpPr>
        <p:spPr>
          <a:xfrm flipV="1">
            <a:off x="9479280" y="1971040"/>
            <a:ext cx="0" cy="35661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32" name="Straight Connector 31">
            <a:extLst>
              <a:ext uri="{FF2B5EF4-FFF2-40B4-BE49-F238E27FC236}">
                <a16:creationId xmlns:a16="http://schemas.microsoft.com/office/drawing/2014/main" id="{8B94111A-1A34-1B70-D537-575F2864FC5D}"/>
              </a:ext>
            </a:extLst>
          </p:cNvPr>
          <p:cNvCxnSpPr>
            <a:cxnSpLocks/>
          </p:cNvCxnSpPr>
          <p:nvPr/>
        </p:nvCxnSpPr>
        <p:spPr>
          <a:xfrm flipV="1">
            <a:off x="9916160" y="212344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37" name="Straight Connector 36">
            <a:extLst>
              <a:ext uri="{FF2B5EF4-FFF2-40B4-BE49-F238E27FC236}">
                <a16:creationId xmlns:a16="http://schemas.microsoft.com/office/drawing/2014/main" id="{90189096-E24F-5750-E451-28A164C41E23}"/>
              </a:ext>
            </a:extLst>
          </p:cNvPr>
          <p:cNvCxnSpPr>
            <a:cxnSpLocks/>
          </p:cNvCxnSpPr>
          <p:nvPr/>
        </p:nvCxnSpPr>
        <p:spPr>
          <a:xfrm flipV="1">
            <a:off x="10353040" y="212344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38" name="Straight Connector 37">
            <a:extLst>
              <a:ext uri="{FF2B5EF4-FFF2-40B4-BE49-F238E27FC236}">
                <a16:creationId xmlns:a16="http://schemas.microsoft.com/office/drawing/2014/main" id="{6F9C7688-BDF0-4B71-FBD4-CFC16934074E}"/>
              </a:ext>
            </a:extLst>
          </p:cNvPr>
          <p:cNvCxnSpPr>
            <a:cxnSpLocks/>
          </p:cNvCxnSpPr>
          <p:nvPr/>
        </p:nvCxnSpPr>
        <p:spPr>
          <a:xfrm flipV="1">
            <a:off x="11430000" y="2256572"/>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621B60B4-C4FF-DF01-4B21-4B5C30193823}"/>
              </a:ext>
            </a:extLst>
          </p:cNvPr>
          <p:cNvCxnSpPr>
            <a:cxnSpLocks/>
          </p:cNvCxnSpPr>
          <p:nvPr/>
        </p:nvCxnSpPr>
        <p:spPr>
          <a:xfrm flipV="1">
            <a:off x="10881360" y="225552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40" name="TextBox 39">
            <a:extLst>
              <a:ext uri="{FF2B5EF4-FFF2-40B4-BE49-F238E27FC236}">
                <a16:creationId xmlns:a16="http://schemas.microsoft.com/office/drawing/2014/main" id="{5813ED4F-8AFF-34EB-4708-F110AF870FA1}"/>
              </a:ext>
            </a:extLst>
          </p:cNvPr>
          <p:cNvSpPr txBox="1"/>
          <p:nvPr/>
        </p:nvSpPr>
        <p:spPr>
          <a:xfrm>
            <a:off x="850392" y="2529839"/>
            <a:ext cx="6017769" cy="1508105"/>
          </a:xfrm>
          <a:prstGeom prst="rect">
            <a:avLst/>
          </a:prstGeom>
          <a:noFill/>
        </p:spPr>
        <p:txBody>
          <a:bodyPr wrap="square" rtlCol="0">
            <a:spAutoFit/>
          </a:bodyPr>
          <a:lstStyle/>
          <a:p>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r>
              <a:rPr lang="en-IN" sz="2000" dirty="0">
                <a:solidFill>
                  <a:schemeClr val="bg1">
                    <a:lumMod val="95000"/>
                  </a:schemeClr>
                </a:solidFill>
                <a:latin typeface="Times New Roman" panose="02020603050405020304" pitchFamily="18" charset="0"/>
                <a:cs typeface="Times New Roman" panose="02020603050405020304" pitchFamily="18" charset="0"/>
              </a:rPr>
              <a:t>Below figure shows a grid array one linear scale for Dno and another for the Age attribute</a:t>
            </a:r>
            <a:r>
              <a:rPr lang="en-IN" sz="2400" dirty="0">
                <a:solidFill>
                  <a:schemeClr val="bg1">
                    <a:lumMod val="95000"/>
                  </a:schemeClr>
                </a:solidFill>
                <a:latin typeface="Times New Roman" panose="02020603050405020304" pitchFamily="18" charset="0"/>
                <a:cs typeface="Times New Roman" panose="02020603050405020304" pitchFamily="18" charset="0"/>
              </a:rPr>
              <a:t>.</a:t>
            </a:r>
          </a:p>
          <a:p>
            <a:endParaRPr lang="en-IN" sz="2400" dirty="0">
              <a:solidFill>
                <a:schemeClr val="bg1">
                  <a:lumMod val="95000"/>
                </a:schemeClr>
              </a:solidFill>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A2E5C2B8-99FE-A0ED-7865-1C6EA5C2AD60}"/>
              </a:ext>
            </a:extLst>
          </p:cNvPr>
          <p:cNvSpPr/>
          <p:nvPr/>
        </p:nvSpPr>
        <p:spPr>
          <a:xfrm>
            <a:off x="847639" y="4233278"/>
            <a:ext cx="1618380" cy="1756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4" name="Straight Connector 43">
            <a:extLst>
              <a:ext uri="{FF2B5EF4-FFF2-40B4-BE49-F238E27FC236}">
                <a16:creationId xmlns:a16="http://schemas.microsoft.com/office/drawing/2014/main" id="{42DE722A-50C9-6D1D-7CA8-6DE580F21803}"/>
              </a:ext>
            </a:extLst>
          </p:cNvPr>
          <p:cNvCxnSpPr>
            <a:cxnSpLocks/>
          </p:cNvCxnSpPr>
          <p:nvPr/>
        </p:nvCxnSpPr>
        <p:spPr>
          <a:xfrm flipV="1">
            <a:off x="1605280" y="3962400"/>
            <a:ext cx="0" cy="261112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49" name="Straight Connector 48">
            <a:extLst>
              <a:ext uri="{FF2B5EF4-FFF2-40B4-BE49-F238E27FC236}">
                <a16:creationId xmlns:a16="http://schemas.microsoft.com/office/drawing/2014/main" id="{728A413D-EE73-AD27-3F8A-3262B1A07446}"/>
              </a:ext>
            </a:extLst>
          </p:cNvPr>
          <p:cNvCxnSpPr>
            <a:cxnSpLocks/>
          </p:cNvCxnSpPr>
          <p:nvPr/>
        </p:nvCxnSpPr>
        <p:spPr>
          <a:xfrm>
            <a:off x="847639" y="454152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51" name="TextBox 50">
            <a:extLst>
              <a:ext uri="{FF2B5EF4-FFF2-40B4-BE49-F238E27FC236}">
                <a16:creationId xmlns:a16="http://schemas.microsoft.com/office/drawing/2014/main" id="{ECF46BA7-FD19-9FB9-2374-D15FC906DE46}"/>
              </a:ext>
            </a:extLst>
          </p:cNvPr>
          <p:cNvSpPr txBox="1"/>
          <p:nvPr/>
        </p:nvSpPr>
        <p:spPr>
          <a:xfrm>
            <a:off x="931780" y="4064001"/>
            <a:ext cx="1618380" cy="338554"/>
          </a:xfrm>
          <a:prstGeom prst="rect">
            <a:avLst/>
          </a:prstGeom>
          <a:noFill/>
        </p:spPr>
        <p:txBody>
          <a:bodyPr wrap="square" rtlCol="0">
            <a:spAutoFit/>
          </a:bodyPr>
          <a:lstStyle/>
          <a:p>
            <a:r>
              <a:rPr lang="en-IN" sz="1600" dirty="0">
                <a:solidFill>
                  <a:schemeClr val="accent4">
                    <a:lumMod val="10000"/>
                  </a:schemeClr>
                </a:solidFill>
              </a:rPr>
              <a:t>    </a:t>
            </a:r>
          </a:p>
        </p:txBody>
      </p:sp>
      <p:sp>
        <p:nvSpPr>
          <p:cNvPr id="52" name="TextBox 51">
            <a:extLst>
              <a:ext uri="{FF2B5EF4-FFF2-40B4-BE49-F238E27FC236}">
                <a16:creationId xmlns:a16="http://schemas.microsoft.com/office/drawing/2014/main" id="{DA735EAC-CD5D-68AC-5E93-31C4226480BB}"/>
              </a:ext>
            </a:extLst>
          </p:cNvPr>
          <p:cNvSpPr txBox="1"/>
          <p:nvPr/>
        </p:nvSpPr>
        <p:spPr>
          <a:xfrm>
            <a:off x="856382" y="3962400"/>
            <a:ext cx="1609636" cy="2308324"/>
          </a:xfrm>
          <a:prstGeom prst="rect">
            <a:avLst/>
          </a:prstGeom>
          <a:noFill/>
        </p:spPr>
        <p:txBody>
          <a:bodyPr wrap="square" rtlCol="0">
            <a:spAutoFit/>
          </a:bodyPr>
          <a:lstStyle/>
          <a:p>
            <a:r>
              <a:rPr lang="en-IN" dirty="0">
                <a:solidFill>
                  <a:schemeClr val="bg1">
                    <a:lumMod val="95000"/>
                  </a:schemeClr>
                </a:solidFill>
              </a:rPr>
              <a:t>Dno</a:t>
            </a:r>
          </a:p>
          <a:p>
            <a:r>
              <a:rPr lang="en-IN" dirty="0">
                <a:solidFill>
                  <a:schemeClr val="tx1">
                    <a:lumMod val="95000"/>
                    <a:lumOff val="5000"/>
                  </a:schemeClr>
                </a:solidFill>
              </a:rPr>
              <a:t>0	1, 2</a:t>
            </a:r>
          </a:p>
          <a:p>
            <a:r>
              <a:rPr lang="en-IN" dirty="0">
                <a:solidFill>
                  <a:schemeClr val="tx1">
                    <a:lumMod val="95000"/>
                    <a:lumOff val="5000"/>
                  </a:schemeClr>
                </a:solidFill>
              </a:rPr>
              <a:t>1	3,4</a:t>
            </a:r>
          </a:p>
          <a:p>
            <a:r>
              <a:rPr lang="en-IN" dirty="0">
                <a:solidFill>
                  <a:schemeClr val="tx1">
                    <a:lumMod val="95000"/>
                    <a:lumOff val="5000"/>
                  </a:schemeClr>
                </a:solidFill>
              </a:rPr>
              <a:t>2	5</a:t>
            </a:r>
          </a:p>
          <a:p>
            <a:r>
              <a:rPr lang="en-IN" dirty="0">
                <a:solidFill>
                  <a:schemeClr val="tx1">
                    <a:lumMod val="95000"/>
                    <a:lumOff val="5000"/>
                  </a:schemeClr>
                </a:solidFill>
              </a:rPr>
              <a:t>3	6,7</a:t>
            </a:r>
          </a:p>
          <a:p>
            <a:r>
              <a:rPr lang="en-IN" dirty="0">
                <a:solidFill>
                  <a:schemeClr val="tx1">
                    <a:lumMod val="95000"/>
                    <a:lumOff val="5000"/>
                  </a:schemeClr>
                </a:solidFill>
              </a:rPr>
              <a:t>4	8</a:t>
            </a:r>
          </a:p>
          <a:p>
            <a:r>
              <a:rPr lang="en-IN" dirty="0">
                <a:solidFill>
                  <a:schemeClr val="tx1">
                    <a:lumMod val="95000"/>
                    <a:lumOff val="5000"/>
                  </a:schemeClr>
                </a:solidFill>
              </a:rPr>
              <a:t>5	9, 10</a:t>
            </a:r>
          </a:p>
          <a:p>
            <a:endParaRPr lang="en-IN" dirty="0">
              <a:solidFill>
                <a:schemeClr val="bg1">
                  <a:lumMod val="95000"/>
                </a:schemeClr>
              </a:solidFill>
            </a:endParaRPr>
          </a:p>
        </p:txBody>
      </p:sp>
      <p:cxnSp>
        <p:nvCxnSpPr>
          <p:cNvPr id="53" name="Straight Connector 52">
            <a:extLst>
              <a:ext uri="{FF2B5EF4-FFF2-40B4-BE49-F238E27FC236}">
                <a16:creationId xmlns:a16="http://schemas.microsoft.com/office/drawing/2014/main" id="{3A0C4E0A-5EC5-C4F4-D197-BBF3991540D9}"/>
              </a:ext>
            </a:extLst>
          </p:cNvPr>
          <p:cNvCxnSpPr>
            <a:cxnSpLocks/>
          </p:cNvCxnSpPr>
          <p:nvPr/>
        </p:nvCxnSpPr>
        <p:spPr>
          <a:xfrm>
            <a:off x="804165" y="509016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4" name="Straight Connector 53">
            <a:extLst>
              <a:ext uri="{FF2B5EF4-FFF2-40B4-BE49-F238E27FC236}">
                <a16:creationId xmlns:a16="http://schemas.microsoft.com/office/drawing/2014/main" id="{AEFCC1CD-28A6-9DBA-A463-8788949672F5}"/>
              </a:ext>
            </a:extLst>
          </p:cNvPr>
          <p:cNvCxnSpPr>
            <a:cxnSpLocks/>
          </p:cNvCxnSpPr>
          <p:nvPr/>
        </p:nvCxnSpPr>
        <p:spPr>
          <a:xfrm>
            <a:off x="847639" y="539496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5" name="Straight Connector 54">
            <a:extLst>
              <a:ext uri="{FF2B5EF4-FFF2-40B4-BE49-F238E27FC236}">
                <a16:creationId xmlns:a16="http://schemas.microsoft.com/office/drawing/2014/main" id="{35700DC1-4E67-D228-E4DE-78A987290F4C}"/>
              </a:ext>
            </a:extLst>
          </p:cNvPr>
          <p:cNvCxnSpPr>
            <a:cxnSpLocks/>
          </p:cNvCxnSpPr>
          <p:nvPr/>
        </p:nvCxnSpPr>
        <p:spPr>
          <a:xfrm>
            <a:off x="815554" y="566928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56" name="Straight Connector 55">
            <a:extLst>
              <a:ext uri="{FF2B5EF4-FFF2-40B4-BE49-F238E27FC236}">
                <a16:creationId xmlns:a16="http://schemas.microsoft.com/office/drawing/2014/main" id="{36E5047A-4CD2-4910-1023-CCC7D8D1C276}"/>
              </a:ext>
            </a:extLst>
          </p:cNvPr>
          <p:cNvCxnSpPr>
            <a:cxnSpLocks/>
          </p:cNvCxnSpPr>
          <p:nvPr/>
        </p:nvCxnSpPr>
        <p:spPr>
          <a:xfrm>
            <a:off x="804165" y="479552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58" name="Rectangle 57">
            <a:extLst>
              <a:ext uri="{FF2B5EF4-FFF2-40B4-BE49-F238E27FC236}">
                <a16:creationId xmlns:a16="http://schemas.microsoft.com/office/drawing/2014/main" id="{C782315F-43EF-6DBF-D390-E59212288C03}"/>
              </a:ext>
            </a:extLst>
          </p:cNvPr>
          <p:cNvSpPr/>
          <p:nvPr/>
        </p:nvSpPr>
        <p:spPr>
          <a:xfrm>
            <a:off x="3232698" y="4294238"/>
            <a:ext cx="1618380" cy="1756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59" name="Straight Connector 58">
            <a:extLst>
              <a:ext uri="{FF2B5EF4-FFF2-40B4-BE49-F238E27FC236}">
                <a16:creationId xmlns:a16="http://schemas.microsoft.com/office/drawing/2014/main" id="{3737717A-6451-8E8A-5F18-E86D8D178273}"/>
              </a:ext>
            </a:extLst>
          </p:cNvPr>
          <p:cNvCxnSpPr>
            <a:cxnSpLocks/>
          </p:cNvCxnSpPr>
          <p:nvPr/>
        </p:nvCxnSpPr>
        <p:spPr>
          <a:xfrm>
            <a:off x="3232698" y="460248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6459B2B1-A37B-1316-3F1E-730C39786B98}"/>
              </a:ext>
            </a:extLst>
          </p:cNvPr>
          <p:cNvSpPr txBox="1"/>
          <p:nvPr/>
        </p:nvSpPr>
        <p:spPr>
          <a:xfrm>
            <a:off x="3316839" y="4124961"/>
            <a:ext cx="1618380" cy="338554"/>
          </a:xfrm>
          <a:prstGeom prst="rect">
            <a:avLst/>
          </a:prstGeom>
          <a:noFill/>
        </p:spPr>
        <p:txBody>
          <a:bodyPr wrap="square" rtlCol="0">
            <a:spAutoFit/>
          </a:bodyPr>
          <a:lstStyle/>
          <a:p>
            <a:r>
              <a:rPr lang="en-IN" sz="1600" dirty="0">
                <a:solidFill>
                  <a:schemeClr val="accent4">
                    <a:lumMod val="10000"/>
                  </a:schemeClr>
                </a:solidFill>
              </a:rPr>
              <a:t>    </a:t>
            </a:r>
          </a:p>
        </p:txBody>
      </p:sp>
      <p:cxnSp>
        <p:nvCxnSpPr>
          <p:cNvPr id="61" name="Straight Connector 60">
            <a:extLst>
              <a:ext uri="{FF2B5EF4-FFF2-40B4-BE49-F238E27FC236}">
                <a16:creationId xmlns:a16="http://schemas.microsoft.com/office/drawing/2014/main" id="{3C9B4B1B-0C51-7D63-6A5C-D2E01FE2FD92}"/>
              </a:ext>
            </a:extLst>
          </p:cNvPr>
          <p:cNvCxnSpPr>
            <a:cxnSpLocks/>
          </p:cNvCxnSpPr>
          <p:nvPr/>
        </p:nvCxnSpPr>
        <p:spPr>
          <a:xfrm>
            <a:off x="3189224" y="515112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FEFBDB50-600D-FF08-A0F3-EAB0D5EF2572}"/>
              </a:ext>
            </a:extLst>
          </p:cNvPr>
          <p:cNvCxnSpPr>
            <a:cxnSpLocks/>
          </p:cNvCxnSpPr>
          <p:nvPr/>
        </p:nvCxnSpPr>
        <p:spPr>
          <a:xfrm>
            <a:off x="3232698" y="545592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63" name="Straight Connector 62">
            <a:extLst>
              <a:ext uri="{FF2B5EF4-FFF2-40B4-BE49-F238E27FC236}">
                <a16:creationId xmlns:a16="http://schemas.microsoft.com/office/drawing/2014/main" id="{D761CAE2-6EE1-8FCF-EA9E-D6973EC874EB}"/>
              </a:ext>
            </a:extLst>
          </p:cNvPr>
          <p:cNvCxnSpPr>
            <a:cxnSpLocks/>
          </p:cNvCxnSpPr>
          <p:nvPr/>
        </p:nvCxnSpPr>
        <p:spPr>
          <a:xfrm>
            <a:off x="3200613" y="573024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64" name="Straight Connector 63">
            <a:extLst>
              <a:ext uri="{FF2B5EF4-FFF2-40B4-BE49-F238E27FC236}">
                <a16:creationId xmlns:a16="http://schemas.microsoft.com/office/drawing/2014/main" id="{52F618D4-339E-8D04-5EA0-CB161769673C}"/>
              </a:ext>
            </a:extLst>
          </p:cNvPr>
          <p:cNvCxnSpPr>
            <a:cxnSpLocks/>
          </p:cNvCxnSpPr>
          <p:nvPr/>
        </p:nvCxnSpPr>
        <p:spPr>
          <a:xfrm>
            <a:off x="3200613" y="491744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E9E16120-825E-709B-09AE-A7E2C1B5B2B9}"/>
              </a:ext>
            </a:extLst>
          </p:cNvPr>
          <p:cNvSpPr txBox="1"/>
          <p:nvPr/>
        </p:nvSpPr>
        <p:spPr>
          <a:xfrm>
            <a:off x="3305690" y="3876353"/>
            <a:ext cx="1445339" cy="369332"/>
          </a:xfrm>
          <a:prstGeom prst="rect">
            <a:avLst/>
          </a:prstGeom>
          <a:noFill/>
        </p:spPr>
        <p:txBody>
          <a:bodyPr wrap="square" rtlCol="0">
            <a:spAutoFit/>
          </a:bodyPr>
          <a:lstStyle/>
          <a:p>
            <a:r>
              <a:rPr lang="en-IN" dirty="0">
                <a:solidFill>
                  <a:schemeClr val="bg1">
                    <a:lumMod val="95000"/>
                  </a:schemeClr>
                </a:solidFill>
              </a:rPr>
              <a:t>Age</a:t>
            </a:r>
          </a:p>
        </p:txBody>
      </p:sp>
      <p:cxnSp>
        <p:nvCxnSpPr>
          <p:cNvPr id="66" name="Straight Connector 65">
            <a:extLst>
              <a:ext uri="{FF2B5EF4-FFF2-40B4-BE49-F238E27FC236}">
                <a16:creationId xmlns:a16="http://schemas.microsoft.com/office/drawing/2014/main" id="{81594B85-FADF-947F-5191-6A7275B41F77}"/>
              </a:ext>
            </a:extLst>
          </p:cNvPr>
          <p:cNvCxnSpPr>
            <a:cxnSpLocks/>
          </p:cNvCxnSpPr>
          <p:nvPr/>
        </p:nvCxnSpPr>
        <p:spPr>
          <a:xfrm flipV="1">
            <a:off x="3840480" y="4245685"/>
            <a:ext cx="0" cy="1967626"/>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68" name="TextBox 67">
            <a:extLst>
              <a:ext uri="{FF2B5EF4-FFF2-40B4-BE49-F238E27FC236}">
                <a16:creationId xmlns:a16="http://schemas.microsoft.com/office/drawing/2014/main" id="{B8CC9142-B967-5AD4-2CF4-B44187B178F9}"/>
              </a:ext>
            </a:extLst>
          </p:cNvPr>
          <p:cNvSpPr txBox="1"/>
          <p:nvPr/>
        </p:nvSpPr>
        <p:spPr>
          <a:xfrm>
            <a:off x="3232698" y="4294238"/>
            <a:ext cx="1602232" cy="1754326"/>
          </a:xfrm>
          <a:prstGeom prst="rect">
            <a:avLst/>
          </a:prstGeom>
          <a:noFill/>
        </p:spPr>
        <p:txBody>
          <a:bodyPr wrap="square" rtlCol="0">
            <a:spAutoFit/>
          </a:bodyPr>
          <a:lstStyle/>
          <a:p>
            <a:r>
              <a:rPr lang="en-IN" dirty="0">
                <a:solidFill>
                  <a:schemeClr val="accent4">
                    <a:lumMod val="25000"/>
                  </a:schemeClr>
                </a:solidFill>
                <a:latin typeface="Times New Roman" panose="02020603050405020304" pitchFamily="18" charset="0"/>
                <a:cs typeface="Times New Roman" panose="02020603050405020304" pitchFamily="18" charset="0"/>
              </a:rPr>
              <a:t>0          &lt;20</a:t>
            </a:r>
          </a:p>
          <a:p>
            <a:r>
              <a:rPr lang="en-IN" dirty="0">
                <a:solidFill>
                  <a:schemeClr val="accent4">
                    <a:lumMod val="25000"/>
                  </a:schemeClr>
                </a:solidFill>
                <a:latin typeface="Times New Roman" panose="02020603050405020304" pitchFamily="18" charset="0"/>
                <a:cs typeface="Times New Roman" panose="02020603050405020304" pitchFamily="18" charset="0"/>
              </a:rPr>
              <a:t>1           20-25</a:t>
            </a:r>
          </a:p>
          <a:p>
            <a:r>
              <a:rPr lang="en-IN" dirty="0">
                <a:solidFill>
                  <a:schemeClr val="accent4">
                    <a:lumMod val="25000"/>
                  </a:schemeClr>
                </a:solidFill>
                <a:latin typeface="Times New Roman" panose="02020603050405020304" pitchFamily="18" charset="0"/>
                <a:cs typeface="Times New Roman" panose="02020603050405020304" pitchFamily="18" charset="0"/>
              </a:rPr>
              <a:t>2          26-30</a:t>
            </a:r>
          </a:p>
          <a:p>
            <a:r>
              <a:rPr lang="en-IN" dirty="0">
                <a:solidFill>
                  <a:schemeClr val="accent4">
                    <a:lumMod val="25000"/>
                  </a:schemeClr>
                </a:solidFill>
                <a:latin typeface="Times New Roman" panose="02020603050405020304" pitchFamily="18" charset="0"/>
                <a:cs typeface="Times New Roman" panose="02020603050405020304" pitchFamily="18" charset="0"/>
              </a:rPr>
              <a:t>3          31-40</a:t>
            </a:r>
          </a:p>
          <a:p>
            <a:r>
              <a:rPr lang="en-IN" dirty="0">
                <a:solidFill>
                  <a:schemeClr val="accent4">
                    <a:lumMod val="25000"/>
                  </a:schemeClr>
                </a:solidFill>
                <a:latin typeface="Times New Roman" panose="02020603050405020304" pitchFamily="18" charset="0"/>
                <a:cs typeface="Times New Roman" panose="02020603050405020304" pitchFamily="18" charset="0"/>
              </a:rPr>
              <a:t>4          41-50</a:t>
            </a:r>
          </a:p>
          <a:p>
            <a:r>
              <a:rPr lang="en-IN" dirty="0">
                <a:solidFill>
                  <a:schemeClr val="accent4">
                    <a:lumMod val="25000"/>
                  </a:schemeClr>
                </a:solidFill>
                <a:latin typeface="Times New Roman" panose="02020603050405020304" pitchFamily="18" charset="0"/>
                <a:cs typeface="Times New Roman" panose="02020603050405020304" pitchFamily="18" charset="0"/>
              </a:rPr>
              <a:t>5           &gt;50</a:t>
            </a:r>
          </a:p>
        </p:txBody>
      </p:sp>
    </p:spTree>
    <p:extLst>
      <p:ext uri="{BB962C8B-B14F-4D97-AF65-F5344CB8AC3E}">
        <p14:creationId xmlns:p14="http://schemas.microsoft.com/office/powerpoint/2010/main" val="2714733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C5083DC-7355-9DD0-8457-AF6E160460D8}"/>
              </a:ext>
            </a:extLst>
          </p:cNvPr>
          <p:cNvSpPr>
            <a:spLocks noGrp="1"/>
          </p:cNvSpPr>
          <p:nvPr>
            <p:ph type="sldNum" sz="quarter" idx="12"/>
          </p:nvPr>
        </p:nvSpPr>
        <p:spPr/>
        <p:txBody>
          <a:bodyPr/>
          <a:lstStyle/>
          <a:p>
            <a:fld id="{294A09A9-5501-47C1-A89A-A340965A2BE2}" type="slidenum">
              <a:rPr lang="en-US" smtClean="0"/>
              <a:t>47</a:t>
            </a:fld>
            <a:endParaRPr lang="en-US" dirty="0"/>
          </a:p>
        </p:txBody>
      </p:sp>
      <p:sp>
        <p:nvSpPr>
          <p:cNvPr id="5" name="Rectangle 4">
            <a:extLst>
              <a:ext uri="{FF2B5EF4-FFF2-40B4-BE49-F238E27FC236}">
                <a16:creationId xmlns:a16="http://schemas.microsoft.com/office/drawing/2014/main" id="{1E941FD8-6F3E-7850-F6A1-9B8E514D8F11}"/>
              </a:ext>
            </a:extLst>
          </p:cNvPr>
          <p:cNvSpPr/>
          <p:nvPr/>
        </p:nvSpPr>
        <p:spPr>
          <a:xfrm>
            <a:off x="943250" y="1542705"/>
            <a:ext cx="1891390" cy="1639762"/>
          </a:xfrm>
          <a:prstGeom prst="rect">
            <a:avLst/>
          </a:prstGeom>
          <a:solidFill>
            <a:srgbClr val="709D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6" name="Straight Connector 5">
            <a:extLst>
              <a:ext uri="{FF2B5EF4-FFF2-40B4-BE49-F238E27FC236}">
                <a16:creationId xmlns:a16="http://schemas.microsoft.com/office/drawing/2014/main" id="{AE2FBD6C-8728-75D8-DF1C-A8ACFBDEAB9E}"/>
              </a:ext>
            </a:extLst>
          </p:cNvPr>
          <p:cNvCxnSpPr>
            <a:cxnSpLocks/>
          </p:cNvCxnSpPr>
          <p:nvPr/>
        </p:nvCxnSpPr>
        <p:spPr>
          <a:xfrm flipV="1">
            <a:off x="1666240" y="1249079"/>
            <a:ext cx="0" cy="261112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DFC23B1B-6F83-F99A-EA26-A59FE3DFC332}"/>
              </a:ext>
            </a:extLst>
          </p:cNvPr>
          <p:cNvCxnSpPr>
            <a:cxnSpLocks/>
          </p:cNvCxnSpPr>
          <p:nvPr/>
        </p:nvCxnSpPr>
        <p:spPr>
          <a:xfrm>
            <a:off x="943250" y="1850946"/>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8" name="TextBox 7">
            <a:extLst>
              <a:ext uri="{FF2B5EF4-FFF2-40B4-BE49-F238E27FC236}">
                <a16:creationId xmlns:a16="http://schemas.microsoft.com/office/drawing/2014/main" id="{29B298DB-D63B-5D94-8F6F-E2E65349EE7A}"/>
              </a:ext>
            </a:extLst>
          </p:cNvPr>
          <p:cNvSpPr txBox="1"/>
          <p:nvPr/>
        </p:nvSpPr>
        <p:spPr>
          <a:xfrm>
            <a:off x="1027391" y="1373427"/>
            <a:ext cx="1618380" cy="338554"/>
          </a:xfrm>
          <a:prstGeom prst="rect">
            <a:avLst/>
          </a:prstGeom>
          <a:noFill/>
        </p:spPr>
        <p:txBody>
          <a:bodyPr wrap="square" rtlCol="0">
            <a:spAutoFit/>
          </a:bodyPr>
          <a:lstStyle/>
          <a:p>
            <a:r>
              <a:rPr lang="en-IN" sz="1600" dirty="0">
                <a:solidFill>
                  <a:schemeClr val="accent4">
                    <a:lumMod val="10000"/>
                  </a:schemeClr>
                </a:solidFill>
              </a:rPr>
              <a:t>    </a:t>
            </a:r>
          </a:p>
        </p:txBody>
      </p:sp>
      <p:sp>
        <p:nvSpPr>
          <p:cNvPr id="9" name="TextBox 8">
            <a:extLst>
              <a:ext uri="{FF2B5EF4-FFF2-40B4-BE49-F238E27FC236}">
                <a16:creationId xmlns:a16="http://schemas.microsoft.com/office/drawing/2014/main" id="{6B023769-E205-5F8C-2B02-2BAA84676874}"/>
              </a:ext>
            </a:extLst>
          </p:cNvPr>
          <p:cNvSpPr txBox="1"/>
          <p:nvPr/>
        </p:nvSpPr>
        <p:spPr>
          <a:xfrm>
            <a:off x="951993" y="1219204"/>
            <a:ext cx="1963285" cy="2308324"/>
          </a:xfrm>
          <a:prstGeom prst="rect">
            <a:avLst/>
          </a:prstGeom>
          <a:noFill/>
        </p:spPr>
        <p:txBody>
          <a:bodyPr wrap="square" rtlCol="0">
            <a:spAutoFit/>
          </a:bodyPr>
          <a:lstStyle/>
          <a:p>
            <a:r>
              <a:rPr lang="en-IN" dirty="0">
                <a:solidFill>
                  <a:schemeClr val="bg1">
                    <a:lumMod val="95000"/>
                  </a:schemeClr>
                </a:solidFill>
              </a:rPr>
              <a:t>Dno</a:t>
            </a:r>
          </a:p>
          <a:p>
            <a:r>
              <a:rPr lang="en-IN" dirty="0">
                <a:solidFill>
                  <a:schemeClr val="tx1">
                    <a:lumMod val="95000"/>
                    <a:lumOff val="5000"/>
                  </a:schemeClr>
                </a:solidFill>
              </a:rPr>
              <a:t>0	1, 2</a:t>
            </a:r>
          </a:p>
          <a:p>
            <a:r>
              <a:rPr lang="en-IN" dirty="0">
                <a:solidFill>
                  <a:schemeClr val="tx1">
                    <a:lumMod val="95000"/>
                    <a:lumOff val="5000"/>
                  </a:schemeClr>
                </a:solidFill>
              </a:rPr>
              <a:t>1	3,4</a:t>
            </a:r>
          </a:p>
          <a:p>
            <a:r>
              <a:rPr lang="en-IN" dirty="0">
                <a:solidFill>
                  <a:schemeClr val="tx1">
                    <a:lumMod val="95000"/>
                    <a:lumOff val="5000"/>
                  </a:schemeClr>
                </a:solidFill>
              </a:rPr>
              <a:t>2	5</a:t>
            </a:r>
          </a:p>
          <a:p>
            <a:r>
              <a:rPr lang="en-IN" dirty="0">
                <a:solidFill>
                  <a:schemeClr val="tx1">
                    <a:lumMod val="95000"/>
                    <a:lumOff val="5000"/>
                  </a:schemeClr>
                </a:solidFill>
              </a:rPr>
              <a:t>3	6,7</a:t>
            </a:r>
          </a:p>
          <a:p>
            <a:r>
              <a:rPr lang="en-IN" dirty="0">
                <a:solidFill>
                  <a:schemeClr val="tx1">
                    <a:lumMod val="95000"/>
                    <a:lumOff val="5000"/>
                  </a:schemeClr>
                </a:solidFill>
              </a:rPr>
              <a:t>4	8</a:t>
            </a:r>
          </a:p>
          <a:p>
            <a:r>
              <a:rPr lang="en-IN" dirty="0">
                <a:solidFill>
                  <a:schemeClr val="tx1">
                    <a:lumMod val="95000"/>
                    <a:lumOff val="5000"/>
                  </a:schemeClr>
                </a:solidFill>
              </a:rPr>
              <a:t>5             9,10</a:t>
            </a:r>
          </a:p>
          <a:p>
            <a:endParaRPr lang="en-IN" dirty="0">
              <a:solidFill>
                <a:schemeClr val="bg1">
                  <a:lumMod val="95000"/>
                </a:schemeClr>
              </a:solidFill>
            </a:endParaRPr>
          </a:p>
        </p:txBody>
      </p:sp>
      <p:cxnSp>
        <p:nvCxnSpPr>
          <p:cNvPr id="10" name="Straight Connector 9">
            <a:extLst>
              <a:ext uri="{FF2B5EF4-FFF2-40B4-BE49-F238E27FC236}">
                <a16:creationId xmlns:a16="http://schemas.microsoft.com/office/drawing/2014/main" id="{D6EE7563-C8A8-3327-47A7-09B20A1B994C}"/>
              </a:ext>
            </a:extLst>
          </p:cNvPr>
          <p:cNvCxnSpPr>
            <a:cxnSpLocks/>
          </p:cNvCxnSpPr>
          <p:nvPr/>
        </p:nvCxnSpPr>
        <p:spPr>
          <a:xfrm>
            <a:off x="899776" y="2399586"/>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A8134854-B720-8A7C-9576-2C2BC25F430F}"/>
              </a:ext>
            </a:extLst>
          </p:cNvPr>
          <p:cNvCxnSpPr>
            <a:cxnSpLocks/>
          </p:cNvCxnSpPr>
          <p:nvPr/>
        </p:nvCxnSpPr>
        <p:spPr>
          <a:xfrm>
            <a:off x="943250" y="2704386"/>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D5356354-6CFD-F7F2-0D92-EB25D71BC38D}"/>
              </a:ext>
            </a:extLst>
          </p:cNvPr>
          <p:cNvCxnSpPr>
            <a:cxnSpLocks/>
          </p:cNvCxnSpPr>
          <p:nvPr/>
        </p:nvCxnSpPr>
        <p:spPr>
          <a:xfrm>
            <a:off x="911165" y="2978706"/>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5D275F5F-AD7B-BE0D-9887-11594D2B184A}"/>
              </a:ext>
            </a:extLst>
          </p:cNvPr>
          <p:cNvCxnSpPr>
            <a:cxnSpLocks/>
          </p:cNvCxnSpPr>
          <p:nvPr/>
        </p:nvCxnSpPr>
        <p:spPr>
          <a:xfrm>
            <a:off x="899776" y="2104946"/>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17" name="TextBox 16">
            <a:extLst>
              <a:ext uri="{FF2B5EF4-FFF2-40B4-BE49-F238E27FC236}">
                <a16:creationId xmlns:a16="http://schemas.microsoft.com/office/drawing/2014/main" id="{3C812266-4CDB-0555-37AD-563690A004C9}"/>
              </a:ext>
            </a:extLst>
          </p:cNvPr>
          <p:cNvSpPr txBox="1"/>
          <p:nvPr/>
        </p:nvSpPr>
        <p:spPr>
          <a:xfrm>
            <a:off x="850392" y="861707"/>
            <a:ext cx="6096000" cy="369332"/>
          </a:xfrm>
          <a:prstGeom prst="rect">
            <a:avLst/>
          </a:prstGeom>
          <a:noFill/>
        </p:spPr>
        <p:txBody>
          <a:bodyPr wrap="square">
            <a:spAutoFit/>
          </a:bodyPr>
          <a:lstStyle/>
          <a:p>
            <a:r>
              <a:rPr lang="en-IN" b="1" dirty="0">
                <a:solidFill>
                  <a:schemeClr val="bg1">
                    <a:lumMod val="95000"/>
                  </a:schemeClr>
                </a:solidFill>
                <a:latin typeface="Times New Roman" panose="02020603050405020304" pitchFamily="18" charset="0"/>
                <a:cs typeface="Times New Roman" panose="02020603050405020304" pitchFamily="18" charset="0"/>
              </a:rPr>
              <a:t>Linear scale for Dno</a:t>
            </a:r>
          </a:p>
        </p:txBody>
      </p:sp>
      <p:sp>
        <p:nvSpPr>
          <p:cNvPr id="18" name="TextBox 17">
            <a:extLst>
              <a:ext uri="{FF2B5EF4-FFF2-40B4-BE49-F238E27FC236}">
                <a16:creationId xmlns:a16="http://schemas.microsoft.com/office/drawing/2014/main" id="{9EC51DEE-0364-FF13-F62E-1B68A3160FBC}"/>
              </a:ext>
            </a:extLst>
          </p:cNvPr>
          <p:cNvSpPr txBox="1"/>
          <p:nvPr/>
        </p:nvSpPr>
        <p:spPr>
          <a:xfrm>
            <a:off x="3072063" y="1487198"/>
            <a:ext cx="6745009" cy="2154436"/>
          </a:xfrm>
          <a:prstGeom prst="rect">
            <a:avLst/>
          </a:prstGeom>
          <a:noFill/>
        </p:spPr>
        <p:txBody>
          <a:bodyPr wrap="square" rtlCol="0">
            <a:spAutoFit/>
          </a:bodyPr>
          <a:lstStyle/>
          <a:p>
            <a:r>
              <a:rPr lang="en-IN" sz="2000" dirty="0">
                <a:solidFill>
                  <a:schemeClr val="bg1">
                    <a:lumMod val="95000"/>
                  </a:schemeClr>
                </a:solidFill>
                <a:latin typeface="Times New Roman" panose="02020603050405020304" pitchFamily="18" charset="0"/>
                <a:cs typeface="Times New Roman" panose="02020603050405020304" pitchFamily="18" charset="0"/>
              </a:rPr>
              <a:t>Dno=1 and Dno=2 combined as one value 0 on the scale</a:t>
            </a:r>
          </a:p>
          <a:p>
            <a:r>
              <a:rPr lang="en-IN" sz="2000" dirty="0">
                <a:solidFill>
                  <a:schemeClr val="bg1">
                    <a:lumMod val="95000"/>
                  </a:schemeClr>
                </a:solidFill>
                <a:latin typeface="Times New Roman" panose="02020603050405020304" pitchFamily="18" charset="0"/>
                <a:cs typeface="Times New Roman" panose="02020603050405020304" pitchFamily="18" charset="0"/>
              </a:rPr>
              <a:t>Dno=3and Dno=4 combined as one value 1 on the scale</a:t>
            </a:r>
          </a:p>
          <a:p>
            <a:r>
              <a:rPr lang="en-IN" sz="2000" dirty="0">
                <a:solidFill>
                  <a:schemeClr val="bg1">
                    <a:lumMod val="95000"/>
                  </a:schemeClr>
                </a:solidFill>
                <a:latin typeface="Times New Roman" panose="02020603050405020304" pitchFamily="18" charset="0"/>
                <a:cs typeface="Times New Roman" panose="02020603050405020304" pitchFamily="18" charset="0"/>
              </a:rPr>
              <a:t>Dno =5 corresponds to the value 2 on the scale </a:t>
            </a:r>
          </a:p>
          <a:p>
            <a:r>
              <a:rPr lang="en-IN" sz="2000" dirty="0">
                <a:solidFill>
                  <a:schemeClr val="bg1">
                    <a:lumMod val="95000"/>
                  </a:schemeClr>
                </a:solidFill>
                <a:latin typeface="Times New Roman" panose="02020603050405020304" pitchFamily="18" charset="0"/>
                <a:cs typeface="Times New Roman" panose="02020603050405020304" pitchFamily="18" charset="0"/>
              </a:rPr>
              <a:t>…</a:t>
            </a:r>
          </a:p>
          <a:p>
            <a:endParaRPr lang="en-IN" dirty="0">
              <a:solidFill>
                <a:schemeClr val="bg1">
                  <a:lumMod val="95000"/>
                </a:schemeClr>
              </a:solidFill>
            </a:endParaRPr>
          </a:p>
          <a:p>
            <a:endParaRPr lang="en-IN" dirty="0">
              <a:solidFill>
                <a:schemeClr val="bg1">
                  <a:lumMod val="95000"/>
                </a:schemeClr>
              </a:solidFill>
            </a:endParaRPr>
          </a:p>
          <a:p>
            <a:endParaRPr lang="en-IN" dirty="0">
              <a:solidFill>
                <a:schemeClr val="bg1">
                  <a:lumMod val="95000"/>
                </a:schemeClr>
              </a:solidFill>
            </a:endParaRPr>
          </a:p>
        </p:txBody>
      </p:sp>
      <p:sp>
        <p:nvSpPr>
          <p:cNvPr id="19" name="Rectangle 18">
            <a:extLst>
              <a:ext uri="{FF2B5EF4-FFF2-40B4-BE49-F238E27FC236}">
                <a16:creationId xmlns:a16="http://schemas.microsoft.com/office/drawing/2014/main" id="{43B281E8-08D4-5E0C-367A-A6B42AA9488F}"/>
              </a:ext>
            </a:extLst>
          </p:cNvPr>
          <p:cNvSpPr/>
          <p:nvPr/>
        </p:nvSpPr>
        <p:spPr>
          <a:xfrm>
            <a:off x="943250" y="4392488"/>
            <a:ext cx="1618380" cy="17562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0" name="Straight Connector 19">
            <a:extLst>
              <a:ext uri="{FF2B5EF4-FFF2-40B4-BE49-F238E27FC236}">
                <a16:creationId xmlns:a16="http://schemas.microsoft.com/office/drawing/2014/main" id="{F52BE300-098D-680D-3AAE-C63ED7C11223}"/>
              </a:ext>
            </a:extLst>
          </p:cNvPr>
          <p:cNvCxnSpPr>
            <a:cxnSpLocks/>
          </p:cNvCxnSpPr>
          <p:nvPr/>
        </p:nvCxnSpPr>
        <p:spPr>
          <a:xfrm>
            <a:off x="943250" y="470073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21" name="TextBox 20">
            <a:extLst>
              <a:ext uri="{FF2B5EF4-FFF2-40B4-BE49-F238E27FC236}">
                <a16:creationId xmlns:a16="http://schemas.microsoft.com/office/drawing/2014/main" id="{2F60975D-B09B-1CFD-A582-D132B4174003}"/>
              </a:ext>
            </a:extLst>
          </p:cNvPr>
          <p:cNvSpPr txBox="1"/>
          <p:nvPr/>
        </p:nvSpPr>
        <p:spPr>
          <a:xfrm>
            <a:off x="1027391" y="4223211"/>
            <a:ext cx="1618380" cy="338554"/>
          </a:xfrm>
          <a:prstGeom prst="rect">
            <a:avLst/>
          </a:prstGeom>
          <a:noFill/>
        </p:spPr>
        <p:txBody>
          <a:bodyPr wrap="square" rtlCol="0">
            <a:spAutoFit/>
          </a:bodyPr>
          <a:lstStyle/>
          <a:p>
            <a:r>
              <a:rPr lang="en-IN" sz="1600" dirty="0">
                <a:solidFill>
                  <a:schemeClr val="accent4">
                    <a:lumMod val="10000"/>
                  </a:schemeClr>
                </a:solidFill>
              </a:rPr>
              <a:t>    </a:t>
            </a:r>
          </a:p>
        </p:txBody>
      </p:sp>
      <p:cxnSp>
        <p:nvCxnSpPr>
          <p:cNvPr id="22" name="Straight Connector 21">
            <a:extLst>
              <a:ext uri="{FF2B5EF4-FFF2-40B4-BE49-F238E27FC236}">
                <a16:creationId xmlns:a16="http://schemas.microsoft.com/office/drawing/2014/main" id="{8FD7DB0F-FA0E-4D33-7CEB-B8FC2E68198E}"/>
              </a:ext>
            </a:extLst>
          </p:cNvPr>
          <p:cNvCxnSpPr>
            <a:cxnSpLocks/>
          </p:cNvCxnSpPr>
          <p:nvPr/>
        </p:nvCxnSpPr>
        <p:spPr>
          <a:xfrm>
            <a:off x="899776" y="524937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602D0332-1C5E-1D72-0F0D-6ED839784385}"/>
              </a:ext>
            </a:extLst>
          </p:cNvPr>
          <p:cNvCxnSpPr>
            <a:cxnSpLocks/>
          </p:cNvCxnSpPr>
          <p:nvPr/>
        </p:nvCxnSpPr>
        <p:spPr>
          <a:xfrm>
            <a:off x="943250" y="555417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4" name="Straight Connector 23">
            <a:extLst>
              <a:ext uri="{FF2B5EF4-FFF2-40B4-BE49-F238E27FC236}">
                <a16:creationId xmlns:a16="http://schemas.microsoft.com/office/drawing/2014/main" id="{3EEFD6EA-9619-3F8E-99FE-FC4C34D39AFB}"/>
              </a:ext>
            </a:extLst>
          </p:cNvPr>
          <p:cNvCxnSpPr>
            <a:cxnSpLocks/>
          </p:cNvCxnSpPr>
          <p:nvPr/>
        </p:nvCxnSpPr>
        <p:spPr>
          <a:xfrm>
            <a:off x="911165" y="582849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25" name="Straight Connector 24">
            <a:extLst>
              <a:ext uri="{FF2B5EF4-FFF2-40B4-BE49-F238E27FC236}">
                <a16:creationId xmlns:a16="http://schemas.microsoft.com/office/drawing/2014/main" id="{81818FAC-42ED-E38B-A156-5C6879A08C6B}"/>
              </a:ext>
            </a:extLst>
          </p:cNvPr>
          <p:cNvCxnSpPr>
            <a:cxnSpLocks/>
          </p:cNvCxnSpPr>
          <p:nvPr/>
        </p:nvCxnSpPr>
        <p:spPr>
          <a:xfrm>
            <a:off x="911165" y="5015690"/>
            <a:ext cx="1734606"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C70A2F42-96B1-321D-DA02-3C150B94FD98}"/>
              </a:ext>
            </a:extLst>
          </p:cNvPr>
          <p:cNvSpPr txBox="1"/>
          <p:nvPr/>
        </p:nvSpPr>
        <p:spPr>
          <a:xfrm>
            <a:off x="1016242" y="3974603"/>
            <a:ext cx="1445339" cy="369332"/>
          </a:xfrm>
          <a:prstGeom prst="rect">
            <a:avLst/>
          </a:prstGeom>
          <a:noFill/>
        </p:spPr>
        <p:txBody>
          <a:bodyPr wrap="square" rtlCol="0">
            <a:spAutoFit/>
          </a:bodyPr>
          <a:lstStyle/>
          <a:p>
            <a:r>
              <a:rPr lang="en-IN" dirty="0">
                <a:solidFill>
                  <a:schemeClr val="bg1">
                    <a:lumMod val="95000"/>
                  </a:schemeClr>
                </a:solidFill>
              </a:rPr>
              <a:t>Age</a:t>
            </a:r>
          </a:p>
        </p:txBody>
      </p:sp>
      <p:cxnSp>
        <p:nvCxnSpPr>
          <p:cNvPr id="27" name="Straight Connector 26">
            <a:extLst>
              <a:ext uri="{FF2B5EF4-FFF2-40B4-BE49-F238E27FC236}">
                <a16:creationId xmlns:a16="http://schemas.microsoft.com/office/drawing/2014/main" id="{734FBAD6-2A49-6D0F-A0DD-4CADF637A9A5}"/>
              </a:ext>
            </a:extLst>
          </p:cNvPr>
          <p:cNvCxnSpPr>
            <a:cxnSpLocks/>
          </p:cNvCxnSpPr>
          <p:nvPr/>
        </p:nvCxnSpPr>
        <p:spPr>
          <a:xfrm flipV="1">
            <a:off x="1551032" y="4343935"/>
            <a:ext cx="0" cy="1967626"/>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28" name="TextBox 27">
            <a:extLst>
              <a:ext uri="{FF2B5EF4-FFF2-40B4-BE49-F238E27FC236}">
                <a16:creationId xmlns:a16="http://schemas.microsoft.com/office/drawing/2014/main" id="{7D433E13-3F4F-8995-8EDC-37EF4812FC9B}"/>
              </a:ext>
            </a:extLst>
          </p:cNvPr>
          <p:cNvSpPr txBox="1"/>
          <p:nvPr/>
        </p:nvSpPr>
        <p:spPr>
          <a:xfrm>
            <a:off x="943250" y="4392488"/>
            <a:ext cx="1602232" cy="1754326"/>
          </a:xfrm>
          <a:prstGeom prst="rect">
            <a:avLst/>
          </a:prstGeom>
          <a:noFill/>
        </p:spPr>
        <p:txBody>
          <a:bodyPr wrap="square" rtlCol="0">
            <a:spAutoFit/>
          </a:bodyPr>
          <a:lstStyle/>
          <a:p>
            <a:r>
              <a:rPr lang="en-IN" dirty="0">
                <a:solidFill>
                  <a:schemeClr val="accent4">
                    <a:lumMod val="25000"/>
                  </a:schemeClr>
                </a:solidFill>
                <a:latin typeface="Times New Roman" panose="02020603050405020304" pitchFamily="18" charset="0"/>
                <a:cs typeface="Times New Roman" panose="02020603050405020304" pitchFamily="18" charset="0"/>
              </a:rPr>
              <a:t>0          &lt;20</a:t>
            </a:r>
          </a:p>
          <a:p>
            <a:r>
              <a:rPr lang="en-IN" dirty="0">
                <a:solidFill>
                  <a:schemeClr val="accent4">
                    <a:lumMod val="25000"/>
                  </a:schemeClr>
                </a:solidFill>
                <a:latin typeface="Times New Roman" panose="02020603050405020304" pitchFamily="18" charset="0"/>
                <a:cs typeface="Times New Roman" panose="02020603050405020304" pitchFamily="18" charset="0"/>
              </a:rPr>
              <a:t>1           20-25</a:t>
            </a:r>
          </a:p>
          <a:p>
            <a:r>
              <a:rPr lang="en-IN" dirty="0">
                <a:solidFill>
                  <a:schemeClr val="accent4">
                    <a:lumMod val="25000"/>
                  </a:schemeClr>
                </a:solidFill>
                <a:latin typeface="Times New Roman" panose="02020603050405020304" pitchFamily="18" charset="0"/>
                <a:cs typeface="Times New Roman" panose="02020603050405020304" pitchFamily="18" charset="0"/>
              </a:rPr>
              <a:t>2          26-30</a:t>
            </a:r>
          </a:p>
          <a:p>
            <a:r>
              <a:rPr lang="en-IN" dirty="0">
                <a:solidFill>
                  <a:schemeClr val="accent4">
                    <a:lumMod val="25000"/>
                  </a:schemeClr>
                </a:solidFill>
                <a:latin typeface="Times New Roman" panose="02020603050405020304" pitchFamily="18" charset="0"/>
                <a:cs typeface="Times New Roman" panose="02020603050405020304" pitchFamily="18" charset="0"/>
              </a:rPr>
              <a:t>3          31-40</a:t>
            </a:r>
          </a:p>
          <a:p>
            <a:r>
              <a:rPr lang="en-IN" dirty="0">
                <a:solidFill>
                  <a:schemeClr val="accent4">
                    <a:lumMod val="25000"/>
                  </a:schemeClr>
                </a:solidFill>
                <a:latin typeface="Times New Roman" panose="02020603050405020304" pitchFamily="18" charset="0"/>
                <a:cs typeface="Times New Roman" panose="02020603050405020304" pitchFamily="18" charset="0"/>
              </a:rPr>
              <a:t>4          41-50</a:t>
            </a:r>
          </a:p>
          <a:p>
            <a:r>
              <a:rPr lang="en-IN" dirty="0">
                <a:solidFill>
                  <a:schemeClr val="accent4">
                    <a:lumMod val="25000"/>
                  </a:schemeClr>
                </a:solidFill>
                <a:latin typeface="Times New Roman" panose="02020603050405020304" pitchFamily="18" charset="0"/>
                <a:cs typeface="Times New Roman" panose="02020603050405020304" pitchFamily="18" charset="0"/>
              </a:rPr>
              <a:t>5           &gt;50</a:t>
            </a:r>
          </a:p>
        </p:txBody>
      </p:sp>
      <p:sp>
        <p:nvSpPr>
          <p:cNvPr id="29" name="TextBox 28">
            <a:extLst>
              <a:ext uri="{FF2B5EF4-FFF2-40B4-BE49-F238E27FC236}">
                <a16:creationId xmlns:a16="http://schemas.microsoft.com/office/drawing/2014/main" id="{1799D3C7-6BAA-2E1F-8B85-D2B420260FD0}"/>
              </a:ext>
            </a:extLst>
          </p:cNvPr>
          <p:cNvSpPr txBox="1"/>
          <p:nvPr/>
        </p:nvSpPr>
        <p:spPr>
          <a:xfrm>
            <a:off x="850392" y="3675533"/>
            <a:ext cx="4009830" cy="369332"/>
          </a:xfrm>
          <a:prstGeom prst="rect">
            <a:avLst/>
          </a:prstGeom>
          <a:noFill/>
        </p:spPr>
        <p:txBody>
          <a:bodyPr wrap="square" rtlCol="0">
            <a:spAutoFit/>
          </a:bodyPr>
          <a:lstStyle/>
          <a:p>
            <a:r>
              <a:rPr lang="en-IN" b="1" dirty="0">
                <a:solidFill>
                  <a:schemeClr val="bg1">
                    <a:lumMod val="95000"/>
                  </a:schemeClr>
                </a:solidFill>
              </a:rPr>
              <a:t>Linear scale for Age</a:t>
            </a:r>
          </a:p>
        </p:txBody>
      </p:sp>
      <p:sp>
        <p:nvSpPr>
          <p:cNvPr id="30" name="TextBox 29">
            <a:extLst>
              <a:ext uri="{FF2B5EF4-FFF2-40B4-BE49-F238E27FC236}">
                <a16:creationId xmlns:a16="http://schemas.microsoft.com/office/drawing/2014/main" id="{8069B2DE-C943-1F90-9F3E-A9852B9E5B16}"/>
              </a:ext>
            </a:extLst>
          </p:cNvPr>
          <p:cNvSpPr txBox="1"/>
          <p:nvPr/>
        </p:nvSpPr>
        <p:spPr>
          <a:xfrm>
            <a:off x="3535680" y="3974603"/>
            <a:ext cx="6075679" cy="1323439"/>
          </a:xfrm>
          <a:prstGeom prst="rect">
            <a:avLst/>
          </a:prstGeom>
          <a:noFill/>
        </p:spPr>
        <p:txBody>
          <a:bodyPr wrap="square" rtlCol="0">
            <a:spAutoFit/>
          </a:bodyPr>
          <a:lstStyle/>
          <a:p>
            <a:r>
              <a:rPr lang="en-IN" sz="2000" dirty="0">
                <a:solidFill>
                  <a:schemeClr val="bg1">
                    <a:lumMod val="95000"/>
                  </a:schemeClr>
                </a:solidFill>
                <a:latin typeface="Times New Roman" panose="02020603050405020304" pitchFamily="18" charset="0"/>
                <a:cs typeface="Times New Roman" panose="02020603050405020304" pitchFamily="18" charset="0"/>
              </a:rPr>
              <a:t>Age is divided into its scale of 0 to 5 by grouping ages</a:t>
            </a:r>
          </a:p>
          <a:p>
            <a:r>
              <a:rPr lang="en-IN" sz="2000" dirty="0">
                <a:solidFill>
                  <a:schemeClr val="bg1">
                    <a:lumMod val="95000"/>
                  </a:schemeClr>
                </a:solidFill>
                <a:latin typeface="Times New Roman" panose="02020603050405020304" pitchFamily="18" charset="0"/>
                <a:cs typeface="Times New Roman" panose="02020603050405020304" pitchFamily="18" charset="0"/>
              </a:rPr>
              <a:t>So as to distribute the employees uniformly by age.</a:t>
            </a:r>
          </a:p>
          <a:p>
            <a:r>
              <a:rPr lang="en-IN" sz="2000" dirty="0">
                <a:solidFill>
                  <a:schemeClr val="bg1">
                    <a:lumMod val="95000"/>
                  </a:schemeClr>
                </a:solidFill>
                <a:latin typeface="Times New Roman" panose="02020603050405020304" pitchFamily="18" charset="0"/>
                <a:cs typeface="Times New Roman" panose="02020603050405020304" pitchFamily="18" charset="0"/>
              </a:rPr>
              <a:t>Age&lt;20 corresponds to the value 0 on the scale</a:t>
            </a:r>
          </a:p>
          <a:p>
            <a:r>
              <a:rPr lang="en-IN" sz="2000" dirty="0">
                <a:solidFill>
                  <a:schemeClr val="bg1">
                    <a:lumMod val="95000"/>
                  </a:schemeClr>
                </a:solidFill>
                <a:latin typeface="Times New Roman" panose="02020603050405020304" pitchFamily="18" charset="0"/>
                <a:cs typeface="Times New Roman" panose="02020603050405020304" pitchFamily="18" charset="0"/>
              </a:rPr>
              <a:t>20&lt;=Age&gt;=25 corresponds to the value 1 on the scale</a:t>
            </a:r>
            <a:endParaRPr lang="en-IN" sz="2000" dirty="0"/>
          </a:p>
        </p:txBody>
      </p:sp>
    </p:spTree>
    <p:extLst>
      <p:ext uri="{BB962C8B-B14F-4D97-AF65-F5344CB8AC3E}">
        <p14:creationId xmlns:p14="http://schemas.microsoft.com/office/powerpoint/2010/main" val="34677303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AAA6C7-B630-AD6A-A1F0-927B7C6045E8}"/>
              </a:ext>
            </a:extLst>
          </p:cNvPr>
          <p:cNvSpPr>
            <a:spLocks noGrp="1"/>
          </p:cNvSpPr>
          <p:nvPr>
            <p:ph type="sldNum" sz="quarter" idx="12"/>
          </p:nvPr>
        </p:nvSpPr>
        <p:spPr/>
        <p:txBody>
          <a:bodyPr/>
          <a:lstStyle/>
          <a:p>
            <a:fld id="{294A09A9-5501-47C1-A89A-A340965A2BE2}" type="slidenum">
              <a:rPr lang="en-US" smtClean="0"/>
              <a:t>48</a:t>
            </a:fld>
            <a:endParaRPr lang="en-US" dirty="0"/>
          </a:p>
        </p:txBody>
      </p:sp>
      <p:sp>
        <p:nvSpPr>
          <p:cNvPr id="4" name="Rectangle 3">
            <a:extLst>
              <a:ext uri="{FF2B5EF4-FFF2-40B4-BE49-F238E27FC236}">
                <a16:creationId xmlns:a16="http://schemas.microsoft.com/office/drawing/2014/main" id="{52E0B5EF-DFDB-C86A-DCBF-44D7A6E1C493}"/>
              </a:ext>
            </a:extLst>
          </p:cNvPr>
          <p:cNvSpPr/>
          <p:nvPr/>
        </p:nvSpPr>
        <p:spPr>
          <a:xfrm>
            <a:off x="1391920" y="722376"/>
            <a:ext cx="2962442" cy="309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90F7FCEA-0E69-93A6-952F-03EC5881DF1E}"/>
              </a:ext>
            </a:extLst>
          </p:cNvPr>
          <p:cNvSpPr txBox="1"/>
          <p:nvPr/>
        </p:nvSpPr>
        <p:spPr>
          <a:xfrm>
            <a:off x="1032042" y="622861"/>
            <a:ext cx="3606800" cy="3693319"/>
          </a:xfrm>
          <a:prstGeom prst="rect">
            <a:avLst/>
          </a:prstGeom>
          <a:noFill/>
        </p:spPr>
        <p:txBody>
          <a:bodyPr wrap="square" rtlCol="0">
            <a:spAutoFit/>
          </a:bodyPr>
          <a:lstStyle/>
          <a:p>
            <a:r>
              <a:rPr lang="en-IN" dirty="0">
                <a:solidFill>
                  <a:schemeClr val="bg1">
                    <a:lumMod val="95000"/>
                  </a:schemeClr>
                </a:solidFill>
              </a:rPr>
              <a:t>5</a:t>
            </a:r>
          </a:p>
          <a:p>
            <a:endParaRPr lang="en-IN" dirty="0">
              <a:solidFill>
                <a:schemeClr val="bg1">
                  <a:lumMod val="95000"/>
                </a:schemeClr>
              </a:solidFill>
            </a:endParaRPr>
          </a:p>
          <a:p>
            <a:r>
              <a:rPr lang="en-IN" dirty="0">
                <a:solidFill>
                  <a:schemeClr val="bg1">
                    <a:lumMod val="95000"/>
                  </a:schemeClr>
                </a:solidFill>
              </a:rPr>
              <a:t>4</a:t>
            </a:r>
          </a:p>
          <a:p>
            <a:endParaRPr lang="en-IN" dirty="0">
              <a:solidFill>
                <a:schemeClr val="bg1">
                  <a:lumMod val="95000"/>
                </a:schemeClr>
              </a:solidFill>
            </a:endParaRPr>
          </a:p>
          <a:p>
            <a:r>
              <a:rPr lang="en-IN" dirty="0">
                <a:solidFill>
                  <a:schemeClr val="bg1">
                    <a:lumMod val="95000"/>
                  </a:schemeClr>
                </a:solidFill>
              </a:rPr>
              <a:t>3</a:t>
            </a:r>
          </a:p>
          <a:p>
            <a:endParaRPr lang="en-IN" dirty="0">
              <a:solidFill>
                <a:schemeClr val="bg1">
                  <a:lumMod val="95000"/>
                </a:schemeClr>
              </a:solidFill>
            </a:endParaRPr>
          </a:p>
          <a:p>
            <a:r>
              <a:rPr lang="en-IN" dirty="0">
                <a:solidFill>
                  <a:schemeClr val="bg1">
                    <a:lumMod val="95000"/>
                  </a:schemeClr>
                </a:solidFill>
              </a:rPr>
              <a:t>2</a:t>
            </a:r>
          </a:p>
          <a:p>
            <a:endParaRPr lang="en-IN" dirty="0">
              <a:solidFill>
                <a:schemeClr val="bg1">
                  <a:lumMod val="95000"/>
                </a:schemeClr>
              </a:solidFill>
            </a:endParaRPr>
          </a:p>
          <a:p>
            <a:r>
              <a:rPr lang="en-IN" dirty="0">
                <a:solidFill>
                  <a:schemeClr val="bg1">
                    <a:lumMod val="95000"/>
                  </a:schemeClr>
                </a:solidFill>
              </a:rPr>
              <a:t>1</a:t>
            </a:r>
          </a:p>
          <a:p>
            <a:endParaRPr lang="en-IN" dirty="0">
              <a:solidFill>
                <a:schemeClr val="bg1">
                  <a:lumMod val="95000"/>
                </a:schemeClr>
              </a:solidFill>
            </a:endParaRPr>
          </a:p>
          <a:p>
            <a:r>
              <a:rPr lang="en-IN" dirty="0">
                <a:solidFill>
                  <a:schemeClr val="bg1">
                    <a:lumMod val="95000"/>
                  </a:schemeClr>
                </a:solidFill>
              </a:rPr>
              <a:t>0</a:t>
            </a:r>
          </a:p>
          <a:p>
            <a:endParaRPr lang="en-IN" dirty="0">
              <a:solidFill>
                <a:schemeClr val="bg1">
                  <a:lumMod val="95000"/>
                </a:schemeClr>
              </a:solidFill>
            </a:endParaRPr>
          </a:p>
          <a:p>
            <a:r>
              <a:rPr lang="en-IN" dirty="0">
                <a:solidFill>
                  <a:schemeClr val="bg1">
                    <a:lumMod val="95000"/>
                  </a:schemeClr>
                </a:solidFill>
              </a:rPr>
              <a:t>       0      1      2      3      4       5   </a:t>
            </a:r>
          </a:p>
        </p:txBody>
      </p:sp>
      <p:cxnSp>
        <p:nvCxnSpPr>
          <p:cNvPr id="6" name="Straight Connector 5">
            <a:extLst>
              <a:ext uri="{FF2B5EF4-FFF2-40B4-BE49-F238E27FC236}">
                <a16:creationId xmlns:a16="http://schemas.microsoft.com/office/drawing/2014/main" id="{A8C717F3-0373-694B-156A-25BF3F25C1DC}"/>
              </a:ext>
            </a:extLst>
          </p:cNvPr>
          <p:cNvCxnSpPr>
            <a:cxnSpLocks/>
          </p:cNvCxnSpPr>
          <p:nvPr/>
        </p:nvCxnSpPr>
        <p:spPr>
          <a:xfrm>
            <a:off x="1391920" y="1199896"/>
            <a:ext cx="2962442"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11635AF0-5F2C-DA61-6A29-F658498F8544}"/>
              </a:ext>
            </a:extLst>
          </p:cNvPr>
          <p:cNvCxnSpPr>
            <a:cxnSpLocks/>
          </p:cNvCxnSpPr>
          <p:nvPr/>
        </p:nvCxnSpPr>
        <p:spPr>
          <a:xfrm>
            <a:off x="1391920" y="1758696"/>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BBA02E7C-4103-1398-D435-A94B65C6CE42}"/>
              </a:ext>
            </a:extLst>
          </p:cNvPr>
          <p:cNvCxnSpPr>
            <a:cxnSpLocks/>
          </p:cNvCxnSpPr>
          <p:nvPr/>
        </p:nvCxnSpPr>
        <p:spPr>
          <a:xfrm>
            <a:off x="1391920" y="2276856"/>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2C19BFFF-DB21-EBAB-9BD1-29CF02E31A3D}"/>
              </a:ext>
            </a:extLst>
          </p:cNvPr>
          <p:cNvCxnSpPr>
            <a:cxnSpLocks/>
          </p:cNvCxnSpPr>
          <p:nvPr/>
        </p:nvCxnSpPr>
        <p:spPr>
          <a:xfrm>
            <a:off x="1391920" y="2845816"/>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99812FEC-DBE5-030E-540A-3974A37DDA5D}"/>
              </a:ext>
            </a:extLst>
          </p:cNvPr>
          <p:cNvCxnSpPr>
            <a:cxnSpLocks/>
          </p:cNvCxnSpPr>
          <p:nvPr/>
        </p:nvCxnSpPr>
        <p:spPr>
          <a:xfrm>
            <a:off x="1316522" y="3363976"/>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A5B5D42A-9210-CD0D-5A86-FB18D4910747}"/>
              </a:ext>
            </a:extLst>
          </p:cNvPr>
          <p:cNvCxnSpPr>
            <a:cxnSpLocks/>
          </p:cNvCxnSpPr>
          <p:nvPr/>
        </p:nvCxnSpPr>
        <p:spPr>
          <a:xfrm flipV="1">
            <a:off x="1859280" y="397256"/>
            <a:ext cx="0" cy="35661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88AA203C-4217-CFF0-1301-2569106BEDDA}"/>
              </a:ext>
            </a:extLst>
          </p:cNvPr>
          <p:cNvCxnSpPr>
            <a:cxnSpLocks/>
          </p:cNvCxnSpPr>
          <p:nvPr/>
        </p:nvCxnSpPr>
        <p:spPr>
          <a:xfrm flipV="1">
            <a:off x="2296160" y="549656"/>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0FF35514-5918-48B5-38BA-4D4C17D6B06C}"/>
              </a:ext>
            </a:extLst>
          </p:cNvPr>
          <p:cNvCxnSpPr>
            <a:cxnSpLocks/>
          </p:cNvCxnSpPr>
          <p:nvPr/>
        </p:nvCxnSpPr>
        <p:spPr>
          <a:xfrm flipV="1">
            <a:off x="2733040" y="549656"/>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8D9C5370-F490-1120-183C-3FEBA11947BB}"/>
              </a:ext>
            </a:extLst>
          </p:cNvPr>
          <p:cNvCxnSpPr>
            <a:cxnSpLocks/>
          </p:cNvCxnSpPr>
          <p:nvPr/>
        </p:nvCxnSpPr>
        <p:spPr>
          <a:xfrm flipV="1">
            <a:off x="3810000" y="682788"/>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7D3EC62A-BAD9-4FA0-58CC-BF116C95BE90}"/>
              </a:ext>
            </a:extLst>
          </p:cNvPr>
          <p:cNvCxnSpPr>
            <a:cxnSpLocks/>
          </p:cNvCxnSpPr>
          <p:nvPr/>
        </p:nvCxnSpPr>
        <p:spPr>
          <a:xfrm flipV="1">
            <a:off x="3261360" y="681736"/>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16" name="TextBox 15">
            <a:extLst>
              <a:ext uri="{FF2B5EF4-FFF2-40B4-BE49-F238E27FC236}">
                <a16:creationId xmlns:a16="http://schemas.microsoft.com/office/drawing/2014/main" id="{9261EFA9-D93D-AE23-61C3-DC3EA824FCBB}"/>
              </a:ext>
            </a:extLst>
          </p:cNvPr>
          <p:cNvSpPr txBox="1"/>
          <p:nvPr/>
        </p:nvSpPr>
        <p:spPr>
          <a:xfrm>
            <a:off x="4429760" y="1199896"/>
            <a:ext cx="6673516" cy="6924973"/>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The Grid array shown  for this file has a total 36 cells </a:t>
            </a:r>
          </a:p>
          <a:p>
            <a:pPr marL="285750" indent="-285750">
              <a:buFont typeface="Arial" panose="020B0604020202020204" pitchFamily="34" charset="0"/>
              <a:buChar char="•"/>
            </a:pP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Each cell points to some bucket address where the records  corresponding to that cells are stored.</a:t>
            </a:r>
          </a:p>
          <a:p>
            <a:pPr marL="285750" indent="-285750">
              <a:buFont typeface="Arial" panose="020B0604020202020204" pitchFamily="34" charset="0"/>
              <a:buChar char="•"/>
            </a:pP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solidFill>
                  <a:srgbClr val="D1D5DB"/>
                </a:solidFill>
                <a:latin typeface="Söhne"/>
              </a:rPr>
              <a:t>E</a:t>
            </a:r>
            <a:r>
              <a:rPr lang="en-US" sz="2400" b="0" i="0" dirty="0">
                <a:solidFill>
                  <a:srgbClr val="D1D5DB"/>
                </a:solidFill>
                <a:effectLst/>
                <a:latin typeface="Söhne"/>
              </a:rPr>
              <a:t>ach cell corresponds to a specific combination of </a:t>
            </a:r>
            <a:r>
              <a:rPr lang="en-US" sz="2400" b="0" i="0" dirty="0" err="1">
                <a:solidFill>
                  <a:srgbClr val="D1D5DB"/>
                </a:solidFill>
                <a:effectLst/>
                <a:latin typeface="Söhne"/>
              </a:rPr>
              <a:t>Dno</a:t>
            </a:r>
            <a:r>
              <a:rPr lang="en-US" sz="2400" b="0" i="0" dirty="0">
                <a:solidFill>
                  <a:srgbClr val="D1D5DB"/>
                </a:solidFill>
                <a:effectLst/>
                <a:latin typeface="Söhne"/>
              </a:rPr>
              <a:t> and Age criteria. </a:t>
            </a:r>
            <a:endParaRPr lang="en-US" sz="2400" dirty="0">
              <a:solidFill>
                <a:srgbClr val="D1D5DB"/>
              </a:solidFill>
              <a:latin typeface="Söhne"/>
              <a:cs typeface="Times New Roman" panose="02020603050405020304" pitchFamily="18" charset="0"/>
            </a:endParaRPr>
          </a:p>
          <a:p>
            <a:pPr marL="285750" indent="-285750">
              <a:buFont typeface="Arial" panose="020B0604020202020204" pitchFamily="34" charset="0"/>
              <a:buChar char="•"/>
            </a:pPr>
            <a:r>
              <a:rPr lang="en-US" sz="2400" b="0" i="0" dirty="0">
                <a:solidFill>
                  <a:srgbClr val="D1D5DB"/>
                </a:solidFill>
                <a:effectLst/>
                <a:latin typeface="Söhne"/>
              </a:rPr>
              <a:t>For example, the cell(0,0) corresponds to the combination of </a:t>
            </a:r>
            <a:r>
              <a:rPr lang="en-US" sz="2400" b="0" i="0" dirty="0" err="1">
                <a:solidFill>
                  <a:srgbClr val="D1D5DB"/>
                </a:solidFill>
                <a:effectLst/>
                <a:latin typeface="Söhne"/>
              </a:rPr>
              <a:t>Dno</a:t>
            </a:r>
            <a:r>
              <a:rPr lang="en-US" sz="2400" b="0" i="0" dirty="0">
                <a:solidFill>
                  <a:srgbClr val="D1D5DB"/>
                </a:solidFill>
                <a:effectLst/>
                <a:latin typeface="Söhne"/>
              </a:rPr>
              <a:t>=1,2 and Age&lt;20, and contains some records that match this criteria. Similarly, the cell(1,0) corresponds to the combination of </a:t>
            </a:r>
            <a:r>
              <a:rPr lang="en-US" sz="2400" b="0" i="0" dirty="0" err="1">
                <a:solidFill>
                  <a:srgbClr val="D1D5DB"/>
                </a:solidFill>
                <a:effectLst/>
                <a:latin typeface="Söhne"/>
              </a:rPr>
              <a:t>Dno</a:t>
            </a:r>
            <a:r>
              <a:rPr lang="en-US" sz="2400" b="0" i="0" dirty="0">
                <a:solidFill>
                  <a:srgbClr val="D1D5DB"/>
                </a:solidFill>
                <a:effectLst/>
                <a:latin typeface="Söhne"/>
              </a:rPr>
              <a:t>=3 ,4 and Age&lt;20, and contains some records that match this criteria.</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lumMod val="95000"/>
                </a:schemeClr>
              </a:solidFill>
            </a:endParaRPr>
          </a:p>
          <a:p>
            <a:pPr marL="285750" indent="-285750">
              <a:buFont typeface="Arial" panose="020B0604020202020204" pitchFamily="34" charset="0"/>
              <a:buChar char="•"/>
            </a:pPr>
            <a:endParaRPr lang="en-IN" dirty="0">
              <a:solidFill>
                <a:schemeClr val="bg1">
                  <a:lumMod val="95000"/>
                </a:schemeClr>
              </a:solidFill>
            </a:endParaRPr>
          </a:p>
          <a:p>
            <a:pPr marL="285750" indent="-285750">
              <a:buFont typeface="Arial" panose="020B0604020202020204" pitchFamily="34" charset="0"/>
              <a:buChar char="•"/>
            </a:pPr>
            <a:endParaRPr lang="en-IN" dirty="0">
              <a:solidFill>
                <a:schemeClr val="bg1">
                  <a:lumMod val="95000"/>
                </a:schemeClr>
              </a:solidFill>
            </a:endParaRPr>
          </a:p>
          <a:p>
            <a:pPr marL="285750" indent="-285750">
              <a:buFont typeface="Arial" panose="020B0604020202020204" pitchFamily="34" charset="0"/>
              <a:buChar char="•"/>
            </a:pPr>
            <a:endParaRPr lang="en-IN" dirty="0">
              <a:solidFill>
                <a:schemeClr val="bg1">
                  <a:lumMod val="95000"/>
                </a:schemeClr>
              </a:solidFill>
            </a:endParaRPr>
          </a:p>
          <a:p>
            <a:pPr marL="285750" indent="-285750">
              <a:buFont typeface="Arial" panose="020B0604020202020204" pitchFamily="34" charset="0"/>
              <a:buChar char="•"/>
            </a:pPr>
            <a:endParaRPr lang="en-IN" dirty="0">
              <a:solidFill>
                <a:schemeClr val="bg1">
                  <a:lumMod val="95000"/>
                </a:schemeClr>
              </a:solidFill>
            </a:endParaRPr>
          </a:p>
          <a:p>
            <a:endParaRPr lang="en-IN" dirty="0">
              <a:solidFill>
                <a:schemeClr val="bg1">
                  <a:lumMod val="95000"/>
                </a:schemeClr>
              </a:solidFill>
            </a:endParaRPr>
          </a:p>
        </p:txBody>
      </p:sp>
      <p:cxnSp>
        <p:nvCxnSpPr>
          <p:cNvPr id="18" name="Straight Arrow Connector 17">
            <a:extLst>
              <a:ext uri="{FF2B5EF4-FFF2-40B4-BE49-F238E27FC236}">
                <a16:creationId xmlns:a16="http://schemas.microsoft.com/office/drawing/2014/main" id="{8C49FA5D-2068-78EB-2ACE-ADA6D7DEDEB3}"/>
              </a:ext>
            </a:extLst>
          </p:cNvPr>
          <p:cNvCxnSpPr>
            <a:cxnSpLocks/>
          </p:cNvCxnSpPr>
          <p:nvPr/>
        </p:nvCxnSpPr>
        <p:spPr>
          <a:xfrm flipV="1">
            <a:off x="924560" y="949518"/>
            <a:ext cx="0" cy="2835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C34CB0-3EDD-09CD-6537-7568E73E6736}"/>
              </a:ext>
            </a:extLst>
          </p:cNvPr>
          <p:cNvCxnSpPr>
            <a:cxnSpLocks/>
          </p:cNvCxnSpPr>
          <p:nvPr/>
        </p:nvCxnSpPr>
        <p:spPr>
          <a:xfrm>
            <a:off x="1391920" y="4540742"/>
            <a:ext cx="27694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6BA5AD-BF21-ACE5-8C6B-67C8ECB6FA39}"/>
              </a:ext>
            </a:extLst>
          </p:cNvPr>
          <p:cNvSpPr txBox="1"/>
          <p:nvPr/>
        </p:nvSpPr>
        <p:spPr>
          <a:xfrm>
            <a:off x="1859280" y="4597044"/>
            <a:ext cx="2658970" cy="307777"/>
          </a:xfrm>
          <a:prstGeom prst="rect">
            <a:avLst/>
          </a:prstGeom>
          <a:noFill/>
        </p:spPr>
        <p:txBody>
          <a:bodyPr wrap="square">
            <a:spAutoFit/>
          </a:bodyPr>
          <a:lstStyle/>
          <a:p>
            <a:r>
              <a:rPr lang="en-IN" sz="1400" dirty="0">
                <a:solidFill>
                  <a:schemeClr val="bg1">
                    <a:lumMod val="95000"/>
                  </a:schemeClr>
                </a:solidFill>
                <a:latin typeface="Times New Roman" panose="02020603050405020304" pitchFamily="18" charset="0"/>
                <a:cs typeface="Times New Roman" panose="02020603050405020304" pitchFamily="18" charset="0"/>
              </a:rPr>
              <a:t>Linear scale for Age</a:t>
            </a:r>
          </a:p>
        </p:txBody>
      </p:sp>
      <p:sp>
        <p:nvSpPr>
          <p:cNvPr id="39" name="TextBox 38">
            <a:extLst>
              <a:ext uri="{FF2B5EF4-FFF2-40B4-BE49-F238E27FC236}">
                <a16:creationId xmlns:a16="http://schemas.microsoft.com/office/drawing/2014/main" id="{4AA7B2AC-3897-2314-39E4-C17C6DBF3F2F}"/>
              </a:ext>
            </a:extLst>
          </p:cNvPr>
          <p:cNvSpPr txBox="1"/>
          <p:nvPr/>
        </p:nvSpPr>
        <p:spPr>
          <a:xfrm rot="16200000">
            <a:off x="-390250" y="1949298"/>
            <a:ext cx="2307336" cy="307777"/>
          </a:xfrm>
          <a:prstGeom prst="rect">
            <a:avLst/>
          </a:prstGeom>
          <a:noFill/>
        </p:spPr>
        <p:txBody>
          <a:bodyPr wrap="square">
            <a:spAutoFit/>
          </a:bodyPr>
          <a:lstStyle/>
          <a:p>
            <a:r>
              <a:rPr lang="en-IN" sz="1400" dirty="0">
                <a:solidFill>
                  <a:schemeClr val="bg1">
                    <a:lumMod val="95000"/>
                  </a:schemeClr>
                </a:solidFill>
                <a:latin typeface="Times New Roman" panose="02020603050405020304" pitchFamily="18" charset="0"/>
                <a:cs typeface="Times New Roman" panose="02020603050405020304" pitchFamily="18" charset="0"/>
              </a:rPr>
              <a:t>Linear scale for Dno</a:t>
            </a:r>
          </a:p>
        </p:txBody>
      </p:sp>
      <p:sp>
        <p:nvSpPr>
          <p:cNvPr id="40" name="TextBox 39">
            <a:extLst>
              <a:ext uri="{FF2B5EF4-FFF2-40B4-BE49-F238E27FC236}">
                <a16:creationId xmlns:a16="http://schemas.microsoft.com/office/drawing/2014/main" id="{26C9CDF1-1BBF-E6CF-D0CA-CF76E35C6131}"/>
              </a:ext>
            </a:extLst>
          </p:cNvPr>
          <p:cNvSpPr txBox="1"/>
          <p:nvPr/>
        </p:nvSpPr>
        <p:spPr>
          <a:xfrm>
            <a:off x="5106202" y="392028"/>
            <a:ext cx="6122204" cy="461665"/>
          </a:xfrm>
          <a:prstGeom prst="rect">
            <a:avLst/>
          </a:prstGeom>
          <a:noFill/>
        </p:spPr>
        <p:txBody>
          <a:bodyPr wrap="square" rtlCol="0">
            <a:spAutoFit/>
          </a:bodyPr>
          <a:lstStyle/>
          <a:p>
            <a:r>
              <a:rPr lang="en-US" sz="2400" b="1" dirty="0">
                <a:solidFill>
                  <a:srgbClr val="D1D5DB"/>
                </a:solidFill>
                <a:latin typeface="Times New Roman" panose="02020603050405020304" pitchFamily="18" charset="0"/>
                <a:cs typeface="Times New Roman" panose="02020603050405020304" pitchFamily="18" charset="0"/>
              </a:rPr>
              <a:t>I</a:t>
            </a:r>
            <a:r>
              <a:rPr lang="en-US" sz="2400" b="1" i="0" dirty="0">
                <a:solidFill>
                  <a:srgbClr val="D1D5DB"/>
                </a:solidFill>
                <a:effectLst/>
                <a:latin typeface="Times New Roman" panose="02020603050405020304" pitchFamily="18" charset="0"/>
                <a:cs typeface="Times New Roman" panose="02020603050405020304" pitchFamily="18" charset="0"/>
              </a:rPr>
              <a:t>nterpretation of the given grid array</a:t>
            </a: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290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CDE21D-069A-C164-B343-C08DC6D19D89}"/>
              </a:ext>
            </a:extLst>
          </p:cNvPr>
          <p:cNvSpPr>
            <a:spLocks noGrp="1"/>
          </p:cNvSpPr>
          <p:nvPr>
            <p:ph type="sldNum" sz="quarter" idx="12"/>
          </p:nvPr>
        </p:nvSpPr>
        <p:spPr/>
        <p:txBody>
          <a:bodyPr/>
          <a:lstStyle/>
          <a:p>
            <a:fld id="{294A09A9-5501-47C1-A89A-A340965A2BE2}" type="slidenum">
              <a:rPr lang="en-US" smtClean="0"/>
              <a:t>49</a:t>
            </a:fld>
            <a:endParaRPr lang="en-US" dirty="0"/>
          </a:p>
        </p:txBody>
      </p:sp>
      <p:sp>
        <p:nvSpPr>
          <p:cNvPr id="4" name="TextBox 3">
            <a:extLst>
              <a:ext uri="{FF2B5EF4-FFF2-40B4-BE49-F238E27FC236}">
                <a16:creationId xmlns:a16="http://schemas.microsoft.com/office/drawing/2014/main" id="{46BD423D-F6DA-30A7-DE36-8C994D6C9A30}"/>
              </a:ext>
            </a:extLst>
          </p:cNvPr>
          <p:cNvSpPr txBox="1"/>
          <p:nvPr/>
        </p:nvSpPr>
        <p:spPr>
          <a:xfrm>
            <a:off x="641845" y="850232"/>
            <a:ext cx="10170534" cy="2677656"/>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Thus the request for Dno =5 and Age  = 25  maps into the cell (2,1) corresponding to the grid array.</a:t>
            </a:r>
          </a:p>
          <a:p>
            <a:r>
              <a:rPr lang="en-IN" sz="2400" dirty="0">
                <a:solidFill>
                  <a:schemeClr val="bg1"/>
                </a:solidFill>
                <a:latin typeface="Times New Roman" panose="02020603050405020304" pitchFamily="18" charset="0"/>
                <a:cs typeface="Times New Roman" panose="02020603050405020304" pitchFamily="18" charset="0"/>
              </a:rPr>
              <a:t>The records for this combination will be found in the corresponding bucket.</a:t>
            </a:r>
          </a:p>
          <a:p>
            <a:r>
              <a:rPr lang="en-IN" sz="2400" dirty="0">
                <a:solidFill>
                  <a:schemeClr val="bg1"/>
                </a:solidFill>
                <a:latin typeface="Times New Roman" panose="02020603050405020304" pitchFamily="18" charset="0"/>
                <a:cs typeface="Times New Roman" panose="02020603050405020304" pitchFamily="18" charset="0"/>
              </a:rPr>
              <a:t>This method is particularly useful for range queries that would map into a set of cells corresponding to  a group of values along the linear scales. </a:t>
            </a:r>
          </a:p>
          <a:p>
            <a:endParaRPr lang="en-IN" sz="2400" dirty="0">
              <a:solidFill>
                <a:schemeClr val="bg1"/>
              </a:solidFill>
              <a:latin typeface="Times New Roman" panose="02020603050405020304" pitchFamily="18" charset="0"/>
              <a:cs typeface="Times New Roman" panose="02020603050405020304" pitchFamily="18" charset="0"/>
            </a:endParaRPr>
          </a:p>
          <a:p>
            <a:endParaRPr lang="en-IN" sz="2400" dirty="0">
              <a:solidFill>
                <a:schemeClr val="bg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27FE13B-DCB4-D87A-F07D-1AF0DE57D504}"/>
              </a:ext>
            </a:extLst>
          </p:cNvPr>
          <p:cNvSpPr/>
          <p:nvPr/>
        </p:nvSpPr>
        <p:spPr>
          <a:xfrm>
            <a:off x="4013200" y="2905760"/>
            <a:ext cx="2962442" cy="309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5CF2FC4-5B0F-78C0-A4E7-B4FA2DDB75FB}"/>
              </a:ext>
            </a:extLst>
          </p:cNvPr>
          <p:cNvSpPr txBox="1"/>
          <p:nvPr/>
        </p:nvSpPr>
        <p:spPr>
          <a:xfrm>
            <a:off x="3586480" y="2905760"/>
            <a:ext cx="3606800" cy="3693319"/>
          </a:xfrm>
          <a:prstGeom prst="rect">
            <a:avLst/>
          </a:prstGeom>
          <a:noFill/>
        </p:spPr>
        <p:txBody>
          <a:bodyPr wrap="square" rtlCol="0">
            <a:spAutoFit/>
          </a:bodyPr>
          <a:lstStyle/>
          <a:p>
            <a:r>
              <a:rPr lang="en-IN" dirty="0">
                <a:solidFill>
                  <a:schemeClr val="bg1">
                    <a:lumMod val="95000"/>
                  </a:schemeClr>
                </a:solidFill>
              </a:rPr>
              <a:t>5</a:t>
            </a:r>
          </a:p>
          <a:p>
            <a:endParaRPr lang="en-IN" dirty="0">
              <a:solidFill>
                <a:schemeClr val="bg1">
                  <a:lumMod val="95000"/>
                </a:schemeClr>
              </a:solidFill>
            </a:endParaRPr>
          </a:p>
          <a:p>
            <a:r>
              <a:rPr lang="en-IN" dirty="0">
                <a:solidFill>
                  <a:schemeClr val="bg1">
                    <a:lumMod val="95000"/>
                  </a:schemeClr>
                </a:solidFill>
              </a:rPr>
              <a:t>4</a:t>
            </a:r>
          </a:p>
          <a:p>
            <a:endParaRPr lang="en-IN" dirty="0">
              <a:solidFill>
                <a:schemeClr val="bg1">
                  <a:lumMod val="95000"/>
                </a:schemeClr>
              </a:solidFill>
            </a:endParaRPr>
          </a:p>
          <a:p>
            <a:r>
              <a:rPr lang="en-IN" dirty="0">
                <a:solidFill>
                  <a:schemeClr val="bg1">
                    <a:lumMod val="95000"/>
                  </a:schemeClr>
                </a:solidFill>
              </a:rPr>
              <a:t>3</a:t>
            </a:r>
          </a:p>
          <a:p>
            <a:endParaRPr lang="en-IN" dirty="0">
              <a:solidFill>
                <a:schemeClr val="bg1">
                  <a:lumMod val="95000"/>
                </a:schemeClr>
              </a:solidFill>
            </a:endParaRPr>
          </a:p>
          <a:p>
            <a:r>
              <a:rPr lang="en-IN" dirty="0">
                <a:solidFill>
                  <a:schemeClr val="bg1">
                    <a:lumMod val="95000"/>
                  </a:schemeClr>
                </a:solidFill>
              </a:rPr>
              <a:t>2</a:t>
            </a:r>
          </a:p>
          <a:p>
            <a:endParaRPr lang="en-IN" b="1" dirty="0">
              <a:solidFill>
                <a:schemeClr val="bg1">
                  <a:lumMod val="95000"/>
                </a:schemeClr>
              </a:solidFill>
            </a:endParaRPr>
          </a:p>
          <a:p>
            <a:r>
              <a:rPr lang="en-IN" dirty="0">
                <a:solidFill>
                  <a:schemeClr val="bg1">
                    <a:lumMod val="95000"/>
                  </a:schemeClr>
                </a:solidFill>
              </a:rPr>
              <a:t>1</a:t>
            </a:r>
          </a:p>
          <a:p>
            <a:endParaRPr lang="en-IN" dirty="0">
              <a:solidFill>
                <a:schemeClr val="bg1">
                  <a:lumMod val="95000"/>
                </a:schemeClr>
              </a:solidFill>
            </a:endParaRPr>
          </a:p>
          <a:p>
            <a:r>
              <a:rPr lang="en-IN" dirty="0">
                <a:solidFill>
                  <a:schemeClr val="bg1">
                    <a:lumMod val="95000"/>
                  </a:schemeClr>
                </a:solidFill>
              </a:rPr>
              <a:t>0</a:t>
            </a:r>
          </a:p>
          <a:p>
            <a:endParaRPr lang="en-IN" dirty="0">
              <a:solidFill>
                <a:schemeClr val="bg1">
                  <a:lumMod val="95000"/>
                </a:schemeClr>
              </a:solidFill>
            </a:endParaRPr>
          </a:p>
          <a:p>
            <a:r>
              <a:rPr lang="en-IN" dirty="0">
                <a:solidFill>
                  <a:schemeClr val="bg1">
                    <a:lumMod val="95000"/>
                  </a:schemeClr>
                </a:solidFill>
              </a:rPr>
              <a:t>       0      1      2      3      4       5   </a:t>
            </a:r>
          </a:p>
        </p:txBody>
      </p:sp>
      <p:cxnSp>
        <p:nvCxnSpPr>
          <p:cNvPr id="7" name="Straight Connector 6">
            <a:extLst>
              <a:ext uri="{FF2B5EF4-FFF2-40B4-BE49-F238E27FC236}">
                <a16:creationId xmlns:a16="http://schemas.microsoft.com/office/drawing/2014/main" id="{5CCCE28F-1203-E05E-E855-5B0E43050C9F}"/>
              </a:ext>
            </a:extLst>
          </p:cNvPr>
          <p:cNvCxnSpPr>
            <a:cxnSpLocks/>
          </p:cNvCxnSpPr>
          <p:nvPr/>
        </p:nvCxnSpPr>
        <p:spPr>
          <a:xfrm>
            <a:off x="4013200" y="3383280"/>
            <a:ext cx="2962442"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8" name="Straight Connector 7">
            <a:extLst>
              <a:ext uri="{FF2B5EF4-FFF2-40B4-BE49-F238E27FC236}">
                <a16:creationId xmlns:a16="http://schemas.microsoft.com/office/drawing/2014/main" id="{5189989B-B37D-8887-A698-0B44D6668501}"/>
              </a:ext>
            </a:extLst>
          </p:cNvPr>
          <p:cNvCxnSpPr>
            <a:cxnSpLocks/>
          </p:cNvCxnSpPr>
          <p:nvPr/>
        </p:nvCxnSpPr>
        <p:spPr>
          <a:xfrm>
            <a:off x="4013200" y="394208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C6C1D153-12E8-D4DD-FA0D-ECA7C4698F9E}"/>
              </a:ext>
            </a:extLst>
          </p:cNvPr>
          <p:cNvCxnSpPr>
            <a:cxnSpLocks/>
          </p:cNvCxnSpPr>
          <p:nvPr/>
        </p:nvCxnSpPr>
        <p:spPr>
          <a:xfrm>
            <a:off x="4013200" y="446024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0" name="Straight Connector 9">
            <a:extLst>
              <a:ext uri="{FF2B5EF4-FFF2-40B4-BE49-F238E27FC236}">
                <a16:creationId xmlns:a16="http://schemas.microsoft.com/office/drawing/2014/main" id="{ECE17511-C5CF-8577-85F3-ADE7B2CA46A6}"/>
              </a:ext>
            </a:extLst>
          </p:cNvPr>
          <p:cNvCxnSpPr>
            <a:cxnSpLocks/>
          </p:cNvCxnSpPr>
          <p:nvPr/>
        </p:nvCxnSpPr>
        <p:spPr>
          <a:xfrm>
            <a:off x="4013200" y="502920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31127A76-1DE4-89EB-8E05-19DA45E163F2}"/>
              </a:ext>
            </a:extLst>
          </p:cNvPr>
          <p:cNvCxnSpPr>
            <a:cxnSpLocks/>
          </p:cNvCxnSpPr>
          <p:nvPr/>
        </p:nvCxnSpPr>
        <p:spPr>
          <a:xfrm>
            <a:off x="3937802" y="5547360"/>
            <a:ext cx="3037840" cy="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2" name="Straight Connector 11">
            <a:extLst>
              <a:ext uri="{FF2B5EF4-FFF2-40B4-BE49-F238E27FC236}">
                <a16:creationId xmlns:a16="http://schemas.microsoft.com/office/drawing/2014/main" id="{C021F5AA-0AF3-1D38-2326-7EF6B76533C9}"/>
              </a:ext>
            </a:extLst>
          </p:cNvPr>
          <p:cNvCxnSpPr>
            <a:cxnSpLocks/>
          </p:cNvCxnSpPr>
          <p:nvPr/>
        </p:nvCxnSpPr>
        <p:spPr>
          <a:xfrm flipV="1">
            <a:off x="4480560" y="2580640"/>
            <a:ext cx="0" cy="35661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3" name="Straight Connector 12">
            <a:extLst>
              <a:ext uri="{FF2B5EF4-FFF2-40B4-BE49-F238E27FC236}">
                <a16:creationId xmlns:a16="http://schemas.microsoft.com/office/drawing/2014/main" id="{C4FED148-7109-1FFF-6E4C-3376684BB69F}"/>
              </a:ext>
            </a:extLst>
          </p:cNvPr>
          <p:cNvCxnSpPr>
            <a:cxnSpLocks/>
          </p:cNvCxnSpPr>
          <p:nvPr/>
        </p:nvCxnSpPr>
        <p:spPr>
          <a:xfrm flipV="1">
            <a:off x="4917440" y="273304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4" name="Straight Connector 13">
            <a:extLst>
              <a:ext uri="{FF2B5EF4-FFF2-40B4-BE49-F238E27FC236}">
                <a16:creationId xmlns:a16="http://schemas.microsoft.com/office/drawing/2014/main" id="{4E9EEC14-C3C1-48C8-5276-49A1460DD518}"/>
              </a:ext>
            </a:extLst>
          </p:cNvPr>
          <p:cNvCxnSpPr>
            <a:cxnSpLocks/>
          </p:cNvCxnSpPr>
          <p:nvPr/>
        </p:nvCxnSpPr>
        <p:spPr>
          <a:xfrm flipV="1">
            <a:off x="5354320" y="273304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5" name="Straight Connector 14">
            <a:extLst>
              <a:ext uri="{FF2B5EF4-FFF2-40B4-BE49-F238E27FC236}">
                <a16:creationId xmlns:a16="http://schemas.microsoft.com/office/drawing/2014/main" id="{639FAF9F-7CA6-9237-0811-DFB2EC50093D}"/>
              </a:ext>
            </a:extLst>
          </p:cNvPr>
          <p:cNvCxnSpPr>
            <a:cxnSpLocks/>
          </p:cNvCxnSpPr>
          <p:nvPr/>
        </p:nvCxnSpPr>
        <p:spPr>
          <a:xfrm flipV="1">
            <a:off x="6431280" y="2866172"/>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cxnSp>
        <p:nvCxnSpPr>
          <p:cNvPr id="16" name="Straight Connector 15">
            <a:extLst>
              <a:ext uri="{FF2B5EF4-FFF2-40B4-BE49-F238E27FC236}">
                <a16:creationId xmlns:a16="http://schemas.microsoft.com/office/drawing/2014/main" id="{2F1A76CF-6FA9-27C6-AB79-05A797858824}"/>
              </a:ext>
            </a:extLst>
          </p:cNvPr>
          <p:cNvCxnSpPr>
            <a:cxnSpLocks/>
          </p:cNvCxnSpPr>
          <p:nvPr/>
        </p:nvCxnSpPr>
        <p:spPr>
          <a:xfrm flipV="1">
            <a:off x="5882640" y="2865120"/>
            <a:ext cx="0" cy="3413760"/>
          </a:xfrm>
          <a:prstGeom prst="line">
            <a:avLst/>
          </a:prstGeom>
          <a:ln>
            <a:solidFill>
              <a:srgbClr val="002060"/>
            </a:solidFill>
          </a:ln>
        </p:spPr>
        <p:style>
          <a:lnRef idx="3">
            <a:schemeClr val="accent5"/>
          </a:lnRef>
          <a:fillRef idx="0">
            <a:schemeClr val="accent5"/>
          </a:fillRef>
          <a:effectRef idx="2">
            <a:schemeClr val="accent5"/>
          </a:effectRef>
          <a:fontRef idx="minor">
            <a:schemeClr val="tx1"/>
          </a:fontRef>
        </p:style>
      </p:cxnSp>
      <p:sp>
        <p:nvSpPr>
          <p:cNvPr id="17" name="Rectangle 16">
            <a:extLst>
              <a:ext uri="{FF2B5EF4-FFF2-40B4-BE49-F238E27FC236}">
                <a16:creationId xmlns:a16="http://schemas.microsoft.com/office/drawing/2014/main" id="{D6E18C37-76BF-D9A9-B236-D00098399AEE}"/>
              </a:ext>
            </a:extLst>
          </p:cNvPr>
          <p:cNvSpPr/>
          <p:nvPr/>
        </p:nvSpPr>
        <p:spPr>
          <a:xfrm>
            <a:off x="4526280" y="4495642"/>
            <a:ext cx="315761" cy="513238"/>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1744859D-2EF7-0073-126B-E7C28A6164E4}"/>
              </a:ext>
            </a:extLst>
          </p:cNvPr>
          <p:cNvCxnSpPr>
            <a:cxnSpLocks/>
          </p:cNvCxnSpPr>
          <p:nvPr/>
        </p:nvCxnSpPr>
        <p:spPr>
          <a:xfrm>
            <a:off x="2798064" y="3850640"/>
            <a:ext cx="1652817" cy="7620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a:extLst>
              <a:ext uri="{FF2B5EF4-FFF2-40B4-BE49-F238E27FC236}">
                <a16:creationId xmlns:a16="http://schemas.microsoft.com/office/drawing/2014/main" id="{3AFFD54A-24F6-D69C-D090-D9D979692A1B}"/>
              </a:ext>
            </a:extLst>
          </p:cNvPr>
          <p:cNvSpPr txBox="1"/>
          <p:nvPr/>
        </p:nvSpPr>
        <p:spPr>
          <a:xfrm>
            <a:off x="2417864" y="3481308"/>
            <a:ext cx="701041" cy="369332"/>
          </a:xfrm>
          <a:prstGeom prst="rect">
            <a:avLst/>
          </a:prstGeom>
          <a:noFill/>
        </p:spPr>
        <p:txBody>
          <a:bodyPr wrap="square" rtlCol="0">
            <a:spAutoFit/>
          </a:bodyPr>
          <a:lstStyle/>
          <a:p>
            <a:r>
              <a:rPr lang="en-IN" sz="1800">
                <a:solidFill>
                  <a:schemeClr val="bg1"/>
                </a:solidFill>
                <a:latin typeface="Times New Roman" panose="02020603050405020304" pitchFamily="18" charset="0"/>
                <a:cs typeface="Times New Roman" panose="02020603050405020304" pitchFamily="18" charset="0"/>
              </a:rPr>
              <a:t>(2,1)</a:t>
            </a:r>
            <a:endParaRPr lang="en-IN" dirty="0"/>
          </a:p>
        </p:txBody>
      </p:sp>
    </p:spTree>
    <p:extLst>
      <p:ext uri="{BB962C8B-B14F-4D97-AF65-F5344CB8AC3E}">
        <p14:creationId xmlns:p14="http://schemas.microsoft.com/office/powerpoint/2010/main" val="415790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97F8A-4776-2251-1F0B-35BB38DFCAA0}"/>
              </a:ext>
            </a:extLst>
          </p:cNvPr>
          <p:cNvSpPr>
            <a:spLocks noGrp="1"/>
          </p:cNvSpPr>
          <p:nvPr>
            <p:ph type="title"/>
          </p:nvPr>
        </p:nvSpPr>
        <p:spPr>
          <a:xfrm>
            <a:off x="-2642616" y="626605"/>
            <a:ext cx="10881360" cy="1069848"/>
          </a:xfrm>
        </p:spPr>
        <p:txBody>
          <a:bodyPr/>
          <a:lstStyle/>
          <a:p>
            <a:r>
              <a:rPr lang="en-IN" dirty="0"/>
              <a:t>Indexing </a:t>
            </a:r>
            <a:br>
              <a:rPr lang="en-IN" dirty="0"/>
            </a:br>
            <a:endParaRPr lang="en-IN" dirty="0"/>
          </a:p>
        </p:txBody>
      </p:sp>
      <p:sp>
        <p:nvSpPr>
          <p:cNvPr id="3" name="Content Placeholder 2">
            <a:extLst>
              <a:ext uri="{FF2B5EF4-FFF2-40B4-BE49-F238E27FC236}">
                <a16:creationId xmlns:a16="http://schemas.microsoft.com/office/drawing/2014/main" id="{02288A43-4F79-9CDD-88AA-78B6F84D7BF5}"/>
              </a:ext>
            </a:extLst>
          </p:cNvPr>
          <p:cNvSpPr>
            <a:spLocks noGrp="1"/>
          </p:cNvSpPr>
          <p:nvPr>
            <p:ph idx="1"/>
          </p:nvPr>
        </p:nvSpPr>
        <p:spPr>
          <a:xfrm>
            <a:off x="850392" y="1195457"/>
            <a:ext cx="10875264" cy="5035938"/>
          </a:xfrm>
        </p:spPr>
        <p:txBody>
          <a:bodyPr/>
          <a:lstStyle/>
          <a:p>
            <a:pPr marL="0" indent="0">
              <a:buNone/>
            </a:pPr>
            <a:r>
              <a:rPr lang="en-US" b="0" i="0" dirty="0">
                <a:solidFill>
                  <a:srgbClr val="FFFFFF"/>
                </a:solidFill>
                <a:effectLst/>
                <a:latin typeface="Times New Roman" panose="02020603050405020304" pitchFamily="18" charset="0"/>
                <a:cs typeface="Times New Roman" panose="02020603050405020304" pitchFamily="18" charset="0"/>
              </a:rPr>
              <a:t>Indexing is a way to optimize the performance of a database by minimizing the number of disk accesses required when a query is processed. </a:t>
            </a:r>
            <a:endParaRPr lang="en-US" b="0" i="0" dirty="0">
              <a:solidFill>
                <a:srgbClr val="D1D5DB"/>
              </a:solidFill>
              <a:effectLst/>
              <a:latin typeface="Times New Roman" panose="02020603050405020304" pitchFamily="18" charset="0"/>
              <a:cs typeface="Times New Roman" panose="02020603050405020304" pitchFamily="18" charset="0"/>
            </a:endParaRPr>
          </a:p>
          <a:p>
            <a:pPr marL="0" indent="0">
              <a:buNone/>
            </a:pPr>
            <a:r>
              <a:rPr lang="en-US" b="0" i="0" dirty="0">
                <a:effectLst/>
                <a:latin typeface="Times New Roman" panose="02020603050405020304" pitchFamily="18" charset="0"/>
                <a:cs typeface="Times New Roman" panose="02020603050405020304" pitchFamily="18" charset="0"/>
              </a:rPr>
              <a:t>creating a mapping between the search keys and the physical locations of the corresponding data in the storage.</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AE7FBE9-9274-AF59-9DFF-D84789F3B263}"/>
              </a:ext>
            </a:extLst>
          </p:cNvPr>
          <p:cNvSpPr>
            <a:spLocks noGrp="1"/>
          </p:cNvSpPr>
          <p:nvPr>
            <p:ph type="sldNum" sz="quarter" idx="11"/>
          </p:nvPr>
        </p:nvSpPr>
        <p:spPr/>
        <p:txBody>
          <a:bodyPr/>
          <a:lstStyle/>
          <a:p>
            <a:fld id="{294A09A9-5501-47C1-A89A-A340965A2BE2}" type="slidenum">
              <a:rPr lang="en-US" smtClean="0"/>
              <a:pPr/>
              <a:t>5</a:t>
            </a:fld>
            <a:endParaRPr lang="en-US" dirty="0"/>
          </a:p>
        </p:txBody>
      </p:sp>
      <p:pic>
        <p:nvPicPr>
          <p:cNvPr id="7" name="Picture 6">
            <a:extLst>
              <a:ext uri="{FF2B5EF4-FFF2-40B4-BE49-F238E27FC236}">
                <a16:creationId xmlns:a16="http://schemas.microsoft.com/office/drawing/2014/main" id="{7D3D71ED-AD82-540C-CA82-15566184794E}"/>
              </a:ext>
            </a:extLst>
          </p:cNvPr>
          <p:cNvPicPr>
            <a:picLocks noChangeAspect="1"/>
          </p:cNvPicPr>
          <p:nvPr/>
        </p:nvPicPr>
        <p:blipFill>
          <a:blip r:embed="rId2"/>
          <a:stretch>
            <a:fillRect/>
          </a:stretch>
        </p:blipFill>
        <p:spPr>
          <a:xfrm>
            <a:off x="8163023" y="3495739"/>
            <a:ext cx="3562633" cy="2317995"/>
          </a:xfrm>
          <a:prstGeom prst="rect">
            <a:avLst/>
          </a:prstGeom>
        </p:spPr>
      </p:pic>
      <p:sp>
        <p:nvSpPr>
          <p:cNvPr id="5" name="TextBox 4">
            <a:extLst>
              <a:ext uri="{FF2B5EF4-FFF2-40B4-BE49-F238E27FC236}">
                <a16:creationId xmlns:a16="http://schemas.microsoft.com/office/drawing/2014/main" id="{CD6BA49A-04E9-7F23-3DD8-339D487480E1}"/>
              </a:ext>
            </a:extLst>
          </p:cNvPr>
          <p:cNvSpPr txBox="1"/>
          <p:nvPr/>
        </p:nvSpPr>
        <p:spPr>
          <a:xfrm>
            <a:off x="656441" y="3429000"/>
            <a:ext cx="7435049" cy="1815882"/>
          </a:xfrm>
          <a:prstGeom prst="rect">
            <a:avLst/>
          </a:prstGeom>
          <a:noFill/>
        </p:spPr>
        <p:txBody>
          <a:bodyPr wrap="none" rtlCol="0">
            <a:spAutoFit/>
          </a:bodyPr>
          <a:lstStyle/>
          <a:p>
            <a:r>
              <a:rPr lang="en-IN" sz="2800" dirty="0">
                <a:solidFill>
                  <a:schemeClr val="bg1"/>
                </a:solidFill>
                <a:latin typeface="Times New Roman" panose="02020603050405020304" pitchFamily="18" charset="0"/>
                <a:cs typeface="Times New Roman" panose="02020603050405020304" pitchFamily="18" charset="0"/>
              </a:rPr>
              <a:t>Index structures are the additional files on the disk</a:t>
            </a:r>
          </a:p>
          <a:p>
            <a:r>
              <a:rPr lang="en-IN" sz="2800" dirty="0">
                <a:solidFill>
                  <a:schemeClr val="bg1"/>
                </a:solidFill>
                <a:latin typeface="Times New Roman" panose="02020603050405020304" pitchFamily="18" charset="0"/>
                <a:cs typeface="Times New Roman" panose="02020603050405020304" pitchFamily="18" charset="0"/>
              </a:rPr>
              <a:t>That provide an alternative ways to access the </a:t>
            </a:r>
          </a:p>
          <a:p>
            <a:r>
              <a:rPr lang="en-IN" sz="2800" dirty="0">
                <a:solidFill>
                  <a:schemeClr val="bg1"/>
                </a:solidFill>
                <a:latin typeface="Times New Roman" panose="02020603050405020304" pitchFamily="18" charset="0"/>
                <a:cs typeface="Times New Roman" panose="02020603050405020304" pitchFamily="18" charset="0"/>
              </a:rPr>
              <a:t>record without affecting the physical placement </a:t>
            </a:r>
          </a:p>
          <a:p>
            <a:r>
              <a:rPr lang="en-IN" sz="2800" dirty="0">
                <a:solidFill>
                  <a:schemeClr val="bg1"/>
                </a:solidFill>
                <a:latin typeface="Times New Roman" panose="02020603050405020304" pitchFamily="18" charset="0"/>
                <a:cs typeface="Times New Roman" panose="02020603050405020304" pitchFamily="18" charset="0"/>
              </a:rPr>
              <a:t>of records in the primary data file on the disk</a:t>
            </a:r>
            <a:r>
              <a:rPr lang="en-IN" dirty="0">
                <a:solidFill>
                  <a:schemeClr val="bg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8143705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1E759F-7071-CD6C-A6C5-AD3072D252B3}"/>
              </a:ext>
            </a:extLst>
          </p:cNvPr>
          <p:cNvSpPr>
            <a:spLocks noGrp="1"/>
          </p:cNvSpPr>
          <p:nvPr>
            <p:ph type="sldNum" sz="quarter" idx="12"/>
          </p:nvPr>
        </p:nvSpPr>
        <p:spPr/>
        <p:txBody>
          <a:bodyPr/>
          <a:lstStyle/>
          <a:p>
            <a:fld id="{294A09A9-5501-47C1-A89A-A340965A2BE2}" type="slidenum">
              <a:rPr lang="en-US" smtClean="0"/>
              <a:t>50</a:t>
            </a:fld>
            <a:endParaRPr lang="en-US" dirty="0"/>
          </a:p>
        </p:txBody>
      </p:sp>
      <p:sp>
        <p:nvSpPr>
          <p:cNvPr id="4" name="TextBox 3">
            <a:extLst>
              <a:ext uri="{FF2B5EF4-FFF2-40B4-BE49-F238E27FC236}">
                <a16:creationId xmlns:a16="http://schemas.microsoft.com/office/drawing/2014/main" id="{2DBE1A42-37EC-A12D-B6E0-472084927E0F}"/>
              </a:ext>
            </a:extLst>
          </p:cNvPr>
          <p:cNvSpPr txBox="1"/>
          <p:nvPr/>
        </p:nvSpPr>
        <p:spPr>
          <a:xfrm>
            <a:off x="728472" y="305816"/>
            <a:ext cx="11012424" cy="6247864"/>
          </a:xfrm>
          <a:prstGeom prst="rect">
            <a:avLst/>
          </a:prstGeom>
          <a:noFill/>
        </p:spPr>
        <p:txBody>
          <a:bodyPr wrap="square" rtlCol="0">
            <a:spAutoFit/>
          </a:bodyPr>
          <a:lstStyle/>
          <a:p>
            <a:pPr algn="l"/>
            <a:r>
              <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Advantages of Grid Files</a:t>
            </a:r>
          </a:p>
          <a:p>
            <a:pPr algn="l"/>
            <a:endParaRPr lang="en-US" sz="2800" b="1"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u="sng" dirty="0">
                <a:solidFill>
                  <a:srgbClr val="D1D5DB"/>
                </a:solidFill>
                <a:effectLst/>
                <a:latin typeface="Times New Roman" panose="02020603050405020304" pitchFamily="18" charset="0"/>
                <a:cs typeface="Times New Roman" panose="02020603050405020304" pitchFamily="18" charset="0"/>
              </a:rPr>
              <a:t>Fast Query Processing: </a:t>
            </a:r>
            <a:r>
              <a:rPr lang="en-US" sz="2800" b="0" i="0" dirty="0">
                <a:solidFill>
                  <a:srgbClr val="D1D5DB"/>
                </a:solidFill>
                <a:effectLst/>
                <a:latin typeface="Times New Roman" panose="02020603050405020304" pitchFamily="18" charset="0"/>
                <a:cs typeface="Times New Roman" panose="02020603050405020304" pitchFamily="18" charset="0"/>
              </a:rPr>
              <a:t>Grid files are designed to efficiently handle multi-dimensional data, which makes them a good option for applications that require fast query processing.</a:t>
            </a:r>
          </a:p>
          <a:p>
            <a:pPr algn="l">
              <a:buFont typeface="+mj-lt"/>
              <a:buAutoNum type="arabicPeriod"/>
            </a:pPr>
            <a:r>
              <a:rPr lang="en-US" sz="2800" b="0" i="0" u="sng" dirty="0">
                <a:solidFill>
                  <a:srgbClr val="D1D5DB"/>
                </a:solidFill>
                <a:effectLst/>
                <a:latin typeface="Times New Roman" panose="02020603050405020304" pitchFamily="18" charset="0"/>
                <a:cs typeface="Times New Roman" panose="02020603050405020304" pitchFamily="18" charset="0"/>
              </a:rPr>
              <a:t>Scalability</a:t>
            </a:r>
            <a:r>
              <a:rPr lang="en-US" sz="2800" b="0" i="0" dirty="0">
                <a:solidFill>
                  <a:srgbClr val="D1D5DB"/>
                </a:solidFill>
                <a:effectLst/>
                <a:latin typeface="Times New Roman" panose="02020603050405020304" pitchFamily="18" charset="0"/>
                <a:cs typeface="Times New Roman" panose="02020603050405020304" pitchFamily="18" charset="0"/>
              </a:rPr>
              <a:t>: Grid files can be easily scaled up or down to accommodate changes in the amount of data being stored, which makes them a flexible and adaptable solution for applications with varying data storage requirements.</a:t>
            </a:r>
          </a:p>
          <a:p>
            <a:pPr algn="l">
              <a:buFont typeface="+mj-lt"/>
              <a:buAutoNum type="arabicPeriod"/>
            </a:pPr>
            <a:r>
              <a:rPr lang="en-US" sz="2800" b="0" i="0" u="sng" dirty="0">
                <a:solidFill>
                  <a:srgbClr val="D1D5DB"/>
                </a:solidFill>
                <a:effectLst/>
                <a:latin typeface="Times New Roman" panose="02020603050405020304" pitchFamily="18" charset="0"/>
                <a:cs typeface="Times New Roman" panose="02020603050405020304" pitchFamily="18" charset="0"/>
              </a:rPr>
              <a:t>Easy to Implement</a:t>
            </a:r>
            <a:r>
              <a:rPr lang="en-US" sz="2800" b="0" i="0" dirty="0">
                <a:solidFill>
                  <a:srgbClr val="D1D5DB"/>
                </a:solidFill>
                <a:effectLst/>
                <a:latin typeface="Times New Roman" panose="02020603050405020304" pitchFamily="18" charset="0"/>
                <a:cs typeface="Times New Roman" panose="02020603050405020304" pitchFamily="18" charset="0"/>
              </a:rPr>
              <a:t>: Grid files are relatively easy to implement compared to other data storage solutions like B-trees or Hash tables. They are also easier to understand and maintain, which makes them an attractive option for small to medium-sized data sets.</a:t>
            </a:r>
          </a:p>
          <a:p>
            <a:pPr algn="l"/>
            <a:endParaRPr lang="en-US" sz="3200" b="1" i="0" dirty="0">
              <a:solidFill>
                <a:srgbClr val="D1D5DB"/>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37115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87C1686-3FAB-F68D-7B23-31407C0EC8D7}"/>
              </a:ext>
            </a:extLst>
          </p:cNvPr>
          <p:cNvSpPr>
            <a:spLocks noGrp="1"/>
          </p:cNvSpPr>
          <p:nvPr>
            <p:ph type="sldNum" sz="quarter" idx="12"/>
          </p:nvPr>
        </p:nvSpPr>
        <p:spPr/>
        <p:txBody>
          <a:bodyPr/>
          <a:lstStyle/>
          <a:p>
            <a:fld id="{294A09A9-5501-47C1-A89A-A340965A2BE2}" type="slidenum">
              <a:rPr lang="en-US" smtClean="0"/>
              <a:t>51</a:t>
            </a:fld>
            <a:endParaRPr lang="en-US" dirty="0"/>
          </a:p>
        </p:txBody>
      </p:sp>
      <p:sp>
        <p:nvSpPr>
          <p:cNvPr id="5" name="TextBox 4">
            <a:extLst>
              <a:ext uri="{FF2B5EF4-FFF2-40B4-BE49-F238E27FC236}">
                <a16:creationId xmlns:a16="http://schemas.microsoft.com/office/drawing/2014/main" id="{EF03D37B-03F9-0207-0B11-9ABE6654BB6E}"/>
              </a:ext>
            </a:extLst>
          </p:cNvPr>
          <p:cNvSpPr txBox="1"/>
          <p:nvPr/>
        </p:nvSpPr>
        <p:spPr>
          <a:xfrm>
            <a:off x="1005840" y="528320"/>
            <a:ext cx="10105457" cy="5509200"/>
          </a:xfrm>
          <a:prstGeom prst="rect">
            <a:avLst/>
          </a:prstGeom>
          <a:noFill/>
        </p:spPr>
        <p:txBody>
          <a:bodyPr wrap="square" rtlCol="0">
            <a:spAutoFit/>
          </a:bodyPr>
          <a:lstStyle/>
          <a:p>
            <a:r>
              <a:rPr lang="en-US" sz="3200" b="0" i="0" dirty="0">
                <a:solidFill>
                  <a:srgbClr val="D1D5DB"/>
                </a:solidFill>
                <a:effectLst/>
                <a:latin typeface="Times New Roman" panose="02020603050405020304" pitchFamily="18" charset="0"/>
                <a:cs typeface="Times New Roman" panose="02020603050405020304" pitchFamily="18" charset="0"/>
              </a:rPr>
              <a:t>	</a:t>
            </a:r>
            <a:r>
              <a:rPr lang="en-IN" sz="3200" b="0" i="0" dirty="0">
                <a:solidFill>
                  <a:srgbClr val="D1D5DB"/>
                </a:solidFill>
                <a:effectLst/>
                <a:latin typeface="Times New Roman" panose="02020603050405020304" pitchFamily="18" charset="0"/>
                <a:cs typeface="Times New Roman" panose="02020603050405020304" pitchFamily="18" charset="0"/>
              </a:rPr>
              <a:t>Disadvantages of Grid Files:</a:t>
            </a:r>
            <a:endParaRPr lang="en-US" sz="3200" b="0" i="0" dirty="0">
              <a:solidFill>
                <a:srgbClr val="D1D5DB"/>
              </a:solidFill>
              <a:effectLst/>
              <a:latin typeface="Times New Roman" panose="02020603050405020304" pitchFamily="18" charset="0"/>
              <a:cs typeface="Times New Roman" panose="02020603050405020304" pitchFamily="18" charset="0"/>
            </a:endParaRPr>
          </a:p>
          <a:p>
            <a:endParaRPr lang="en-US" sz="3200" dirty="0">
              <a:solidFill>
                <a:srgbClr val="D1D5DB"/>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b="0" i="0" dirty="0">
                <a:solidFill>
                  <a:srgbClr val="D1D5DB"/>
                </a:solidFill>
                <a:effectLst/>
                <a:latin typeface="Times New Roman" panose="02020603050405020304" pitchFamily="18" charset="0"/>
                <a:cs typeface="Times New Roman" panose="02020603050405020304" pitchFamily="18" charset="0"/>
              </a:rPr>
              <a:t>Grid files can have a high overhead in terms of storage space due to their grid structure.</a:t>
            </a:r>
          </a:p>
          <a:p>
            <a:pPr marL="514350" indent="-514350">
              <a:buFont typeface="+mj-lt"/>
              <a:buAutoNum type="arabicPeriod"/>
            </a:pPr>
            <a:endParaRPr lang="en-US" sz="3200" b="0" i="0" dirty="0">
              <a:solidFill>
                <a:srgbClr val="D1D5DB"/>
              </a:solidFill>
              <a:effectLst/>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b="0" i="0" dirty="0">
                <a:solidFill>
                  <a:srgbClr val="D1D5DB"/>
                </a:solidFill>
                <a:effectLst/>
                <a:latin typeface="Times New Roman" panose="02020603050405020304" pitchFamily="18" charset="0"/>
                <a:cs typeface="Times New Roman" panose="02020603050405020304" pitchFamily="18" charset="0"/>
              </a:rPr>
              <a:t>They can become inefficient when handling high-dimensional data, resulting in decreased performance.</a:t>
            </a:r>
          </a:p>
          <a:p>
            <a:pPr marL="514350" indent="-514350">
              <a:buFont typeface="+mj-lt"/>
              <a:buAutoNum type="arabicPeriod"/>
            </a:pPr>
            <a:endParaRPr lang="en-US" sz="3200" dirty="0">
              <a:solidFill>
                <a:srgbClr val="D1D5DB"/>
              </a:solidFill>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3200" b="0" i="0" dirty="0">
                <a:solidFill>
                  <a:srgbClr val="D1D5DB"/>
                </a:solidFill>
                <a:effectLst/>
                <a:latin typeface="Times New Roman" panose="02020603050405020304" pitchFamily="18" charset="0"/>
                <a:cs typeface="Times New Roman" panose="02020603050405020304" pitchFamily="18" charset="0"/>
              </a:rPr>
              <a:t>Choosing the right grid size can also be challenging, leading to poor performance if an inappropriate grid size is selected.</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3842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BC92-868A-26B2-CBC0-C9D94E65F1A4}"/>
              </a:ext>
            </a:extLst>
          </p:cNvPr>
          <p:cNvSpPr>
            <a:spLocks noGrp="1"/>
          </p:cNvSpPr>
          <p:nvPr>
            <p:ph type="ctrTitle"/>
          </p:nvPr>
        </p:nvSpPr>
        <p:spPr>
          <a:xfrm>
            <a:off x="2228088" y="2103120"/>
            <a:ext cx="7735824" cy="1069848"/>
          </a:xfrm>
        </p:spPr>
        <p:txBody>
          <a:bodyPr/>
          <a:lstStyle/>
          <a:p>
            <a:r>
              <a:rPr lang="en-US" sz="4000" b="1" spc="600" dirty="0">
                <a:ln w="28575">
                  <a:noFill/>
                  <a:prstDash val="solid"/>
                </a:ln>
                <a:solidFill>
                  <a:schemeClr val="bg1"/>
                </a:solidFill>
                <a:latin typeface="Tw Cen MT" panose="020B0602020104020603" pitchFamily="34" charset="77"/>
                <a:ea typeface="Verdana" panose="020B0604030504040204" pitchFamily="34" charset="0"/>
                <a:cs typeface="Verdana" panose="020B0604030504040204" pitchFamily="34" charset="0"/>
              </a:rPr>
              <a:t>SUMMARY</a:t>
            </a:r>
            <a:endParaRPr lang="en-US" dirty="0"/>
          </a:p>
        </p:txBody>
      </p:sp>
      <p:sp>
        <p:nvSpPr>
          <p:cNvPr id="3" name="Subtitle 2">
            <a:extLst>
              <a:ext uri="{FF2B5EF4-FFF2-40B4-BE49-F238E27FC236}">
                <a16:creationId xmlns:a16="http://schemas.microsoft.com/office/drawing/2014/main" id="{6F9C1627-7A56-025E-482D-E2AB014EDF92}"/>
              </a:ext>
            </a:extLst>
          </p:cNvPr>
          <p:cNvSpPr>
            <a:spLocks noGrp="1"/>
          </p:cNvSpPr>
          <p:nvPr>
            <p:ph type="subTitle" idx="1"/>
          </p:nvPr>
        </p:nvSpPr>
        <p:spPr/>
        <p:txBody>
          <a:bodyPr/>
          <a:lstStyle/>
          <a:p>
            <a:r>
              <a:rPr lang="en-US" b="0" i="0" dirty="0">
                <a:solidFill>
                  <a:srgbClr val="D1D5DB"/>
                </a:solidFill>
                <a:effectLst/>
                <a:latin typeface="Söhne"/>
              </a:rPr>
              <a:t>hashing, grid files, and extendible hashing are powerful tools that can greatly enhance the efficiency and effectiveness of data management and retrieval in a wide range of applications.</a:t>
            </a:r>
            <a:endParaRPr lang="en-US" dirty="0"/>
          </a:p>
        </p:txBody>
      </p:sp>
    </p:spTree>
    <p:extLst>
      <p:ext uri="{BB962C8B-B14F-4D97-AF65-F5344CB8AC3E}">
        <p14:creationId xmlns:p14="http://schemas.microsoft.com/office/powerpoint/2010/main" val="19587596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a:xfrm>
            <a:off x="5090160" y="680720"/>
            <a:ext cx="7572248" cy="2194560"/>
          </a:xfrm>
        </p:spPr>
        <p:txBody>
          <a:bodyPr/>
          <a:lstStyle/>
          <a:p>
            <a:r>
              <a:rPr lang="en-US" sz="6000" b="1" spc="600" dirty="0">
                <a:ln w="28575">
                  <a:noFill/>
                  <a:prstDash val="solid"/>
                </a:ln>
                <a:solidFill>
                  <a:schemeClr val="bg1"/>
                </a:solidFill>
                <a:latin typeface="Tw Cen MT" panose="020B0602020104020603" pitchFamily="34" charset="77"/>
              </a:rPr>
              <a:t>THANK YOU</a:t>
            </a:r>
            <a:endParaRPr lang="en-US" sz="6000" dirty="0"/>
          </a:p>
        </p:txBody>
      </p:sp>
    </p:spTree>
    <p:extLst>
      <p:ext uri="{BB962C8B-B14F-4D97-AF65-F5344CB8AC3E}">
        <p14:creationId xmlns:p14="http://schemas.microsoft.com/office/powerpoint/2010/main" val="1877701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1">
            <a:extLst>
              <a:ext uri="{FF2B5EF4-FFF2-40B4-BE49-F238E27FC236}">
                <a16:creationId xmlns:a16="http://schemas.microsoft.com/office/drawing/2014/main" id="{8B73DC86-4187-4191-38FE-742911214B21}"/>
              </a:ext>
            </a:extLst>
          </p:cNvPr>
          <p:cNvGraphicFramePr>
            <a:graphicFrameLocks noGrp="1"/>
          </p:cNvGraphicFramePr>
          <p:nvPr>
            <p:ph idx="1"/>
            <p:extLst>
              <p:ext uri="{D42A27DB-BD31-4B8C-83A1-F6EECF244321}">
                <p14:modId xmlns:p14="http://schemas.microsoft.com/office/powerpoint/2010/main" val="506713151"/>
              </p:ext>
            </p:extLst>
          </p:nvPr>
        </p:nvGraphicFramePr>
        <p:xfrm>
          <a:off x="929482" y="1435436"/>
          <a:ext cx="10333036" cy="365760"/>
        </p:xfrm>
        <a:graphic>
          <a:graphicData uri="http://schemas.openxmlformats.org/drawingml/2006/table">
            <a:tbl>
              <a:tblPr firstRow="1" bandRow="1">
                <a:tableStyleId>{5C22544A-7EE6-4342-B048-85BDC9FD1C3A}</a:tableStyleId>
              </a:tblPr>
              <a:tblGrid>
                <a:gridCol w="2583259">
                  <a:extLst>
                    <a:ext uri="{9D8B030D-6E8A-4147-A177-3AD203B41FA5}">
                      <a16:colId xmlns:a16="http://schemas.microsoft.com/office/drawing/2014/main" val="926460866"/>
                    </a:ext>
                  </a:extLst>
                </a:gridCol>
                <a:gridCol w="2583259">
                  <a:extLst>
                    <a:ext uri="{9D8B030D-6E8A-4147-A177-3AD203B41FA5}">
                      <a16:colId xmlns:a16="http://schemas.microsoft.com/office/drawing/2014/main" val="2642963575"/>
                    </a:ext>
                  </a:extLst>
                </a:gridCol>
                <a:gridCol w="2583259">
                  <a:extLst>
                    <a:ext uri="{9D8B030D-6E8A-4147-A177-3AD203B41FA5}">
                      <a16:colId xmlns:a16="http://schemas.microsoft.com/office/drawing/2014/main" val="992940772"/>
                    </a:ext>
                  </a:extLst>
                </a:gridCol>
                <a:gridCol w="2583259">
                  <a:extLst>
                    <a:ext uri="{9D8B030D-6E8A-4147-A177-3AD203B41FA5}">
                      <a16:colId xmlns:a16="http://schemas.microsoft.com/office/drawing/2014/main" val="549697633"/>
                    </a:ext>
                  </a:extLst>
                </a:gridCol>
              </a:tblGrid>
              <a:tr h="301291">
                <a:tc>
                  <a:txBody>
                    <a:bodyPr/>
                    <a:lstStyle/>
                    <a:p>
                      <a:r>
                        <a:rPr lang="en-IN" dirty="0" err="1">
                          <a:solidFill>
                            <a:schemeClr val="tx1"/>
                          </a:solidFill>
                        </a:rPr>
                        <a:t>Emp_id</a:t>
                      </a:r>
                      <a:endParaRPr lang="en-IN" dirty="0">
                        <a:solidFill>
                          <a:schemeClr val="tx1"/>
                        </a:solidFill>
                      </a:endParaRPr>
                    </a:p>
                  </a:txBody>
                  <a:tcPr/>
                </a:tc>
                <a:tc>
                  <a:txBody>
                    <a:bodyPr/>
                    <a:lstStyle/>
                    <a:p>
                      <a:r>
                        <a:rPr lang="en-IN" dirty="0">
                          <a:solidFill>
                            <a:schemeClr val="tx1"/>
                          </a:solidFill>
                        </a:rPr>
                        <a:t>First_name</a:t>
                      </a:r>
                    </a:p>
                  </a:txBody>
                  <a:tcPr/>
                </a:tc>
                <a:tc>
                  <a:txBody>
                    <a:bodyPr/>
                    <a:lstStyle/>
                    <a:p>
                      <a:r>
                        <a:rPr lang="en-IN" dirty="0">
                          <a:solidFill>
                            <a:schemeClr val="tx1"/>
                          </a:solidFill>
                        </a:rPr>
                        <a:t>Last_name  </a:t>
                      </a:r>
                    </a:p>
                  </a:txBody>
                  <a:tcPr/>
                </a:tc>
                <a:tc>
                  <a:txBody>
                    <a:bodyPr/>
                    <a:lstStyle/>
                    <a:p>
                      <a:r>
                        <a:rPr lang="en-IN" dirty="0">
                          <a:solidFill>
                            <a:schemeClr val="tx1"/>
                          </a:solidFill>
                        </a:rPr>
                        <a:t>department</a:t>
                      </a:r>
                    </a:p>
                  </a:txBody>
                  <a:tcPr/>
                </a:tc>
                <a:extLst>
                  <a:ext uri="{0D108BD9-81ED-4DB2-BD59-A6C34878D82A}">
                    <a16:rowId xmlns:a16="http://schemas.microsoft.com/office/drawing/2014/main" val="3786562799"/>
                  </a:ext>
                </a:extLst>
              </a:tr>
            </a:tbl>
          </a:graphicData>
        </a:graphic>
      </p:graphicFrame>
      <p:sp>
        <p:nvSpPr>
          <p:cNvPr id="4" name="Slide Number Placeholder 3">
            <a:extLst>
              <a:ext uri="{FF2B5EF4-FFF2-40B4-BE49-F238E27FC236}">
                <a16:creationId xmlns:a16="http://schemas.microsoft.com/office/drawing/2014/main" id="{8D4C4A71-F1B1-7AE1-2288-D687219E5BFF}"/>
              </a:ext>
            </a:extLst>
          </p:cNvPr>
          <p:cNvSpPr>
            <a:spLocks noGrp="1"/>
          </p:cNvSpPr>
          <p:nvPr>
            <p:ph type="sldNum" sz="quarter" idx="11"/>
          </p:nvPr>
        </p:nvSpPr>
        <p:spPr/>
        <p:txBody>
          <a:bodyPr/>
          <a:lstStyle/>
          <a:p>
            <a:fld id="{294A09A9-5501-47C1-A89A-A340965A2BE2}" type="slidenum">
              <a:rPr lang="en-US" smtClean="0"/>
              <a:pPr/>
              <a:t>6</a:t>
            </a:fld>
            <a:endParaRPr lang="en-US" dirty="0"/>
          </a:p>
        </p:txBody>
      </p:sp>
      <p:graphicFrame>
        <p:nvGraphicFramePr>
          <p:cNvPr id="12" name="Table 6">
            <a:extLst>
              <a:ext uri="{FF2B5EF4-FFF2-40B4-BE49-F238E27FC236}">
                <a16:creationId xmlns:a16="http://schemas.microsoft.com/office/drawing/2014/main" id="{81422549-18B4-B669-7EE9-BEF3525D1E22}"/>
              </a:ext>
            </a:extLst>
          </p:cNvPr>
          <p:cNvGraphicFramePr>
            <a:graphicFrameLocks/>
          </p:cNvGraphicFramePr>
          <p:nvPr>
            <p:extLst>
              <p:ext uri="{D42A27DB-BD31-4B8C-83A1-F6EECF244321}">
                <p14:modId xmlns:p14="http://schemas.microsoft.com/office/powerpoint/2010/main" val="1722397844"/>
              </p:ext>
            </p:extLst>
          </p:nvPr>
        </p:nvGraphicFramePr>
        <p:xfrm>
          <a:off x="954826" y="567409"/>
          <a:ext cx="1776914" cy="640080"/>
        </p:xfrm>
        <a:graphic>
          <a:graphicData uri="http://schemas.openxmlformats.org/drawingml/2006/table">
            <a:tbl>
              <a:tblPr firstRow="1" bandRow="1">
                <a:tableStyleId>{5C22544A-7EE6-4342-B048-85BDC9FD1C3A}</a:tableStyleId>
              </a:tblPr>
              <a:tblGrid>
                <a:gridCol w="1776914">
                  <a:extLst>
                    <a:ext uri="{9D8B030D-6E8A-4147-A177-3AD203B41FA5}">
                      <a16:colId xmlns:a16="http://schemas.microsoft.com/office/drawing/2014/main" val="579095045"/>
                    </a:ext>
                  </a:extLst>
                </a:gridCol>
              </a:tblGrid>
              <a:tr h="486076">
                <a:tc>
                  <a:txBody>
                    <a:bodyPr/>
                    <a:lstStyle/>
                    <a:p>
                      <a:r>
                        <a:rPr lang="en-IN" dirty="0">
                          <a:solidFill>
                            <a:schemeClr val="tx1"/>
                          </a:solidFill>
                        </a:rPr>
                        <a:t>Employee</a:t>
                      </a:r>
                    </a:p>
                    <a:p>
                      <a:endParaRPr lang="en-IN" dirty="0">
                        <a:solidFill>
                          <a:schemeClr val="tx1"/>
                        </a:solidFill>
                      </a:endParaRPr>
                    </a:p>
                  </a:txBody>
                  <a:tcPr/>
                </a:tc>
                <a:extLst>
                  <a:ext uri="{0D108BD9-81ED-4DB2-BD59-A6C34878D82A}">
                    <a16:rowId xmlns:a16="http://schemas.microsoft.com/office/drawing/2014/main" val="2479017787"/>
                  </a:ext>
                </a:extLst>
              </a:tr>
            </a:tbl>
          </a:graphicData>
        </a:graphic>
      </p:graphicFrame>
      <p:sp>
        <p:nvSpPr>
          <p:cNvPr id="13" name="TextBox 12">
            <a:extLst>
              <a:ext uri="{FF2B5EF4-FFF2-40B4-BE49-F238E27FC236}">
                <a16:creationId xmlns:a16="http://schemas.microsoft.com/office/drawing/2014/main" id="{1DEA1AB4-1FD6-75EA-7E93-D0942D617D7E}"/>
              </a:ext>
            </a:extLst>
          </p:cNvPr>
          <p:cNvSpPr txBox="1"/>
          <p:nvPr/>
        </p:nvSpPr>
        <p:spPr>
          <a:xfrm>
            <a:off x="850392" y="2504939"/>
            <a:ext cx="9910261" cy="3785652"/>
          </a:xfrm>
          <a:prstGeom prst="rect">
            <a:avLst/>
          </a:prstGeom>
          <a:noFill/>
        </p:spPr>
        <p:txBody>
          <a:bodyPr wrap="square" rtlCol="0">
            <a:spAutoFit/>
          </a:bodyPr>
          <a:lstStyle/>
          <a:p>
            <a:r>
              <a:rPr lang="en-US" sz="2400" dirty="0">
                <a:solidFill>
                  <a:schemeClr val="bg1"/>
                </a:solidFill>
              </a:rPr>
              <a:t>CREATE INDEX emp_id_index ON employee (emp_id);</a:t>
            </a:r>
          </a:p>
          <a:p>
            <a:endParaRPr lang="en-US" sz="2400" dirty="0">
              <a:solidFill>
                <a:schemeClr val="bg1"/>
              </a:solidFill>
            </a:endParaRPr>
          </a:p>
          <a:p>
            <a:r>
              <a:rPr lang="en-US" sz="2400" b="0" i="0" dirty="0">
                <a:solidFill>
                  <a:srgbClr val="D1D5DB"/>
                </a:solidFill>
                <a:effectLst/>
                <a:latin typeface="Times New Roman" panose="02020603050405020304" pitchFamily="18" charset="0"/>
                <a:cs typeface="Times New Roman" panose="02020603050405020304" pitchFamily="18" charset="0"/>
              </a:rPr>
              <a:t>When a query is executed that involves searching for records based on the emp_id column, MySQL will use the index to quickly locate the corresponding records in the table.</a:t>
            </a:r>
          </a:p>
          <a:p>
            <a:r>
              <a:rPr lang="en-US" sz="2400" dirty="0">
                <a:solidFill>
                  <a:srgbClr val="D1D5DB"/>
                </a:solidFill>
                <a:latin typeface="Times New Roman" panose="02020603050405020304" pitchFamily="18" charset="0"/>
                <a:cs typeface="Times New Roman" panose="02020603050405020304" pitchFamily="18" charset="0"/>
              </a:rPr>
              <a:t>(SELECT * FROM employee WHERE emp_id = 123; )</a:t>
            </a:r>
          </a:p>
          <a:p>
            <a:r>
              <a:rPr lang="en-US" sz="2400" b="0" i="0" dirty="0">
                <a:solidFill>
                  <a:srgbClr val="D1D5DB"/>
                </a:solidFill>
                <a:effectLst/>
                <a:latin typeface="Söhne"/>
              </a:rPr>
              <a:t>Without an index, MySQL would need to scan the entire employee table to find records with an emp_id of 123, which could be slow and resource-intensive for large tables.</a:t>
            </a:r>
            <a:endParaRPr lang="en-US" sz="2400" dirty="0">
              <a:solidFill>
                <a:srgbClr val="D1D5DB"/>
              </a:solidFill>
              <a:latin typeface="Times New Roman" panose="02020603050405020304" pitchFamily="18" charset="0"/>
              <a:cs typeface="Times New Roman" panose="02020603050405020304" pitchFamily="18" charset="0"/>
            </a:endParaRPr>
          </a:p>
          <a:p>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972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309F15-189F-973B-348D-80FB0B3F5EF0}"/>
              </a:ext>
            </a:extLst>
          </p:cNvPr>
          <p:cNvSpPr>
            <a:spLocks noGrp="1"/>
          </p:cNvSpPr>
          <p:nvPr>
            <p:ph idx="1"/>
          </p:nvPr>
        </p:nvSpPr>
        <p:spPr>
          <a:xfrm>
            <a:off x="994611" y="722375"/>
            <a:ext cx="10106525" cy="5854887"/>
          </a:xfrm>
        </p:spPr>
        <p:txBody>
          <a:bodyPr/>
          <a:lstStyle/>
          <a:p>
            <a:r>
              <a:rPr lang="en-US" b="0" i="0" dirty="0">
                <a:solidFill>
                  <a:srgbClr val="D1D5DB"/>
                </a:solidFill>
                <a:effectLst/>
                <a:latin typeface="Times New Roman" panose="02020603050405020304" pitchFamily="18" charset="0"/>
                <a:cs typeface="Times New Roman" panose="02020603050405020304" pitchFamily="18" charset="0"/>
              </a:rPr>
              <a:t>Indexing is the process of organizing and retrieving data efficiently in a database system.</a:t>
            </a:r>
          </a:p>
          <a:p>
            <a:r>
              <a:rPr lang="en-US" b="0" i="0" dirty="0">
                <a:solidFill>
                  <a:srgbClr val="D1D5DB"/>
                </a:solidFill>
                <a:effectLst/>
                <a:latin typeface="Times New Roman" panose="02020603050405020304" pitchFamily="18" charset="0"/>
                <a:cs typeface="Times New Roman" panose="02020603050405020304" pitchFamily="18" charset="0"/>
              </a:rPr>
              <a:t> It enables faster access to data, allowing for faster query execution and better performance overall. </a:t>
            </a:r>
          </a:p>
          <a:p>
            <a:r>
              <a:rPr lang="en-US" b="0" i="0" dirty="0">
                <a:solidFill>
                  <a:srgbClr val="D1D5DB"/>
                </a:solidFill>
                <a:effectLst/>
                <a:latin typeface="Times New Roman" panose="02020603050405020304" pitchFamily="18" charset="0"/>
                <a:cs typeface="Times New Roman" panose="02020603050405020304" pitchFamily="18" charset="0"/>
              </a:rPr>
              <a:t>Without indexing, database systems would need to perform full table scans, which can be slow and resource-intensive. </a:t>
            </a:r>
          </a:p>
          <a:p>
            <a:endParaRPr lang="en-US" b="0" i="0" dirty="0">
              <a:solidFill>
                <a:srgbClr val="D1D5DB"/>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D1D5DB"/>
                </a:solidFill>
                <a:effectLst/>
                <a:latin typeface="Times New Roman" panose="02020603050405020304" pitchFamily="18" charset="0"/>
                <a:cs typeface="Times New Roman" panose="02020603050405020304" pitchFamily="18" charset="0"/>
              </a:rPr>
              <a:t>  </a:t>
            </a:r>
            <a:r>
              <a:rPr lang="en-US" b="1" i="0" u="sng" dirty="0">
                <a:solidFill>
                  <a:srgbClr val="D1D5DB"/>
                </a:solidFill>
                <a:effectLst/>
                <a:latin typeface="Times New Roman" panose="02020603050405020304" pitchFamily="18" charset="0"/>
                <a:cs typeface="Times New Roman" panose="02020603050405020304" pitchFamily="18" charset="0"/>
              </a:rPr>
              <a:t>Types of indexing techniques</a:t>
            </a:r>
            <a:endParaRPr lang="en-US" b="1" u="sng" dirty="0">
              <a:solidFill>
                <a:srgbClr val="D1D5DB"/>
              </a:solidFill>
              <a:latin typeface="Times New Roman" panose="02020603050405020304" pitchFamily="18" charset="0"/>
              <a:cs typeface="Times New Roman" panose="02020603050405020304" pitchFamily="18" charset="0"/>
            </a:endParaRPr>
          </a:p>
          <a:p>
            <a:r>
              <a:rPr lang="en-US" b="0" i="0" dirty="0">
                <a:solidFill>
                  <a:srgbClr val="D1D5DB"/>
                </a:solidFill>
                <a:effectLst/>
                <a:latin typeface="Times New Roman" panose="02020603050405020304" pitchFamily="18" charset="0"/>
                <a:cs typeface="Times New Roman" panose="02020603050405020304" pitchFamily="18" charset="0"/>
              </a:rPr>
              <a:t>B-tree indexing</a:t>
            </a:r>
          </a:p>
          <a:p>
            <a:r>
              <a:rPr lang="en-US" dirty="0">
                <a:solidFill>
                  <a:srgbClr val="D1D5DB"/>
                </a:solidFill>
                <a:latin typeface="Times New Roman" panose="02020603050405020304" pitchFamily="18" charset="0"/>
                <a:cs typeface="Times New Roman" panose="02020603050405020304" pitchFamily="18" charset="0"/>
              </a:rPr>
              <a:t>H</a:t>
            </a:r>
            <a:r>
              <a:rPr lang="en-US" b="0" i="0" dirty="0">
                <a:solidFill>
                  <a:srgbClr val="D1D5DB"/>
                </a:solidFill>
                <a:effectLst/>
                <a:latin typeface="Times New Roman" panose="02020603050405020304" pitchFamily="18" charset="0"/>
                <a:cs typeface="Times New Roman" panose="02020603050405020304" pitchFamily="18" charset="0"/>
              </a:rPr>
              <a:t>ash-based indexing, and multi-key indexing techniques such as </a:t>
            </a:r>
            <a:r>
              <a:rPr lang="en-US" b="1" i="0" dirty="0">
                <a:solidFill>
                  <a:srgbClr val="D1D5DB"/>
                </a:solidFill>
                <a:effectLst/>
                <a:latin typeface="Times New Roman" panose="02020603050405020304" pitchFamily="18" charset="0"/>
                <a:cs typeface="Times New Roman" panose="02020603050405020304" pitchFamily="18" charset="0"/>
              </a:rPr>
              <a:t>extendible hashing </a:t>
            </a:r>
            <a:r>
              <a:rPr lang="en-US" b="0" i="0" dirty="0">
                <a:solidFill>
                  <a:srgbClr val="D1D5DB"/>
                </a:solidFill>
                <a:effectLst/>
                <a:latin typeface="Times New Roman" panose="02020603050405020304" pitchFamily="18" charset="0"/>
                <a:cs typeface="Times New Roman" panose="02020603050405020304" pitchFamily="18" charset="0"/>
              </a:rPr>
              <a:t>and </a:t>
            </a:r>
            <a:r>
              <a:rPr lang="en-US" b="1" i="0" dirty="0">
                <a:solidFill>
                  <a:srgbClr val="D1D5DB"/>
                </a:solidFill>
                <a:effectLst/>
                <a:latin typeface="Times New Roman" panose="02020603050405020304" pitchFamily="18" charset="0"/>
                <a:cs typeface="Times New Roman" panose="02020603050405020304" pitchFamily="18" charset="0"/>
              </a:rPr>
              <a:t>grid files</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C7D52D0-FB9B-FF8E-836B-DEB92E1F6DA7}"/>
              </a:ext>
            </a:extLst>
          </p:cNvPr>
          <p:cNvSpPr>
            <a:spLocks noGrp="1"/>
          </p:cNvSpPr>
          <p:nvPr>
            <p:ph type="sldNum" sz="quarter" idx="11"/>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5476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99D54-CE7A-7685-909A-4995BA427FCE}"/>
              </a:ext>
            </a:extLst>
          </p:cNvPr>
          <p:cNvSpPr>
            <a:spLocks noGrp="1"/>
          </p:cNvSpPr>
          <p:nvPr>
            <p:ph type="ctrTitle"/>
          </p:nvPr>
        </p:nvSpPr>
        <p:spPr/>
        <p:txBody>
          <a:bodyPr/>
          <a:lstStyle/>
          <a:p>
            <a:r>
              <a:rPr lang="en-IN" dirty="0"/>
              <a:t>Hashing</a:t>
            </a:r>
          </a:p>
        </p:txBody>
      </p:sp>
      <p:sp>
        <p:nvSpPr>
          <p:cNvPr id="3" name="Subtitle 2">
            <a:extLst>
              <a:ext uri="{FF2B5EF4-FFF2-40B4-BE49-F238E27FC236}">
                <a16:creationId xmlns:a16="http://schemas.microsoft.com/office/drawing/2014/main" id="{F85A2410-7CA3-DB56-9597-F535B7735829}"/>
              </a:ext>
            </a:extLst>
          </p:cNvPr>
          <p:cNvSpPr>
            <a:spLocks noGrp="1"/>
          </p:cNvSpPr>
          <p:nvPr>
            <p:ph type="subTitle" idx="1"/>
          </p:nvPr>
        </p:nvSpPr>
        <p:spPr/>
        <p:txBody>
          <a:bodyPr/>
          <a:lstStyle/>
          <a:p>
            <a:pPr algn="l"/>
            <a:r>
              <a:rPr lang="en-IN" dirty="0"/>
              <a:t>What is hashing ?</a:t>
            </a:r>
          </a:p>
          <a:p>
            <a:pPr algn="l"/>
            <a:r>
              <a:rPr lang="en-IN" dirty="0"/>
              <a:t>Why hashing?</a:t>
            </a:r>
          </a:p>
          <a:p>
            <a:pPr algn="l"/>
            <a:r>
              <a:rPr lang="en-IN" dirty="0"/>
              <a:t>Collisions</a:t>
            </a:r>
          </a:p>
          <a:p>
            <a:pPr algn="l"/>
            <a:r>
              <a:rPr lang="en-IN" dirty="0"/>
              <a:t>Collision resolution technique</a:t>
            </a:r>
          </a:p>
          <a:p>
            <a:pPr algn="l"/>
            <a:r>
              <a:rPr lang="en-IN" dirty="0"/>
              <a:t>Goal of hashing function</a:t>
            </a:r>
          </a:p>
          <a:p>
            <a:endParaRPr lang="en-IN" dirty="0"/>
          </a:p>
        </p:txBody>
      </p:sp>
    </p:spTree>
    <p:extLst>
      <p:ext uri="{BB962C8B-B14F-4D97-AF65-F5344CB8AC3E}">
        <p14:creationId xmlns:p14="http://schemas.microsoft.com/office/powerpoint/2010/main" val="295763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ED6196-D771-0BD2-5112-BC06AA216CE0}"/>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4" name="TextBox 3">
            <a:extLst>
              <a:ext uri="{FF2B5EF4-FFF2-40B4-BE49-F238E27FC236}">
                <a16:creationId xmlns:a16="http://schemas.microsoft.com/office/drawing/2014/main" id="{144D978B-7C2F-DED0-D42A-7591C478FB05}"/>
              </a:ext>
            </a:extLst>
          </p:cNvPr>
          <p:cNvSpPr txBox="1"/>
          <p:nvPr/>
        </p:nvSpPr>
        <p:spPr>
          <a:xfrm>
            <a:off x="850392" y="727456"/>
            <a:ext cx="11052850" cy="2554545"/>
          </a:xfrm>
          <a:prstGeom prst="rect">
            <a:avLst/>
          </a:prstGeom>
          <a:noFill/>
        </p:spPr>
        <p:txBody>
          <a:bodyPr wrap="square" rtlCol="0">
            <a:spAutoFit/>
          </a:bodyPr>
          <a:lstStyle/>
          <a:p>
            <a:r>
              <a:rPr lang="en-IN" sz="3200" b="1" dirty="0">
                <a:solidFill>
                  <a:schemeClr val="bg1">
                    <a:lumMod val="95000"/>
                  </a:schemeClr>
                </a:solidFill>
                <a:latin typeface="Times New Roman" panose="02020603050405020304" pitchFamily="18" charset="0"/>
                <a:cs typeface="Times New Roman" panose="02020603050405020304" pitchFamily="18" charset="0"/>
              </a:rPr>
              <a:t>HASHING </a:t>
            </a:r>
          </a:p>
          <a:p>
            <a:endParaRPr lang="en-IN" sz="3200" dirty="0">
              <a:solidFill>
                <a:schemeClr val="bg1">
                  <a:lumMod val="95000"/>
                </a:schemeClr>
              </a:solidFill>
            </a:endParaRPr>
          </a:p>
          <a:p>
            <a:r>
              <a:rPr lang="en-IN" sz="3200" dirty="0">
                <a:solidFill>
                  <a:schemeClr val="bg1">
                    <a:lumMod val="95000"/>
                  </a:schemeClr>
                </a:solidFill>
                <a:latin typeface="Times New Roman" panose="02020603050405020304" pitchFamily="18" charset="0"/>
                <a:cs typeface="Times New Roman" panose="02020603050405020304" pitchFamily="18" charset="0"/>
              </a:rPr>
              <a:t>Hashing is a technique to convert a range of key values into a range of indices(hash /hash values) of an array by using hash function.</a:t>
            </a:r>
          </a:p>
        </p:txBody>
      </p:sp>
      <p:sp>
        <p:nvSpPr>
          <p:cNvPr id="20" name="TextBox 19">
            <a:extLst>
              <a:ext uri="{FF2B5EF4-FFF2-40B4-BE49-F238E27FC236}">
                <a16:creationId xmlns:a16="http://schemas.microsoft.com/office/drawing/2014/main" id="{C40288FA-BC42-ACCD-B692-76A761FC3CDF}"/>
              </a:ext>
            </a:extLst>
          </p:cNvPr>
          <p:cNvSpPr txBox="1"/>
          <p:nvPr/>
        </p:nvSpPr>
        <p:spPr>
          <a:xfrm>
            <a:off x="3860800" y="3149600"/>
            <a:ext cx="4846320" cy="1077218"/>
          </a:xfrm>
          <a:prstGeom prst="rect">
            <a:avLst/>
          </a:prstGeom>
          <a:noFill/>
        </p:spPr>
        <p:txBody>
          <a:bodyPr wrap="square" rtlCol="0">
            <a:spAutoFit/>
          </a:bodyPr>
          <a:lstStyle/>
          <a:p>
            <a:r>
              <a:rPr lang="en-IN" sz="4000" dirty="0">
                <a:solidFill>
                  <a:schemeClr val="bg1">
                    <a:lumMod val="95000"/>
                  </a:schemeClr>
                </a:solidFill>
                <a:latin typeface="Times New Roman" panose="02020603050405020304" pitchFamily="18" charset="0"/>
                <a:cs typeface="Times New Roman" panose="02020603050405020304" pitchFamily="18" charset="0"/>
              </a:rPr>
              <a:t>H : K  </a:t>
            </a:r>
            <a:r>
              <a:rPr lang="en-IN" sz="4000" dirty="0">
                <a:solidFill>
                  <a:schemeClr val="bg1">
                    <a:lumMod val="95000"/>
                  </a:schemeClr>
                </a:solidFill>
                <a:latin typeface="Times New Roman" panose="02020603050405020304" pitchFamily="18" charset="0"/>
                <a:cs typeface="Times New Roman" panose="02020603050405020304" pitchFamily="18" charset="0"/>
                <a:sym typeface="Wingdings" panose="05000000000000000000" pitchFamily="2" charset="2"/>
              </a:rPr>
              <a:t> I</a:t>
            </a:r>
          </a:p>
          <a:p>
            <a:endParaRPr lang="en-IN" sz="2400" dirty="0">
              <a:solidFill>
                <a:schemeClr val="bg1">
                  <a:lumMod val="95000"/>
                </a:schemeClr>
              </a:solidFill>
            </a:endParaRPr>
          </a:p>
        </p:txBody>
      </p:sp>
      <p:sp>
        <p:nvSpPr>
          <p:cNvPr id="21" name="TextBox 20">
            <a:extLst>
              <a:ext uri="{FF2B5EF4-FFF2-40B4-BE49-F238E27FC236}">
                <a16:creationId xmlns:a16="http://schemas.microsoft.com/office/drawing/2014/main" id="{3C559577-1C2B-81FF-D3F9-D6C77DF4DD01}"/>
              </a:ext>
            </a:extLst>
          </p:cNvPr>
          <p:cNvSpPr txBox="1"/>
          <p:nvPr/>
        </p:nvSpPr>
        <p:spPr>
          <a:xfrm>
            <a:off x="3860800" y="4193092"/>
            <a:ext cx="3942080" cy="1569660"/>
          </a:xfrm>
          <a:prstGeom prst="rect">
            <a:avLst/>
          </a:prstGeom>
          <a:noFill/>
        </p:spPr>
        <p:txBody>
          <a:bodyPr wrap="square" rtlCol="0">
            <a:spAutoFit/>
          </a:bodyPr>
          <a:lstStyle/>
          <a:p>
            <a:r>
              <a:rPr lang="en-IN" sz="2400" dirty="0">
                <a:solidFill>
                  <a:schemeClr val="bg1"/>
                </a:solidFill>
                <a:latin typeface="Times New Roman" panose="02020603050405020304" pitchFamily="18" charset="0"/>
                <a:cs typeface="Times New Roman" panose="02020603050405020304" pitchFamily="18" charset="0"/>
              </a:rPr>
              <a:t>H    - Hashing function</a:t>
            </a:r>
          </a:p>
          <a:p>
            <a:r>
              <a:rPr lang="en-IN" sz="2400" dirty="0">
                <a:solidFill>
                  <a:schemeClr val="bg1"/>
                </a:solidFill>
                <a:latin typeface="Times New Roman" panose="02020603050405020304" pitchFamily="18" charset="0"/>
                <a:cs typeface="Times New Roman" panose="02020603050405020304" pitchFamily="18" charset="0"/>
              </a:rPr>
              <a:t>K    - set of key values</a:t>
            </a:r>
          </a:p>
          <a:p>
            <a:r>
              <a:rPr lang="en-IN" sz="2400" dirty="0">
                <a:solidFill>
                  <a:schemeClr val="bg1"/>
                </a:solidFill>
                <a:latin typeface="Times New Roman" panose="02020603050405020304" pitchFamily="18" charset="0"/>
                <a:cs typeface="Times New Roman" panose="02020603050405020304" pitchFamily="18" charset="0"/>
              </a:rPr>
              <a:t>I      - range of indices</a:t>
            </a:r>
          </a:p>
          <a:p>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335193"/>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C4A95C-9007-4EA6-944B-306B6F2A0100}">
  <ds:schemaRefs>
    <ds:schemaRef ds:uri="http://schemas.microsoft.com/sharepoint/v3/contenttype/forms"/>
  </ds:schemaRefs>
</ds:datastoreItem>
</file>

<file path=customXml/itemProps2.xml><?xml version="1.0" encoding="utf-8"?>
<ds:datastoreItem xmlns:ds="http://schemas.openxmlformats.org/officeDocument/2006/customXml" ds:itemID="{EA4A3FD6-E6BF-490E-B6B4-6A011394B0E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2CF8670-35D1-4455-AC7A-762B7388BE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TM66925244</Template>
  <TotalTime>0</TotalTime>
  <Words>3559</Words>
  <Application>Microsoft Office PowerPoint</Application>
  <PresentationFormat>Widescreen</PresentationFormat>
  <Paragraphs>396</Paragraphs>
  <Slides>53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Arial</vt:lpstr>
      <vt:lpstr>Calibri</vt:lpstr>
      <vt:lpstr>Courier New</vt:lpstr>
      <vt:lpstr>Droid Serif</vt:lpstr>
      <vt:lpstr>Franklin Gothic Book</vt:lpstr>
      <vt:lpstr>KaTeX_Main</vt:lpstr>
      <vt:lpstr>KaTeX_Math</vt:lpstr>
      <vt:lpstr>Nunito</vt:lpstr>
      <vt:lpstr>Segoe UI Light</vt:lpstr>
      <vt:lpstr>Söhne</vt:lpstr>
      <vt:lpstr>Times New Roman</vt:lpstr>
      <vt:lpstr>Tw Cen MT</vt:lpstr>
      <vt:lpstr>Wingdings</vt:lpstr>
      <vt:lpstr>Office Theme</vt:lpstr>
      <vt:lpstr>Extendible Hashing and Indexing on Multiple Keys - Grid Files</vt:lpstr>
      <vt:lpstr>CONTENTS</vt:lpstr>
      <vt:lpstr>INTRODUCTION</vt:lpstr>
      <vt:lpstr>Overview of Indexing </vt:lpstr>
      <vt:lpstr>Indexing  </vt:lpstr>
      <vt:lpstr>PowerPoint Presentation</vt:lpstr>
      <vt:lpstr>PowerPoint Presentation</vt:lpstr>
      <vt:lpstr>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Extendible Hashing </vt:lpstr>
      <vt:lpstr>PowerPoint Presentation</vt:lpstr>
      <vt:lpstr>Need for extendible hashing</vt:lpstr>
      <vt:lpstr>PowerPoint Presentation</vt:lpstr>
      <vt:lpstr>Frequently used terms in Extendible Hashing </vt:lpstr>
      <vt:lpstr>PowerPoint Presentation</vt:lpstr>
      <vt:lpstr>Basic working of Extendible Hashing </vt:lpstr>
      <vt:lpstr>PowerPoint Presentation</vt:lpstr>
      <vt:lpstr>PowerPoint Presentation</vt:lpstr>
      <vt:lpstr>Example based on Extendible Hashing  </vt:lpstr>
      <vt:lpstr>Solution </vt:lpstr>
      <vt:lpstr>Initially, the global-depth and local-depth is always 1. Thus, the hashing frame looks like this: </vt:lpstr>
      <vt:lpstr>Inserting 16:  The binary format of 16 is 10000 and global-depth is 1. The hash function returns 1 LSB of 10000 which is 0. Hence, 16 is mapped to the directory with id=0. </vt:lpstr>
      <vt:lpstr>Inserting 4 and 6:  Both 4(100) and 6(110)have 0 in their LSB. Hence, they are hashed as follows: </vt:lpstr>
      <vt:lpstr>Inserting 22: The binary form of 22 is 10110. Its LSB is 0. The bucket pointed by directory 0 is already full. Hence, Over Flow occurs. </vt:lpstr>
      <vt:lpstr> Since Local Depth = Global Depth, the bucket splits and directory expansion takes place. Also, rehashing of numbers present in the overflowing bucket takes place after the split.</vt:lpstr>
      <vt:lpstr>Inserting 24 and 10: 24(11000) and 10 (1010) can be hashed based on directories with id 00 and 10. Here, we encounter no overflow condition. </vt:lpstr>
      <vt:lpstr>Inserting 31,7,9: All of these elements[ 31(11111), 7(111), 9(1001) ] have either 01 or 11 in their LSBs. Hence, they are mapped on the bucket pointed out by 01 and 11. We do not encounter any overflow condition here.  </vt:lpstr>
      <vt:lpstr>Inserting 20: Insertion of data element 20 (10100) will again cause the overflow problem.    </vt:lpstr>
      <vt:lpstr>since the local depth of the bucket = global-depth, directory expansion (doubling) takes place along with bucket splitting. Elements present in overflowing bucket are rehashed with the new global depth.</vt:lpstr>
      <vt:lpstr>Inserting 26: Global depth is 3. Hence, 3 LSBs of 26(11010) are considered. Therefore 26 best fits in the bucket pointed out by directory 010. </vt:lpstr>
      <vt:lpstr>since the local depth of bucket &lt; Global depth (2&lt;3),  directories are not doubled but, only the bucket is split and elements are rehashed. </vt:lpstr>
      <vt:lpstr>Advantages of extensible hashing </vt:lpstr>
      <vt:lpstr>PowerPoint Presentation</vt:lpstr>
      <vt:lpstr>Limitations of Extendible Hashing </vt:lpstr>
      <vt:lpstr>PowerPoint Presentation</vt:lpstr>
      <vt:lpstr>Grid Files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2022-10-27T00:37:19Z</dcterms:created>
  <dcterms:modified xsi:type="dcterms:W3CDTF">2023-04-25T02:21:29Z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