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4" r:id="rId8"/>
    <p:sldId id="263" r:id="rId9"/>
    <p:sldId id="266" r:id="rId10"/>
    <p:sldId id="265" r:id="rId11"/>
    <p:sldId id="267" r:id="rId12"/>
    <p:sldId id="268" r:id="rId13"/>
    <p:sldId id="269" r:id="rId14"/>
    <p:sldId id="262"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dirty="0"/>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3.xml"/><Relationship Id="rId5" Type="http://schemas.microsoft.com/office/2007/relationships/hdphoto" Target="../media/hdphoto6.wdp"/><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3.xml"/><Relationship Id="rId5" Type="http://schemas.microsoft.com/office/2007/relationships/hdphoto" Target="../media/hdphoto4.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41574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sz="4000" b="1" dirty="0">
                <a:latin typeface="Calibri" panose="020F0502020204030204" pitchFamily="34" charset="0"/>
                <a:cs typeface="Calibri" panose="020F0502020204030204" pitchFamily="34" charset="0"/>
              </a:rPr>
              <a:t>Sprocket Central Pty Ltd</a:t>
            </a:r>
          </a:p>
        </p:txBody>
      </p:sp>
      <p:sp>
        <p:nvSpPr>
          <p:cNvPr id="111" name="Shape 56"/>
          <p:cNvSpPr/>
          <p:nvPr/>
        </p:nvSpPr>
        <p:spPr>
          <a:xfrm>
            <a:off x="537900" y="3315475"/>
            <a:ext cx="5550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sz="2400" dirty="0">
                <a:latin typeface="Calibri" panose="020F0502020204030204" pitchFamily="34" charset="0"/>
                <a:cs typeface="Calibri" panose="020F0502020204030204" pitchFamily="34" charset="0"/>
              </a:rPr>
              <a:t>Data analytics approach</a:t>
            </a:r>
          </a:p>
        </p:txBody>
      </p:sp>
      <p:pic>
        <p:nvPicPr>
          <p:cNvPr id="112" name="Shape 57" descr="Shape 57"/>
          <p:cNvPicPr>
            <a:picLocks noChangeAspect="1"/>
          </p:cNvPicPr>
          <p:nvPr/>
        </p:nvPicPr>
        <p:blipFill>
          <a:blip r:embed="rId2"/>
          <a:stretch>
            <a:fillRect/>
          </a:stretch>
        </p:blipFill>
        <p:spPr>
          <a:xfrm>
            <a:off x="614100" y="1275524"/>
            <a:ext cx="2205300" cy="238701"/>
          </a:xfrm>
          <a:prstGeom prst="rect">
            <a:avLst/>
          </a:prstGeom>
          <a:ln w="12700">
            <a:miter lim="400000"/>
          </a:ln>
          <a:effectLst>
            <a:outerShdw blurRad="50800" dist="38100" dir="16200000" rotWithShape="0">
              <a:prstClr val="black">
                <a:alpha val="40000"/>
              </a:prstClr>
            </a:outerShdw>
          </a:effectLst>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b="1" i="0" dirty="0">
                <a:solidFill>
                  <a:srgbClr val="FFFFFF"/>
                </a:solidFill>
                <a:effectLst/>
                <a:latin typeface="Open Sans"/>
              </a:rPr>
              <a:t>Data Insights</a:t>
            </a:r>
            <a:r>
              <a:rPr dirty="0"/>
              <a:t> </a:t>
            </a:r>
            <a:r>
              <a:rPr b="1" dirty="0">
                <a:latin typeface="Calibri" panose="020F0502020204030204" pitchFamily="34" charset="0"/>
                <a:cs typeface="Calibri" panose="020F0502020204030204" pitchFamily="34" charset="0"/>
              </a:rPr>
              <a:t>-</a:t>
            </a:r>
            <a:r>
              <a:rPr dirty="0"/>
              <a:t> </a:t>
            </a:r>
            <a:r>
              <a:rPr lang="en-IN" b="1" i="1" dirty="0"/>
              <a:t>Kathleen</a:t>
            </a:r>
            <a:r>
              <a:rPr dirty="0"/>
              <a:t>, </a:t>
            </a:r>
            <a:r>
              <a:rPr b="1" i="1" dirty="0"/>
              <a:t>S</a:t>
            </a:r>
            <a:r>
              <a:rPr lang="en-IN" b="1" i="1" dirty="0"/>
              <a:t>atyam</a:t>
            </a:r>
            <a:r>
              <a:rPr lang="en-IN" dirty="0"/>
              <a:t> </a:t>
            </a:r>
            <a:endParaRPr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63" name="Shape 115"/>
          <p:cNvSpPr/>
          <p:nvPr/>
        </p:nvSpPr>
        <p:spPr>
          <a:xfrm>
            <a:off x="205025" y="1083299"/>
            <a:ext cx="8565600" cy="58442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IN" sz="2400" dirty="0">
                <a:solidFill>
                  <a:srgbClr val="002060"/>
                </a:solidFill>
                <a:latin typeface="Calibri" panose="020F0502020204030204" pitchFamily="34" charset="0"/>
                <a:cs typeface="Calibri" panose="020F0502020204030204" pitchFamily="34" charset="0"/>
              </a:rPr>
              <a:t>Gender based Sale Distribution of Customers</a:t>
            </a:r>
            <a:endParaRPr sz="2400" dirty="0">
              <a:solidFill>
                <a:srgbClr val="002060"/>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BB6C3A8-8893-4AE2-959E-41C6977FD212}"/>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33376" y="2091267"/>
            <a:ext cx="4016891" cy="2455334"/>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9DA5D1C5-88F2-4F3E-B013-1F1A5F3C05E9}"/>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784982" y="2091267"/>
            <a:ext cx="4125642" cy="24553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1002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62" name="Shape 114"/>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sz="2000" b="1" dirty="0">
                <a:solidFill>
                  <a:schemeClr val="bg1"/>
                </a:solidFill>
                <a:cs typeface="Calibri" panose="020F0502020204030204" pitchFamily="34" charset="0"/>
              </a:rPr>
              <a:t>Interpretation</a:t>
            </a:r>
            <a:endParaRPr lang="en-IN" dirty="0"/>
          </a:p>
          <a:p>
            <a:endParaRPr dirty="0"/>
          </a:p>
        </p:txBody>
      </p:sp>
      <p:sp>
        <p:nvSpPr>
          <p:cNvPr id="163" name="Shape 115"/>
          <p:cNvSpPr/>
          <p:nvPr/>
        </p:nvSpPr>
        <p:spPr>
          <a:xfrm>
            <a:off x="205025" y="1083301"/>
            <a:ext cx="7567375" cy="8621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b="1" dirty="0">
                <a:solidFill>
                  <a:srgbClr val="002060"/>
                </a:solidFill>
                <a:latin typeface="Calibri" panose="020F0502020204030204" pitchFamily="34" charset="0"/>
                <a:cs typeface="Calibri" panose="020F0502020204030204" pitchFamily="34" charset="0"/>
              </a:rPr>
              <a:t>Interpretation From </a:t>
            </a:r>
            <a:r>
              <a:rPr lang="en-US" sz="2000" dirty="0">
                <a:solidFill>
                  <a:srgbClr val="002060"/>
                </a:solidFill>
                <a:latin typeface="Calibri" panose="020F0502020204030204" pitchFamily="34" charset="0"/>
                <a:cs typeface="Calibri" panose="020F0502020204030204" pitchFamily="34" charset="0"/>
              </a:rPr>
              <a:t>Gender based Sale Distribution of Customers </a:t>
            </a:r>
            <a:r>
              <a:rPr lang="en-IN" sz="2000" b="1" dirty="0">
                <a:solidFill>
                  <a:schemeClr val="bg1"/>
                </a:solidFill>
                <a:cs typeface="Calibri" panose="020F0502020204030204" pitchFamily="34" charset="0"/>
              </a:rPr>
              <a:t>optimization</a:t>
            </a:r>
            <a:endParaRPr lang="en-IN" dirty="0"/>
          </a:p>
        </p:txBody>
      </p:sp>
      <p:sp>
        <p:nvSpPr>
          <p:cNvPr id="14" name="TextBox 13">
            <a:extLst>
              <a:ext uri="{FF2B5EF4-FFF2-40B4-BE49-F238E27FC236}">
                <a16:creationId xmlns:a16="http://schemas.microsoft.com/office/drawing/2014/main" id="{F5BFA2D6-BF9A-42B3-8133-CD8645E9B3C7}"/>
              </a:ext>
            </a:extLst>
          </p:cNvPr>
          <p:cNvSpPr txBox="1"/>
          <p:nvPr/>
        </p:nvSpPr>
        <p:spPr>
          <a:xfrm>
            <a:off x="205025" y="1118850"/>
            <a:ext cx="8320908"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sz="1400" dirty="0">
              <a:solidFill>
                <a:srgbClr val="0070C0"/>
              </a:solidFill>
              <a:latin typeface="+mn-lt"/>
            </a:endParaRPr>
          </a:p>
          <a:p>
            <a:endParaRPr lang="en-US" dirty="0">
              <a:solidFill>
                <a:srgbClr val="0070C0"/>
              </a:solidFill>
            </a:endParaRPr>
          </a:p>
          <a:p>
            <a:endParaRPr lang="en-US" sz="1400" dirty="0">
              <a:solidFill>
                <a:srgbClr val="0070C0"/>
              </a:solidFill>
              <a:latin typeface="+mn-lt"/>
            </a:endParaRPr>
          </a:p>
          <a:p>
            <a:endParaRPr lang="en-US" dirty="0">
              <a:solidFill>
                <a:srgbClr val="0070C0"/>
              </a:solidFill>
            </a:endParaRPr>
          </a:p>
          <a:p>
            <a:r>
              <a:rPr lang="en-US" sz="1600" dirty="0">
                <a:solidFill>
                  <a:srgbClr val="002060"/>
                </a:solidFill>
                <a:latin typeface="Calibri" panose="020F0502020204030204" pitchFamily="34" charset="0"/>
                <a:cs typeface="Calibri" panose="020F0502020204030204" pitchFamily="34" charset="0"/>
              </a:rPr>
              <a:t>Following are the inferences from the previous slide:</a:t>
            </a:r>
          </a:p>
          <a:p>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50.3% of the total customers are females. </a:t>
            </a:r>
          </a:p>
          <a:p>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47.8% are males.</a:t>
            </a:r>
          </a:p>
          <a:p>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Since in both the old and new data, genders other than male and female consist of less than 2%, they can be ignored in further processes to optimize them. </a:t>
            </a:r>
          </a:p>
          <a:p>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In the training dataset, both male and female customers shall be taken into consideration.</a:t>
            </a:r>
          </a:p>
        </p:txBody>
      </p:sp>
    </p:spTree>
    <p:extLst>
      <p:ext uri="{BB962C8B-B14F-4D97-AF65-F5344CB8AC3E}">
        <p14:creationId xmlns:p14="http://schemas.microsoft.com/office/powerpoint/2010/main" val="30438250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63" name="Shape 115"/>
          <p:cNvSpPr/>
          <p:nvPr/>
        </p:nvSpPr>
        <p:spPr>
          <a:xfrm>
            <a:off x="205025" y="1083299"/>
            <a:ext cx="8565600" cy="58442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sz="2400" b="1" dirty="0">
                <a:solidFill>
                  <a:srgbClr val="002060"/>
                </a:solidFill>
                <a:latin typeface="Calibri" panose="020F0502020204030204" pitchFamily="34" charset="0"/>
                <a:cs typeface="Calibri" panose="020F0502020204030204" pitchFamily="34" charset="0"/>
              </a:rPr>
              <a:t>Wealth segments </a:t>
            </a:r>
            <a:r>
              <a:rPr lang="en-IN" sz="2400" dirty="0">
                <a:solidFill>
                  <a:srgbClr val="002060"/>
                </a:solidFill>
                <a:latin typeface="Calibri" panose="020F0502020204030204" pitchFamily="34" charset="0"/>
                <a:cs typeface="Calibri" panose="020F0502020204030204" pitchFamily="34" charset="0"/>
              </a:rPr>
              <a:t>based Sale Distribution of Customers</a:t>
            </a:r>
            <a:endParaRPr lang="en-US" sz="2400" b="1" dirty="0">
              <a:solidFill>
                <a:srgbClr val="002060"/>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A5F6984C-542D-409D-88B0-C03B5B7DA7A0}"/>
              </a:ext>
            </a:extLst>
          </p:cNvPr>
          <p:cNvPicPr>
            <a:picLocks noChangeAspect="1"/>
          </p:cNvPicPr>
          <p:nvPr/>
        </p:nvPicPr>
        <p:blipFill>
          <a:blip r:embed="rId2"/>
          <a:stretch>
            <a:fillRect/>
          </a:stretch>
        </p:blipFill>
        <p:spPr>
          <a:xfrm>
            <a:off x="691440" y="2432428"/>
            <a:ext cx="3361267" cy="1995639"/>
          </a:xfrm>
          <a:prstGeom prst="rect">
            <a:avLst/>
          </a:prstGeom>
        </p:spPr>
      </p:pic>
      <p:pic>
        <p:nvPicPr>
          <p:cNvPr id="3" name="Picture 2">
            <a:extLst>
              <a:ext uri="{FF2B5EF4-FFF2-40B4-BE49-F238E27FC236}">
                <a16:creationId xmlns:a16="http://schemas.microsoft.com/office/drawing/2014/main" id="{F4110904-9688-42FD-ABB6-B7C07C8BA0CB}"/>
              </a:ext>
            </a:extLst>
          </p:cNvPr>
          <p:cNvPicPr>
            <a:picLocks noChangeAspect="1"/>
          </p:cNvPicPr>
          <p:nvPr/>
        </p:nvPicPr>
        <p:blipFill>
          <a:blip r:embed="rId3"/>
          <a:stretch>
            <a:fillRect/>
          </a:stretch>
        </p:blipFill>
        <p:spPr>
          <a:xfrm>
            <a:off x="4953000" y="2432428"/>
            <a:ext cx="3499560" cy="1995639"/>
          </a:xfrm>
          <a:prstGeom prst="rect">
            <a:avLst/>
          </a:prstGeom>
        </p:spPr>
      </p:pic>
    </p:spTree>
    <p:extLst>
      <p:ext uri="{BB962C8B-B14F-4D97-AF65-F5344CB8AC3E}">
        <p14:creationId xmlns:p14="http://schemas.microsoft.com/office/powerpoint/2010/main" val="309786843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sz="2000" b="1" dirty="0">
                <a:solidFill>
                  <a:schemeClr val="bg1"/>
                </a:solidFill>
                <a:cs typeface="Calibri" panose="020F0502020204030204" pitchFamily="34" charset="0"/>
              </a:rPr>
              <a:t>Interpretation</a:t>
            </a:r>
            <a:endParaRPr lang="en-IN" dirty="0"/>
          </a:p>
        </p:txBody>
      </p:sp>
      <p:sp>
        <p:nvSpPr>
          <p:cNvPr id="163" name="Shape 115"/>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b="1" dirty="0">
                <a:solidFill>
                  <a:srgbClr val="002060"/>
                </a:solidFill>
                <a:latin typeface="Calibri" panose="020F0502020204030204" pitchFamily="34" charset="0"/>
                <a:cs typeface="Calibri" panose="020F0502020204030204" pitchFamily="34" charset="0"/>
              </a:rPr>
              <a:t>Interpretation From </a:t>
            </a:r>
            <a:r>
              <a:rPr lang="en-US" sz="2000" b="1" dirty="0">
                <a:solidFill>
                  <a:srgbClr val="002060"/>
                </a:solidFill>
                <a:latin typeface="Calibri" panose="020F0502020204030204" pitchFamily="34" charset="0"/>
                <a:cs typeface="Calibri" panose="020F0502020204030204" pitchFamily="34" charset="0"/>
              </a:rPr>
              <a:t>Wealth segments </a:t>
            </a:r>
            <a:r>
              <a:rPr lang="en-IN" sz="2000" dirty="0">
                <a:solidFill>
                  <a:srgbClr val="002060"/>
                </a:solidFill>
                <a:latin typeface="Calibri" panose="020F0502020204030204" pitchFamily="34" charset="0"/>
                <a:cs typeface="Calibri" panose="020F0502020204030204" pitchFamily="34" charset="0"/>
              </a:rPr>
              <a:t>based Sale Distribution of Customers</a:t>
            </a:r>
            <a:endParaRPr lang="en-US" sz="2000" b="1" dirty="0">
              <a:solidFill>
                <a:srgbClr val="00206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8FBC1DC-C42D-47BD-8354-2C179CEC05F5}"/>
              </a:ext>
            </a:extLst>
          </p:cNvPr>
          <p:cNvSpPr txBox="1"/>
          <p:nvPr/>
        </p:nvSpPr>
        <p:spPr>
          <a:xfrm>
            <a:off x="205025" y="2303790"/>
            <a:ext cx="8490242" cy="2000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solidFill>
                  <a:srgbClr val="002060"/>
                </a:solidFill>
                <a:latin typeface="Calibri" panose="020F0502020204030204" pitchFamily="34" charset="0"/>
                <a:cs typeface="Calibri" panose="020F0502020204030204" pitchFamily="34" charset="0"/>
              </a:rPr>
              <a:t>Following are the inferences from the previous slide:</a:t>
            </a:r>
          </a:p>
          <a:p>
            <a:pPr marL="342900" indent="-342900">
              <a:buFont typeface="Wingdings" panose="05000000000000000000" pitchFamily="2" charset="2"/>
              <a:buChar char="v"/>
            </a:pPr>
            <a:endParaRPr lang="en-US" dirty="0">
              <a:latin typeface="Comic Sans MS" pitchFamily="66" charset="0"/>
              <a:cs typeface="Times New Roman" panose="02020603050405020304" pitchFamily="18" charset="0"/>
            </a:endParaRPr>
          </a:p>
          <a:p>
            <a:pPr marL="342900" indent="-34290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In all ages, the number of Mass Customers is the highest so we should focus on this social class.</a:t>
            </a:r>
          </a:p>
          <a:p>
            <a:pPr marL="342900" indent="-342900">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After that, we should focus on High Net Customer. </a:t>
            </a:r>
          </a:p>
          <a:p>
            <a:pPr marL="342900" indent="-342900">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Then Affluent Customers but mostly second and third quadrant</a:t>
            </a:r>
          </a:p>
          <a:p>
            <a:endParaRPr lang="en-US" sz="1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05544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sz="4000" b="1" dirty="0">
                <a:solidFill>
                  <a:schemeClr val="bg1"/>
                </a:solidFill>
                <a:latin typeface="Arial Rounded MT Bold" panose="020F0704030504030204" pitchFamily="34" charset="0"/>
              </a:rPr>
              <a:t>Thank You</a:t>
            </a:r>
            <a:endParaRPr sz="4000" b="1" dirty="0">
              <a:solidFill>
                <a:schemeClr val="bg1"/>
              </a:solidFill>
              <a:latin typeface="Arial Rounded MT Bold" panose="020F070403050403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5700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Font typeface="Wingdings" panose="05000000000000000000" pitchFamily="2" charset="2"/>
              <a:buChar char="v"/>
              <a:defRPr sz="2000">
                <a:latin typeface="Open Sans"/>
                <a:ea typeface="Open Sans"/>
                <a:cs typeface="Open Sans"/>
                <a:sym typeface="Open Sans"/>
              </a:defRPr>
            </a:pPr>
            <a:r>
              <a:rPr sz="2000" i="1" dirty="0">
                <a:latin typeface="Calibri" panose="020F0502020204030204" pitchFamily="34" charset="0"/>
                <a:cs typeface="Calibri" panose="020F0502020204030204" pitchFamily="34" charset="0"/>
              </a:rPr>
              <a:t>Introduction</a:t>
            </a:r>
          </a:p>
          <a:p>
            <a:pPr marL="457200" indent="-355600">
              <a:lnSpc>
                <a:spcPct val="115000"/>
              </a:lnSpc>
              <a:buClr>
                <a:srgbClr val="000000"/>
              </a:buClr>
              <a:buSzPts val="2000"/>
              <a:buFont typeface="Wingdings" panose="05000000000000000000" pitchFamily="2" charset="2"/>
              <a:buChar char="v"/>
              <a:defRPr sz="2000">
                <a:latin typeface="Open Sans"/>
                <a:ea typeface="Open Sans"/>
                <a:cs typeface="Open Sans"/>
                <a:sym typeface="Open Sans"/>
              </a:defRPr>
            </a:pPr>
            <a:r>
              <a:rPr sz="2000" i="1" dirty="0">
                <a:latin typeface="Calibri" panose="020F0502020204030204" pitchFamily="34" charset="0"/>
                <a:cs typeface="Calibri" panose="020F0502020204030204" pitchFamily="34" charset="0"/>
              </a:rPr>
              <a:t>Data Exploration</a:t>
            </a:r>
          </a:p>
          <a:p>
            <a:pPr marL="457200" indent="-355600">
              <a:lnSpc>
                <a:spcPct val="115000"/>
              </a:lnSpc>
              <a:buClr>
                <a:srgbClr val="000000"/>
              </a:buClr>
              <a:buSzPts val="2000"/>
              <a:buFont typeface="Wingdings" panose="05000000000000000000" pitchFamily="2" charset="2"/>
              <a:buChar char="v"/>
              <a:defRPr sz="2000">
                <a:latin typeface="Open Sans"/>
                <a:ea typeface="Open Sans"/>
                <a:cs typeface="Open Sans"/>
                <a:sym typeface="Open Sans"/>
              </a:defRPr>
            </a:pPr>
            <a:r>
              <a:rPr sz="2000" i="1" dirty="0">
                <a:latin typeface="Calibri" panose="020F0502020204030204" pitchFamily="34" charset="0"/>
                <a:cs typeface="Calibri" panose="020F0502020204030204" pitchFamily="34" charset="0"/>
              </a:rPr>
              <a:t>Model Development</a:t>
            </a:r>
          </a:p>
          <a:p>
            <a:pPr marL="457200" indent="-355600">
              <a:lnSpc>
                <a:spcPct val="115000"/>
              </a:lnSpc>
              <a:buClr>
                <a:srgbClr val="000000"/>
              </a:buClr>
              <a:buSzPts val="2000"/>
              <a:buFont typeface="Wingdings" panose="05000000000000000000" pitchFamily="2" charset="2"/>
              <a:buChar char="v"/>
              <a:defRPr sz="2000">
                <a:latin typeface="Open Sans"/>
                <a:ea typeface="Open Sans"/>
                <a:cs typeface="Open Sans"/>
                <a:sym typeface="Open Sans"/>
              </a:defRPr>
            </a:pPr>
            <a:r>
              <a:rPr sz="2000" i="1" dirty="0">
                <a:latin typeface="Calibri" panose="020F0502020204030204" pitchFamily="34" charset="0"/>
                <a:cs typeface="Calibri" panose="020F0502020204030204" pitchFamily="34" charset="0"/>
              </a:rP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rgbClr val="002060"/>
                </a:solidFill>
              </a:rPr>
              <a:t>How To Analyze The New 1000 Customer’s List?</a:t>
            </a:r>
            <a:endParaRPr dirty="0">
              <a:solidFill>
                <a:srgbClr val="002060"/>
              </a:solidFill>
            </a:endParaRPr>
          </a:p>
        </p:txBody>
      </p:sp>
      <p:sp>
        <p:nvSpPr>
          <p:cNvPr id="124" name="Shape 73"/>
          <p:cNvSpPr/>
          <p:nvPr/>
        </p:nvSpPr>
        <p:spPr>
          <a:xfrm>
            <a:off x="205025" y="1854257"/>
            <a:ext cx="4134600" cy="2642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400" b="1" dirty="0">
                <a:solidFill>
                  <a:srgbClr val="002060"/>
                </a:solidFill>
                <a:latin typeface="Bookman Old Style" panose="02050604050505020204" pitchFamily="18" charset="0"/>
                <a:cs typeface="Arial" panose="020B0604020202020204" pitchFamily="34" charset="0"/>
              </a:rPr>
              <a:t>For Retrieving Useful Customer Insights, Following are the categories on the basis of which the list should be analyzed :</a:t>
            </a:r>
          </a:p>
          <a:p>
            <a:endParaRPr lang="en-US" sz="1400" b="1" dirty="0">
              <a:solidFill>
                <a:srgbClr val="002060"/>
              </a:solidFill>
              <a:latin typeface="Bookman Old Style" panose="02050604050505020204" pitchFamily="18" charset="0"/>
              <a:cs typeface="Arial" panose="020B0604020202020204" pitchFamily="34" charset="0"/>
            </a:endParaRPr>
          </a:p>
          <a:p>
            <a:pPr marL="285750" indent="-285750">
              <a:buFont typeface="Arial" panose="020B0604020202020204" pitchFamily="34" charset="0"/>
              <a:buChar char="•"/>
            </a:pPr>
            <a:r>
              <a:rPr lang="en-US" sz="1400" b="1" dirty="0">
                <a:solidFill>
                  <a:srgbClr val="002060"/>
                </a:solidFill>
                <a:latin typeface="Bookman Old Style" panose="02050604050505020204" pitchFamily="18" charset="0"/>
                <a:cs typeface="Arial" panose="020B0604020202020204" pitchFamily="34" charset="0"/>
              </a:rPr>
              <a:t>Age based Sale Distribution</a:t>
            </a:r>
          </a:p>
          <a:p>
            <a:pPr marL="285750" indent="-285750">
              <a:buFont typeface="Arial" panose="020B0604020202020204" pitchFamily="34" charset="0"/>
              <a:buChar char="•"/>
            </a:pPr>
            <a:r>
              <a:rPr lang="en-US" sz="1400" b="1" dirty="0">
                <a:solidFill>
                  <a:srgbClr val="002060"/>
                </a:solidFill>
                <a:latin typeface="Bookman Old Style" panose="02050604050505020204" pitchFamily="18" charset="0"/>
                <a:cs typeface="Arial" panose="020B0604020202020204" pitchFamily="34" charset="0"/>
              </a:rPr>
              <a:t>Industry based Sale Distribution</a:t>
            </a:r>
          </a:p>
          <a:p>
            <a:pPr marL="285750" indent="-285750">
              <a:buFont typeface="Arial" panose="020B0604020202020204" pitchFamily="34" charset="0"/>
              <a:buChar char="•"/>
            </a:pPr>
            <a:r>
              <a:rPr lang="en-US" sz="1400" b="1" dirty="0">
                <a:solidFill>
                  <a:srgbClr val="002060"/>
                </a:solidFill>
                <a:latin typeface="Bookman Old Style" panose="02050604050505020204" pitchFamily="18" charset="0"/>
                <a:cs typeface="Arial" panose="020B0604020202020204" pitchFamily="34" charset="0"/>
              </a:rPr>
              <a:t>Sale in Past 3 years</a:t>
            </a:r>
          </a:p>
          <a:p>
            <a:pPr marL="285750" indent="-285750">
              <a:buFont typeface="Arial" panose="020B0604020202020204" pitchFamily="34" charset="0"/>
              <a:buChar char="•"/>
            </a:pPr>
            <a:r>
              <a:rPr lang="en-US" sz="1400" b="1" dirty="0">
                <a:solidFill>
                  <a:srgbClr val="002060"/>
                </a:solidFill>
                <a:latin typeface="Bookman Old Style" panose="02050604050505020204" pitchFamily="18" charset="0"/>
                <a:cs typeface="Arial" panose="020B0604020202020204" pitchFamily="34" charset="0"/>
              </a:rPr>
              <a:t>Gender based Sale Distribution</a:t>
            </a:r>
          </a:p>
          <a:p>
            <a:pPr marL="285750" indent="-285750">
              <a:buFont typeface="Arial" panose="020B0604020202020204" pitchFamily="34" charset="0"/>
              <a:buChar char="•"/>
            </a:pPr>
            <a:r>
              <a:rPr lang="en-US" sz="1400" b="1" dirty="0">
                <a:solidFill>
                  <a:srgbClr val="002060"/>
                </a:solidFill>
                <a:latin typeface="Bookman Old Style" panose="02050604050505020204" pitchFamily="18" charset="0"/>
                <a:cs typeface="Arial" panose="020B0604020202020204" pitchFamily="34" charset="0"/>
              </a:rPr>
              <a:t>Wealth Segment based Sale Distribution</a:t>
            </a:r>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pic>
        <p:nvPicPr>
          <p:cNvPr id="3" name="Picture 2">
            <a:extLst>
              <a:ext uri="{FF2B5EF4-FFF2-40B4-BE49-F238E27FC236}">
                <a16:creationId xmlns:a16="http://schemas.microsoft.com/office/drawing/2014/main" id="{B590120E-CED9-4997-8794-6F36267DB317}"/>
              </a:ext>
            </a:extLst>
          </p:cNvPr>
          <p:cNvPicPr>
            <a:picLocks noChangeAspect="1"/>
          </p:cNvPicPr>
          <p:nvPr/>
        </p:nvPicPr>
        <p:blipFill>
          <a:blip r:embed="rId2"/>
          <a:stretch>
            <a:fillRect/>
          </a:stretch>
        </p:blipFill>
        <p:spPr>
          <a:xfrm>
            <a:off x="4804377" y="2164722"/>
            <a:ext cx="3966248" cy="2693027"/>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sz="2000" i="1" cap="none" spc="0" dirty="0">
                <a:ln w="0"/>
                <a:solidFill>
                  <a:srgbClr val="002060"/>
                </a:solidFill>
                <a:effectLst>
                  <a:outerShdw blurRad="38100" dist="19050" dir="2700000" algn="tl" rotWithShape="0">
                    <a:schemeClr val="dk1">
                      <a:alpha val="40000"/>
                    </a:schemeClr>
                  </a:outerShdw>
                </a:effectLst>
              </a:rPr>
              <a:t>Age Distribution Of Customers</a:t>
            </a:r>
            <a:endParaRPr i="1" dirty="0">
              <a:solidFill>
                <a:srgbClr val="002060"/>
              </a:solidFill>
            </a:endParaRP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pic>
        <p:nvPicPr>
          <p:cNvPr id="2" name="Picture 1">
            <a:extLst>
              <a:ext uri="{FF2B5EF4-FFF2-40B4-BE49-F238E27FC236}">
                <a16:creationId xmlns:a16="http://schemas.microsoft.com/office/drawing/2014/main" id="{8E29CC90-74B6-42D1-9EA2-600671547FFC}"/>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205025" y="2169783"/>
            <a:ext cx="4023709" cy="2603218"/>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8C7D1052-157E-424B-B1C1-7F4A51F06341}"/>
              </a:ext>
            </a:extLst>
          </p:cNvPr>
          <p:cNvPicPr>
            <a:picLocks noChangeAspect="1"/>
          </p:cNvPicPr>
          <p:nvPr/>
        </p:nvPicPr>
        <p:blipFill>
          <a:blip r:embed="rId4">
            <a:extLst>
              <a:ext uri="{BEBA8EAE-BF5A-486C-A8C5-ECC9F3942E4B}">
                <a14:imgProps xmlns:a14="http://schemas.microsoft.com/office/drawing/2010/main">
                  <a14:imgLayer r:embed="rId5">
                    <a14:imgEffect>
                      <a14:saturation sat="300000"/>
                    </a14:imgEffect>
                  </a14:imgLayer>
                </a14:imgProps>
              </a:ext>
            </a:extLst>
          </a:blip>
          <a:stretch>
            <a:fillRect/>
          </a:stretch>
        </p:blipFill>
        <p:spPr>
          <a:xfrm>
            <a:off x="4674500" y="2154542"/>
            <a:ext cx="4188315" cy="26337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2000" dirty="0">
                <a:solidFill>
                  <a:srgbClr val="002060"/>
                </a:solidFill>
                <a:latin typeface="Calibri" panose="020F0502020204030204" pitchFamily="34" charset="0"/>
                <a:cs typeface="Calibri" panose="020F0502020204030204" pitchFamily="34" charset="0"/>
              </a:rPr>
              <a:t>Interpretation From Age Distribution Of Customers</a:t>
            </a:r>
            <a:endParaRPr dirty="0">
              <a:solidFill>
                <a:srgbClr val="002060"/>
              </a:solidFill>
              <a:latin typeface="Calibri" panose="020F0502020204030204" pitchFamily="34" charset="0"/>
              <a:cs typeface="Calibri" panose="020F0502020204030204" pitchFamily="34" charset="0"/>
            </a:endParaRPr>
          </a:p>
        </p:txBody>
      </p:sp>
      <p:sp>
        <p:nvSpPr>
          <p:cNvPr id="142" name="Shape 91"/>
          <p:cNvSpPr/>
          <p:nvPr/>
        </p:nvSpPr>
        <p:spPr>
          <a:xfrm>
            <a:off x="205025" y="2164724"/>
            <a:ext cx="8565600" cy="240934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solidFill>
                  <a:srgbClr val="002060"/>
                </a:solidFill>
                <a:latin typeface="Calibri" panose="020F0502020204030204" pitchFamily="34" charset="0"/>
                <a:cs typeface="Calibri" panose="020F0502020204030204" pitchFamily="34" charset="0"/>
              </a:rPr>
              <a:t>Following are the inferences from previous slide :</a:t>
            </a:r>
          </a:p>
          <a:p>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 Most of the customers belong to age-group of 20-40 years. Hence, This age group should be kept in focus in training dataset for the model.</a:t>
            </a:r>
          </a:p>
          <a:p>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Very less number of customers belong to age-group of 70-80 years. Hence, to optimize the training process, records belonging to this age-group can be ignored.</a:t>
            </a:r>
          </a:p>
          <a:p>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8442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kumimoji="0" lang="en-IN" sz="2400" i="1" u="none" strike="noStrike" cap="none" spc="0" normalizeH="0" baseline="0" dirty="0">
                <a:ln>
                  <a:noFill/>
                </a:ln>
                <a:solidFill>
                  <a:srgbClr val="002060"/>
                </a:solidFill>
                <a:effectLst/>
                <a:uFillTx/>
                <a:latin typeface="Calibri" panose="020F0502020204030204" pitchFamily="34" charset="0"/>
                <a:ea typeface="+mn-ea"/>
                <a:cs typeface="Calibri" panose="020F0502020204030204" pitchFamily="34" charset="0"/>
                <a:sym typeface="Arial"/>
              </a:rPr>
              <a:t>Industry based Distribution of Customers</a:t>
            </a:r>
            <a:endParaRPr sz="2400" i="1" dirty="0">
              <a:solidFill>
                <a:srgbClr val="002060"/>
              </a:solidFill>
              <a:latin typeface="Calibri" panose="020F0502020204030204" pitchFamily="34" charset="0"/>
              <a:cs typeface="Calibri" panose="020F0502020204030204" pitchFamily="34" charset="0"/>
            </a:endParaRPr>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pic>
        <p:nvPicPr>
          <p:cNvPr id="12" name="Picture 11">
            <a:extLst>
              <a:ext uri="{FF2B5EF4-FFF2-40B4-BE49-F238E27FC236}">
                <a16:creationId xmlns:a16="http://schemas.microsoft.com/office/drawing/2014/main" id="{8C21EC6E-25BE-49E2-877F-2AD8A9B4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25" y="2189077"/>
            <a:ext cx="4126316" cy="259033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008A1E64-CA75-402E-AC71-FFAC8F0D8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164722"/>
            <a:ext cx="4290776" cy="259033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27BD9-CE82-4894-BAFE-EDDEAD2EC409}"/>
              </a:ext>
            </a:extLst>
          </p:cNvPr>
          <p:cNvSpPr>
            <a:spLocks noGrp="1"/>
          </p:cNvSpPr>
          <p:nvPr>
            <p:ph type="body" idx="1"/>
          </p:nvPr>
        </p:nvSpPr>
        <p:spPr>
          <a:xfrm>
            <a:off x="135467" y="778933"/>
            <a:ext cx="9008533" cy="4364566"/>
          </a:xfrm>
        </p:spPr>
        <p:txBody>
          <a:bodyPr/>
          <a:lstStyle/>
          <a:p>
            <a:pPr marL="114300" indent="0">
              <a:buNone/>
            </a:pPr>
            <a:r>
              <a:rPr lang="en-IN" sz="1800" dirty="0">
                <a:solidFill>
                  <a:srgbClr val="002060"/>
                </a:solidFill>
                <a:latin typeface="Calibri" panose="020F0502020204030204" pitchFamily="34" charset="0"/>
                <a:cs typeface="Calibri" panose="020F0502020204030204" pitchFamily="34" charset="0"/>
              </a:rPr>
              <a:t>   </a:t>
            </a:r>
          </a:p>
          <a:p>
            <a:pPr marL="114300" indent="0">
              <a:buNone/>
            </a:pPr>
            <a:r>
              <a:rPr lang="en-IN" sz="2000" b="1" dirty="0">
                <a:solidFill>
                  <a:srgbClr val="002060"/>
                </a:solidFill>
                <a:latin typeface="Calibri" panose="020F0502020204030204" pitchFamily="34" charset="0"/>
                <a:cs typeface="Calibri" panose="020F0502020204030204" pitchFamily="34" charset="0"/>
              </a:rPr>
              <a:t>Interpretation</a:t>
            </a:r>
            <a:r>
              <a:rPr lang="en-IN" sz="1800" b="1" dirty="0">
                <a:solidFill>
                  <a:srgbClr val="002060"/>
                </a:solidFill>
                <a:latin typeface="Calibri" panose="020F0502020204030204" pitchFamily="34" charset="0"/>
                <a:cs typeface="Calibri" panose="020F0502020204030204" pitchFamily="34" charset="0"/>
              </a:rPr>
              <a:t> From </a:t>
            </a:r>
            <a:r>
              <a:rPr kumimoji="0" lang="en-US" sz="1800" b="1" u="none" strike="noStrike" cap="none" spc="0" normalizeH="0" baseline="0" dirty="0">
                <a:ln>
                  <a:noFill/>
                </a:ln>
                <a:solidFill>
                  <a:srgbClr val="002060"/>
                </a:solidFill>
                <a:effectLst/>
                <a:uFillTx/>
                <a:latin typeface="Calibri" panose="020F0502020204030204" pitchFamily="34" charset="0"/>
                <a:ea typeface="+mn-ea"/>
                <a:cs typeface="Calibri" panose="020F0502020204030204" pitchFamily="34" charset="0"/>
                <a:sym typeface="Arial"/>
              </a:rPr>
              <a:t>Industry based Distribution of Customers</a:t>
            </a:r>
            <a:r>
              <a:rPr lang="en-IN" sz="1800" b="1" dirty="0">
                <a:solidFill>
                  <a:srgbClr val="002060"/>
                </a:solidFill>
                <a:latin typeface="Calibri" panose="020F0502020204030204" pitchFamily="34" charset="0"/>
                <a:cs typeface="Calibri" panose="020F0502020204030204" pitchFamily="34" charset="0"/>
              </a:rPr>
              <a:t> </a:t>
            </a:r>
            <a:endParaRPr lang="en-US" sz="1800" b="1" dirty="0">
              <a:solidFill>
                <a:srgbClr val="002060"/>
              </a:solidFill>
              <a:latin typeface="Arial" panose="020B0604020202020204" pitchFamily="34" charset="0"/>
              <a:cs typeface="Arial" panose="020B0604020202020204" pitchFamily="34" charset="0"/>
            </a:endParaRPr>
          </a:p>
          <a:p>
            <a:endParaRPr lang="en-US" dirty="0">
              <a:solidFill>
                <a:srgbClr val="0070C0"/>
              </a:solidFill>
              <a:latin typeface="Arial" panose="020B0604020202020204" pitchFamily="34" charset="0"/>
              <a:cs typeface="Arial" panose="020B0604020202020204" pitchFamily="34" charset="0"/>
            </a:endParaRPr>
          </a:p>
          <a:p>
            <a:pPr marL="114300" indent="0">
              <a:buNone/>
            </a:pPr>
            <a:r>
              <a:rPr lang="en-US" sz="1600" dirty="0">
                <a:solidFill>
                  <a:srgbClr val="002060"/>
                </a:solidFill>
                <a:latin typeface="Calibri" panose="020F0502020204030204" pitchFamily="34" charset="0"/>
                <a:cs typeface="Calibri" panose="020F0502020204030204" pitchFamily="34" charset="0"/>
              </a:rPr>
              <a:t>Following are the inferences from the previous slide:</a:t>
            </a:r>
          </a:p>
          <a:p>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Most of the customers belong to Manufacturing, Finance &amp; Health Industry. Hence, again they shall be kept in focus while assessing new datasets if provided.</a:t>
            </a:r>
          </a:p>
          <a:p>
            <a:pPr marL="285750" indent="-285750">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Also, the same industries shall be kept in consideration while creating training datasets for the model.</a:t>
            </a:r>
          </a:p>
          <a:p>
            <a:pPr marL="285750" indent="-285750">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Very less number of customers belong to Telecom industry, which decreases the probability of  it as an output of our prediction model. Hence, it can be ignored to keep the optimization consistent.</a:t>
            </a:r>
          </a:p>
          <a:p>
            <a:pPr marL="114300" indent="0">
              <a:buNone/>
            </a:pPr>
            <a:endParaRPr lang="en-IN" dirty="0"/>
          </a:p>
        </p:txBody>
      </p:sp>
      <p:sp>
        <p:nvSpPr>
          <p:cNvPr id="5" name="Shape 97">
            <a:extLst>
              <a:ext uri="{FF2B5EF4-FFF2-40B4-BE49-F238E27FC236}">
                <a16:creationId xmlns:a16="http://schemas.microsoft.com/office/drawing/2014/main" id="{42D2B955-20E1-4A30-BDC7-6124F66245EC}"/>
              </a:ext>
            </a:extLst>
          </p:cNvPr>
          <p:cNvSpPr>
            <a:spLocks noGrp="1"/>
          </p:cNvSpPr>
          <p:nvPr>
            <p:ph type="title"/>
          </p:nvPr>
        </p:nvSpPr>
        <p:spPr>
          <a:xfrm>
            <a:off x="0" y="0"/>
            <a:ext cx="9144000" cy="812799"/>
          </a:xfrm>
          <a:prstGeom prst="rect">
            <a:avLst/>
          </a:prstGeom>
          <a:gradFill>
            <a:gsLst>
              <a:gs pos="0">
                <a:srgbClr val="1077D2"/>
              </a:gs>
              <a:gs pos="100000">
                <a:srgbClr val="093153"/>
              </a:gs>
            </a:gsLst>
            <a:lin ang="12000143"/>
          </a:gradFill>
          <a:ln w="12700">
            <a:miter lim="400000"/>
          </a:ln>
        </p:spPr>
        <p:txBody>
          <a:bodyPr lIns="45719" rIns="45719" anchor="ctr">
            <a:normAutofit fontScale="90000"/>
          </a:bodyPr>
          <a:lstStyle/>
          <a:p>
            <a:br>
              <a:rPr lang="en-IN" dirty="0"/>
            </a:br>
            <a:r>
              <a:rPr lang="en-IN" dirty="0"/>
              <a:t>  </a:t>
            </a:r>
            <a:r>
              <a:rPr lang="en-IN" sz="2200" b="1" dirty="0">
                <a:solidFill>
                  <a:schemeClr val="bg1"/>
                </a:solidFill>
                <a:cs typeface="Calibri" panose="020F0502020204030204" pitchFamily="34" charset="0"/>
              </a:rPr>
              <a:t>Interpretation</a:t>
            </a:r>
            <a:br>
              <a:rPr lang="en-IN" dirty="0"/>
            </a:br>
            <a:endParaRPr dirty="0"/>
          </a:p>
        </p:txBody>
      </p:sp>
    </p:spTree>
    <p:extLst>
      <p:ext uri="{BB962C8B-B14F-4D97-AF65-F5344CB8AC3E}">
        <p14:creationId xmlns:p14="http://schemas.microsoft.com/office/powerpoint/2010/main" val="35855799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62" name="Shape 114"/>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a:p>
            <a:endParaRPr dirty="0"/>
          </a:p>
        </p:txBody>
      </p:sp>
      <p:sp>
        <p:nvSpPr>
          <p:cNvPr id="163" name="Shape 115"/>
          <p:cNvSpPr/>
          <p:nvPr/>
        </p:nvSpPr>
        <p:spPr>
          <a:xfrm>
            <a:off x="205025" y="1083299"/>
            <a:ext cx="8565600" cy="58442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q"/>
            </a:pPr>
            <a:r>
              <a:rPr lang="en-US" sz="2400" dirty="0">
                <a:solidFill>
                  <a:srgbClr val="002060"/>
                </a:solidFill>
                <a:latin typeface="Calibri" panose="020F0502020204030204" pitchFamily="34" charset="0"/>
                <a:cs typeface="Calibri" panose="020F0502020204030204" pitchFamily="34" charset="0"/>
              </a:rPr>
              <a:t>Bike purchases last 3 years</a:t>
            </a:r>
          </a:p>
        </p:txBody>
      </p:sp>
      <p:pic>
        <p:nvPicPr>
          <p:cNvPr id="2" name="Picture 1">
            <a:extLst>
              <a:ext uri="{FF2B5EF4-FFF2-40B4-BE49-F238E27FC236}">
                <a16:creationId xmlns:a16="http://schemas.microsoft.com/office/drawing/2014/main" id="{A19F58BC-A762-44F6-B667-CCC29EF0194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60011" y="2333912"/>
            <a:ext cx="3316511" cy="2152075"/>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7554AE72-CD2C-4525-AEEA-1138A02C0BDC}"/>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807900" y="2327816"/>
            <a:ext cx="3456732" cy="215817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sz="2000" b="1" dirty="0">
                <a:solidFill>
                  <a:schemeClr val="bg1"/>
                </a:solidFill>
                <a:cs typeface="Calibri" panose="020F0502020204030204" pitchFamily="34" charset="0"/>
              </a:rPr>
              <a:t>Interpretation</a:t>
            </a:r>
            <a:endParaRPr dirty="0"/>
          </a:p>
        </p:txBody>
      </p:sp>
      <p:sp>
        <p:nvSpPr>
          <p:cNvPr id="163" name="Shape 115"/>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b="1" dirty="0">
                <a:solidFill>
                  <a:srgbClr val="002060"/>
                </a:solidFill>
                <a:latin typeface="Calibri" panose="020F0502020204030204" pitchFamily="34" charset="0"/>
                <a:cs typeface="Calibri" panose="020F0502020204030204" pitchFamily="34" charset="0"/>
              </a:rPr>
              <a:t>Interpretation From </a:t>
            </a:r>
            <a:r>
              <a:rPr lang="en-US" dirty="0">
                <a:solidFill>
                  <a:srgbClr val="002060"/>
                </a:solidFill>
                <a:latin typeface="Calibri" panose="020F0502020204030204" pitchFamily="34" charset="0"/>
                <a:cs typeface="Calibri" panose="020F0502020204030204" pitchFamily="34" charset="0"/>
              </a:rPr>
              <a:t>Bike purchases last 3 years</a:t>
            </a:r>
          </a:p>
          <a:p>
            <a:endParaRPr dirty="0"/>
          </a:p>
        </p:txBody>
      </p:sp>
      <p:sp>
        <p:nvSpPr>
          <p:cNvPr id="6" name="TextBox 5">
            <a:extLst>
              <a:ext uri="{FF2B5EF4-FFF2-40B4-BE49-F238E27FC236}">
                <a16:creationId xmlns:a16="http://schemas.microsoft.com/office/drawing/2014/main" id="{738EACFB-0981-42BA-8B4C-06AF801094EF}"/>
              </a:ext>
            </a:extLst>
          </p:cNvPr>
          <p:cNvSpPr txBox="1"/>
          <p:nvPr/>
        </p:nvSpPr>
        <p:spPr>
          <a:xfrm>
            <a:off x="205025" y="1872903"/>
            <a:ext cx="8007642" cy="20621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solidFill>
                  <a:srgbClr val="002060"/>
                </a:solidFill>
                <a:latin typeface="Calibri" panose="020F0502020204030204" pitchFamily="34" charset="0"/>
                <a:cs typeface="Calibri" panose="020F0502020204030204" pitchFamily="34" charset="0"/>
              </a:rPr>
              <a:t>Following are the inferences from the previous slide:</a:t>
            </a:r>
          </a:p>
          <a:p>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As we can see, our new customers mostly Female with 50.6% purchases with total of 25,212 bikes</a:t>
            </a:r>
          </a:p>
          <a:p>
            <a:pPr marL="285750" indent="-285750">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Male contributed to 47.7% purchases with 23,765 bikes</a:t>
            </a:r>
          </a:p>
          <a:p>
            <a:pPr marL="285750" indent="-285750">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So we should focus on advertises on Female customers than Male customers</a:t>
            </a:r>
          </a:p>
        </p:txBody>
      </p:sp>
    </p:spTree>
    <p:extLst>
      <p:ext uri="{BB962C8B-B14F-4D97-AF65-F5344CB8AC3E}">
        <p14:creationId xmlns:p14="http://schemas.microsoft.com/office/powerpoint/2010/main" val="119443481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TotalTime>
  <Words>527</Words>
  <Application>Microsoft Office PowerPoint</Application>
  <PresentationFormat>On-screen Show (16:9)</PresentationFormat>
  <Paragraphs>82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Rounded MT Bold</vt:lpstr>
      <vt:lpstr>Bookman Old Style</vt:lpstr>
      <vt:lpstr>Calibri</vt:lpstr>
      <vt:lpstr>Comic Sans MS</vt:lpstr>
      <vt:lpstr>Open Sans</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   Interpretation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Satyam Gadekar</dc:creator>
  <cp:lastModifiedBy>Satyam Gadekar</cp:lastModifiedBy>
  <cp:revision>50</cp:revision>
  <dcterms:modified xsi:type="dcterms:W3CDTF">2020-09-23T07:14:52Z</dcterms:modified>
</cp:coreProperties>
</file>