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319" r:id="rId7"/>
    <p:sldId id="310" r:id="rId8"/>
    <p:sldId id="318" r:id="rId9"/>
    <p:sldId id="313" r:id="rId10"/>
    <p:sldId id="316" r:id="rId11"/>
    <p:sldId id="315" r:id="rId12"/>
    <p:sldId id="320" r:id="rId13"/>
    <p:sldId id="321" r:id="rId14"/>
    <p:sldId id="323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7" r:id="rId27"/>
    <p:sldId id="334" r:id="rId28"/>
    <p:sldId id="335" r:id="rId29"/>
    <p:sldId id="336" r:id="rId30"/>
    <p:sldId id="340" r:id="rId31"/>
    <p:sldId id="338" r:id="rId32"/>
    <p:sldId id="341" r:id="rId33"/>
    <p:sldId id="29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00" autoAdjust="0"/>
  </p:normalViewPr>
  <p:slideViewPr>
    <p:cSldViewPr snapToGrid="0" snapToObjects="1">
      <p:cViewPr varScale="1">
        <p:scale>
          <a:sx n="37" d="100"/>
          <a:sy n="37" d="100"/>
        </p:scale>
        <p:origin x="-12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D9CA2-18BA-F04F-A883-BDB625F6A246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C38D8-F1EF-1343-B4EB-B630E0EEB235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Offers</a:t>
          </a:r>
          <a:endParaRPr lang="en-US" b="1" i="0" dirty="0">
            <a:solidFill>
              <a:schemeClr val="tx1"/>
            </a:solidFill>
          </a:endParaRPr>
        </a:p>
      </dgm:t>
    </dgm:pt>
    <dgm:pt modelId="{4BA76A6C-C377-2246-9DDB-AE2B7D44F12B}" type="parTrans" cxnId="{9507B50C-5B0F-8F42-BA02-3E1F62141A4E}">
      <dgm:prSet/>
      <dgm:spPr/>
      <dgm:t>
        <a:bodyPr/>
        <a:lstStyle/>
        <a:p>
          <a:endParaRPr lang="en-US"/>
        </a:p>
      </dgm:t>
    </dgm:pt>
    <dgm:pt modelId="{92F43778-1178-C241-A8B3-9D748DE282A7}" type="sibTrans" cxnId="{9507B50C-5B0F-8F42-BA02-3E1F62141A4E}">
      <dgm:prSet/>
      <dgm:spPr/>
      <dgm:t>
        <a:bodyPr/>
        <a:lstStyle/>
        <a:p>
          <a:endParaRPr lang="en-US"/>
        </a:p>
      </dgm:t>
    </dgm:pt>
    <dgm:pt modelId="{06C96848-413A-6F46-9BD7-1A245F656510}">
      <dgm:prSet phldrT="[Text]"/>
      <dgm:spPr/>
      <dgm:t>
        <a:bodyPr/>
        <a:lstStyle/>
        <a:p>
          <a:r>
            <a:rPr lang="en-US" dirty="0" smtClean="0"/>
            <a:t>Direct Monetization</a:t>
          </a:r>
          <a:endParaRPr lang="en-US" dirty="0"/>
        </a:p>
      </dgm:t>
    </dgm:pt>
    <dgm:pt modelId="{16D3A3B6-0C77-224F-9474-8552D8CDED18}" type="parTrans" cxnId="{81857300-2038-464E-828D-6A96D5848D8D}">
      <dgm:prSet/>
      <dgm:spPr/>
      <dgm:t>
        <a:bodyPr/>
        <a:lstStyle/>
        <a:p>
          <a:endParaRPr lang="en-US"/>
        </a:p>
      </dgm:t>
    </dgm:pt>
    <dgm:pt modelId="{33E161D8-3C45-3044-A700-39AD975675DD}" type="sibTrans" cxnId="{81857300-2038-464E-828D-6A96D5848D8D}">
      <dgm:prSet/>
      <dgm:spPr/>
      <dgm:t>
        <a:bodyPr/>
        <a:lstStyle/>
        <a:p>
          <a:endParaRPr lang="en-US"/>
        </a:p>
      </dgm:t>
    </dgm:pt>
    <dgm:pt modelId="{6C54A27D-9CC6-904D-BF6E-C0EF047DEF28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e/m-commerce</a:t>
          </a:r>
          <a:endParaRPr lang="en-US" b="1" i="0" dirty="0">
            <a:solidFill>
              <a:schemeClr val="tx1"/>
            </a:solidFill>
          </a:endParaRPr>
        </a:p>
      </dgm:t>
    </dgm:pt>
    <dgm:pt modelId="{4A151495-BFA6-EB46-94CE-DF42452A0892}" type="parTrans" cxnId="{926C9A05-AB74-EF4B-895A-AB716422AC3B}">
      <dgm:prSet/>
      <dgm:spPr/>
      <dgm:t>
        <a:bodyPr/>
        <a:lstStyle/>
        <a:p>
          <a:endParaRPr lang="en-US"/>
        </a:p>
      </dgm:t>
    </dgm:pt>
    <dgm:pt modelId="{F0BB36B8-D7FD-B14B-829A-B0EE22FDF535}" type="sibTrans" cxnId="{926C9A05-AB74-EF4B-895A-AB716422AC3B}">
      <dgm:prSet/>
      <dgm:spPr/>
      <dgm:t>
        <a:bodyPr/>
        <a:lstStyle/>
        <a:p>
          <a:endParaRPr lang="en-US"/>
        </a:p>
      </dgm:t>
    </dgm:pt>
    <dgm:pt modelId="{03828F14-B625-7A4F-AF08-37994E43094E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Freemium/Causium</a:t>
          </a:r>
          <a:endParaRPr lang="en-US" b="1" i="0" dirty="0">
            <a:solidFill>
              <a:schemeClr val="tx1"/>
            </a:solidFill>
          </a:endParaRPr>
        </a:p>
      </dgm:t>
    </dgm:pt>
    <dgm:pt modelId="{E0B62D98-4F0E-ED42-85BD-048EFDCF8DAE}" type="parTrans" cxnId="{DB3E1852-09DB-7349-B0E8-0CBEDC1A7AA1}">
      <dgm:prSet/>
      <dgm:spPr/>
      <dgm:t>
        <a:bodyPr/>
        <a:lstStyle/>
        <a:p>
          <a:endParaRPr lang="en-US"/>
        </a:p>
      </dgm:t>
    </dgm:pt>
    <dgm:pt modelId="{A9C04B00-919E-704E-8F20-0AE2E7CB5903}" type="sibTrans" cxnId="{DB3E1852-09DB-7349-B0E8-0CBEDC1A7AA1}">
      <dgm:prSet/>
      <dgm:spPr/>
      <dgm:t>
        <a:bodyPr/>
        <a:lstStyle/>
        <a:p>
          <a:endParaRPr lang="en-US"/>
        </a:p>
      </dgm:t>
    </dgm:pt>
    <dgm:pt modelId="{90256156-D625-094A-8E1A-6383B646E0E6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Pay as you Use</a:t>
          </a:r>
          <a:endParaRPr lang="en-US" b="1" i="0" dirty="0">
            <a:solidFill>
              <a:schemeClr val="tx1"/>
            </a:solidFill>
          </a:endParaRPr>
        </a:p>
      </dgm:t>
    </dgm:pt>
    <dgm:pt modelId="{B34D0AE6-DCA1-1E4C-B593-4B83EBB9F84A}" type="parTrans" cxnId="{D39D6C22-9AFC-8E45-8DE7-1E7A818E63C2}">
      <dgm:prSet/>
      <dgm:spPr/>
      <dgm:t>
        <a:bodyPr/>
        <a:lstStyle/>
        <a:p>
          <a:endParaRPr lang="en-US"/>
        </a:p>
      </dgm:t>
    </dgm:pt>
    <dgm:pt modelId="{202B1338-2ECF-184A-A8E0-B8EA83E5B6AE}" type="sibTrans" cxnId="{D39D6C22-9AFC-8E45-8DE7-1E7A818E63C2}">
      <dgm:prSet/>
      <dgm:spPr/>
      <dgm:t>
        <a:bodyPr/>
        <a:lstStyle/>
        <a:p>
          <a:endParaRPr lang="en-US"/>
        </a:p>
      </dgm:t>
    </dgm:pt>
    <dgm:pt modelId="{1EE2B48D-2028-9548-A724-5432C7CE7339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Free to use Pay for Services</a:t>
          </a:r>
          <a:endParaRPr lang="en-US" b="1" i="0" dirty="0">
            <a:solidFill>
              <a:schemeClr val="tx1"/>
            </a:solidFill>
          </a:endParaRPr>
        </a:p>
      </dgm:t>
    </dgm:pt>
    <dgm:pt modelId="{47CCEA16-5DFA-BD4C-B3E1-523208F3F41F}" type="parTrans" cxnId="{471F78C9-A35F-834E-8ADC-C977911EA993}">
      <dgm:prSet/>
      <dgm:spPr/>
      <dgm:t>
        <a:bodyPr/>
        <a:lstStyle/>
        <a:p>
          <a:endParaRPr lang="en-US"/>
        </a:p>
      </dgm:t>
    </dgm:pt>
    <dgm:pt modelId="{E5C7E933-EBCF-8747-9A51-0F713422F35A}" type="sibTrans" cxnId="{471F78C9-A35F-834E-8ADC-C977911EA993}">
      <dgm:prSet/>
      <dgm:spPr/>
      <dgm:t>
        <a:bodyPr/>
        <a:lstStyle/>
        <a:p>
          <a:endParaRPr lang="en-US"/>
        </a:p>
      </dgm:t>
    </dgm:pt>
    <dgm:pt modelId="{8C73EC1F-63ED-E244-B2D7-3F9B998C15FC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Referrals</a:t>
          </a:r>
          <a:endParaRPr lang="en-US" b="1" i="0" dirty="0">
            <a:solidFill>
              <a:schemeClr val="tx1"/>
            </a:solidFill>
          </a:endParaRPr>
        </a:p>
      </dgm:t>
    </dgm:pt>
    <dgm:pt modelId="{0283CD70-FD46-CF49-8724-8B357C4D3A96}" type="parTrans" cxnId="{253C8404-CE68-B64F-A424-6BFCF7186003}">
      <dgm:prSet/>
      <dgm:spPr/>
      <dgm:t>
        <a:bodyPr/>
        <a:lstStyle/>
        <a:p>
          <a:endParaRPr lang="en-US"/>
        </a:p>
      </dgm:t>
    </dgm:pt>
    <dgm:pt modelId="{11D317DC-878C-9045-BC31-C061722CB806}" type="sibTrans" cxnId="{253C8404-CE68-B64F-A424-6BFCF7186003}">
      <dgm:prSet/>
      <dgm:spPr/>
      <dgm:t>
        <a:bodyPr/>
        <a:lstStyle/>
        <a:p>
          <a:endParaRPr lang="en-US"/>
        </a:p>
      </dgm:t>
    </dgm:pt>
    <dgm:pt modelId="{48446CF0-9D3A-DA49-A99B-9E03E1F674E7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Premium Content</a:t>
          </a:r>
          <a:endParaRPr lang="en-US" b="1" i="0" dirty="0">
            <a:solidFill>
              <a:schemeClr val="tx1"/>
            </a:solidFill>
          </a:endParaRPr>
        </a:p>
      </dgm:t>
    </dgm:pt>
    <dgm:pt modelId="{CEE8AC00-5BAC-3641-B883-37594F658F28}" type="parTrans" cxnId="{1EE13D3C-B24F-E24A-BE0D-E74F5536389F}">
      <dgm:prSet/>
      <dgm:spPr/>
      <dgm:t>
        <a:bodyPr/>
        <a:lstStyle/>
        <a:p>
          <a:endParaRPr lang="en-US"/>
        </a:p>
      </dgm:t>
    </dgm:pt>
    <dgm:pt modelId="{64D0B852-89F0-F04C-9F5E-3C826363BAD4}" type="sibTrans" cxnId="{1EE13D3C-B24F-E24A-BE0D-E74F5536389F}">
      <dgm:prSet/>
      <dgm:spPr/>
      <dgm:t>
        <a:bodyPr/>
        <a:lstStyle/>
        <a:p>
          <a:endParaRPr lang="en-US"/>
        </a:p>
      </dgm:t>
    </dgm:pt>
    <dgm:pt modelId="{938325D6-8F3B-0540-B188-18DA8C22491D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Digital Goods</a:t>
          </a:r>
          <a:endParaRPr lang="en-US" b="1" i="0" dirty="0">
            <a:solidFill>
              <a:schemeClr val="tx1"/>
            </a:solidFill>
          </a:endParaRPr>
        </a:p>
      </dgm:t>
    </dgm:pt>
    <dgm:pt modelId="{5CAEC676-D881-F242-B496-A50CAD130558}" type="parTrans" cxnId="{6458BDA5-C3D3-6949-8157-E5199EF6F986}">
      <dgm:prSet/>
      <dgm:spPr/>
      <dgm:t>
        <a:bodyPr/>
        <a:lstStyle/>
        <a:p>
          <a:endParaRPr lang="en-US"/>
        </a:p>
      </dgm:t>
    </dgm:pt>
    <dgm:pt modelId="{4625A550-8094-944F-977E-90166AB06929}" type="sibTrans" cxnId="{6458BDA5-C3D3-6949-8157-E5199EF6F986}">
      <dgm:prSet/>
      <dgm:spPr/>
      <dgm:t>
        <a:bodyPr/>
        <a:lstStyle/>
        <a:p>
          <a:endParaRPr lang="en-US"/>
        </a:p>
      </dgm:t>
    </dgm:pt>
    <dgm:pt modelId="{B17B38F6-65C9-A045-BA03-745D3AA6E754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Virtual Currency</a:t>
          </a:r>
          <a:endParaRPr lang="en-US" b="1" i="0" dirty="0">
            <a:solidFill>
              <a:schemeClr val="tx1"/>
            </a:solidFill>
          </a:endParaRPr>
        </a:p>
      </dgm:t>
    </dgm:pt>
    <dgm:pt modelId="{89EA884C-C150-D242-88AD-43FE538BB180}" type="parTrans" cxnId="{3EA09264-6737-A14B-B02C-525CBEF4049D}">
      <dgm:prSet/>
      <dgm:spPr/>
      <dgm:t>
        <a:bodyPr/>
        <a:lstStyle/>
        <a:p>
          <a:endParaRPr lang="en-US"/>
        </a:p>
      </dgm:t>
    </dgm:pt>
    <dgm:pt modelId="{39859198-8EE2-0744-8B27-87D488113041}" type="sibTrans" cxnId="{3EA09264-6737-A14B-B02C-525CBEF4049D}">
      <dgm:prSet/>
      <dgm:spPr/>
      <dgm:t>
        <a:bodyPr/>
        <a:lstStyle/>
        <a:p>
          <a:endParaRPr lang="en-US"/>
        </a:p>
      </dgm:t>
    </dgm:pt>
    <dgm:pt modelId="{753A462A-4675-FC4A-AAB2-FC1D250AF351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Subscriptions</a:t>
          </a:r>
          <a:endParaRPr lang="en-US" b="1" i="0" dirty="0">
            <a:solidFill>
              <a:schemeClr val="tx1"/>
            </a:solidFill>
          </a:endParaRPr>
        </a:p>
      </dgm:t>
    </dgm:pt>
    <dgm:pt modelId="{4ACF0A9A-A76A-1A4F-900A-4BE979889194}" type="parTrans" cxnId="{3EE6870A-7F9D-A84B-9C0B-39E218B6EF82}">
      <dgm:prSet/>
      <dgm:spPr/>
      <dgm:t>
        <a:bodyPr/>
        <a:lstStyle/>
        <a:p>
          <a:endParaRPr lang="en-US"/>
        </a:p>
      </dgm:t>
    </dgm:pt>
    <dgm:pt modelId="{2B6EF58D-AB91-E746-AE36-7760416D6FE4}" type="sibTrans" cxnId="{3EE6870A-7F9D-A84B-9C0B-39E218B6EF82}">
      <dgm:prSet/>
      <dgm:spPr/>
      <dgm:t>
        <a:bodyPr/>
        <a:lstStyle/>
        <a:p>
          <a:endParaRPr lang="en-US"/>
        </a:p>
      </dgm:t>
    </dgm:pt>
    <dgm:pt modelId="{86A6A734-C3A5-CE45-ADC9-03EB97BE68CA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Advertizing</a:t>
          </a:r>
          <a:endParaRPr lang="en-US" b="1" i="0" dirty="0">
            <a:solidFill>
              <a:schemeClr val="tx1"/>
            </a:solidFill>
          </a:endParaRPr>
        </a:p>
      </dgm:t>
    </dgm:pt>
    <dgm:pt modelId="{1E72313F-0138-7B40-A0C3-C85CB30624A0}" type="sibTrans" cxnId="{B7FF0397-69B7-6845-B9BC-248428EC00C7}">
      <dgm:prSet/>
      <dgm:spPr/>
      <dgm:t>
        <a:bodyPr/>
        <a:lstStyle/>
        <a:p>
          <a:endParaRPr lang="en-US"/>
        </a:p>
      </dgm:t>
    </dgm:pt>
    <dgm:pt modelId="{AC76586C-59E5-2642-B82D-1B8EC14403FF}" type="parTrans" cxnId="{B7FF0397-69B7-6845-B9BC-248428EC00C7}">
      <dgm:prSet/>
      <dgm:spPr/>
      <dgm:t>
        <a:bodyPr/>
        <a:lstStyle/>
        <a:p>
          <a:endParaRPr lang="en-US"/>
        </a:p>
      </dgm:t>
    </dgm:pt>
    <dgm:pt modelId="{51DD0397-8A74-7740-A828-C4BAF41E08D8}">
      <dgm:prSet phldrT="[Text]"/>
      <dgm:spPr/>
      <dgm:t>
        <a:bodyPr/>
        <a:lstStyle/>
        <a:p>
          <a:r>
            <a:rPr lang="en-US" dirty="0" smtClean="0"/>
            <a:t>Indirect Monetization</a:t>
          </a:r>
          <a:endParaRPr lang="en-US" dirty="0"/>
        </a:p>
      </dgm:t>
    </dgm:pt>
    <dgm:pt modelId="{3651D648-FB7A-1944-935D-A81502F3DF79}" type="sibTrans" cxnId="{74370767-297F-8B4B-8764-17ED9683C49E}">
      <dgm:prSet/>
      <dgm:spPr/>
      <dgm:t>
        <a:bodyPr/>
        <a:lstStyle/>
        <a:p>
          <a:endParaRPr lang="en-US"/>
        </a:p>
      </dgm:t>
    </dgm:pt>
    <dgm:pt modelId="{79130236-6E8D-1042-9F0E-8ADF54141108}" type="parTrans" cxnId="{74370767-297F-8B4B-8764-17ED9683C49E}">
      <dgm:prSet/>
      <dgm:spPr/>
      <dgm:t>
        <a:bodyPr/>
        <a:lstStyle/>
        <a:p>
          <a:endParaRPr lang="en-US"/>
        </a:p>
      </dgm:t>
    </dgm:pt>
    <dgm:pt modelId="{C82668B9-F912-2A43-A1C9-B3E043E3B560}" type="pres">
      <dgm:prSet presAssocID="{A7BD9CA2-18BA-F04F-A883-BDB625F6A24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1AB592-3B38-A440-8AD4-05B25AC9144B}" type="pres">
      <dgm:prSet presAssocID="{51DD0397-8A74-7740-A828-C4BAF41E08D8}" presName="compNode" presStyleCnt="0"/>
      <dgm:spPr/>
    </dgm:pt>
    <dgm:pt modelId="{17E5EFD4-CF53-9F4C-B8A1-C340B270AA9F}" type="pres">
      <dgm:prSet presAssocID="{51DD0397-8A74-7740-A828-C4BAF41E08D8}" presName="aNode" presStyleLbl="bgShp" presStyleIdx="0" presStyleCnt="2" custLinFactNeighborX="-9142"/>
      <dgm:spPr/>
      <dgm:t>
        <a:bodyPr/>
        <a:lstStyle/>
        <a:p>
          <a:endParaRPr lang="en-US"/>
        </a:p>
      </dgm:t>
    </dgm:pt>
    <dgm:pt modelId="{2A1E0677-B02C-DD43-90DD-EDAF535FB755}" type="pres">
      <dgm:prSet presAssocID="{51DD0397-8A74-7740-A828-C4BAF41E08D8}" presName="textNode" presStyleLbl="bgShp" presStyleIdx="0" presStyleCnt="2"/>
      <dgm:spPr/>
      <dgm:t>
        <a:bodyPr/>
        <a:lstStyle/>
        <a:p>
          <a:endParaRPr lang="en-US"/>
        </a:p>
      </dgm:t>
    </dgm:pt>
    <dgm:pt modelId="{FBDD1672-C8C3-5246-B67F-01D003DF6DA9}" type="pres">
      <dgm:prSet presAssocID="{51DD0397-8A74-7740-A828-C4BAF41E08D8}" presName="compChildNode" presStyleCnt="0"/>
      <dgm:spPr/>
    </dgm:pt>
    <dgm:pt modelId="{9CFCF0E8-0E26-E043-9FFE-D47A1824018C}" type="pres">
      <dgm:prSet presAssocID="{51DD0397-8A74-7740-A828-C4BAF41E08D8}" presName="theInnerList" presStyleCnt="0"/>
      <dgm:spPr/>
    </dgm:pt>
    <dgm:pt modelId="{7423495E-38A2-4742-BB87-61D607052878}" type="pres">
      <dgm:prSet presAssocID="{86A6A734-C3A5-CE45-ADC9-03EB97BE68CA}" presName="child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E4359-0E90-5E4B-963B-01B4E79C4909}" type="pres">
      <dgm:prSet presAssocID="{86A6A734-C3A5-CE45-ADC9-03EB97BE68CA}" presName="aSpace2" presStyleCnt="0"/>
      <dgm:spPr/>
    </dgm:pt>
    <dgm:pt modelId="{C71E7116-062E-7A43-93FC-4E3AC0AE08E2}" type="pres">
      <dgm:prSet presAssocID="{802C38D8-F1EF-1343-B4EB-B630E0EEB235}" presName="childNode" presStyleLbl="node1" presStyleIdx="1" presStyleCnt="11" custScaleY="261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5D93C-ED3F-D742-9A1A-DDFC332C94D1}" type="pres">
      <dgm:prSet presAssocID="{802C38D8-F1EF-1343-B4EB-B630E0EEB235}" presName="aSpace2" presStyleCnt="0"/>
      <dgm:spPr/>
    </dgm:pt>
    <dgm:pt modelId="{1FE9F221-A294-6C4E-9824-473B19A2DFAC}" type="pres">
      <dgm:prSet presAssocID="{8C73EC1F-63ED-E244-B2D7-3F9B998C15FC}" presName="childNode" presStyleLbl="node1" presStyleIdx="2" presStyleCnt="11" custScaleY="23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58D55-F6D9-B749-AEFF-B574FBC925CD}" type="pres">
      <dgm:prSet presAssocID="{51DD0397-8A74-7740-A828-C4BAF41E08D8}" presName="aSpace" presStyleCnt="0"/>
      <dgm:spPr/>
    </dgm:pt>
    <dgm:pt modelId="{13B546F6-3CDB-3949-B1F2-4E0B6D785004}" type="pres">
      <dgm:prSet presAssocID="{06C96848-413A-6F46-9BD7-1A245F656510}" presName="compNode" presStyleCnt="0"/>
      <dgm:spPr/>
    </dgm:pt>
    <dgm:pt modelId="{BE2A9C60-32E7-3147-819F-6C6B5ED1392E}" type="pres">
      <dgm:prSet presAssocID="{06C96848-413A-6F46-9BD7-1A245F656510}" presName="aNode" presStyleLbl="bgShp" presStyleIdx="1" presStyleCnt="2" custLinFactNeighborX="16537" custLinFactNeighborY="3439"/>
      <dgm:spPr/>
      <dgm:t>
        <a:bodyPr/>
        <a:lstStyle/>
        <a:p>
          <a:endParaRPr lang="en-US"/>
        </a:p>
      </dgm:t>
    </dgm:pt>
    <dgm:pt modelId="{A5138760-78B8-B448-90EA-18DAE8E15575}" type="pres">
      <dgm:prSet presAssocID="{06C96848-413A-6F46-9BD7-1A245F656510}" presName="textNode" presStyleLbl="bgShp" presStyleIdx="1" presStyleCnt="2"/>
      <dgm:spPr/>
      <dgm:t>
        <a:bodyPr/>
        <a:lstStyle/>
        <a:p>
          <a:endParaRPr lang="en-US"/>
        </a:p>
      </dgm:t>
    </dgm:pt>
    <dgm:pt modelId="{FA5B6A64-3267-5643-A9D1-789F172FA485}" type="pres">
      <dgm:prSet presAssocID="{06C96848-413A-6F46-9BD7-1A245F656510}" presName="compChildNode" presStyleCnt="0"/>
      <dgm:spPr/>
    </dgm:pt>
    <dgm:pt modelId="{424F7363-60C3-B946-AD92-D29C3E61CE8B}" type="pres">
      <dgm:prSet presAssocID="{06C96848-413A-6F46-9BD7-1A245F656510}" presName="theInnerList" presStyleCnt="0"/>
      <dgm:spPr/>
    </dgm:pt>
    <dgm:pt modelId="{07E724AC-5525-884C-B2C9-9FD8933BD142}" type="pres">
      <dgm:prSet presAssocID="{6C54A27D-9CC6-904D-BF6E-C0EF047DEF28}" presName="child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F56C1-9FB5-D546-ACD0-7ACC837CB5E6}" type="pres">
      <dgm:prSet presAssocID="{6C54A27D-9CC6-904D-BF6E-C0EF047DEF28}" presName="aSpace2" presStyleCnt="0"/>
      <dgm:spPr/>
    </dgm:pt>
    <dgm:pt modelId="{7CD4151F-A30D-614F-AAE3-78746BD1F11A}" type="pres">
      <dgm:prSet presAssocID="{03828F14-B625-7A4F-AF08-37994E43094E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5A78A-0DD0-9742-A59E-3CEBDFFFE0F4}" type="pres">
      <dgm:prSet presAssocID="{03828F14-B625-7A4F-AF08-37994E43094E}" presName="aSpace2" presStyleCnt="0"/>
      <dgm:spPr/>
    </dgm:pt>
    <dgm:pt modelId="{16B136B9-A293-6A40-AA39-38651BA6DF71}" type="pres">
      <dgm:prSet presAssocID="{90256156-D625-094A-8E1A-6383B646E0E6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2B197-6D13-0A49-A779-C6F1D45B38E0}" type="pres">
      <dgm:prSet presAssocID="{90256156-D625-094A-8E1A-6383B646E0E6}" presName="aSpace2" presStyleCnt="0"/>
      <dgm:spPr/>
    </dgm:pt>
    <dgm:pt modelId="{C1413BB4-710C-D24B-86A9-66B9CFAC97BD}" type="pres">
      <dgm:prSet presAssocID="{1EE2B48D-2028-9548-A724-5432C7CE7339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8926D-E50C-6D46-B329-6EE8145D15B2}" type="pres">
      <dgm:prSet presAssocID="{1EE2B48D-2028-9548-A724-5432C7CE7339}" presName="aSpace2" presStyleCnt="0"/>
      <dgm:spPr/>
    </dgm:pt>
    <dgm:pt modelId="{FF3F25E6-E817-FC41-AAA8-753C26EE8646}" type="pres">
      <dgm:prSet presAssocID="{48446CF0-9D3A-DA49-A99B-9E03E1F674E7}" presName="child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01A2-2DF3-3140-B3D5-DE208F99645C}" type="pres">
      <dgm:prSet presAssocID="{48446CF0-9D3A-DA49-A99B-9E03E1F674E7}" presName="aSpace2" presStyleCnt="0"/>
      <dgm:spPr/>
    </dgm:pt>
    <dgm:pt modelId="{C49D9D8B-2B0A-E542-A174-FE1E8A4A1A3C}" type="pres">
      <dgm:prSet presAssocID="{938325D6-8F3B-0540-B188-18DA8C22491D}" presName="child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919D1-9C42-E442-BCB1-FBAE74E1C9A0}" type="pres">
      <dgm:prSet presAssocID="{938325D6-8F3B-0540-B188-18DA8C22491D}" presName="aSpace2" presStyleCnt="0"/>
      <dgm:spPr/>
    </dgm:pt>
    <dgm:pt modelId="{B96DFAA6-239E-9841-866C-2E854103D0E5}" type="pres">
      <dgm:prSet presAssocID="{B17B38F6-65C9-A045-BA03-745D3AA6E754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C0CEF-5549-3E45-AF15-13A43D43B928}" type="pres">
      <dgm:prSet presAssocID="{B17B38F6-65C9-A045-BA03-745D3AA6E754}" presName="aSpace2" presStyleCnt="0"/>
      <dgm:spPr/>
    </dgm:pt>
    <dgm:pt modelId="{0A8AEB9A-C9B3-1C43-8B0F-EF62205F12E0}" type="pres">
      <dgm:prSet presAssocID="{753A462A-4675-FC4A-AAB2-FC1D250AF351}" presName="child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6870A-7F9D-A84B-9C0B-39E218B6EF82}" srcId="{06C96848-413A-6F46-9BD7-1A245F656510}" destId="{753A462A-4675-FC4A-AAB2-FC1D250AF351}" srcOrd="7" destOrd="0" parTransId="{4ACF0A9A-A76A-1A4F-900A-4BE979889194}" sibTransId="{2B6EF58D-AB91-E746-AE36-7760416D6FE4}"/>
    <dgm:cxn modelId="{926C9A05-AB74-EF4B-895A-AB716422AC3B}" srcId="{06C96848-413A-6F46-9BD7-1A245F656510}" destId="{6C54A27D-9CC6-904D-BF6E-C0EF047DEF28}" srcOrd="0" destOrd="0" parTransId="{4A151495-BFA6-EB46-94CE-DF42452A0892}" sibTransId="{F0BB36B8-D7FD-B14B-829A-B0EE22FDF535}"/>
    <dgm:cxn modelId="{B39FCB0B-CD3F-334F-8378-C80FA568F88F}" type="presOf" srcId="{90256156-D625-094A-8E1A-6383B646E0E6}" destId="{16B136B9-A293-6A40-AA39-38651BA6DF71}" srcOrd="0" destOrd="0" presId="urn:microsoft.com/office/officeart/2005/8/layout/lProcess2"/>
    <dgm:cxn modelId="{81857300-2038-464E-828D-6A96D5848D8D}" srcId="{A7BD9CA2-18BA-F04F-A883-BDB625F6A246}" destId="{06C96848-413A-6F46-9BD7-1A245F656510}" srcOrd="1" destOrd="0" parTransId="{16D3A3B6-0C77-224F-9474-8552D8CDED18}" sibTransId="{33E161D8-3C45-3044-A700-39AD975675DD}"/>
    <dgm:cxn modelId="{D7278038-3878-3144-B259-9B6530901B3C}" type="presOf" srcId="{1EE2B48D-2028-9548-A724-5432C7CE7339}" destId="{C1413BB4-710C-D24B-86A9-66B9CFAC97BD}" srcOrd="0" destOrd="0" presId="urn:microsoft.com/office/officeart/2005/8/layout/lProcess2"/>
    <dgm:cxn modelId="{471F78C9-A35F-834E-8ADC-C977911EA993}" srcId="{06C96848-413A-6F46-9BD7-1A245F656510}" destId="{1EE2B48D-2028-9548-A724-5432C7CE7339}" srcOrd="3" destOrd="0" parTransId="{47CCEA16-5DFA-BD4C-B3E1-523208F3F41F}" sibTransId="{E5C7E933-EBCF-8747-9A51-0F713422F35A}"/>
    <dgm:cxn modelId="{516C48A1-419D-6D4A-ACC8-ABF7FD8031DA}" type="presOf" srcId="{938325D6-8F3B-0540-B188-18DA8C22491D}" destId="{C49D9D8B-2B0A-E542-A174-FE1E8A4A1A3C}" srcOrd="0" destOrd="0" presId="urn:microsoft.com/office/officeart/2005/8/layout/lProcess2"/>
    <dgm:cxn modelId="{9507B50C-5B0F-8F42-BA02-3E1F62141A4E}" srcId="{51DD0397-8A74-7740-A828-C4BAF41E08D8}" destId="{802C38D8-F1EF-1343-B4EB-B630E0EEB235}" srcOrd="1" destOrd="0" parTransId="{4BA76A6C-C377-2246-9DDB-AE2B7D44F12B}" sibTransId="{92F43778-1178-C241-A8B3-9D748DE282A7}"/>
    <dgm:cxn modelId="{3989838C-83EE-E74F-A840-FFEC9A35334B}" type="presOf" srcId="{8C73EC1F-63ED-E244-B2D7-3F9B998C15FC}" destId="{1FE9F221-A294-6C4E-9824-473B19A2DFAC}" srcOrd="0" destOrd="0" presId="urn:microsoft.com/office/officeart/2005/8/layout/lProcess2"/>
    <dgm:cxn modelId="{CEFF9996-68FB-C44A-91A0-98FDB1CCECB3}" type="presOf" srcId="{86A6A734-C3A5-CE45-ADC9-03EB97BE68CA}" destId="{7423495E-38A2-4742-BB87-61D607052878}" srcOrd="0" destOrd="0" presId="urn:microsoft.com/office/officeart/2005/8/layout/lProcess2"/>
    <dgm:cxn modelId="{CE24B35A-4309-F04F-A9D3-AC155C0AFADA}" type="presOf" srcId="{802C38D8-F1EF-1343-B4EB-B630E0EEB235}" destId="{C71E7116-062E-7A43-93FC-4E3AC0AE08E2}" srcOrd="0" destOrd="0" presId="urn:microsoft.com/office/officeart/2005/8/layout/lProcess2"/>
    <dgm:cxn modelId="{351002E8-313A-7743-8603-589B8506A14D}" type="presOf" srcId="{06C96848-413A-6F46-9BD7-1A245F656510}" destId="{A5138760-78B8-B448-90EA-18DAE8E15575}" srcOrd="1" destOrd="0" presId="urn:microsoft.com/office/officeart/2005/8/layout/lProcess2"/>
    <dgm:cxn modelId="{253C8404-CE68-B64F-A424-6BFCF7186003}" srcId="{51DD0397-8A74-7740-A828-C4BAF41E08D8}" destId="{8C73EC1F-63ED-E244-B2D7-3F9B998C15FC}" srcOrd="2" destOrd="0" parTransId="{0283CD70-FD46-CF49-8724-8B357C4D3A96}" sibTransId="{11D317DC-878C-9045-BC31-C061722CB806}"/>
    <dgm:cxn modelId="{7066DC3B-A208-C44A-A02B-CF9E36AD6928}" type="presOf" srcId="{A7BD9CA2-18BA-F04F-A883-BDB625F6A246}" destId="{C82668B9-F912-2A43-A1C9-B3E043E3B560}" srcOrd="0" destOrd="0" presId="urn:microsoft.com/office/officeart/2005/8/layout/lProcess2"/>
    <dgm:cxn modelId="{1F7BFEBB-A0DE-5A44-82BD-DA72495BE405}" type="presOf" srcId="{6C54A27D-9CC6-904D-BF6E-C0EF047DEF28}" destId="{07E724AC-5525-884C-B2C9-9FD8933BD142}" srcOrd="0" destOrd="0" presId="urn:microsoft.com/office/officeart/2005/8/layout/lProcess2"/>
    <dgm:cxn modelId="{8D0E3879-CD49-CC40-9CAB-B54665AE5914}" type="presOf" srcId="{B17B38F6-65C9-A045-BA03-745D3AA6E754}" destId="{B96DFAA6-239E-9841-866C-2E854103D0E5}" srcOrd="0" destOrd="0" presId="urn:microsoft.com/office/officeart/2005/8/layout/lProcess2"/>
    <dgm:cxn modelId="{65118C77-87B1-7449-B393-9CB90BAFEF5F}" type="presOf" srcId="{06C96848-413A-6F46-9BD7-1A245F656510}" destId="{BE2A9C60-32E7-3147-819F-6C6B5ED1392E}" srcOrd="0" destOrd="0" presId="urn:microsoft.com/office/officeart/2005/8/layout/lProcess2"/>
    <dgm:cxn modelId="{FD80108D-61DA-584A-9DD0-7041EAA94975}" type="presOf" srcId="{48446CF0-9D3A-DA49-A99B-9E03E1F674E7}" destId="{FF3F25E6-E817-FC41-AAA8-753C26EE8646}" srcOrd="0" destOrd="0" presId="urn:microsoft.com/office/officeart/2005/8/layout/lProcess2"/>
    <dgm:cxn modelId="{7D725DF5-3477-C24A-9622-5CE7ECFF80F8}" type="presOf" srcId="{51DD0397-8A74-7740-A828-C4BAF41E08D8}" destId="{17E5EFD4-CF53-9F4C-B8A1-C340B270AA9F}" srcOrd="0" destOrd="0" presId="urn:microsoft.com/office/officeart/2005/8/layout/lProcess2"/>
    <dgm:cxn modelId="{3EA09264-6737-A14B-B02C-525CBEF4049D}" srcId="{06C96848-413A-6F46-9BD7-1A245F656510}" destId="{B17B38F6-65C9-A045-BA03-745D3AA6E754}" srcOrd="6" destOrd="0" parTransId="{89EA884C-C150-D242-88AD-43FE538BB180}" sibTransId="{39859198-8EE2-0744-8B27-87D488113041}"/>
    <dgm:cxn modelId="{B224A0E2-3679-7447-9951-8AC1118DB967}" type="presOf" srcId="{51DD0397-8A74-7740-A828-C4BAF41E08D8}" destId="{2A1E0677-B02C-DD43-90DD-EDAF535FB755}" srcOrd="1" destOrd="0" presId="urn:microsoft.com/office/officeart/2005/8/layout/lProcess2"/>
    <dgm:cxn modelId="{D39D6C22-9AFC-8E45-8DE7-1E7A818E63C2}" srcId="{06C96848-413A-6F46-9BD7-1A245F656510}" destId="{90256156-D625-094A-8E1A-6383B646E0E6}" srcOrd="2" destOrd="0" parTransId="{B34D0AE6-DCA1-1E4C-B593-4B83EBB9F84A}" sibTransId="{202B1338-2ECF-184A-A8E0-B8EA83E5B6AE}"/>
    <dgm:cxn modelId="{DB3E1852-09DB-7349-B0E8-0CBEDC1A7AA1}" srcId="{06C96848-413A-6F46-9BD7-1A245F656510}" destId="{03828F14-B625-7A4F-AF08-37994E43094E}" srcOrd="1" destOrd="0" parTransId="{E0B62D98-4F0E-ED42-85BD-048EFDCF8DAE}" sibTransId="{A9C04B00-919E-704E-8F20-0AE2E7CB5903}"/>
    <dgm:cxn modelId="{6458BDA5-C3D3-6949-8157-E5199EF6F986}" srcId="{06C96848-413A-6F46-9BD7-1A245F656510}" destId="{938325D6-8F3B-0540-B188-18DA8C22491D}" srcOrd="5" destOrd="0" parTransId="{5CAEC676-D881-F242-B496-A50CAD130558}" sibTransId="{4625A550-8094-944F-977E-90166AB06929}"/>
    <dgm:cxn modelId="{74370767-297F-8B4B-8764-17ED9683C49E}" srcId="{A7BD9CA2-18BA-F04F-A883-BDB625F6A246}" destId="{51DD0397-8A74-7740-A828-C4BAF41E08D8}" srcOrd="0" destOrd="0" parTransId="{79130236-6E8D-1042-9F0E-8ADF54141108}" sibTransId="{3651D648-FB7A-1944-935D-A81502F3DF79}"/>
    <dgm:cxn modelId="{BA889D86-E1E5-9B45-B1D1-AD51510330D9}" type="presOf" srcId="{753A462A-4675-FC4A-AAB2-FC1D250AF351}" destId="{0A8AEB9A-C9B3-1C43-8B0F-EF62205F12E0}" srcOrd="0" destOrd="0" presId="urn:microsoft.com/office/officeart/2005/8/layout/lProcess2"/>
    <dgm:cxn modelId="{1EE13D3C-B24F-E24A-BE0D-E74F5536389F}" srcId="{06C96848-413A-6F46-9BD7-1A245F656510}" destId="{48446CF0-9D3A-DA49-A99B-9E03E1F674E7}" srcOrd="4" destOrd="0" parTransId="{CEE8AC00-5BAC-3641-B883-37594F658F28}" sibTransId="{64D0B852-89F0-F04C-9F5E-3C826363BAD4}"/>
    <dgm:cxn modelId="{AD3615F2-317E-2B49-97A5-831371136492}" type="presOf" srcId="{03828F14-B625-7A4F-AF08-37994E43094E}" destId="{7CD4151F-A30D-614F-AAE3-78746BD1F11A}" srcOrd="0" destOrd="0" presId="urn:microsoft.com/office/officeart/2005/8/layout/lProcess2"/>
    <dgm:cxn modelId="{B7FF0397-69B7-6845-B9BC-248428EC00C7}" srcId="{51DD0397-8A74-7740-A828-C4BAF41E08D8}" destId="{86A6A734-C3A5-CE45-ADC9-03EB97BE68CA}" srcOrd="0" destOrd="0" parTransId="{AC76586C-59E5-2642-B82D-1B8EC14403FF}" sibTransId="{1E72313F-0138-7B40-A0C3-C85CB30624A0}"/>
    <dgm:cxn modelId="{5CEC0744-6984-724A-B06B-0AA10B4C2117}" type="presParOf" srcId="{C82668B9-F912-2A43-A1C9-B3E043E3B560}" destId="{181AB592-3B38-A440-8AD4-05B25AC9144B}" srcOrd="0" destOrd="0" presId="urn:microsoft.com/office/officeart/2005/8/layout/lProcess2"/>
    <dgm:cxn modelId="{F1338CD2-B7C2-AB4B-BF2C-07CBB5F4D5DF}" type="presParOf" srcId="{181AB592-3B38-A440-8AD4-05B25AC9144B}" destId="{17E5EFD4-CF53-9F4C-B8A1-C340B270AA9F}" srcOrd="0" destOrd="0" presId="urn:microsoft.com/office/officeart/2005/8/layout/lProcess2"/>
    <dgm:cxn modelId="{91F51C19-310E-694D-9231-9C0FF37205C7}" type="presParOf" srcId="{181AB592-3B38-A440-8AD4-05B25AC9144B}" destId="{2A1E0677-B02C-DD43-90DD-EDAF535FB755}" srcOrd="1" destOrd="0" presId="urn:microsoft.com/office/officeart/2005/8/layout/lProcess2"/>
    <dgm:cxn modelId="{90D1AED7-49CB-F04B-AACF-1F553460D2A1}" type="presParOf" srcId="{181AB592-3B38-A440-8AD4-05B25AC9144B}" destId="{FBDD1672-C8C3-5246-B67F-01D003DF6DA9}" srcOrd="2" destOrd="0" presId="urn:microsoft.com/office/officeart/2005/8/layout/lProcess2"/>
    <dgm:cxn modelId="{4039ACCB-C97D-B043-8E7D-5159A22FD385}" type="presParOf" srcId="{FBDD1672-C8C3-5246-B67F-01D003DF6DA9}" destId="{9CFCF0E8-0E26-E043-9FFE-D47A1824018C}" srcOrd="0" destOrd="0" presId="urn:microsoft.com/office/officeart/2005/8/layout/lProcess2"/>
    <dgm:cxn modelId="{AC123DB6-5005-5045-A28D-CDC7D053FD2C}" type="presParOf" srcId="{9CFCF0E8-0E26-E043-9FFE-D47A1824018C}" destId="{7423495E-38A2-4742-BB87-61D607052878}" srcOrd="0" destOrd="0" presId="urn:microsoft.com/office/officeart/2005/8/layout/lProcess2"/>
    <dgm:cxn modelId="{2EC27034-FD4A-EA4A-9C1F-A5B6941DD88B}" type="presParOf" srcId="{9CFCF0E8-0E26-E043-9FFE-D47A1824018C}" destId="{D03E4359-0E90-5E4B-963B-01B4E79C4909}" srcOrd="1" destOrd="0" presId="urn:microsoft.com/office/officeart/2005/8/layout/lProcess2"/>
    <dgm:cxn modelId="{2128999B-F232-F94D-A6CD-CB1FEEBFE394}" type="presParOf" srcId="{9CFCF0E8-0E26-E043-9FFE-D47A1824018C}" destId="{C71E7116-062E-7A43-93FC-4E3AC0AE08E2}" srcOrd="2" destOrd="0" presId="urn:microsoft.com/office/officeart/2005/8/layout/lProcess2"/>
    <dgm:cxn modelId="{DC177BE6-AC0F-104B-8092-76372BEFB0BA}" type="presParOf" srcId="{9CFCF0E8-0E26-E043-9FFE-D47A1824018C}" destId="{30A5D93C-ED3F-D742-9A1A-DDFC332C94D1}" srcOrd="3" destOrd="0" presId="urn:microsoft.com/office/officeart/2005/8/layout/lProcess2"/>
    <dgm:cxn modelId="{348C97FF-0EBD-6D41-907E-7467B755EA1F}" type="presParOf" srcId="{9CFCF0E8-0E26-E043-9FFE-D47A1824018C}" destId="{1FE9F221-A294-6C4E-9824-473B19A2DFAC}" srcOrd="4" destOrd="0" presId="urn:microsoft.com/office/officeart/2005/8/layout/lProcess2"/>
    <dgm:cxn modelId="{DB503608-99AE-8643-92A5-38136F6E2FB6}" type="presParOf" srcId="{C82668B9-F912-2A43-A1C9-B3E043E3B560}" destId="{0CF58D55-F6D9-B749-AEFF-B574FBC925CD}" srcOrd="1" destOrd="0" presId="urn:microsoft.com/office/officeart/2005/8/layout/lProcess2"/>
    <dgm:cxn modelId="{8A710763-A629-9441-A0EA-18686AF6DBA0}" type="presParOf" srcId="{C82668B9-F912-2A43-A1C9-B3E043E3B560}" destId="{13B546F6-3CDB-3949-B1F2-4E0B6D785004}" srcOrd="2" destOrd="0" presId="urn:microsoft.com/office/officeart/2005/8/layout/lProcess2"/>
    <dgm:cxn modelId="{511E8FCF-AC69-8444-9792-5CDCA14CC9EB}" type="presParOf" srcId="{13B546F6-3CDB-3949-B1F2-4E0B6D785004}" destId="{BE2A9C60-32E7-3147-819F-6C6B5ED1392E}" srcOrd="0" destOrd="0" presId="urn:microsoft.com/office/officeart/2005/8/layout/lProcess2"/>
    <dgm:cxn modelId="{31D3BA8C-3979-AD41-97BD-3D43A4BAB082}" type="presParOf" srcId="{13B546F6-3CDB-3949-B1F2-4E0B6D785004}" destId="{A5138760-78B8-B448-90EA-18DAE8E15575}" srcOrd="1" destOrd="0" presId="urn:microsoft.com/office/officeart/2005/8/layout/lProcess2"/>
    <dgm:cxn modelId="{8E3C942E-957A-BA49-8FE2-05EAF37F2AC0}" type="presParOf" srcId="{13B546F6-3CDB-3949-B1F2-4E0B6D785004}" destId="{FA5B6A64-3267-5643-A9D1-789F172FA485}" srcOrd="2" destOrd="0" presId="urn:microsoft.com/office/officeart/2005/8/layout/lProcess2"/>
    <dgm:cxn modelId="{06F497CF-2462-1C42-9495-64B0A32FAEA2}" type="presParOf" srcId="{FA5B6A64-3267-5643-A9D1-789F172FA485}" destId="{424F7363-60C3-B946-AD92-D29C3E61CE8B}" srcOrd="0" destOrd="0" presId="urn:microsoft.com/office/officeart/2005/8/layout/lProcess2"/>
    <dgm:cxn modelId="{74579888-CC5B-D246-8FDB-EF83DABD5923}" type="presParOf" srcId="{424F7363-60C3-B946-AD92-D29C3E61CE8B}" destId="{07E724AC-5525-884C-B2C9-9FD8933BD142}" srcOrd="0" destOrd="0" presId="urn:microsoft.com/office/officeart/2005/8/layout/lProcess2"/>
    <dgm:cxn modelId="{2C2EB0DD-2D7E-1949-B479-7DAFAE64289D}" type="presParOf" srcId="{424F7363-60C3-B946-AD92-D29C3E61CE8B}" destId="{130F56C1-9FB5-D546-ACD0-7ACC837CB5E6}" srcOrd="1" destOrd="0" presId="urn:microsoft.com/office/officeart/2005/8/layout/lProcess2"/>
    <dgm:cxn modelId="{D230CA46-D5C2-F947-8122-94DB786D8C0A}" type="presParOf" srcId="{424F7363-60C3-B946-AD92-D29C3E61CE8B}" destId="{7CD4151F-A30D-614F-AAE3-78746BD1F11A}" srcOrd="2" destOrd="0" presId="urn:microsoft.com/office/officeart/2005/8/layout/lProcess2"/>
    <dgm:cxn modelId="{B6D7D7F1-591C-364E-9B3A-0F746C9F576D}" type="presParOf" srcId="{424F7363-60C3-B946-AD92-D29C3E61CE8B}" destId="{76F5A78A-0DD0-9742-A59E-3CEBDFFFE0F4}" srcOrd="3" destOrd="0" presId="urn:microsoft.com/office/officeart/2005/8/layout/lProcess2"/>
    <dgm:cxn modelId="{29D62C25-BC15-994E-8A57-9C39A2F1284F}" type="presParOf" srcId="{424F7363-60C3-B946-AD92-D29C3E61CE8B}" destId="{16B136B9-A293-6A40-AA39-38651BA6DF71}" srcOrd="4" destOrd="0" presId="urn:microsoft.com/office/officeart/2005/8/layout/lProcess2"/>
    <dgm:cxn modelId="{2AB6033A-2F1C-264A-B570-D1FA3A623A2B}" type="presParOf" srcId="{424F7363-60C3-B946-AD92-D29C3E61CE8B}" destId="{EAF2B197-6D13-0A49-A779-C6F1D45B38E0}" srcOrd="5" destOrd="0" presId="urn:microsoft.com/office/officeart/2005/8/layout/lProcess2"/>
    <dgm:cxn modelId="{99FCA524-7948-B045-8EF3-72B6784C00D4}" type="presParOf" srcId="{424F7363-60C3-B946-AD92-D29C3E61CE8B}" destId="{C1413BB4-710C-D24B-86A9-66B9CFAC97BD}" srcOrd="6" destOrd="0" presId="urn:microsoft.com/office/officeart/2005/8/layout/lProcess2"/>
    <dgm:cxn modelId="{4C4319D8-49B9-1840-AF6D-2046CB17BD9C}" type="presParOf" srcId="{424F7363-60C3-B946-AD92-D29C3E61CE8B}" destId="{6848926D-E50C-6D46-B329-6EE8145D15B2}" srcOrd="7" destOrd="0" presId="urn:microsoft.com/office/officeart/2005/8/layout/lProcess2"/>
    <dgm:cxn modelId="{708E9548-DF7F-184F-803A-FDE8333D49FA}" type="presParOf" srcId="{424F7363-60C3-B946-AD92-D29C3E61CE8B}" destId="{FF3F25E6-E817-FC41-AAA8-753C26EE8646}" srcOrd="8" destOrd="0" presId="urn:microsoft.com/office/officeart/2005/8/layout/lProcess2"/>
    <dgm:cxn modelId="{66F8EF60-A6DB-7C4A-8100-E4715BC82A72}" type="presParOf" srcId="{424F7363-60C3-B946-AD92-D29C3E61CE8B}" destId="{2A4601A2-2DF3-3140-B3D5-DE208F99645C}" srcOrd="9" destOrd="0" presId="urn:microsoft.com/office/officeart/2005/8/layout/lProcess2"/>
    <dgm:cxn modelId="{5F8BC86D-B6D8-C546-B655-52CA5CA4A4DF}" type="presParOf" srcId="{424F7363-60C3-B946-AD92-D29C3E61CE8B}" destId="{C49D9D8B-2B0A-E542-A174-FE1E8A4A1A3C}" srcOrd="10" destOrd="0" presId="urn:microsoft.com/office/officeart/2005/8/layout/lProcess2"/>
    <dgm:cxn modelId="{39DDEA6A-4588-2F46-A53D-547006A8CE72}" type="presParOf" srcId="{424F7363-60C3-B946-AD92-D29C3E61CE8B}" destId="{80C919D1-9C42-E442-BCB1-FBAE74E1C9A0}" srcOrd="11" destOrd="0" presId="urn:microsoft.com/office/officeart/2005/8/layout/lProcess2"/>
    <dgm:cxn modelId="{9F9C7DFE-DB65-FF41-9BE5-25DF5FD792A9}" type="presParOf" srcId="{424F7363-60C3-B946-AD92-D29C3E61CE8B}" destId="{B96DFAA6-239E-9841-866C-2E854103D0E5}" srcOrd="12" destOrd="0" presId="urn:microsoft.com/office/officeart/2005/8/layout/lProcess2"/>
    <dgm:cxn modelId="{002A8C28-4FD6-004E-896E-8163277F4CD7}" type="presParOf" srcId="{424F7363-60C3-B946-AD92-D29C3E61CE8B}" destId="{856C0CEF-5549-3E45-AF15-13A43D43B928}" srcOrd="13" destOrd="0" presId="urn:microsoft.com/office/officeart/2005/8/layout/lProcess2"/>
    <dgm:cxn modelId="{85CE1021-B25D-F04E-860C-D50219BD5917}" type="presParOf" srcId="{424F7363-60C3-B946-AD92-D29C3E61CE8B}" destId="{0A8AEB9A-C9B3-1C43-8B0F-EF62205F12E0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E5EFD4-CF53-9F4C-B8A1-C340B270AA9F}">
      <dsp:nvSpPr>
        <dsp:cNvPr id="0" name=""/>
        <dsp:cNvSpPr/>
      </dsp:nvSpPr>
      <dsp:spPr>
        <a:xfrm>
          <a:off x="0" y="0"/>
          <a:ext cx="3320321" cy="4760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Indirect Monetization</a:t>
          </a:r>
          <a:endParaRPr lang="en-US" sz="3700" kern="1200" dirty="0"/>
        </a:p>
      </dsp:txBody>
      <dsp:txXfrm>
        <a:off x="0" y="0"/>
        <a:ext cx="3320321" cy="1428044"/>
      </dsp:txXfrm>
    </dsp:sp>
    <dsp:sp modelId="{7423495E-38A2-4742-BB87-61D607052878}">
      <dsp:nvSpPr>
        <dsp:cNvPr id="0" name=""/>
        <dsp:cNvSpPr/>
      </dsp:nvSpPr>
      <dsp:spPr>
        <a:xfrm>
          <a:off x="335483" y="1429305"/>
          <a:ext cx="2656257" cy="1710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Advertizing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35483" y="1429305"/>
        <a:ext cx="2656257" cy="1710213"/>
      </dsp:txXfrm>
    </dsp:sp>
    <dsp:sp modelId="{C71E7116-062E-7A43-93FC-4E3AC0AE08E2}">
      <dsp:nvSpPr>
        <dsp:cNvPr id="0" name=""/>
        <dsp:cNvSpPr/>
      </dsp:nvSpPr>
      <dsp:spPr>
        <a:xfrm>
          <a:off x="335483" y="3402628"/>
          <a:ext cx="2656257" cy="447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Offers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35483" y="3402628"/>
        <a:ext cx="2656257" cy="447340"/>
      </dsp:txXfrm>
    </dsp:sp>
    <dsp:sp modelId="{1FE9F221-A294-6C4E-9824-473B19A2DFAC}">
      <dsp:nvSpPr>
        <dsp:cNvPr id="0" name=""/>
        <dsp:cNvSpPr/>
      </dsp:nvSpPr>
      <dsp:spPr>
        <a:xfrm>
          <a:off x="335483" y="4113078"/>
          <a:ext cx="2656257" cy="407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Referrals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35483" y="4113078"/>
        <a:ext cx="2656257" cy="407800"/>
      </dsp:txXfrm>
    </dsp:sp>
    <dsp:sp modelId="{BE2A9C60-32E7-3147-819F-6C6B5ED1392E}">
      <dsp:nvSpPr>
        <dsp:cNvPr id="0" name=""/>
        <dsp:cNvSpPr/>
      </dsp:nvSpPr>
      <dsp:spPr>
        <a:xfrm>
          <a:off x="3576249" y="0"/>
          <a:ext cx="3320321" cy="4760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Direct Monetization</a:t>
          </a:r>
          <a:endParaRPr lang="en-US" sz="3700" kern="1200" dirty="0"/>
        </a:p>
      </dsp:txBody>
      <dsp:txXfrm>
        <a:off x="3576249" y="0"/>
        <a:ext cx="3320321" cy="1428044"/>
      </dsp:txXfrm>
    </dsp:sp>
    <dsp:sp modelId="{07E724AC-5525-884C-B2C9-9FD8933BD142}">
      <dsp:nvSpPr>
        <dsp:cNvPr id="0" name=""/>
        <dsp:cNvSpPr/>
      </dsp:nvSpPr>
      <dsp:spPr>
        <a:xfrm>
          <a:off x="3904829" y="1428916"/>
          <a:ext cx="2656257" cy="34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e/m-commerce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904829" y="1428916"/>
        <a:ext cx="2656257" cy="340682"/>
      </dsp:txXfrm>
    </dsp:sp>
    <dsp:sp modelId="{7CD4151F-A30D-614F-AAE3-78746BD1F11A}">
      <dsp:nvSpPr>
        <dsp:cNvPr id="0" name=""/>
        <dsp:cNvSpPr/>
      </dsp:nvSpPr>
      <dsp:spPr>
        <a:xfrm>
          <a:off x="3904829" y="1822011"/>
          <a:ext cx="2656257" cy="34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Freemium/Causium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904829" y="1822011"/>
        <a:ext cx="2656257" cy="340682"/>
      </dsp:txXfrm>
    </dsp:sp>
    <dsp:sp modelId="{16B136B9-A293-6A40-AA39-38651BA6DF71}">
      <dsp:nvSpPr>
        <dsp:cNvPr id="0" name=""/>
        <dsp:cNvSpPr/>
      </dsp:nvSpPr>
      <dsp:spPr>
        <a:xfrm>
          <a:off x="3904829" y="2215107"/>
          <a:ext cx="2656257" cy="34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Pay as you Use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904829" y="2215107"/>
        <a:ext cx="2656257" cy="340682"/>
      </dsp:txXfrm>
    </dsp:sp>
    <dsp:sp modelId="{C1413BB4-710C-D24B-86A9-66B9CFAC97BD}">
      <dsp:nvSpPr>
        <dsp:cNvPr id="0" name=""/>
        <dsp:cNvSpPr/>
      </dsp:nvSpPr>
      <dsp:spPr>
        <a:xfrm>
          <a:off x="3904829" y="2608203"/>
          <a:ext cx="2656257" cy="34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Free to use Pay for Services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904829" y="2608203"/>
        <a:ext cx="2656257" cy="340682"/>
      </dsp:txXfrm>
    </dsp:sp>
    <dsp:sp modelId="{FF3F25E6-E817-FC41-AAA8-753C26EE8646}">
      <dsp:nvSpPr>
        <dsp:cNvPr id="0" name=""/>
        <dsp:cNvSpPr/>
      </dsp:nvSpPr>
      <dsp:spPr>
        <a:xfrm>
          <a:off x="3904829" y="3001298"/>
          <a:ext cx="2656257" cy="34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Premium Content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904829" y="3001298"/>
        <a:ext cx="2656257" cy="340682"/>
      </dsp:txXfrm>
    </dsp:sp>
    <dsp:sp modelId="{C49D9D8B-2B0A-E542-A174-FE1E8A4A1A3C}">
      <dsp:nvSpPr>
        <dsp:cNvPr id="0" name=""/>
        <dsp:cNvSpPr/>
      </dsp:nvSpPr>
      <dsp:spPr>
        <a:xfrm>
          <a:off x="3904829" y="3394394"/>
          <a:ext cx="2656257" cy="34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Digital Goods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904829" y="3394394"/>
        <a:ext cx="2656257" cy="340682"/>
      </dsp:txXfrm>
    </dsp:sp>
    <dsp:sp modelId="{B96DFAA6-239E-9841-866C-2E854103D0E5}">
      <dsp:nvSpPr>
        <dsp:cNvPr id="0" name=""/>
        <dsp:cNvSpPr/>
      </dsp:nvSpPr>
      <dsp:spPr>
        <a:xfrm>
          <a:off x="3904829" y="3787490"/>
          <a:ext cx="2656257" cy="34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Virtual Currency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904829" y="3787490"/>
        <a:ext cx="2656257" cy="340682"/>
      </dsp:txXfrm>
    </dsp:sp>
    <dsp:sp modelId="{0A8AEB9A-C9B3-1C43-8B0F-EF62205F12E0}">
      <dsp:nvSpPr>
        <dsp:cNvPr id="0" name=""/>
        <dsp:cNvSpPr/>
      </dsp:nvSpPr>
      <dsp:spPr>
        <a:xfrm>
          <a:off x="3904829" y="4180586"/>
          <a:ext cx="2656257" cy="34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Subscriptions</a:t>
          </a:r>
          <a:endParaRPr lang="en-US" sz="1200" b="1" i="0" kern="1200" dirty="0">
            <a:solidFill>
              <a:schemeClr val="tx1"/>
            </a:solidFill>
          </a:endParaRPr>
        </a:p>
      </dsp:txBody>
      <dsp:txXfrm>
        <a:off x="3904829" y="4180586"/>
        <a:ext cx="2656257" cy="340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01A4F-726D-784E-BD9A-095136CDF2B8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DD57F-F904-324E-A853-2B56B92FE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1736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911CB-96A4-A247-A6DD-6848E59CDAF8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14386-9312-CE4D-8C0F-FFD6D7814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163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14386-9312-CE4D-8C0F-FFD6D781451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7106" y="4114800"/>
            <a:ext cx="3556486" cy="561975"/>
          </a:xfrm>
          <a:prstGeom prst="rect">
            <a:avLst/>
          </a:prstGeom>
        </p:spPr>
        <p:txBody>
          <a:bodyPr anchor="ctr"/>
          <a:lstStyle>
            <a:lvl1pP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Month Day, 20XX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5897" y="2444262"/>
            <a:ext cx="7785587" cy="120063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PRESENTATION TITLE IN SEVEN WORDS OR LESS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5898" y="3594950"/>
            <a:ext cx="5754688" cy="346075"/>
          </a:xfrm>
          <a:prstGeom prst="rect">
            <a:avLst/>
          </a:prstGeom>
        </p:spPr>
        <p:txBody>
          <a:bodyPr/>
          <a:lstStyle>
            <a:lvl1pPr>
              <a:buNone/>
              <a:defRPr sz="1600" i="1" baseline="0"/>
            </a:lvl1pPr>
          </a:lstStyle>
          <a:p>
            <a:pPr lvl="0"/>
            <a:r>
              <a:rPr lang="en-US" dirty="0" smtClean="0"/>
              <a:t>This is where the subhead goes if you need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5374"/>
            <a:ext cx="7772400" cy="506412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  <a:lvl2pPr>
              <a:defRPr sz="1600"/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673C4FB8-CBC4-7247-A20D-CFC0423542DC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CDD8D922-1224-6440-BAF0-D836857B3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39800"/>
            <a:ext cx="7848600" cy="2460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E13E8FD5-B26E-A646-8866-0994CE65CB15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CDD8D922-1224-6440-BAF0-D836857B37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90194" y="3402807"/>
            <a:ext cx="7891098" cy="421848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600" i="1" baseline="0"/>
            </a:lvl1pPr>
          </a:lstStyle>
          <a:p>
            <a:pPr lvl="0"/>
            <a:r>
              <a:rPr lang="en-US" dirty="0" smtClean="0"/>
              <a:t>This is where the subhead goes if you need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095374"/>
            <a:ext cx="3657601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800601" y="1095374"/>
            <a:ext cx="3657600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E71AFFD7-490A-5343-A0FB-016B933066C0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CDD8D922-1224-6440-BAF0-D836857B3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 algn="l">
              <a:defRPr sz="2400" b="1" cap="all" normalizeH="0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095375"/>
            <a:ext cx="4800600" cy="50307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95375"/>
            <a:ext cx="2743200" cy="449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828E075B-360A-4F48-A9B5-91D4CC68A111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CDD8D922-1224-6440-BAF0-D836857B3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095374"/>
            <a:ext cx="7772400" cy="4924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6325D067-CF40-DD40-BA01-71B5636C9962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CDD8D922-1224-6440-BAF0-D836857B3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095374"/>
            <a:ext cx="4800600" cy="4924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095374"/>
            <a:ext cx="2743200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E93AC9BC-868D-FA4B-8995-3EB779FAEC2F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CDD8D922-1224-6440-BAF0-D836857B3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4D-0A0A-FC41-8688-77B9C3D37A8F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99E9A0E8-76D7-8342-AD69-1E2F0D004554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356838"/>
            <a:ext cx="4897438" cy="3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 b="1" i="1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CDD8D922-1224-6440-BAF0-D836857B37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 cap="all" baseline="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web/webmatrix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paypa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ypalhelper.codeplex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paypal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hyperlink" Target="http://images.google.com/imgres?imgurl=http://samueljscott.files.wordpress.com/2007/04/dollar.jpg&amp;imgrefurl=http://samueljscott.wordpress.com/2007/04/13/is-the-dollar-under-threat/&amp;h=322&amp;w=355&amp;sz=35&amp;hl=en&amp;start=1&amp;tbnid=CwxmPXfCEp0LbM:&amp;tbnh=110&amp;tbnw=121&amp;prev=/images?q=dollar&amp;gbv=2&amp;svnum=10&amp;hl=en" TargetMode="Externa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March, 26</a:t>
            </a:r>
            <a:r>
              <a:rPr lang="en-US" baseline="30000" dirty="0" smtClean="0"/>
              <a:t>th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42003" y="2394312"/>
            <a:ext cx="8157371" cy="1200638"/>
          </a:xfrm>
        </p:spPr>
        <p:txBody>
          <a:bodyPr/>
          <a:lstStyle/>
          <a:p>
            <a:endParaRPr lang="en-US" b="0" i="0" dirty="0"/>
          </a:p>
          <a:p>
            <a:r>
              <a:rPr lang="en-US" i="0" dirty="0" smtClean="0"/>
              <a:t>Enabling </a:t>
            </a:r>
            <a:r>
              <a:rPr lang="en-US" i="0" dirty="0"/>
              <a:t>Payments on </a:t>
            </a:r>
            <a:r>
              <a:rPr lang="en-US" i="0" dirty="0" smtClean="0"/>
              <a:t>your WebMatrix </a:t>
            </a:r>
            <a:r>
              <a:rPr lang="en-US" i="0" dirty="0"/>
              <a:t>Powered </a:t>
            </a:r>
            <a:r>
              <a:rPr lang="en-US" i="0" dirty="0" smtClean="0"/>
              <a:t>ecommerce </a:t>
            </a:r>
            <a:r>
              <a:rPr lang="en-US" i="0" dirty="0"/>
              <a:t>Sites </a:t>
            </a:r>
            <a:r>
              <a:rPr lang="en-US" b="0" i="0" dirty="0"/>
              <a:t>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Everything a developer would need to know 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898" y="5057108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Rasesh Shah</a:t>
            </a:r>
          </a:p>
          <a:p>
            <a:r>
              <a:rPr lang="en-US" dirty="0" smtClean="0"/>
              <a:t>Developer Evangelist</a:t>
            </a:r>
          </a:p>
          <a:p>
            <a:r>
              <a:rPr lang="en-US" dirty="0" smtClean="0"/>
              <a:t>PayPal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5374"/>
            <a:ext cx="7772400" cy="110462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Download WebMatrix</a:t>
            </a:r>
          </a:p>
          <a:p>
            <a:pPr lvl="1">
              <a:buFont typeface="Arial"/>
              <a:buChar char="•"/>
            </a:pPr>
            <a:r>
              <a:rPr lang="pl-PL" sz="2200" dirty="0" smtClean="0">
                <a:hlinkClick r:id="rId3"/>
              </a:rPr>
              <a:t>http://www.microsoft.com/web/webmatrix/</a:t>
            </a:r>
            <a:endParaRPr lang="en-US" sz="2200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35" y="2359117"/>
            <a:ext cx="4069865" cy="280813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10284" y="2234374"/>
            <a:ext cx="4002891" cy="117903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buFont typeface="Arial"/>
              <a:buChar char="•"/>
            </a:pPr>
            <a:r>
              <a:rPr lang="en-US" sz="2400" dirty="0" smtClean="0"/>
              <a:t>Use Web Installer to install the </a:t>
            </a:r>
            <a:r>
              <a:rPr lang="en-US" sz="2400" dirty="0"/>
              <a:t>W</a:t>
            </a:r>
            <a:r>
              <a:rPr lang="en-US" sz="2400" dirty="0" smtClean="0"/>
              <a:t>ebMatrix</a:t>
            </a:r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076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284" y="1055341"/>
            <a:ext cx="8107840" cy="487559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Create, develop and publish your web site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Small but complete package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Simple database connectivity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Start &gt; Open Source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589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284" y="1055341"/>
            <a:ext cx="3900835" cy="36621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Start WebMatrix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Site from Web Gallery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Site from template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Site from folder</a:t>
            </a:r>
          </a:p>
          <a:p>
            <a:pPr marL="0" indent="0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19" y="2484210"/>
            <a:ext cx="4643005" cy="2426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98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823716"/>
            <a:ext cx="7772400" cy="140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2500" b="1" i="1" kern="0" dirty="0" smtClean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Setting up PayPal Sandbox</a:t>
            </a:r>
          </a:p>
          <a:p>
            <a:pPr>
              <a:lnSpc>
                <a:spcPct val="85000"/>
              </a:lnSpc>
              <a:defRPr/>
            </a:pPr>
            <a:endParaRPr lang="en-US" sz="2500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defRPr/>
            </a:pPr>
            <a:endParaRPr lang="en-US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6988"/>
            <a:ext cx="533400" cy="304800"/>
          </a:xfrm>
          <a:prstGeom prst="rect">
            <a:avLst/>
          </a:prstGeom>
        </p:spPr>
        <p:txBody>
          <a:bodyPr/>
          <a:lstStyle/>
          <a:p>
            <a:fld id="{C7835B4A-A235-F149-8088-02C957E1B42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496832" y="6335410"/>
            <a:ext cx="4887913" cy="4000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740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Sandbox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283" y="1055341"/>
            <a:ext cx="8345973" cy="487559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Create the developer account</a:t>
            </a:r>
          </a:p>
          <a:p>
            <a:pPr marL="685800" lvl="1">
              <a:buFont typeface="Arial"/>
              <a:buChar char="•"/>
            </a:pPr>
            <a:r>
              <a:rPr lang="en-US" sz="2200" dirty="0" smtClean="0"/>
              <a:t>	</a:t>
            </a:r>
            <a:r>
              <a:rPr lang="en-US" sz="2200" dirty="0" smtClean="0">
                <a:hlinkClick r:id="rId3"/>
              </a:rPr>
              <a:t>http://developer.paypal.com</a:t>
            </a:r>
            <a:endParaRPr lang="en-US" sz="22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Set up the test accounts buyer , seller, developer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Note down the API credentials</a:t>
            </a:r>
          </a:p>
          <a:p>
            <a:pPr marL="685800" lvl="1">
              <a:buFont typeface="Arial"/>
              <a:buChar char="•"/>
            </a:pPr>
            <a:r>
              <a:rPr lang="en-US" sz="2200" dirty="0" smtClean="0"/>
              <a:t>User Name , Password , Signature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517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Sandbox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7" y="1026904"/>
            <a:ext cx="3356532" cy="2327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158" y="939800"/>
            <a:ext cx="3993367" cy="2286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95" y="3594851"/>
            <a:ext cx="3356532" cy="2449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732" y="3594851"/>
            <a:ext cx="2486140" cy="25701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10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823716"/>
            <a:ext cx="7772400" cy="140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2500" b="1" i="1" kern="0" dirty="0" smtClean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PayPal Helpers for WebMatrix</a:t>
            </a:r>
          </a:p>
          <a:p>
            <a:pPr>
              <a:lnSpc>
                <a:spcPct val="85000"/>
              </a:lnSpc>
              <a:defRPr/>
            </a:pPr>
            <a:endParaRPr lang="en-US" sz="2500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defRPr/>
            </a:pPr>
            <a:endParaRPr lang="en-US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6988"/>
            <a:ext cx="533400" cy="304800"/>
          </a:xfrm>
          <a:prstGeom prst="rect">
            <a:avLst/>
          </a:prstGeom>
        </p:spPr>
        <p:txBody>
          <a:bodyPr/>
          <a:lstStyle/>
          <a:p>
            <a:fld id="{C7835B4A-A235-F149-8088-02C957E1B42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496832" y="6335410"/>
            <a:ext cx="4887913" cy="4000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3624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283" y="1055341"/>
            <a:ext cx="8345973" cy="487559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 smtClean="0"/>
              <a:t> </a:t>
            </a:r>
          </a:p>
          <a:p>
            <a:pPr marL="285750">
              <a:buFont typeface="Arial"/>
              <a:buChar char="•"/>
            </a:pPr>
            <a:r>
              <a:rPr lang="en-US" sz="2400" dirty="0" smtClean="0"/>
              <a:t>Wrapper classes on top of Adaptive Payments API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Wrapper classes on top of Button Manager APIS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Payment enabled Bakery template to bootstrap your application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r>
              <a:rPr lang="en-US" sz="2400" dirty="0"/>
              <a:t>Open source for </a:t>
            </a:r>
            <a:r>
              <a:rPr lang="en-US" sz="2400" dirty="0" smtClean="0"/>
              <a:t>making any </a:t>
            </a:r>
            <a:r>
              <a:rPr lang="en-US" sz="2400" dirty="0"/>
              <a:t>modification to </a:t>
            </a:r>
            <a:r>
              <a:rPr lang="en-US" sz="2400" dirty="0" smtClean="0"/>
              <a:t>your </a:t>
            </a:r>
            <a:r>
              <a:rPr lang="en-US" sz="2400" dirty="0"/>
              <a:t>need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5556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in 60 seconds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283" y="1055341"/>
            <a:ext cx="8345973" cy="487559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 Download the PayPal helper library</a:t>
            </a:r>
          </a:p>
          <a:p>
            <a:pPr marL="685800" lvl="1">
              <a:buFont typeface="Arial"/>
              <a:buChar char="•"/>
            </a:pPr>
            <a:r>
              <a:rPr lang="en-US" sz="2200" dirty="0" smtClean="0">
                <a:hlinkClick r:id="rId3"/>
              </a:rPr>
              <a:t>http://paypalhelper.codeplex.com</a:t>
            </a:r>
            <a:endParaRPr lang="en-US" sz="2200" dirty="0" smtClean="0"/>
          </a:p>
          <a:p>
            <a:pPr marL="685800" lvl="1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Create a new website or template in WebMatrix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Create a bin folder off the root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Copy and paste the PayPal library into the bin folder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Read the documentation and start monetizing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42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823716"/>
            <a:ext cx="7772400" cy="140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2500" b="1" i="1" kern="0" dirty="0" smtClean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Monetizing Photo Sharing Site</a:t>
            </a:r>
          </a:p>
          <a:p>
            <a:pPr>
              <a:lnSpc>
                <a:spcPct val="85000"/>
              </a:lnSpc>
              <a:defRPr/>
            </a:pPr>
            <a:endParaRPr lang="en-US" sz="2500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defRPr/>
            </a:pPr>
            <a:endParaRPr lang="en-US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6988"/>
            <a:ext cx="533400" cy="304800"/>
          </a:xfrm>
          <a:prstGeom prst="rect">
            <a:avLst/>
          </a:prstGeom>
        </p:spPr>
        <p:txBody>
          <a:bodyPr/>
          <a:lstStyle/>
          <a:p>
            <a:fld id="{C7835B4A-A235-F149-8088-02C957E1B42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496832" y="6335410"/>
            <a:ext cx="4887913" cy="4000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052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Setting up WebMatrix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Setting up PayPal sandbox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Setting up PayPal Helper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Developing photo sharing site with Chained </a:t>
            </a:r>
            <a:r>
              <a:rPr lang="en-US" sz="2400" dirty="0" smtClean="0"/>
              <a:t>payment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Monetize Facebook like button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Q </a:t>
            </a:r>
            <a:r>
              <a:rPr lang="en-US" sz="2400" dirty="0" smtClean="0"/>
              <a:t>&amp; A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Orlando Code Camp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174691" y="1553354"/>
            <a:ext cx="4510818" cy="2075180"/>
            <a:chOff x="4584700" y="2073275"/>
            <a:chExt cx="3787775" cy="1795463"/>
          </a:xfrm>
        </p:grpSpPr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4840288" y="2073275"/>
              <a:ext cx="2857500" cy="1795463"/>
              <a:chOff x="4840288" y="2073275"/>
              <a:chExt cx="2857500" cy="1795463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5765708" y="3325677"/>
                <a:ext cx="1033271" cy="239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sz="12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latin typeface="Arial Narrow" pitchFamily="34" charset="0"/>
                    <a:ea typeface="ヒラギノ角ゴ Pro W3" pitchFamily="48" charset="-128"/>
                  </a:rPr>
                  <a:t>Developer</a:t>
                </a:r>
                <a:endParaRPr lang="en-US" sz="12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latin typeface="Arial Narrow" pitchFamily="34" charset="0"/>
                  <a:ea typeface="ヒラギノ角ゴ Pro W3" pitchFamily="48" charset="-128"/>
                </a:endParaRPr>
              </a:p>
            </p:txBody>
          </p:sp>
          <p:grpSp>
            <p:nvGrpSpPr>
              <p:cNvPr id="14" name="Group 18"/>
              <p:cNvGrpSpPr/>
              <p:nvPr/>
            </p:nvGrpSpPr>
            <p:grpSpPr bwMode="auto">
              <a:xfrm>
                <a:off x="4840288" y="2472557"/>
                <a:ext cx="535441" cy="852993"/>
                <a:chOff x="728066" y="1930085"/>
                <a:chExt cx="2147481" cy="33935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871025" y="1930085"/>
                  <a:ext cx="2004522" cy="3393540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" name="Picture 27" descr="s.png"/>
                <p:cNvPicPr>
                  <a:picLocks noChangeAspect="1"/>
                </p:cNvPicPr>
                <p:nvPr/>
              </p:nvPicPr>
              <p:blipFill>
                <a:blip r:embed="rId4" cstate="screen"/>
                <a:stretch>
                  <a:fillRect/>
                </a:stretch>
              </p:blipFill>
              <p:spPr>
                <a:xfrm>
                  <a:off x="728066" y="3163104"/>
                  <a:ext cx="1816458" cy="2023705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20"/>
              <p:cNvGrpSpPr/>
              <p:nvPr/>
            </p:nvGrpSpPr>
            <p:grpSpPr bwMode="auto">
              <a:xfrm>
                <a:off x="7159030" y="2073275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5" name="Picture 2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6" name="Picture 25" descr="r.png"/>
                <p:cNvPicPr>
                  <a:picLocks noChangeAspect="1"/>
                </p:cNvPicPr>
                <p:nvPr/>
              </p:nvPicPr>
              <p:blipFill>
                <a:blip r:embed="rId6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16" name="Right Arrow 9"/>
              <p:cNvSpPr>
                <a:spLocks noChangeArrowheads="1"/>
              </p:cNvSpPr>
              <p:nvPr/>
            </p:nvSpPr>
            <p:spPr bwMode="auto">
              <a:xfrm>
                <a:off x="5395913" y="2813050"/>
                <a:ext cx="590550" cy="360363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grpSp>
            <p:nvGrpSpPr>
              <p:cNvPr id="17" name="Group 20"/>
              <p:cNvGrpSpPr/>
              <p:nvPr/>
            </p:nvGrpSpPr>
            <p:grpSpPr bwMode="auto">
              <a:xfrm>
                <a:off x="5999785" y="2507213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3" name="Picture 2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4" name="Picture 23" descr="r.png"/>
                <p:cNvPicPr>
                  <a:picLocks noChangeAspect="1"/>
                </p:cNvPicPr>
                <p:nvPr/>
              </p:nvPicPr>
              <p:blipFill>
                <a:blip r:embed="rId6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20"/>
              <p:cNvGrpSpPr/>
              <p:nvPr/>
            </p:nvGrpSpPr>
            <p:grpSpPr bwMode="auto">
              <a:xfrm>
                <a:off x="7159030" y="3016025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1" name="Picture 2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2" name="Picture 21" descr="r.png"/>
                <p:cNvPicPr>
                  <a:picLocks noChangeAspect="1"/>
                </p:cNvPicPr>
                <p:nvPr/>
              </p:nvPicPr>
              <p:blipFill>
                <a:blip r:embed="rId6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19" name="Right Arrow 12"/>
              <p:cNvSpPr>
                <a:spLocks noChangeArrowheads="1"/>
              </p:cNvSpPr>
              <p:nvPr/>
            </p:nvSpPr>
            <p:spPr bwMode="auto">
              <a:xfrm rot="-1208452">
                <a:off x="6550025" y="2578100"/>
                <a:ext cx="628650" cy="360363"/>
              </a:xfrm>
              <a:prstGeom prst="rightArrow">
                <a:avLst>
                  <a:gd name="adj1" fmla="val 50000"/>
                  <a:gd name="adj2" fmla="val 500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sp>
            <p:nvSpPr>
              <p:cNvPr id="20" name="Right Arrow 19"/>
              <p:cNvSpPr>
                <a:spLocks noChangeArrowheads="1"/>
              </p:cNvSpPr>
              <p:nvPr/>
            </p:nvSpPr>
            <p:spPr bwMode="auto">
              <a:xfrm rot="1208452" flipV="1">
                <a:off x="6577013" y="3054350"/>
                <a:ext cx="630237" cy="36195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</p:grpSp>
        <p:sp>
          <p:nvSpPr>
            <p:cNvPr id="8" name="TextBox 47"/>
            <p:cNvSpPr txBox="1">
              <a:spLocks noChangeArrowheads="1"/>
            </p:cNvSpPr>
            <p:nvPr/>
          </p:nvSpPr>
          <p:spPr bwMode="auto">
            <a:xfrm>
              <a:off x="5797550" y="2263775"/>
              <a:ext cx="9223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10" name="TextBox 48"/>
            <p:cNvSpPr txBox="1">
              <a:spLocks noChangeArrowheads="1"/>
            </p:cNvSpPr>
            <p:nvPr/>
          </p:nvSpPr>
          <p:spPr bwMode="auto">
            <a:xfrm>
              <a:off x="7429500" y="2465388"/>
              <a:ext cx="9239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11" name="TextBox 49"/>
            <p:cNvSpPr txBox="1">
              <a:spLocks noChangeArrowheads="1"/>
            </p:cNvSpPr>
            <p:nvPr/>
          </p:nvSpPr>
          <p:spPr bwMode="auto">
            <a:xfrm>
              <a:off x="7450138" y="3400425"/>
              <a:ext cx="9223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TextBox 50"/>
            <p:cNvSpPr txBox="1">
              <a:spLocks noChangeArrowheads="1"/>
            </p:cNvSpPr>
            <p:nvPr/>
          </p:nvSpPr>
          <p:spPr bwMode="auto">
            <a:xfrm>
              <a:off x="4584700" y="2236788"/>
              <a:ext cx="922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33CC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7240431" y="1276355"/>
            <a:ext cx="1230511" cy="27699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 Narrow" pitchFamily="34" charset="0"/>
                <a:ea typeface="ヒラギノ角ゴ Pro W3" pitchFamily="48" charset="-128"/>
              </a:rPr>
              <a:t>printer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Arial Narrow" pitchFamily="34" charset="0"/>
              <a:ea typeface="ヒラギノ角ゴ Pro W3" pitchFamily="48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454998" y="3628534"/>
            <a:ext cx="1230511" cy="27699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 Narrow" pitchFamily="34" charset="0"/>
                <a:ea typeface="ヒラギノ角ゴ Pro W3" pitchFamily="48" charset="-128"/>
              </a:rPr>
              <a:t>publisher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Arial Narrow" pitchFamily="34" charset="0"/>
              <a:ea typeface="ヒラギノ角ゴ Pro W3" pitchFamily="48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174691" y="3040454"/>
            <a:ext cx="1230511" cy="27699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 Narrow" pitchFamily="34" charset="0"/>
                <a:ea typeface="ヒラギノ角ゴ Pro W3" pitchFamily="48" charset="-128"/>
              </a:rPr>
              <a:t>consumer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Arial Narrow" pitchFamily="34" charset="0"/>
              <a:ea typeface="ヒラギノ角ゴ Pro W3" pitchFamily="48" charset="-128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10284" y="1055340"/>
            <a:ext cx="3968784" cy="532164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Developer hosts a photo sharing site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Publisher publishes good quality pictures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Printer prints a picture copy and send it to consumer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r>
              <a:rPr lang="en-US" sz="2400" dirty="0" smtClean="0"/>
              <a:t>Consumer orders a copy of the picture</a:t>
            </a:r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42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283" y="1055341"/>
            <a:ext cx="8345973" cy="487559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Start WebMatrix and create a new web site from photo gallery template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00050" indent="-457200">
              <a:buFont typeface="+mj-lt"/>
              <a:buAutoNum type="arabicPeriod"/>
            </a:pPr>
            <a:r>
              <a:rPr lang="en-US" sz="2400" dirty="0" smtClean="0"/>
              <a:t>Paste PayPal.dll in bin folder</a:t>
            </a:r>
          </a:p>
          <a:p>
            <a:pPr marL="400050" indent="-457200">
              <a:buFont typeface="+mj-lt"/>
              <a:buAutoNum type="arabicPeriod"/>
            </a:pPr>
            <a:endParaRPr lang="en-US" sz="2400" dirty="0" smtClean="0"/>
          </a:p>
          <a:p>
            <a:pPr marL="400050" indent="-457200">
              <a:buFont typeface="+mj-lt"/>
              <a:buAutoNum type="arabicPeriod"/>
            </a:pPr>
            <a:r>
              <a:rPr lang="en-US" sz="2400" dirty="0" smtClean="0"/>
              <a:t>Run the web Site and see the starting page</a:t>
            </a:r>
          </a:p>
          <a:p>
            <a:pPr marL="400050" indent="-457200">
              <a:buFont typeface="+mj-lt"/>
              <a:buAutoNum type="arabicPeriod"/>
            </a:pPr>
            <a:endParaRPr lang="en-US" sz="2400" dirty="0" smtClean="0"/>
          </a:p>
          <a:p>
            <a:pPr marL="400050" indent="-457200">
              <a:buFont typeface="+mj-lt"/>
              <a:buAutoNum type="arabicPeriod"/>
            </a:pPr>
            <a:r>
              <a:rPr lang="en-US" sz="2400" dirty="0" smtClean="0"/>
              <a:t>Data stored in /App_Data/PhotoGallery.sdf file</a:t>
            </a:r>
          </a:p>
          <a:p>
            <a:pPr marL="400050" indent="-457200">
              <a:buFont typeface="+mj-lt"/>
              <a:buAutoNum type="arabicPeriod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42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start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283" y="1120462"/>
            <a:ext cx="8345973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 smtClean="0"/>
              <a:t> Modify _AppStart.chtml file to initialize PayPal helper</a:t>
            </a:r>
          </a:p>
          <a:p>
            <a:pPr marL="457200" indent="-457200"/>
            <a:endParaRPr lang="en-US" sz="2400" dirty="0"/>
          </a:p>
          <a:p>
            <a:r>
              <a:rPr lang="en-US" dirty="0" smtClean="0">
                <a:latin typeface="+mj-lt"/>
                <a:cs typeface="Cordia New" pitchFamily="34" charset="-34"/>
              </a:rPr>
              <a:t> PayPal.Profile.Initialize(</a:t>
            </a:r>
          </a:p>
          <a:p>
            <a:r>
              <a:rPr lang="en-US" dirty="0" smtClean="0">
                <a:latin typeface="+mj-lt"/>
                <a:cs typeface="Cordia New" pitchFamily="34" charset="-34"/>
              </a:rPr>
              <a:t>       "msft_1284494024_biz_api1.yahoo.com",</a:t>
            </a:r>
          </a:p>
          <a:p>
            <a:r>
              <a:rPr lang="en-US" dirty="0" smtClean="0">
                <a:latin typeface="+mj-lt"/>
                <a:cs typeface="Cordia New" pitchFamily="34" charset="-34"/>
              </a:rPr>
              <a:t>       "1284494030",  "AXmPHOGl57wrwF1dy49VI0W9gisLAWm4raYoWQy9KHCtpd7kLlSQcsFG",</a:t>
            </a:r>
          </a:p>
          <a:p>
            <a:r>
              <a:rPr lang="en-US" dirty="0" smtClean="0">
                <a:latin typeface="+mj-lt"/>
                <a:cs typeface="Cordia New" pitchFamily="34" charset="-34"/>
              </a:rPr>
              <a:t>       "sandbox",</a:t>
            </a:r>
          </a:p>
          <a:p>
            <a:r>
              <a:rPr lang="en-US" dirty="0" smtClean="0">
                <a:latin typeface="+mj-lt"/>
                <a:cs typeface="Cordia New" pitchFamily="34" charset="-34"/>
              </a:rPr>
              <a:t>       "APP-80W284485P519543T"</a:t>
            </a:r>
          </a:p>
          <a:p>
            <a:r>
              <a:rPr lang="en-US" dirty="0" smtClean="0">
                <a:latin typeface="+mj-lt"/>
                <a:cs typeface="Cordia New" pitchFamily="34" charset="-34"/>
              </a:rPr>
              <a:t>   ); 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42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View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283" y="1120462"/>
            <a:ext cx="8345973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 smtClean="0"/>
              <a:t> Add button for buying a print in /Photo/View file</a:t>
            </a:r>
          </a:p>
          <a:p>
            <a:pPr marL="457200" indent="-457200"/>
            <a:endParaRPr lang="en-US" sz="2400" dirty="0"/>
          </a:p>
          <a:p>
            <a:r>
              <a:rPr lang="en-US" dirty="0" smtClean="0">
                <a:latin typeface="+mj-lt"/>
                <a:cs typeface="Cordia New" pitchFamily="34" charset="-34"/>
              </a:rPr>
              <a:t> </a:t>
            </a:r>
            <a:endParaRPr lang="en-US" sz="2400" dirty="0"/>
          </a:p>
          <a:p>
            <a:r>
              <a:rPr lang="en-US" dirty="0" smtClean="0"/>
              <a:t>&lt;div id="</a:t>
            </a:r>
            <a:r>
              <a:rPr lang="en-US" dirty="0" err="1" smtClean="0"/>
              <a:t>paypal</a:t>
            </a:r>
            <a:r>
              <a:rPr lang="en-US" dirty="0" smtClean="0"/>
              <a:t>"&gt;    </a:t>
            </a:r>
          </a:p>
          <a:p>
            <a:endParaRPr lang="en-US" dirty="0" smtClean="0"/>
          </a:p>
          <a:p>
            <a:r>
              <a:rPr lang="en-US" dirty="0" smtClean="0"/>
              <a:t>    Order this Print for just $1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&lt;form </a:t>
            </a:r>
            <a:r>
              <a:rPr lang="en-US" dirty="0" err="1" smtClean="0"/>
              <a:t>name"frmPayPal</a:t>
            </a:r>
            <a:r>
              <a:rPr lang="en-US" dirty="0" smtClean="0"/>
              <a:t>" action="/Photo/OrderSuccess"&gt;</a:t>
            </a:r>
          </a:p>
          <a:p>
            <a:r>
              <a:rPr lang="en-US" dirty="0" smtClean="0"/>
              <a:t>        &lt;input type="hidden" name="publisher" value="@</a:t>
            </a:r>
            <a:r>
              <a:rPr lang="en-US" dirty="0" err="1" smtClean="0"/>
              <a:t>user.Email</a:t>
            </a:r>
            <a:r>
              <a:rPr lang="en-US" dirty="0" smtClean="0"/>
              <a:t>"&gt; </a:t>
            </a:r>
          </a:p>
          <a:p>
            <a:r>
              <a:rPr lang="en-US" dirty="0" smtClean="0"/>
              <a:t>        Shipping Address : &lt;input type="text" name="</a:t>
            </a:r>
            <a:r>
              <a:rPr lang="en-US" dirty="0" err="1" smtClean="0"/>
              <a:t>shippingAddress</a:t>
            </a:r>
            <a:r>
              <a:rPr lang="en-US" dirty="0" smtClean="0"/>
              <a:t>" value=""/&gt;&lt;</a:t>
            </a:r>
            <a:r>
              <a:rPr lang="en-US" dirty="0" err="1" smtClean="0"/>
              <a:t>br</a:t>
            </a:r>
            <a:r>
              <a:rPr lang="en-US" dirty="0" smtClean="0"/>
              <a:t>/&gt;&lt;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        &lt;input type="submit" value="Buy"/&gt;</a:t>
            </a:r>
          </a:p>
          <a:p>
            <a:r>
              <a:rPr lang="en-US" dirty="0" smtClean="0"/>
              <a:t>    &lt;/form&gt;</a:t>
            </a:r>
          </a:p>
          <a:p>
            <a:r>
              <a:rPr lang="en-US" dirty="0" smtClean="0"/>
              <a:t>&lt;/div&gt;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42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Success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283" y="1120461"/>
            <a:ext cx="8345973" cy="185455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Add new chtml file OrderSuccess under Photo folder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Set the pricing options</a:t>
            </a:r>
          </a:p>
          <a:p>
            <a:pPr marL="457200" indent="-457200"/>
            <a:endParaRPr lang="en-US" sz="2400" dirty="0"/>
          </a:p>
          <a:p>
            <a:r>
              <a:rPr lang="en-US" sz="2400" dirty="0" smtClean="0"/>
              <a:t> 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shippirngAddress</a:t>
            </a:r>
            <a:r>
              <a:rPr lang="en-US" dirty="0" smtClean="0"/>
              <a:t> = Request["</a:t>
            </a:r>
            <a:r>
              <a:rPr lang="en-US" dirty="0" err="1" smtClean="0"/>
              <a:t>shippingAddress</a:t>
            </a:r>
            <a:r>
              <a:rPr lang="en-US" dirty="0" smtClean="0"/>
              <a:t>"];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qty = "1";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price = new Decimal(1);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publisher = "mytest_1296498503_biz@yahoo.com";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printer = "isv_1284493468_biz@yahoo.com";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developer = "msft_1284494024_biz@yahoo.com";</a:t>
            </a:r>
            <a:endParaRPr lang="en-US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42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Success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284" y="1120462"/>
            <a:ext cx="8182956" cy="7856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Set the receivers</a:t>
            </a:r>
          </a:p>
          <a:p>
            <a:pPr marL="457200" indent="-457200"/>
            <a:endParaRPr lang="en-US" sz="2400" dirty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DevRcv</a:t>
            </a:r>
            <a:r>
              <a:rPr lang="en-US" sz="1400" dirty="0" smtClean="0"/>
              <a:t> = new </a:t>
            </a:r>
            <a:r>
              <a:rPr lang="en-US" sz="1400" dirty="0" err="1" smtClean="0"/>
              <a:t>PayPal.AdaptivePayments.Receiver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DevRcv.email</a:t>
            </a:r>
            <a:r>
              <a:rPr lang="en-US" sz="1400" dirty="0" smtClean="0"/>
              <a:t> = developer;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DevRcv.amount</a:t>
            </a:r>
            <a:r>
              <a:rPr lang="en-US" sz="1400" dirty="0" smtClean="0"/>
              <a:t> = price;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PayReceivers</a:t>
            </a:r>
            <a:r>
              <a:rPr lang="en-US" sz="1400" dirty="0" smtClean="0"/>
              <a:t> = new List&lt;</a:t>
            </a:r>
            <a:r>
              <a:rPr lang="en-US" sz="1400" dirty="0" err="1" smtClean="0"/>
              <a:t>PayPal.AdaptivePayments.Receiver</a:t>
            </a:r>
            <a:r>
              <a:rPr lang="en-US" sz="1400" dirty="0" smtClean="0"/>
              <a:t>&gt;();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PubRcv</a:t>
            </a:r>
            <a:r>
              <a:rPr lang="en-US" sz="1400" dirty="0" smtClean="0"/>
              <a:t> =  new </a:t>
            </a:r>
            <a:r>
              <a:rPr lang="en-US" sz="1400" dirty="0" err="1" smtClean="0"/>
              <a:t>PayPal.AdaptivePayments.Receiver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PubRcv.email</a:t>
            </a:r>
            <a:r>
              <a:rPr lang="en-US" sz="1400" dirty="0" smtClean="0"/>
              <a:t> = publisher;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PubRcv.amount</a:t>
            </a:r>
            <a:r>
              <a:rPr lang="en-US" sz="1400" dirty="0" smtClean="0"/>
              <a:t> = </a:t>
            </a:r>
            <a:r>
              <a:rPr lang="en-US" sz="1400" dirty="0" err="1" smtClean="0"/>
              <a:t>decimal.Round</a:t>
            </a:r>
            <a:r>
              <a:rPr lang="en-US" sz="1400" dirty="0" smtClean="0"/>
              <a:t>(price * .10m, 2);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PayReceivers.Add</a:t>
            </a:r>
            <a:r>
              <a:rPr lang="en-US" sz="1400" dirty="0" smtClean="0"/>
              <a:t>(</a:t>
            </a:r>
            <a:r>
              <a:rPr lang="en-US" sz="1400" dirty="0" err="1" smtClean="0"/>
              <a:t>PubRcv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PrintRcv</a:t>
            </a:r>
            <a:r>
              <a:rPr lang="en-US" sz="1400" dirty="0" smtClean="0"/>
              <a:t> =  new </a:t>
            </a:r>
            <a:r>
              <a:rPr lang="en-US" sz="1400" dirty="0" err="1" smtClean="0"/>
              <a:t>PayPal.AdaptivePayments.Receiver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PrintRcv.email</a:t>
            </a:r>
            <a:r>
              <a:rPr lang="en-US" sz="1400" dirty="0" smtClean="0"/>
              <a:t> = printer;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PrintRcv.amount</a:t>
            </a:r>
            <a:r>
              <a:rPr lang="en-US" sz="1400" dirty="0" smtClean="0"/>
              <a:t> = </a:t>
            </a:r>
            <a:r>
              <a:rPr lang="en-US" sz="1400" dirty="0" err="1" smtClean="0"/>
              <a:t>decimal.Round</a:t>
            </a:r>
            <a:r>
              <a:rPr lang="en-US" sz="1400" dirty="0" smtClean="0"/>
              <a:t>(price * .70m, 2);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PayReceivers.Add</a:t>
            </a:r>
            <a:r>
              <a:rPr lang="en-US" sz="1400" dirty="0" smtClean="0"/>
              <a:t>(</a:t>
            </a:r>
            <a:r>
              <a:rPr lang="en-US" sz="1400" dirty="0" err="1" smtClean="0"/>
              <a:t>PrintRcv</a:t>
            </a:r>
            <a:r>
              <a:rPr lang="en-US" sz="1400" dirty="0" smtClean="0"/>
              <a:t>);</a:t>
            </a:r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42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475" y="1133341"/>
            <a:ext cx="78327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 Language = "</a:t>
            </a:r>
            <a:r>
              <a:rPr lang="en-US" sz="1200" dirty="0" err="1" smtClean="0"/>
              <a:t>en_US</a:t>
            </a:r>
            <a:r>
              <a:rPr lang="en-US" sz="1200" dirty="0" smtClean="0"/>
              <a:t>";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CancelUrl</a:t>
            </a:r>
            <a:r>
              <a:rPr lang="en-US" sz="1200" dirty="0" smtClean="0"/>
              <a:t> = "http://localhost:30546"; //Change the domain and port to your environment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ReturnUrl</a:t>
            </a:r>
            <a:r>
              <a:rPr lang="en-US" sz="1200" dirty="0" smtClean="0"/>
              <a:t> = "http://localhost:30546"; //Change the domain and port to your environment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CurrencyCode</a:t>
            </a:r>
            <a:r>
              <a:rPr lang="en-US" sz="1200" dirty="0" smtClean="0"/>
              <a:t> = "USD";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response = </a:t>
            </a:r>
            <a:r>
              <a:rPr lang="en-US" sz="1200" dirty="0" err="1" smtClean="0"/>
              <a:t>PayPal.AdaptivePayments.ChainedPay.Execute</a:t>
            </a:r>
            <a:endParaRPr lang="en-US" sz="1200" dirty="0" smtClean="0"/>
          </a:p>
          <a:p>
            <a:r>
              <a:rPr lang="en-US" sz="1200" dirty="0" smtClean="0"/>
              <a:t>       (</a:t>
            </a:r>
            <a:r>
              <a:rPr lang="en-US" sz="1200" dirty="0" err="1" smtClean="0"/>
              <a:t>DevRcv</a:t>
            </a:r>
            <a:r>
              <a:rPr lang="en-US" sz="1200" dirty="0" smtClean="0"/>
              <a:t>, </a:t>
            </a:r>
            <a:r>
              <a:rPr lang="en-US" sz="1200" dirty="0" err="1" smtClean="0"/>
              <a:t>PayReceivers</a:t>
            </a:r>
            <a:r>
              <a:rPr lang="en-US" sz="1200" dirty="0" smtClean="0"/>
              <a:t>, "", "Test Photo Payment", "127.0.0.1", "</a:t>
            </a:r>
            <a:r>
              <a:rPr lang="en-US" sz="1200" dirty="0" err="1" smtClean="0"/>
              <a:t>MyDevice",CancelUrl,ReturnUrl</a:t>
            </a:r>
            <a:r>
              <a:rPr lang="en-US" sz="1200" dirty="0" smtClean="0"/>
              <a:t>,"",</a:t>
            </a:r>
            <a:r>
              <a:rPr lang="en-US" sz="1200" dirty="0" err="1" smtClean="0"/>
              <a:t>CurrencyCode,Language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</a:t>
            </a:r>
          </a:p>
          <a:p>
            <a:r>
              <a:rPr lang="en-US" sz="1200" dirty="0" smtClean="0"/>
              <a:t>    if (response == null) {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Response.Write</a:t>
            </a:r>
            <a:r>
              <a:rPr lang="en-US" sz="1200" dirty="0" smtClean="0"/>
              <a:t>("null");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  else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Response.Write</a:t>
            </a:r>
            <a:r>
              <a:rPr lang="en-US" sz="1200" dirty="0" smtClean="0"/>
              <a:t>("full");</a:t>
            </a:r>
          </a:p>
          <a:p>
            <a:r>
              <a:rPr lang="en-US" sz="1200" dirty="0" smtClean="0"/>
              <a:t>    }   </a:t>
            </a:r>
          </a:p>
          <a:p>
            <a:r>
              <a:rPr lang="en-US" sz="1200" dirty="0" smtClean="0"/>
              <a:t>  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payKey</a:t>
            </a:r>
            <a:r>
              <a:rPr lang="en-US" sz="1200" dirty="0" smtClean="0"/>
              <a:t> = </a:t>
            </a:r>
            <a:r>
              <a:rPr lang="en-US" sz="1200" dirty="0" err="1" smtClean="0"/>
              <a:t>response.payKey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/>
              <a:t>    //Points to the </a:t>
            </a:r>
            <a:r>
              <a:rPr lang="en-US" sz="1200" dirty="0" err="1" smtClean="0"/>
              <a:t>paypal</a:t>
            </a:r>
            <a:r>
              <a:rPr lang="en-US" sz="1200" dirty="0" smtClean="0"/>
              <a:t> sandbox account. Change it to production </a:t>
            </a:r>
            <a:r>
              <a:rPr lang="en-US" sz="1200" dirty="0" err="1" smtClean="0"/>
              <a:t>url</a:t>
            </a:r>
            <a:r>
              <a:rPr lang="en-US" sz="1200" dirty="0" smtClean="0"/>
              <a:t> for live.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redirectUrl</a:t>
            </a:r>
            <a:r>
              <a:rPr lang="en-US" sz="1200" dirty="0" smtClean="0"/>
              <a:t> = "https://www.sandbox.paypal.com/webscr?cmd=_ap-payment&amp;paykey=" + </a:t>
            </a:r>
            <a:r>
              <a:rPr lang="en-US" sz="1200" dirty="0" err="1" smtClean="0"/>
              <a:t>payKey</a:t>
            </a:r>
            <a:r>
              <a:rPr lang="en-US" sz="1200" dirty="0" smtClean="0"/>
              <a:t>;           </a:t>
            </a:r>
          </a:p>
          <a:p>
            <a:r>
              <a:rPr lang="en-US" sz="1200" dirty="0" smtClean="0"/>
              <a:t>  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Response.Redirect</a:t>
            </a:r>
            <a:r>
              <a:rPr lang="en-US" sz="1200" dirty="0" smtClean="0"/>
              <a:t>(</a:t>
            </a:r>
            <a:r>
              <a:rPr lang="en-US" sz="1200" dirty="0" err="1" smtClean="0"/>
              <a:t>redirectUrl</a:t>
            </a:r>
            <a:r>
              <a:rPr lang="en-US" sz="1200" dirty="0" smtClean="0"/>
              <a:t>); 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942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283" y="1055341"/>
            <a:ext cx="8345973" cy="487559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 approval helpers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Refund helpers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Payment Detail helpers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Currency Conversion helpers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Button Manager Helpers (Buy Now , Add to Cart etc)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00050" indent="-457200">
              <a:buFont typeface="+mj-lt"/>
              <a:buAutoNum type="arabicPeriod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42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823716"/>
            <a:ext cx="7772400" cy="140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2500" b="1" i="1" kern="0" dirty="0" smtClean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Little fun - Monetize Facebook like button</a:t>
            </a:r>
          </a:p>
          <a:p>
            <a:pPr>
              <a:lnSpc>
                <a:spcPct val="85000"/>
              </a:lnSpc>
              <a:defRPr/>
            </a:pPr>
            <a:endParaRPr lang="en-US" sz="2500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defRPr/>
            </a:pPr>
            <a:endParaRPr lang="en-US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6988"/>
            <a:ext cx="533400" cy="304800"/>
          </a:xfrm>
          <a:prstGeom prst="rect">
            <a:avLst/>
          </a:prstGeom>
        </p:spPr>
        <p:txBody>
          <a:bodyPr/>
          <a:lstStyle/>
          <a:p>
            <a:fld id="{C7835B4A-A235-F149-8088-02C957E1B42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496832" y="6335410"/>
            <a:ext cx="4887913" cy="4000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052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Like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283" y="1055341"/>
            <a:ext cx="8345973" cy="487559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Download Facebook helpers</a:t>
            </a:r>
          </a:p>
          <a:p>
            <a:pPr marL="857250" lvl="1" indent="-457200">
              <a:buNone/>
            </a:pPr>
            <a:r>
              <a:rPr lang="en-US" sz="2200" dirty="0" smtClean="0"/>
              <a:t>http://facebookhelper.codeplex.com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Copy </a:t>
            </a:r>
            <a:r>
              <a:rPr lang="en-US" sz="2400" dirty="0" err="1" smtClean="0"/>
              <a:t>facebook.chtml</a:t>
            </a:r>
            <a:r>
              <a:rPr lang="en-US" sz="2400" dirty="0" smtClean="0"/>
              <a:t> into </a:t>
            </a:r>
            <a:r>
              <a:rPr lang="en-US" sz="2400" dirty="0" err="1" smtClean="0"/>
              <a:t>App_Code</a:t>
            </a:r>
            <a:r>
              <a:rPr lang="en-US" sz="2400" dirty="0" smtClean="0"/>
              <a:t> folder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Modify </a:t>
            </a:r>
            <a:r>
              <a:rPr lang="en-US" sz="2400" dirty="0" err="1" smtClean="0"/>
              <a:t>View.chtml</a:t>
            </a:r>
            <a:r>
              <a:rPr lang="en-US" sz="2400" dirty="0" smtClean="0"/>
              <a:t> file to make a call</a:t>
            </a:r>
          </a:p>
          <a:p>
            <a:pPr marL="457200" lvl="1" indent="-457200">
              <a:buNone/>
            </a:pPr>
            <a:r>
              <a:rPr lang="en-US" sz="2400" dirty="0" smtClean="0"/>
              <a:t>	@</a:t>
            </a:r>
            <a:r>
              <a:rPr lang="en-US" sz="2400" dirty="0" err="1" smtClean="0"/>
              <a:t>Facebook.LikeButton</a:t>
            </a:r>
            <a:r>
              <a:rPr lang="en-US" sz="2400" dirty="0" smtClean="0"/>
              <a:t>([your site </a:t>
            </a:r>
            <a:r>
              <a:rPr lang="en-US" sz="2400" dirty="0" err="1" smtClean="0"/>
              <a:t>url</a:t>
            </a:r>
            <a:r>
              <a:rPr lang="en-US" sz="2400" dirty="0" smtClean="0"/>
              <a:t>])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Share revenue with the like referrer by adding him as one more receiver of the payment </a:t>
            </a:r>
          </a:p>
          <a:p>
            <a:pPr marL="857250" lvl="1" indent="-457200">
              <a:buNone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285750">
              <a:buFont typeface="Arial"/>
              <a:buChar char="•"/>
            </a:pPr>
            <a:endParaRPr lang="en-US" sz="2400" dirty="0" smtClean="0"/>
          </a:p>
          <a:p>
            <a:pPr marL="0" indent="0"/>
            <a:endParaRPr lang="en-US" sz="2400" dirty="0"/>
          </a:p>
          <a:p>
            <a:pPr marL="285750">
              <a:buFont typeface="Arial"/>
              <a:buChar char="•"/>
            </a:pPr>
            <a:endParaRPr lang="en-US" sz="2400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42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823716"/>
            <a:ext cx="7772400" cy="140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2500" b="1" i="1" kern="0" dirty="0" smtClean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Introduction</a:t>
            </a:r>
          </a:p>
          <a:p>
            <a:pPr>
              <a:lnSpc>
                <a:spcPct val="85000"/>
              </a:lnSpc>
              <a:defRPr/>
            </a:pPr>
            <a:endParaRPr lang="en-US" sz="2500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defRPr/>
            </a:pPr>
            <a:endParaRPr lang="en-US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6988"/>
            <a:ext cx="533400" cy="304800"/>
          </a:xfrm>
          <a:prstGeom prst="rect">
            <a:avLst/>
          </a:prstGeom>
        </p:spPr>
        <p:txBody>
          <a:bodyPr/>
          <a:lstStyle/>
          <a:p>
            <a:fld id="{C7835B4A-A235-F149-8088-02C957E1B42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496832" y="6335410"/>
            <a:ext cx="4887913" cy="4000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Orlando Code Camp 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4569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404127"/>
            <a:ext cx="7772400" cy="140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2500" b="1" i="1" kern="0" dirty="0" smtClean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Q&amp;A</a:t>
            </a:r>
          </a:p>
          <a:p>
            <a:pPr>
              <a:lnSpc>
                <a:spcPct val="85000"/>
              </a:lnSpc>
              <a:defRPr/>
            </a:pPr>
            <a:endParaRPr lang="en-US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2672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sz="1600" b="1" u="sng" dirty="0">
                <a:solidFill>
                  <a:schemeClr val="tx2"/>
                </a:solidFill>
                <a:latin typeface="Verdana" pitchFamily="28" charset="0"/>
                <a:hlinkClick r:id="rId3"/>
              </a:rPr>
              <a:t>www.x.com</a:t>
            </a:r>
            <a:endParaRPr lang="en-US" sz="1600" b="1" dirty="0" smtClean="0">
              <a:solidFill>
                <a:schemeClr val="tx2"/>
              </a:solidFill>
              <a:latin typeface="Verdana" pitchFamily="28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31529F"/>
                </a:solidFill>
                <a:latin typeface="Verdana" pitchFamily="28" charset="0"/>
              </a:rPr>
              <a:t>Twitter</a:t>
            </a:r>
            <a:r>
              <a:rPr lang="en-US" sz="1600" b="1" dirty="0">
                <a:solidFill>
                  <a:srgbClr val="31529F"/>
                </a:solidFill>
                <a:latin typeface="Verdana" pitchFamily="28" charset="0"/>
              </a:rPr>
              <a:t>: @</a:t>
            </a:r>
            <a:r>
              <a:rPr lang="en-US" sz="1600" b="1" dirty="0" smtClean="0">
                <a:solidFill>
                  <a:srgbClr val="31529F"/>
                </a:solidFill>
                <a:latin typeface="Verdana" pitchFamily="28" charset="0"/>
              </a:rPr>
              <a:t>paypalx, @srasesh</a:t>
            </a:r>
          </a:p>
          <a:p>
            <a:pPr>
              <a:spcBef>
                <a:spcPts val="600"/>
              </a:spcBef>
            </a:pPr>
            <a:r>
              <a:rPr lang="en-US" sz="1600" b="1" u="sng" dirty="0">
                <a:solidFill>
                  <a:schemeClr val="tx2"/>
                </a:solidFill>
                <a:latin typeface="Verdana" pitchFamily="28" charset="0"/>
                <a:hlinkClick r:id="rId4"/>
              </a:rPr>
              <a:t>www.facebook.com/</a:t>
            </a:r>
            <a:r>
              <a:rPr lang="en-US" sz="1600" b="1" u="sng" dirty="0" smtClean="0">
                <a:solidFill>
                  <a:schemeClr val="tx2"/>
                </a:solidFill>
                <a:latin typeface="Verdana" pitchFamily="28" charset="0"/>
                <a:hlinkClick r:id="rId4"/>
              </a:rPr>
              <a:t>paypalx</a:t>
            </a:r>
            <a:endParaRPr lang="en-US" sz="1600" b="1" u="sng" dirty="0" smtClean="0">
              <a:solidFill>
                <a:schemeClr val="tx2"/>
              </a:solidFill>
              <a:latin typeface="Verdana" pitchFamily="28" charset="0"/>
            </a:endParaRPr>
          </a:p>
          <a:p>
            <a:pPr>
              <a:spcBef>
                <a:spcPts val="600"/>
              </a:spcBef>
            </a:pPr>
            <a:endParaRPr lang="en-US" sz="1600" b="1" dirty="0">
              <a:solidFill>
                <a:schemeClr val="tx2"/>
              </a:solidFill>
              <a:latin typeface="Verdana" pitchFamily="2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6988"/>
            <a:ext cx="533400" cy="304800"/>
          </a:xfrm>
          <a:prstGeom prst="rect">
            <a:avLst/>
          </a:prstGeom>
        </p:spPr>
        <p:txBody>
          <a:bodyPr/>
          <a:lstStyle/>
          <a:p>
            <a:fld id="{C7835B4A-A235-F149-8088-02C957E1B42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496832" y="6335410"/>
            <a:ext cx="4887913" cy="4000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6125" y="271985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Open global Payments Platform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89875"/>
            <a:ext cx="6400800" cy="1752600"/>
          </a:xfrm>
        </p:spPr>
        <p:txBody>
          <a:bodyPr/>
          <a:lstStyle/>
          <a:p>
            <a:r>
              <a:rPr lang="en-US" sz="1800" dirty="0" smtClean="0">
                <a:solidFill>
                  <a:schemeClr val="tx2"/>
                </a:solidFill>
              </a:rPr>
              <a:t>Enables various monetization models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Over 190 countries and 24 currencies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Flexible Services and APIs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Serves Consumers, Merchants/Sellers &amp; Developers!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Risk and Fraud Management</a:t>
            </a:r>
          </a:p>
        </p:txBody>
      </p:sp>
      <p:pic>
        <p:nvPicPr>
          <p:cNvPr id="6" name="Picture 2" descr="C:\Documents and Settings\jkorosec\Local Settings\Temporary Internet Files\Content.IE5\F0KUSWJ7\MCj0440391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674" y="877362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85800" y="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kern="0" cap="all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PayPalX</a:t>
            </a:r>
            <a:endParaRPr kumimoji="0" lang="en-US" sz="2400" b="1" i="1" u="none" strike="noStrike" kern="0" cap="all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85800" y="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kern="0" cap="all" noProof="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Different Monetization Models</a:t>
            </a:r>
            <a:endParaRPr kumimoji="0" lang="en-US" sz="2400" b="1" i="1" u="none" strike="noStrike" kern="0" cap="all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985895" y="1251185"/>
          <a:ext cx="6896571" cy="4760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733331" y="42054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payment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Simple Payments</a:t>
            </a:r>
          </a:p>
          <a:p>
            <a:pPr algn="ctr"/>
            <a:r>
              <a:rPr lang="en-US" dirty="0" smtClean="0"/>
              <a:t>Chained Payments</a:t>
            </a:r>
          </a:p>
          <a:p>
            <a:pPr algn="ctr"/>
            <a:r>
              <a:rPr lang="en-US" dirty="0" smtClean="0"/>
              <a:t>Parallel Payments</a:t>
            </a:r>
          </a:p>
          <a:p>
            <a:pPr algn="ctr"/>
            <a:r>
              <a:rPr lang="en-US" dirty="0" smtClean="0"/>
              <a:t>Preapprovals</a:t>
            </a:r>
          </a:p>
          <a:p>
            <a:pPr algn="ctr"/>
            <a:r>
              <a:rPr lang="en-US" dirty="0" smtClean="0"/>
              <a:t>Subscriptions</a:t>
            </a:r>
          </a:p>
          <a:p>
            <a:pPr algn="ctr"/>
            <a:r>
              <a:rPr lang="en-US" dirty="0" smtClean="0"/>
              <a:t>Recurring Payments</a:t>
            </a:r>
          </a:p>
          <a:p>
            <a:pPr algn="ctr"/>
            <a:r>
              <a:rPr lang="en-US" dirty="0" smtClean="0"/>
              <a:t>Web Checkout</a:t>
            </a:r>
          </a:p>
          <a:p>
            <a:pPr algn="ctr"/>
            <a:r>
              <a:rPr lang="en-US" dirty="0" smtClean="0"/>
              <a:t>Micro Payments</a:t>
            </a:r>
          </a:p>
          <a:p>
            <a:pPr algn="ctr"/>
            <a:endParaRPr lang="en-US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42609" y="1876426"/>
            <a:ext cx="2456529" cy="972974"/>
            <a:chOff x="1252601" y="3438335"/>
            <a:chExt cx="6821944" cy="1954282"/>
          </a:xfrm>
        </p:grpSpPr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252601" y="3438335"/>
              <a:ext cx="1192149" cy="1943100"/>
              <a:chOff x="1252601" y="3438335"/>
              <a:chExt cx="1192149" cy="1943100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96988" y="3438335"/>
                <a:ext cx="1147762" cy="194310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4" descr="s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52601" y="4096004"/>
                <a:ext cx="1039813" cy="1158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522088" y="4225484"/>
              <a:ext cx="3997273" cy="977901"/>
              <a:chOff x="2597801" y="3150082"/>
              <a:chExt cx="3996019" cy="976750"/>
            </a:xfrm>
          </p:grpSpPr>
          <p:sp>
            <p:nvSpPr>
              <p:cNvPr id="12" name="Right Arrow 11"/>
              <p:cNvSpPr>
                <a:spLocks noChangeArrowheads="1"/>
              </p:cNvSpPr>
              <p:nvPr/>
            </p:nvSpPr>
            <p:spPr bwMode="auto">
              <a:xfrm>
                <a:off x="2597801" y="3332196"/>
                <a:ext cx="3996019" cy="553062"/>
              </a:xfrm>
              <a:prstGeom prst="rightArrow">
                <a:avLst>
                  <a:gd name="adj1" fmla="val 50000"/>
                  <a:gd name="adj2" fmla="val 5000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pic>
            <p:nvPicPr>
              <p:cNvPr id="13" name="Picture 2" descr="http://tbn0.google.com/images?q=tbn:CwxmPXfCEp0LbM:http://samueljscott.files.wordpress.com/2007/04/dollar.jpg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631770" y="3150082"/>
                <a:ext cx="1795106" cy="97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20"/>
            <p:cNvGrpSpPr/>
            <p:nvPr/>
          </p:nvGrpSpPr>
          <p:grpSpPr bwMode="auto">
            <a:xfrm>
              <a:off x="6837076" y="3450526"/>
              <a:ext cx="1237469" cy="1942091"/>
              <a:chOff x="4981308" y="1933493"/>
              <a:chExt cx="2160784" cy="339242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138229" y="1933493"/>
                <a:ext cx="2003863" cy="3392424"/>
              </a:xfrm>
              <a:prstGeom prst="rect">
                <a:avLst/>
              </a:prstGeom>
              <a:noFill/>
              <a:ln w="22225" cap="flat" cmpd="sng" algn="ctr">
                <a:noFill/>
                <a:prstDash val="solid"/>
                <a:miter lim="800000"/>
                <a:headEnd/>
                <a:tailEnd/>
              </a:ln>
              <a:effectLst/>
            </p:spPr>
          </p:pic>
          <p:pic>
            <p:nvPicPr>
              <p:cNvPr id="11" name="Picture 10" descr="r.png"/>
              <p:cNvPicPr>
                <a:picLocks noChangeAspect="1"/>
              </p:cNvPicPr>
              <p:nvPr/>
            </p:nvPicPr>
            <p:blipFill>
              <a:blip r:embed="rId7" cstate="screen"/>
              <a:stretch>
                <a:fillRect/>
              </a:stretch>
            </p:blipFill>
            <p:spPr>
              <a:xfrm>
                <a:off x="4981308" y="3075359"/>
                <a:ext cx="1804267" cy="2102946"/>
              </a:xfrm>
              <a:prstGeom prst="rect">
                <a:avLst/>
              </a:prstGeom>
            </p:spPr>
          </p:pic>
        </p:grpSp>
      </p:grpSp>
      <p:grpSp>
        <p:nvGrpSpPr>
          <p:cNvPr id="8" name="Group 45"/>
          <p:cNvGrpSpPr/>
          <p:nvPr/>
        </p:nvGrpSpPr>
        <p:grpSpPr>
          <a:xfrm>
            <a:off x="6559804" y="1233149"/>
            <a:ext cx="2138040" cy="1933886"/>
            <a:chOff x="3558193" y="3792452"/>
            <a:chExt cx="1779370" cy="1738030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3558193" y="3940949"/>
              <a:ext cx="1779370" cy="1589533"/>
              <a:chOff x="6362704" y="4384752"/>
              <a:chExt cx="2324759" cy="2349010"/>
            </a:xfrm>
          </p:grpSpPr>
          <p:sp>
            <p:nvSpPr>
              <p:cNvPr id="37" name="TextBox 18"/>
              <p:cNvSpPr txBox="1">
                <a:spLocks noChangeArrowheads="1"/>
              </p:cNvSpPr>
              <p:nvPr/>
            </p:nvSpPr>
            <p:spPr bwMode="auto">
              <a:xfrm rot="18686306">
                <a:off x="6017427" y="4849321"/>
                <a:ext cx="1435501" cy="5354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 dirty="0"/>
                  <a:t>Pre Approval</a:t>
                </a:r>
              </a:p>
            </p:txBody>
          </p:sp>
          <p:sp>
            <p:nvSpPr>
              <p:cNvPr id="32" name="Rounded Rectangle 17"/>
              <p:cNvSpPr>
                <a:spLocks noChangeArrowheads="1"/>
              </p:cNvSpPr>
              <p:nvPr/>
            </p:nvSpPr>
            <p:spPr bwMode="auto">
              <a:xfrm rot="18661477">
                <a:off x="5980788" y="4975442"/>
                <a:ext cx="2349010" cy="1167630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7137400" y="5702300"/>
                <a:ext cx="774700" cy="6096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6" name="Group 18"/>
              <p:cNvGrpSpPr/>
              <p:nvPr/>
            </p:nvGrpSpPr>
            <p:grpSpPr>
              <a:xfrm>
                <a:off x="6362704" y="5477849"/>
                <a:ext cx="583937" cy="922760"/>
                <a:chOff x="728065" y="1930085"/>
                <a:chExt cx="2147482" cy="33935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2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71026" y="1930085"/>
                  <a:ext cx="2004521" cy="3393540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3" name="Picture 42" descr="s.png"/>
                <p:cNvPicPr>
                  <a:picLocks noChangeAspect="1"/>
                </p:cNvPicPr>
                <p:nvPr/>
              </p:nvPicPr>
              <p:blipFill>
                <a:blip r:embed="rId8" cstate="screen"/>
                <a:stretch>
                  <a:fillRect/>
                </a:stretch>
              </p:blipFill>
              <p:spPr>
                <a:xfrm>
                  <a:off x="728065" y="3163102"/>
                  <a:ext cx="1816457" cy="2023704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20"/>
              <p:cNvGrpSpPr/>
              <p:nvPr/>
            </p:nvGrpSpPr>
            <p:grpSpPr>
              <a:xfrm>
                <a:off x="8099912" y="5478001"/>
                <a:ext cx="587551" cy="922456"/>
                <a:chOff x="4607666" y="1933493"/>
                <a:chExt cx="2160778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0" name="Picture 39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764579" y="1933493"/>
                  <a:ext cx="2003865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" name="Picture 40" descr="r.png"/>
                <p:cNvPicPr>
                  <a:picLocks noChangeAspect="1"/>
                </p:cNvPicPr>
                <p:nvPr/>
              </p:nvPicPr>
              <p:blipFill>
                <a:blip r:embed="rId9" cstate="screen"/>
                <a:stretch>
                  <a:fillRect/>
                </a:stretch>
              </p:blipFill>
              <p:spPr>
                <a:xfrm>
                  <a:off x="4607666" y="3075360"/>
                  <a:ext cx="1804268" cy="2102947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6"/>
              <p:cNvGrpSpPr>
                <a:grpSpLocks/>
              </p:cNvGrpSpPr>
              <p:nvPr/>
            </p:nvGrpSpPr>
            <p:grpSpPr bwMode="auto">
              <a:xfrm>
                <a:off x="7102692" y="5727179"/>
                <a:ext cx="884488" cy="552620"/>
                <a:chOff x="7454393" y="5337936"/>
                <a:chExt cx="736697" cy="460281"/>
              </a:xfrm>
            </p:grpSpPr>
            <p:sp>
              <p:nvSpPr>
                <p:cNvPr id="38" name="Right Arrow 37"/>
                <p:cNvSpPr>
                  <a:spLocks noChangeArrowheads="1"/>
                </p:cNvSpPr>
                <p:nvPr/>
              </p:nvSpPr>
              <p:spPr bwMode="auto">
                <a:xfrm>
                  <a:off x="7454393" y="5465109"/>
                  <a:ext cx="736697" cy="179787"/>
                </a:xfrm>
                <a:prstGeom prst="rightArrow">
                  <a:avLst>
                    <a:gd name="adj1" fmla="val 50000"/>
                    <a:gd name="adj2" fmla="val 50006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38100" dir="2700000" algn="tl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Arial" pitchFamily="34" charset="0"/>
                    <a:ea typeface="ヒラギノ角ゴ Pro W3" pitchFamily="16" charset="-128"/>
                  </a:endParaRPr>
                </a:p>
              </p:txBody>
            </p:sp>
            <p:pic>
              <p:nvPicPr>
                <p:cNvPr id="39" name="Picture 2" descr="http://tbn0.google.com/images?q=tbn:CwxmPXfCEp0LbM:http://samueljscott.files.wordpress.com/2007/04/dollar.jpg">
                  <a:hlinkClick r:id="rId4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 rot="-4386239">
                  <a:off x="7553834" y="5471566"/>
                  <a:ext cx="460281" cy="1930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44" name="Picture 3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42430" y="3792452"/>
              <a:ext cx="416888" cy="70615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</p:pic>
        <p:sp>
          <p:nvSpPr>
            <p:cNvPr id="45" name="TextBox 34"/>
            <p:cNvSpPr txBox="1">
              <a:spLocks noChangeArrowheads="1"/>
            </p:cNvSpPr>
            <p:nvPr/>
          </p:nvSpPr>
          <p:spPr bwMode="auto">
            <a:xfrm rot="788090">
              <a:off x="4433047" y="4108035"/>
              <a:ext cx="311147" cy="331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303265" y="3691115"/>
            <a:ext cx="4035588" cy="2274217"/>
            <a:chOff x="525463" y="1828800"/>
            <a:chExt cx="3502025" cy="2284413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30249" y="1828801"/>
              <a:ext cx="2622549" cy="2284414"/>
              <a:chOff x="895907" y="1712439"/>
              <a:chExt cx="2621545" cy="2284649"/>
            </a:xfrm>
          </p:grpSpPr>
          <p:grpSp>
            <p:nvGrpSpPr>
              <p:cNvPr id="21" name="Group 18"/>
              <p:cNvGrpSpPr/>
              <p:nvPr/>
            </p:nvGrpSpPr>
            <p:grpSpPr>
              <a:xfrm>
                <a:off x="895907" y="2394075"/>
                <a:ext cx="535617" cy="852396"/>
                <a:chOff x="728066" y="1930085"/>
                <a:chExt cx="2147481" cy="33935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66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71025" y="1930085"/>
                  <a:ext cx="2004522" cy="3393540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7" name="Picture 66" descr="s.png"/>
                <p:cNvPicPr>
                  <a:picLocks noChangeAspect="1"/>
                </p:cNvPicPr>
                <p:nvPr/>
              </p:nvPicPr>
              <p:blipFill>
                <a:blip r:embed="rId11" cstate="screen"/>
                <a:stretch>
                  <a:fillRect/>
                </a:stretch>
              </p:blipFill>
              <p:spPr>
                <a:xfrm>
                  <a:off x="728066" y="3163104"/>
                  <a:ext cx="1816458" cy="2023705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4"/>
              <p:cNvGrpSpPr/>
              <p:nvPr/>
            </p:nvGrpSpPr>
            <p:grpSpPr>
              <a:xfrm>
                <a:off x="2488050" y="1712439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64" name="Picture 63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5" name="Picture 64" descr="r.png"/>
                <p:cNvPicPr>
                  <a:picLocks noChangeAspect="1"/>
                </p:cNvPicPr>
                <p:nvPr/>
              </p:nvPicPr>
              <p:blipFill>
                <a:blip r:embed="rId12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55" name="Right Arrow 54"/>
              <p:cNvSpPr>
                <a:spLocks noChangeArrowheads="1"/>
              </p:cNvSpPr>
              <p:nvPr/>
            </p:nvSpPr>
            <p:spPr bwMode="auto">
              <a:xfrm>
                <a:off x="1613183" y="2684088"/>
                <a:ext cx="1329816" cy="360400"/>
              </a:xfrm>
              <a:prstGeom prst="rightArrow">
                <a:avLst>
                  <a:gd name="adj1" fmla="val 50000"/>
                  <a:gd name="adj2" fmla="val 500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grpSp>
            <p:nvGrpSpPr>
              <p:cNvPr id="23" name="Group 20"/>
              <p:cNvGrpSpPr/>
              <p:nvPr/>
            </p:nvGrpSpPr>
            <p:grpSpPr>
              <a:xfrm>
                <a:off x="2978517" y="2445332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62" name="Picture 23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3" name="Picture 62" descr="r.png"/>
                <p:cNvPicPr>
                  <a:picLocks noChangeAspect="1"/>
                </p:cNvPicPr>
                <p:nvPr/>
              </p:nvPicPr>
              <p:blipFill>
                <a:blip r:embed="rId12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0"/>
              <p:cNvGrpSpPr/>
              <p:nvPr/>
            </p:nvGrpSpPr>
            <p:grpSpPr>
              <a:xfrm>
                <a:off x="2488050" y="3144972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60" name="Picture 59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" name="Picture 60" descr="r.png"/>
                <p:cNvPicPr>
                  <a:picLocks noChangeAspect="1"/>
                </p:cNvPicPr>
                <p:nvPr/>
              </p:nvPicPr>
              <p:blipFill>
                <a:blip r:embed="rId12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58" name="Right Arrow 57"/>
              <p:cNvSpPr>
                <a:spLocks noChangeArrowheads="1"/>
              </p:cNvSpPr>
              <p:nvPr/>
            </p:nvSpPr>
            <p:spPr bwMode="auto">
              <a:xfrm rot="740181" flipV="1">
                <a:off x="1483058" y="3122283"/>
                <a:ext cx="1012437" cy="360400"/>
              </a:xfrm>
              <a:prstGeom prst="rightArrow">
                <a:avLst>
                  <a:gd name="adj1" fmla="val 50000"/>
                  <a:gd name="adj2" fmla="val 5000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sp>
            <p:nvSpPr>
              <p:cNvPr id="59" name="Right Arrow 58"/>
              <p:cNvSpPr>
                <a:spLocks noChangeArrowheads="1"/>
              </p:cNvSpPr>
              <p:nvPr/>
            </p:nvSpPr>
            <p:spPr bwMode="auto">
              <a:xfrm rot="-740181">
                <a:off x="1483058" y="2252244"/>
                <a:ext cx="1012437" cy="360400"/>
              </a:xfrm>
              <a:prstGeom prst="rightArrow">
                <a:avLst>
                  <a:gd name="adj1" fmla="val 50000"/>
                  <a:gd name="adj2" fmla="val 5000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</p:grpSp>
        <p:sp>
          <p:nvSpPr>
            <p:cNvPr id="49" name="TextBox 68"/>
            <p:cNvSpPr txBox="1">
              <a:spLocks noChangeArrowheads="1"/>
            </p:cNvSpPr>
            <p:nvPr/>
          </p:nvSpPr>
          <p:spPr bwMode="auto">
            <a:xfrm>
              <a:off x="2593975" y="2085975"/>
              <a:ext cx="9239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50" name="TextBox 69"/>
            <p:cNvSpPr txBox="1">
              <a:spLocks noChangeArrowheads="1"/>
            </p:cNvSpPr>
            <p:nvPr/>
          </p:nvSpPr>
          <p:spPr bwMode="auto">
            <a:xfrm>
              <a:off x="3105150" y="2987675"/>
              <a:ext cx="9223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51" name="TextBox 70"/>
            <p:cNvSpPr txBox="1">
              <a:spLocks noChangeArrowheads="1"/>
            </p:cNvSpPr>
            <p:nvPr/>
          </p:nvSpPr>
          <p:spPr bwMode="auto">
            <a:xfrm>
              <a:off x="2633663" y="3687763"/>
              <a:ext cx="9223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71"/>
            <p:cNvSpPr txBox="1">
              <a:spLocks noChangeArrowheads="1"/>
            </p:cNvSpPr>
            <p:nvPr/>
          </p:nvSpPr>
          <p:spPr bwMode="auto">
            <a:xfrm>
              <a:off x="525463" y="2198688"/>
              <a:ext cx="9223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4338854" y="3757267"/>
            <a:ext cx="4510818" cy="2075180"/>
            <a:chOff x="4584700" y="2073275"/>
            <a:chExt cx="3787775" cy="1795463"/>
          </a:xfrm>
        </p:grpSpPr>
        <p:grpSp>
          <p:nvGrpSpPr>
            <p:cNvPr id="26" name="Group 54"/>
            <p:cNvGrpSpPr>
              <a:grpSpLocks/>
            </p:cNvGrpSpPr>
            <p:nvPr/>
          </p:nvGrpSpPr>
          <p:grpSpPr bwMode="auto">
            <a:xfrm>
              <a:off x="4840288" y="2073275"/>
              <a:ext cx="2857500" cy="1795463"/>
              <a:chOff x="4840288" y="2073275"/>
              <a:chExt cx="2857500" cy="1795463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5765708" y="3325677"/>
                <a:ext cx="1033271" cy="239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sz="12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latin typeface="Arial Narrow" pitchFamily="34" charset="0"/>
                    <a:ea typeface="ヒラギノ角ゴ Pro W3" pitchFamily="48" charset="-128"/>
                  </a:rPr>
                  <a:t>Primary</a:t>
                </a:r>
                <a:endParaRPr lang="en-US" sz="12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latin typeface="Arial Narrow" pitchFamily="34" charset="0"/>
                  <a:ea typeface="ヒラギノ角ゴ Pro W3" pitchFamily="48" charset="-128"/>
                </a:endParaRPr>
              </a:p>
            </p:txBody>
          </p:sp>
          <p:grpSp>
            <p:nvGrpSpPr>
              <p:cNvPr id="27" name="Group 18"/>
              <p:cNvGrpSpPr/>
              <p:nvPr/>
            </p:nvGrpSpPr>
            <p:grpSpPr bwMode="auto">
              <a:xfrm>
                <a:off x="4840288" y="2472557"/>
                <a:ext cx="535441" cy="852993"/>
                <a:chOff x="728066" y="1930085"/>
                <a:chExt cx="2147481" cy="33935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88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71025" y="1930085"/>
                  <a:ext cx="2004522" cy="3393540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89" name="Picture 88" descr="s.png"/>
                <p:cNvPicPr>
                  <a:picLocks noChangeAspect="1"/>
                </p:cNvPicPr>
                <p:nvPr/>
              </p:nvPicPr>
              <p:blipFill>
                <a:blip r:embed="rId11" cstate="screen"/>
                <a:stretch>
                  <a:fillRect/>
                </a:stretch>
              </p:blipFill>
              <p:spPr>
                <a:xfrm>
                  <a:off x="728066" y="3163104"/>
                  <a:ext cx="1816458" cy="2023705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0"/>
              <p:cNvGrpSpPr/>
              <p:nvPr/>
            </p:nvGrpSpPr>
            <p:grpSpPr bwMode="auto">
              <a:xfrm>
                <a:off x="7159030" y="2073275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86" name="Picture 85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87" name="Picture 86" descr="r.png"/>
                <p:cNvPicPr>
                  <a:picLocks noChangeAspect="1"/>
                </p:cNvPicPr>
                <p:nvPr/>
              </p:nvPicPr>
              <p:blipFill>
                <a:blip r:embed="rId12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77" name="Right Arrow 9"/>
              <p:cNvSpPr>
                <a:spLocks noChangeArrowheads="1"/>
              </p:cNvSpPr>
              <p:nvPr/>
            </p:nvSpPr>
            <p:spPr bwMode="auto">
              <a:xfrm>
                <a:off x="5395913" y="2813050"/>
                <a:ext cx="590550" cy="360363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grpSp>
            <p:nvGrpSpPr>
              <p:cNvPr id="29" name="Group 20"/>
              <p:cNvGrpSpPr/>
              <p:nvPr/>
            </p:nvGrpSpPr>
            <p:grpSpPr bwMode="auto">
              <a:xfrm>
                <a:off x="5999785" y="2507213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84" name="Picture 83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85" name="Picture 84" descr="r.png"/>
                <p:cNvPicPr>
                  <a:picLocks noChangeAspect="1"/>
                </p:cNvPicPr>
                <p:nvPr/>
              </p:nvPicPr>
              <p:blipFill>
                <a:blip r:embed="rId12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0"/>
              <p:cNvGrpSpPr/>
              <p:nvPr/>
            </p:nvGrpSpPr>
            <p:grpSpPr bwMode="auto">
              <a:xfrm>
                <a:off x="7159030" y="3016025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82" name="Picture 81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83" name="Picture 82" descr="r.png"/>
                <p:cNvPicPr>
                  <a:picLocks noChangeAspect="1"/>
                </p:cNvPicPr>
                <p:nvPr/>
              </p:nvPicPr>
              <p:blipFill>
                <a:blip r:embed="rId12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80" name="Right Arrow 12"/>
              <p:cNvSpPr>
                <a:spLocks noChangeArrowheads="1"/>
              </p:cNvSpPr>
              <p:nvPr/>
            </p:nvSpPr>
            <p:spPr bwMode="auto">
              <a:xfrm rot="-1208452">
                <a:off x="6550025" y="2578100"/>
                <a:ext cx="628650" cy="360363"/>
              </a:xfrm>
              <a:prstGeom prst="rightArrow">
                <a:avLst>
                  <a:gd name="adj1" fmla="val 50000"/>
                  <a:gd name="adj2" fmla="val 500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sp>
            <p:nvSpPr>
              <p:cNvPr id="81" name="Right Arrow 80"/>
              <p:cNvSpPr>
                <a:spLocks noChangeArrowheads="1"/>
              </p:cNvSpPr>
              <p:nvPr/>
            </p:nvSpPr>
            <p:spPr bwMode="auto">
              <a:xfrm rot="1208452" flipV="1">
                <a:off x="6577013" y="3054350"/>
                <a:ext cx="630237" cy="36195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</p:grpSp>
        <p:sp>
          <p:nvSpPr>
            <p:cNvPr id="70" name="TextBox 47"/>
            <p:cNvSpPr txBox="1">
              <a:spLocks noChangeArrowheads="1"/>
            </p:cNvSpPr>
            <p:nvPr/>
          </p:nvSpPr>
          <p:spPr bwMode="auto">
            <a:xfrm>
              <a:off x="5797550" y="2263775"/>
              <a:ext cx="9223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71" name="TextBox 48"/>
            <p:cNvSpPr txBox="1">
              <a:spLocks noChangeArrowheads="1"/>
            </p:cNvSpPr>
            <p:nvPr/>
          </p:nvSpPr>
          <p:spPr bwMode="auto">
            <a:xfrm>
              <a:off x="7429500" y="2465388"/>
              <a:ext cx="9239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72" name="TextBox 49"/>
            <p:cNvSpPr txBox="1">
              <a:spLocks noChangeArrowheads="1"/>
            </p:cNvSpPr>
            <p:nvPr/>
          </p:nvSpPr>
          <p:spPr bwMode="auto">
            <a:xfrm>
              <a:off x="7450138" y="3400425"/>
              <a:ext cx="9223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73" name="TextBox 50"/>
            <p:cNvSpPr txBox="1">
              <a:spLocks noChangeArrowheads="1"/>
            </p:cNvSpPr>
            <p:nvPr/>
          </p:nvSpPr>
          <p:spPr bwMode="auto">
            <a:xfrm>
              <a:off x="4584700" y="2236788"/>
              <a:ext cx="922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="1" dirty="0">
                <a:solidFill>
                  <a:srgbClr val="0033CC"/>
                </a:solidFill>
              </a:endParaRPr>
            </a:p>
          </p:txBody>
        </p:sp>
      </p:grpSp>
      <p:sp>
        <p:nvSpPr>
          <p:cNvPr id="90" name="Slide Number Placeholder 8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all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Adaptive Payment</a:t>
            </a:r>
            <a:r>
              <a:rPr kumimoji="0" lang="en-US" sz="2400" b="1" i="1" u="none" strike="noStrike" kern="0" cap="all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API Operations</a:t>
            </a:r>
            <a:endParaRPr kumimoji="0" lang="en-US" sz="2400" b="1" i="1" u="none" strike="noStrike" kern="0" cap="all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97" y="1193800"/>
            <a:ext cx="8646028" cy="4497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D8D922-1224-6440-BAF0-D836857B37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Orlando Code Camp 2011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kern="0" cap="all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Http Headers for API Calls</a:t>
            </a:r>
            <a:endParaRPr kumimoji="0" lang="en-US" sz="2400" b="1" i="1" u="none" strike="noStrike" kern="0" cap="all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1095374"/>
            <a:ext cx="7772400" cy="5064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99" y="939800"/>
            <a:ext cx="6486588" cy="2972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00" y="3912541"/>
            <a:ext cx="6486588" cy="218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823716"/>
            <a:ext cx="7772400" cy="140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2500" b="1" i="1" kern="0" dirty="0" smtClean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Setting up WebMatrix</a:t>
            </a:r>
          </a:p>
          <a:p>
            <a:pPr>
              <a:lnSpc>
                <a:spcPct val="85000"/>
              </a:lnSpc>
              <a:defRPr/>
            </a:pPr>
            <a:endParaRPr lang="en-US" sz="2500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defRPr/>
            </a:pPr>
            <a:endParaRPr lang="en-US" b="1" i="1" kern="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6988"/>
            <a:ext cx="533400" cy="304800"/>
          </a:xfrm>
          <a:prstGeom prst="rect">
            <a:avLst/>
          </a:prstGeom>
        </p:spPr>
        <p:txBody>
          <a:bodyPr/>
          <a:lstStyle/>
          <a:p>
            <a:fld id="{C7835B4A-A235-F149-8088-02C957E1B4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496832" y="6335410"/>
            <a:ext cx="4887913" cy="4000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Orlando Code Camp 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0659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2">
  <a:themeElements>
    <a:clrScheme name="PayPal Colors">
      <a:dk1>
        <a:srgbClr val="424242"/>
      </a:dk1>
      <a:lt1>
        <a:srgbClr val="FFFFFF"/>
      </a:lt1>
      <a:dk2>
        <a:srgbClr val="336699"/>
      </a:dk2>
      <a:lt2>
        <a:srgbClr val="D9D3A4"/>
      </a:lt2>
      <a:accent1>
        <a:srgbClr val="9FBEE0"/>
      </a:accent1>
      <a:accent2>
        <a:srgbClr val="FFEECC"/>
      </a:accent2>
      <a:accent3>
        <a:srgbClr val="FFAA00"/>
      </a:accent3>
      <a:accent4>
        <a:srgbClr val="999999"/>
      </a:accent4>
      <a:accent5>
        <a:srgbClr val="E27133"/>
      </a:accent5>
      <a:accent6>
        <a:srgbClr val="003366"/>
      </a:accent6>
      <a:hlink>
        <a:srgbClr val="E27133"/>
      </a:hlink>
      <a:folHlink>
        <a:srgbClr val="FFAA00"/>
      </a:folHlink>
    </a:clrScheme>
    <a:fontScheme name="template_2">
      <a:majorFont>
        <a:latin typeface="Verdana"/>
        <a:ea typeface="Geneva"/>
        <a:cs typeface="Geneva"/>
      </a:majorFont>
      <a:minorFont>
        <a:latin typeface="Verdana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92" charset="0"/>
            <a:ea typeface="Geneva" pitchFamily="92" charset="0"/>
            <a:cs typeface="Geneva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92" charset="0"/>
            <a:ea typeface="Geneva" pitchFamily="92" charset="0"/>
            <a:cs typeface="Geneva" pitchFamily="92" charset="0"/>
          </a:defRPr>
        </a:defPPr>
      </a:lstStyle>
    </a:lnDef>
  </a:objectDefaults>
  <a:extraClrSchemeLst>
    <a:extraClrScheme>
      <a:clrScheme name="template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3">
        <a:dk1>
          <a:srgbClr val="424242"/>
        </a:dk1>
        <a:lt1>
          <a:srgbClr val="FFFFFF"/>
        </a:lt1>
        <a:dk2>
          <a:srgbClr val="2B74A0"/>
        </a:dk2>
        <a:lt2>
          <a:srgbClr val="808080"/>
        </a:lt2>
        <a:accent1>
          <a:srgbClr val="9FBEE0"/>
        </a:accent1>
        <a:accent2>
          <a:srgbClr val="FFEECC"/>
        </a:accent2>
        <a:accent3>
          <a:srgbClr val="FFFFFF"/>
        </a:accent3>
        <a:accent4>
          <a:srgbClr val="373737"/>
        </a:accent4>
        <a:accent5>
          <a:srgbClr val="CDDBED"/>
        </a:accent5>
        <a:accent6>
          <a:srgbClr val="E7D8B9"/>
        </a:accent6>
        <a:hlink>
          <a:srgbClr val="E27133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1ABC2BD6FA540AE18FEE128FA51C1" ma:contentTypeVersion="0" ma:contentTypeDescription="Create a new document." ma:contentTypeScope="" ma:versionID="7b68277f154578b84c8d4ad7f02430d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E84D23A-E5B2-471C-92C8-E620C150B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F86AB44-F093-4011-A9BD-30BFD754B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996DFD-43E8-47F3-87C0-F17F1043AEF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PayPal Template_2010.pptx</Template>
  <TotalTime>3902</TotalTime>
  <Words>984</Words>
  <Application>Microsoft Office PowerPoint</Application>
  <PresentationFormat>On-screen Show (4:3)</PresentationFormat>
  <Paragraphs>402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template_2</vt:lpstr>
      <vt:lpstr>Slide 1</vt:lpstr>
      <vt:lpstr>Agenda</vt:lpstr>
      <vt:lpstr>Slide 3</vt:lpstr>
      <vt:lpstr>Open global Payments Platform</vt:lpstr>
      <vt:lpstr>Slide 5</vt:lpstr>
      <vt:lpstr>different payment models</vt:lpstr>
      <vt:lpstr>Slide 7</vt:lpstr>
      <vt:lpstr>Slide 8</vt:lpstr>
      <vt:lpstr>Slide 9</vt:lpstr>
      <vt:lpstr>Environment setup</vt:lpstr>
      <vt:lpstr>Features</vt:lpstr>
      <vt:lpstr>Quick start</vt:lpstr>
      <vt:lpstr>Slide 13</vt:lpstr>
      <vt:lpstr>Paypal Sandbox</vt:lpstr>
      <vt:lpstr>Paypal Sandbox</vt:lpstr>
      <vt:lpstr>Slide 16</vt:lpstr>
      <vt:lpstr>PayPal helpers</vt:lpstr>
      <vt:lpstr>Get started in 60 seconds </vt:lpstr>
      <vt:lpstr>Slide 19</vt:lpstr>
      <vt:lpstr>Use case</vt:lpstr>
      <vt:lpstr>Step by step development</vt:lpstr>
      <vt:lpstr>App start file </vt:lpstr>
      <vt:lpstr>Modify the View page</vt:lpstr>
      <vt:lpstr>Order Success script</vt:lpstr>
      <vt:lpstr>Order Success script</vt:lpstr>
      <vt:lpstr>Execute the call</vt:lpstr>
      <vt:lpstr>Other Helpers</vt:lpstr>
      <vt:lpstr>Slide 28</vt:lpstr>
      <vt:lpstr>Facebook Like button</vt:lpstr>
      <vt:lpstr>Slide 30</vt:lpstr>
    </vt:vector>
  </TitlesOfParts>
  <Company>eBay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palavilli</dc:creator>
  <cp:lastModifiedBy>rappy</cp:lastModifiedBy>
  <cp:revision>65</cp:revision>
  <dcterms:created xsi:type="dcterms:W3CDTF">2010-09-23T04:02:32Z</dcterms:created>
  <dcterms:modified xsi:type="dcterms:W3CDTF">2011-03-23T21:39:04Z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0x010100CD21ABC2BD6FA540AE18FEE128FA51C1</vt:lpwstr>
  </property>
</Properties>
</file>