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sldIdLst>
    <p:sldId id="256" r:id="rId2"/>
    <p:sldId id="330" r:id="rId3"/>
    <p:sldId id="346" r:id="rId4"/>
    <p:sldId id="289" r:id="rId5"/>
    <p:sldId id="290" r:id="rId6"/>
    <p:sldId id="291" r:id="rId7"/>
    <p:sldId id="300" r:id="rId8"/>
    <p:sldId id="347" r:id="rId9"/>
    <p:sldId id="348" r:id="rId10"/>
    <p:sldId id="293" r:id="rId11"/>
    <p:sldId id="296" r:id="rId12"/>
    <p:sldId id="260" r:id="rId13"/>
    <p:sldId id="261" r:id="rId14"/>
    <p:sldId id="336" r:id="rId15"/>
    <p:sldId id="337" r:id="rId16"/>
    <p:sldId id="338" r:id="rId17"/>
    <p:sldId id="301" r:id="rId18"/>
    <p:sldId id="303" r:id="rId19"/>
    <p:sldId id="304" r:id="rId20"/>
    <p:sldId id="305" r:id="rId21"/>
    <p:sldId id="307" r:id="rId22"/>
    <p:sldId id="308" r:id="rId23"/>
    <p:sldId id="309" r:id="rId24"/>
    <p:sldId id="302" r:id="rId25"/>
    <p:sldId id="310" r:id="rId26"/>
    <p:sldId id="311" r:id="rId27"/>
    <p:sldId id="313" r:id="rId28"/>
    <p:sldId id="314" r:id="rId29"/>
    <p:sldId id="331" r:id="rId30"/>
    <p:sldId id="315" r:id="rId31"/>
    <p:sldId id="342" r:id="rId32"/>
    <p:sldId id="316" r:id="rId33"/>
    <p:sldId id="332" r:id="rId34"/>
    <p:sldId id="318" r:id="rId35"/>
    <p:sldId id="344" r:id="rId36"/>
    <p:sldId id="325" r:id="rId37"/>
    <p:sldId id="319" r:id="rId38"/>
    <p:sldId id="320" r:id="rId39"/>
    <p:sldId id="323" r:id="rId40"/>
    <p:sldId id="326" r:id="rId41"/>
    <p:sldId id="345" r:id="rId42"/>
    <p:sldId id="327" r:id="rId43"/>
    <p:sldId id="335" r:id="rId44"/>
    <p:sldId id="329" r:id="rId45"/>
  </p:sldIdLst>
  <p:sldSz cx="7315200" cy="5486400" type="B5JIS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0B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89483" autoAdjust="0"/>
  </p:normalViewPr>
  <p:slideViewPr>
    <p:cSldViewPr>
      <p:cViewPr varScale="1">
        <p:scale>
          <a:sx n="106" d="100"/>
          <a:sy n="106" d="100"/>
        </p:scale>
        <p:origin x="-1128" y="-96"/>
      </p:cViewPr>
      <p:guideLst>
        <p:guide orient="horz" pos="172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200"/>
              <a:t>Annual dollar spent by user by</a:t>
            </a:r>
            <a:r>
              <a:rPr lang="en-US" sz="1200" baseline="0"/>
              <a:t> category</a:t>
            </a:r>
            <a:endParaRPr lang="en-US" sz="12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Sheet1!$A$1:$A$7</c:f>
              <c:strCache>
                <c:ptCount val="7"/>
                <c:pt idx="0">
                  <c:v>Currency</c:v>
                </c:pt>
                <c:pt idx="1">
                  <c:v>Subs</c:v>
                </c:pt>
                <c:pt idx="2">
                  <c:v>Weapons</c:v>
                </c:pt>
                <c:pt idx="3">
                  <c:v>Wearables</c:v>
                </c:pt>
                <c:pt idx="4">
                  <c:v>Power</c:v>
                </c:pt>
                <c:pt idx="5">
                  <c:v>Gifts</c:v>
                </c:pt>
                <c:pt idx="6">
                  <c:v>Levels/Maps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50.0</c:v>
                </c:pt>
                <c:pt idx="1">
                  <c:v>30.0</c:v>
                </c:pt>
                <c:pt idx="2">
                  <c:v>20.0</c:v>
                </c:pt>
                <c:pt idx="3">
                  <c:v>20.0</c:v>
                </c:pt>
                <c:pt idx="4">
                  <c:v>20.0</c:v>
                </c:pt>
                <c:pt idx="5">
                  <c:v>12.0</c:v>
                </c:pt>
                <c:pt idx="6">
                  <c:v>11.0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3128184"/>
        <c:axId val="587601960"/>
      </c:barChart>
      <c:catAx>
        <c:axId val="573128184"/>
        <c:scaling>
          <c:orientation val="minMax"/>
        </c:scaling>
        <c:delete val="0"/>
        <c:axPos val="b"/>
        <c:majorTickMark val="none"/>
        <c:minorTickMark val="none"/>
        <c:tickLblPos val="nextTo"/>
        <c:crossAx val="587601960"/>
        <c:crosses val="autoZero"/>
        <c:auto val="1"/>
        <c:lblAlgn val="ctr"/>
        <c:lblOffset val="100"/>
        <c:noMultiLvlLbl val="0"/>
      </c:catAx>
      <c:valAx>
        <c:axId val="5876019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5731281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955218-499A-4448-A0D1-CAB9BA910E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4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DA6CA1B-DA86-DC43-BCF5-276B286EB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# developers?</a:t>
            </a:r>
          </a:p>
          <a:p>
            <a:pPr eaLnBrk="1" hangingPunct="1"/>
            <a:r>
              <a:rPr lang="en-US">
                <a:ea typeface="ＭＳ Ｐゴシック" charset="0"/>
              </a:rPr>
              <a:t># consumers? And what buying?</a:t>
            </a:r>
          </a:p>
          <a:p>
            <a:pPr eaLnBrk="1" hangingPunct="1"/>
            <a:endParaRPr lang="en-US">
              <a:ea typeface="ＭＳ Ｐゴシック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6CA805A-41B8-2B47-AA64-B93F08A4316E}" type="slidenum">
              <a:rPr lang="en-US" sz="1200"/>
              <a:pPr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engagement rates as high as 33% on rich media ads with rates consistently exceeding 20%. At the other end of the scale, simple, expandable ads reach 6-7% engagement rates, which can still be considered relatively high when compared to other advertising options including both mobile and online. These rates are unheard of in the online world. – aditic study</a:t>
            </a:r>
          </a:p>
          <a:p>
            <a:endParaRPr lang="en-US">
              <a:ea typeface="ＭＳ Ｐゴシック" charset="0"/>
            </a:endParaRPr>
          </a:p>
          <a:p>
            <a:r>
              <a:rPr lang="en-US">
                <a:ea typeface="ＭＳ Ｐゴシック" charset="0"/>
              </a:rPr>
              <a:t>http://mashable.com/2010/08/19/mobile-advertising-trends/#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CFA8F4-0E15-FD45-860D-64CFA56D3FE7}" type="slidenum">
              <a:rPr lang="en-US" sz="1200"/>
              <a:pPr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MPL and MEC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F4B83A-5D7C-4C4C-85C5-C0FBA3D94999}" type="slidenum">
              <a:rPr lang="en-US" sz="1200"/>
              <a:pPr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Note: App developers may want to use the mobile 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web if you already have an EC integration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or the app store requires a web flow.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E5137-66E1-4477-A6A9-EF0454F7F153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Demo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B9A7C-64ED-499A-BE2F-C9F44DBBFB8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slid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15200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-430213" y="29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DFB08-06B6-934D-80F9-D0E9FECEB0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04800"/>
            <a:ext cx="1562100" cy="403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4533900" cy="403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72761-0616-0243-B501-E68E16C109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5760" y="5085080"/>
            <a:ext cx="1706880" cy="292100"/>
          </a:xfrm>
          <a:prstGeom prst="rect">
            <a:avLst/>
          </a:prstGeom>
        </p:spPr>
        <p:txBody>
          <a:bodyPr lIns="73152" tIns="36576" rIns="73152" bIns="36576"/>
          <a:lstStyle/>
          <a:p>
            <a:fld id="{D3A66151-AFA5-B24D-95E9-7A51BF019A94}" type="datetimeFigureOut">
              <a:rPr lang="en-US" smtClean="0"/>
              <a:t>3/8/11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9360" y="5085080"/>
            <a:ext cx="2316480" cy="292100"/>
          </a:xfrm>
          <a:prstGeom prst="rect">
            <a:avLst/>
          </a:prstGeom>
        </p:spPr>
        <p:txBody>
          <a:bodyPr lIns="73152" tIns="36576" rIns="73152" bIns="36576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8D7F-1DFD-4F46-8131-8B23B496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2A1B3-F503-F54B-A4E8-39A52FFD8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525838"/>
            <a:ext cx="6218238" cy="10890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325688"/>
            <a:ext cx="6218238" cy="12001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04742-7267-134C-8C75-E56DEA0E57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30480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1066800"/>
            <a:ext cx="30480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670E6-C00A-4042-975B-157AF007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19075"/>
            <a:ext cx="658495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228725"/>
            <a:ext cx="3232150" cy="511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1739900"/>
            <a:ext cx="3232150" cy="3160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1228725"/>
            <a:ext cx="3233737" cy="511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1739900"/>
            <a:ext cx="3233737" cy="3160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66C2F-C08D-9F40-8B8F-31D773529D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B45DC-9D72-0A4A-9AE9-0AA4553A25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8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B19A8-479A-784E-A5B4-68C991A9A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19075"/>
            <a:ext cx="2406650" cy="928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219075"/>
            <a:ext cx="4089400" cy="46815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1147763"/>
            <a:ext cx="2406650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70CA8-068E-0647-B5FC-3E195D99D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3840163"/>
            <a:ext cx="4389437" cy="4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490538"/>
            <a:ext cx="4389437" cy="32908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4294188"/>
            <a:ext cx="4389437" cy="642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972E4-AA94-7E4C-8F76-6C788A42D1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masterslid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6216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064125"/>
            <a:ext cx="609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3152" tIns="36576" rIns="73152" bIns="36576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28DD5BF3-B738-6B4A-A975-AF05E231C4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3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6248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7373938" y="9366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7800"/>
            <a:ext cx="2038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4953000"/>
            <a:ext cx="2219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2" r:id="rId12"/>
  </p:sldLayoutIdLst>
  <p:hf hdr="0" ftr="0" dt="0"/>
  <p:txStyles>
    <p:titleStyle>
      <a:lvl1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+mj-lt"/>
          <a:ea typeface="+mj-ea"/>
          <a:cs typeface="ＭＳ Ｐゴシック" charset="0"/>
        </a:defRPr>
      </a:lvl1pPr>
      <a:lvl2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  <a:cs typeface="ＭＳ Ｐゴシック" charset="0"/>
        </a:defRPr>
      </a:lvl2pPr>
      <a:lvl3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  <a:cs typeface="ＭＳ Ｐゴシック" charset="0"/>
        </a:defRPr>
      </a:lvl3pPr>
      <a:lvl4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  <a:cs typeface="ＭＳ Ｐゴシック" charset="0"/>
        </a:defRPr>
      </a:lvl4pPr>
      <a:lvl5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  <a:cs typeface="ＭＳ Ｐゴシック" charset="0"/>
        </a:defRPr>
      </a:lvl5pPr>
      <a:lvl6pPr marL="457200" algn="l" defTabSz="731838" rtl="0" fontAlgn="base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</a:defRPr>
      </a:lvl6pPr>
      <a:lvl7pPr marL="914400" algn="l" defTabSz="731838" rtl="0" fontAlgn="base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</a:defRPr>
      </a:lvl7pPr>
      <a:lvl8pPr marL="1371600" algn="l" defTabSz="731838" rtl="0" fontAlgn="base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</a:defRPr>
      </a:lvl8pPr>
      <a:lvl9pPr marL="1828800" algn="l" defTabSz="731838" rtl="0" fontAlgn="base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</a:defRPr>
      </a:lvl9pPr>
    </p:titleStyle>
    <p:bodyStyle>
      <a:lvl1pPr marL="228600" indent="-228600" algn="l" defTabSz="731838" rtl="0" eaLnBrk="0" fontAlgn="base" hangingPunct="0">
        <a:spcBef>
          <a:spcPct val="20000"/>
        </a:spcBef>
        <a:spcAft>
          <a:spcPct val="0"/>
        </a:spcAft>
        <a:buClr>
          <a:srgbClr val="90BB52"/>
        </a:buClr>
        <a:defRPr sz="1600">
          <a:solidFill>
            <a:srgbClr val="003366"/>
          </a:solidFill>
          <a:latin typeface="+mn-lt"/>
          <a:ea typeface="+mn-ea"/>
          <a:cs typeface="ＭＳ Ｐゴシック" charset="0"/>
        </a:defRPr>
      </a:lvl1pPr>
      <a:lvl2pPr marL="455613" indent="-112713" algn="l" defTabSz="73183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1400">
          <a:solidFill>
            <a:srgbClr val="003366"/>
          </a:solidFill>
          <a:latin typeface="+mn-lt"/>
          <a:ea typeface="+mn-ea"/>
        </a:defRPr>
      </a:lvl2pPr>
      <a:lvl3pPr marL="684213" indent="-114300" algn="l" defTabSz="731838" rtl="0" eaLnBrk="0" fontAlgn="base" hangingPunct="0">
        <a:spcBef>
          <a:spcPct val="20000"/>
        </a:spcBef>
        <a:spcAft>
          <a:spcPct val="0"/>
        </a:spcAft>
        <a:buClr>
          <a:srgbClr val="90BB52"/>
        </a:buClr>
        <a:buFont typeface="Times" charset="0"/>
        <a:buChar char="•"/>
        <a:defRPr sz="1200">
          <a:solidFill>
            <a:srgbClr val="003366"/>
          </a:solidFill>
          <a:latin typeface="+mn-lt"/>
          <a:ea typeface="+mn-ea"/>
        </a:defRPr>
      </a:lvl3pPr>
      <a:lvl4pPr marL="854075" indent="-55563" algn="l" defTabSz="731838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3366"/>
          </a:solidFill>
          <a:latin typeface="+mn-lt"/>
          <a:ea typeface="+mn-ea"/>
        </a:defRPr>
      </a:lvl4pPr>
      <a:lvl5pPr marL="1646238" indent="-182563" algn="l" defTabSz="731838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5pPr>
      <a:lvl6pPr marL="2103438" indent="-182563" algn="l" defTabSz="731838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6pPr>
      <a:lvl7pPr marL="2560638" indent="-182563" algn="l" defTabSz="731838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7pPr>
      <a:lvl8pPr marL="3017838" indent="-182563" algn="l" defTabSz="731838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8pPr>
      <a:lvl9pPr marL="3475038" indent="-182563" algn="l" defTabSz="731838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emf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hyperlink" Target="http://images.google.com/imgres?imgurl=http://samueljscott.files.wordpress.com/2007/04/dollar.jpg&amp;imgrefurl=http://samueljscott.wordpress.com/2007/04/13/is-the-dollar-under-threat/&amp;h=322&amp;w=355&amp;sz=35&amp;hl=en&amp;start=1&amp;tbnid=CwxmPXfCEp0LbM:&amp;tbnh=110&amp;tbnw=121&amp;prev=/images?q=dollar&amp;gbv=2&amp;svnum=10&amp;hl=en" TargetMode="External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aypal.com/dts" TargetMode="External"/><Relationship Id="rId3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x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28194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9" name="Text Box 16"/>
          <p:cNvSpPr txBox="1">
            <a:spLocks noChangeArrowheads="1"/>
          </p:cNvSpPr>
          <p:nvPr/>
        </p:nvSpPr>
        <p:spPr bwMode="auto">
          <a:xfrm>
            <a:off x="152400" y="1371600"/>
            <a:ext cx="51054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90BB52"/>
                </a:solidFill>
                <a:latin typeface="Verdana Bold Italic" charset="0"/>
              </a:rPr>
              <a:t>406: Monetizing with PayPal’s In-App and Mobile Web Payment solutions</a:t>
            </a:r>
            <a:endParaRPr lang="en-US" dirty="0"/>
          </a:p>
        </p:txBody>
      </p:sp>
      <p:sp>
        <p:nvSpPr>
          <p:cNvPr id="4100" name="Text Box 17"/>
          <p:cNvSpPr txBox="1">
            <a:spLocks noChangeArrowheads="1"/>
          </p:cNvSpPr>
          <p:nvPr/>
        </p:nvSpPr>
        <p:spPr bwMode="auto">
          <a:xfrm>
            <a:off x="228600" y="3276600"/>
            <a:ext cx="464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 anchor="ctr"/>
          <a:lstStyle>
            <a:lvl1pPr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3366"/>
                </a:solidFill>
                <a:latin typeface="Verdana" charset="0"/>
              </a:rPr>
              <a:t>Kent Griffin</a:t>
            </a:r>
          </a:p>
          <a:p>
            <a:pPr eaLnBrk="1" hangingPunct="1"/>
            <a:r>
              <a:rPr lang="en-US" sz="1400" dirty="0">
                <a:solidFill>
                  <a:srgbClr val="003366"/>
                </a:solidFill>
                <a:latin typeface="Verdana" charset="0"/>
              </a:rPr>
              <a:t>Praveen </a:t>
            </a:r>
            <a:r>
              <a:rPr lang="en-US" sz="1400" dirty="0" smtClean="0">
                <a:solidFill>
                  <a:srgbClr val="003366"/>
                </a:solidFill>
                <a:latin typeface="Verdana" charset="0"/>
              </a:rPr>
              <a:t>Alavilli (@</a:t>
            </a:r>
            <a:r>
              <a:rPr lang="en-US" sz="1400" dirty="0" err="1" smtClean="0">
                <a:solidFill>
                  <a:srgbClr val="003366"/>
                </a:solidFill>
                <a:latin typeface="Verdana" charset="0"/>
              </a:rPr>
              <a:t>ppalavilli</a:t>
            </a:r>
            <a:r>
              <a:rPr lang="en-US" sz="1400" dirty="0" smtClean="0">
                <a:solidFill>
                  <a:srgbClr val="003366"/>
                </a:solidFill>
                <a:latin typeface="Verdana" charset="0"/>
              </a:rPr>
              <a:t>)</a:t>
            </a:r>
            <a:endParaRPr lang="en-US" sz="1400" dirty="0">
              <a:solidFill>
                <a:srgbClr val="003366"/>
              </a:solidFill>
              <a:latin typeface="Verdana" charset="0"/>
            </a:endParaRPr>
          </a:p>
          <a:p>
            <a:pPr eaLnBrk="1" hangingPunct="1"/>
            <a:endParaRPr lang="en-US" sz="1400" dirty="0">
              <a:solidFill>
                <a:srgbClr val="003366"/>
              </a:solidFill>
              <a:latin typeface="Verdana" charset="0"/>
            </a:endParaRPr>
          </a:p>
          <a:p>
            <a:pPr eaLnBrk="1" hangingPunct="1"/>
            <a:r>
              <a:rPr lang="en-US" sz="1400" dirty="0" err="1">
                <a:solidFill>
                  <a:srgbClr val="003366"/>
                </a:solidFill>
                <a:latin typeface="Verdana" charset="0"/>
              </a:rPr>
              <a:t>www.x.com</a:t>
            </a:r>
            <a:r>
              <a:rPr lang="en-US" sz="1400" dirty="0">
                <a:solidFill>
                  <a:srgbClr val="003366"/>
                </a:solidFill>
                <a:latin typeface="Verdana" charset="0"/>
              </a:rPr>
              <a:t>/mobile</a:t>
            </a:r>
          </a:p>
        </p:txBody>
      </p:sp>
      <p:sp>
        <p:nvSpPr>
          <p:cNvPr id="4101" name="Rounded Rectangle 4"/>
          <p:cNvSpPr>
            <a:spLocks noChangeArrowheads="1"/>
          </p:cNvSpPr>
          <p:nvPr/>
        </p:nvSpPr>
        <p:spPr bwMode="auto">
          <a:xfrm>
            <a:off x="1676400" y="304800"/>
            <a:ext cx="2590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Rounded Rectangle 5"/>
          <p:cNvSpPr>
            <a:spLocks noChangeArrowheads="1"/>
          </p:cNvSpPr>
          <p:nvPr/>
        </p:nvSpPr>
        <p:spPr bwMode="auto">
          <a:xfrm>
            <a:off x="685800" y="533400"/>
            <a:ext cx="2590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1F37C5-8EA9-C946-B601-72DBED900A98}" type="slidenum">
              <a:rPr lang="en-US" sz="1100">
                <a:solidFill>
                  <a:schemeClr val="bg1"/>
                </a:solidFill>
              </a:rPr>
              <a:pPr/>
              <a:t>10</a:t>
            </a:fld>
            <a:endParaRPr lang="en-US" sz="1100">
              <a:solidFill>
                <a:schemeClr val="bg1"/>
              </a:solidFill>
            </a:endParaRPr>
          </a:p>
        </p:txBody>
      </p:sp>
      <p:pic>
        <p:nvPicPr>
          <p:cNvPr id="8197" name="Picture 4" descr="Screen shot 2010-11-08 at 4.2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266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388938" y="3384550"/>
            <a:ext cx="1211262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Digital Goods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1000" y="2514600"/>
            <a:ext cx="1211263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Social Payments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81000" y="1573213"/>
            <a:ext cx="1211263" cy="42703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Mobile Payments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087563" y="685800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eComm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81000" y="685800"/>
            <a:ext cx="1211263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Credit Cards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886200" y="685800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mComm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087563" y="1574800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P2P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2087563" y="2514600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Cloud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5603875" y="3384550"/>
            <a:ext cx="1025525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Subscriptions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5603875" y="704850"/>
            <a:ext cx="1025525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Chained</a:t>
            </a:r>
          </a:p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603875" y="2519363"/>
            <a:ext cx="1025525" cy="42703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Parallel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3886200" y="2514600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Delayed</a:t>
            </a:r>
          </a:p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886200" y="1574800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Disbursements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3886200" y="3384550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Embedded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2087563" y="3384550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Business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5603875" y="1579563"/>
            <a:ext cx="1025525" cy="42703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Utility Payments</a:t>
            </a: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2087563" y="4251325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Affiliate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388938" y="4251325"/>
            <a:ext cx="1211262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eWallet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3886200" y="4251325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Preapprovals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5603875" y="4251325"/>
            <a:ext cx="1025525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Refunds</a:t>
            </a:r>
          </a:p>
        </p:txBody>
      </p:sp>
      <p:sp>
        <p:nvSpPr>
          <p:cNvPr id="9238" name="TextBox 23"/>
          <p:cNvSpPr txBox="1">
            <a:spLocks noChangeArrowheads="1"/>
          </p:cNvSpPr>
          <p:nvPr/>
        </p:nvSpPr>
        <p:spPr bwMode="auto">
          <a:xfrm>
            <a:off x="447675" y="161925"/>
            <a:ext cx="65706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>
                <a:solidFill>
                  <a:srgbClr val="FFFFFF"/>
                </a:solidFill>
              </a:rPr>
              <a:t>Payments Anywhere !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16650" cy="685800"/>
          </a:xfrm>
        </p:spPr>
        <p:txBody>
          <a:bodyPr/>
          <a:lstStyle/>
          <a:p>
            <a:pPr>
              <a:defRPr/>
            </a:pPr>
            <a:r>
              <a:rPr lang="en-US" cap="all" dirty="0" smtClean="0">
                <a:cs typeface="+mj-cs"/>
              </a:rPr>
              <a:t>Paypal use cases can include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</a:rPr>
              <a:t>PayPal</a:t>
            </a:r>
            <a:r>
              <a:rPr lang="ja-JP" altLang="en-US">
                <a:latin typeface="Verdana" charset="0"/>
                <a:ea typeface="ＭＳ Ｐゴシック" charset="0"/>
              </a:rPr>
              <a:t>’</a:t>
            </a:r>
            <a:r>
              <a:rPr lang="en-US">
                <a:latin typeface="Verdana" charset="0"/>
                <a:ea typeface="ＭＳ Ｐゴシック" charset="0"/>
              </a:rPr>
              <a:t>s Mobile Payment Library</a:t>
            </a:r>
          </a:p>
        </p:txBody>
      </p:sp>
      <p:sp>
        <p:nvSpPr>
          <p:cNvPr id="10243" name="Text Box 85"/>
          <p:cNvSpPr txBox="1">
            <a:spLocks noChangeArrowheads="1"/>
          </p:cNvSpPr>
          <p:nvPr/>
        </p:nvSpPr>
        <p:spPr bwMode="auto">
          <a:xfrm>
            <a:off x="100013" y="1328738"/>
            <a:ext cx="5827712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84150" indent="-936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 Designed to be integrated in less than 10 minutes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 No need to code payment UI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 Don</a:t>
            </a:r>
            <a:r>
              <a:rPr lang="ja-JP" alt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’</a:t>
            </a: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t need to worry about sensitive financial info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More convenient than always typing credit card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Can use existing account information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Physical goods and services 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In-app purchase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Simple, Chained, Parallel, and Pre-approved payments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Supports Android 1.5 and above (and </a:t>
            </a:r>
            <a:r>
              <a:rPr lang="en-US" sz="1300" dirty="0" err="1">
                <a:latin typeface="Verdana" charset="0"/>
                <a:ea typeface="ヒラギノ角ゴ Pro W3" charset="0"/>
                <a:cs typeface="ヒラギノ角ゴ Pro W3" charset="0"/>
              </a:rPr>
              <a:t>iOS</a:t>
            </a: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 3.0 and above)</a:t>
            </a:r>
          </a:p>
        </p:txBody>
      </p:sp>
      <p:grpSp>
        <p:nvGrpSpPr>
          <p:cNvPr id="10244" name="Group 69"/>
          <p:cNvGrpSpPr>
            <a:grpSpLocks/>
          </p:cNvGrpSpPr>
          <p:nvPr/>
        </p:nvGrpSpPr>
        <p:grpSpPr bwMode="auto">
          <a:xfrm>
            <a:off x="176213" y="1006475"/>
            <a:ext cx="4075112" cy="284163"/>
            <a:chOff x="3024" y="1440"/>
            <a:chExt cx="2434" cy="224"/>
          </a:xfrm>
        </p:grpSpPr>
        <p:pic>
          <p:nvPicPr>
            <p:cNvPr id="10254" name="Picture 19" descr="palograms_for_ppt_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440"/>
              <a:ext cx="243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" name="Text Box 41"/>
            <p:cNvSpPr txBox="1">
              <a:spLocks noChangeArrowheads="1"/>
            </p:cNvSpPr>
            <p:nvPr/>
          </p:nvSpPr>
          <p:spPr bwMode="auto">
            <a:xfrm>
              <a:off x="3054" y="1458"/>
              <a:ext cx="227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100" b="1" i="1">
                  <a:solidFill>
                    <a:schemeClr val="bg1"/>
                  </a:solidFill>
                  <a:ea typeface="ヒラギノ角ゴ Pro W3" charset="0"/>
                  <a:cs typeface="ヒラギノ角ゴ Pro W3" charset="0"/>
                </a:rPr>
                <a:t>Making it easier for developers</a:t>
              </a:r>
            </a:p>
          </p:txBody>
        </p:sp>
      </p:grpSp>
      <p:grpSp>
        <p:nvGrpSpPr>
          <p:cNvPr id="10245" name="Group 69"/>
          <p:cNvGrpSpPr>
            <a:grpSpLocks/>
          </p:cNvGrpSpPr>
          <p:nvPr/>
        </p:nvGrpSpPr>
        <p:grpSpPr bwMode="auto">
          <a:xfrm>
            <a:off x="173038" y="2233613"/>
            <a:ext cx="4073525" cy="284162"/>
            <a:chOff x="3024" y="1440"/>
            <a:chExt cx="2434" cy="224"/>
          </a:xfrm>
        </p:grpSpPr>
        <p:pic>
          <p:nvPicPr>
            <p:cNvPr id="10252" name="Picture 19" descr="palograms_for_ppt_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440"/>
              <a:ext cx="243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3" name="Text Box 41"/>
            <p:cNvSpPr txBox="1">
              <a:spLocks noChangeArrowheads="1"/>
            </p:cNvSpPr>
            <p:nvPr/>
          </p:nvSpPr>
          <p:spPr bwMode="auto">
            <a:xfrm>
              <a:off x="3054" y="1458"/>
              <a:ext cx="227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100" b="1" i="1">
                  <a:solidFill>
                    <a:schemeClr val="bg1"/>
                  </a:solidFill>
                  <a:ea typeface="ヒラギノ角ゴ Pro W3" charset="0"/>
                  <a:cs typeface="ヒラギノ角ゴ Pro W3" charset="0"/>
                </a:rPr>
                <a:t>Making it better for consumers</a:t>
              </a:r>
            </a:p>
          </p:txBody>
        </p:sp>
      </p:grpSp>
      <p:grpSp>
        <p:nvGrpSpPr>
          <p:cNvPr id="10246" name="Group 69"/>
          <p:cNvGrpSpPr>
            <a:grpSpLocks/>
          </p:cNvGrpSpPr>
          <p:nvPr/>
        </p:nvGrpSpPr>
        <p:grpSpPr bwMode="auto">
          <a:xfrm>
            <a:off x="228600" y="3352800"/>
            <a:ext cx="4073525" cy="284163"/>
            <a:chOff x="3024" y="1440"/>
            <a:chExt cx="2434" cy="224"/>
          </a:xfrm>
        </p:grpSpPr>
        <p:pic>
          <p:nvPicPr>
            <p:cNvPr id="10250" name="Picture 19" descr="palograms_for_ppt_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440"/>
              <a:ext cx="243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1" name="Text Box 41"/>
            <p:cNvSpPr txBox="1">
              <a:spLocks noChangeArrowheads="1"/>
            </p:cNvSpPr>
            <p:nvPr/>
          </p:nvSpPr>
          <p:spPr bwMode="auto">
            <a:xfrm>
              <a:off x="3054" y="1458"/>
              <a:ext cx="227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100" b="1" i="1">
                  <a:solidFill>
                    <a:schemeClr val="bg1"/>
                  </a:solidFill>
                  <a:ea typeface="ヒラギノ角ゴ Pro W3" charset="0"/>
                  <a:cs typeface="ヒラギノ角ゴ Pro W3" charset="0"/>
                </a:rPr>
                <a:t>A growing feature set</a:t>
              </a:r>
            </a:p>
          </p:txBody>
        </p:sp>
      </p:grpSp>
      <p:sp>
        <p:nvSpPr>
          <p:cNvPr id="10247" name="AutoShape 2" descr="https://stage2sc5488.sc4.paypal.com:8443/servlet/JiveServlet/downloadBody/1003-102-1-1003/clip_image003.gif"/>
          <p:cNvSpPr>
            <a:spLocks noChangeAspect="1" noChangeArrowheads="1"/>
          </p:cNvSpPr>
          <p:nvPr/>
        </p:nvSpPr>
        <p:spPr bwMode="auto">
          <a:xfrm>
            <a:off x="123825" y="-115888"/>
            <a:ext cx="244475" cy="24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/>
          <a:p>
            <a:endParaRPr lang="en-US"/>
          </a:p>
        </p:txBody>
      </p:sp>
      <p:sp>
        <p:nvSpPr>
          <p:cNvPr id="10248" name="AutoShape 4" descr="https://stage2sc5488.sc4.paypal.com:8443/servlet/JiveServlet/downloadBody/1003-102-1-1003/clip_image003.gif"/>
          <p:cNvSpPr>
            <a:spLocks noChangeAspect="1" noChangeArrowheads="1"/>
          </p:cNvSpPr>
          <p:nvPr/>
        </p:nvSpPr>
        <p:spPr bwMode="auto">
          <a:xfrm>
            <a:off x="123825" y="-115888"/>
            <a:ext cx="244475" cy="24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10249" name="Picture 18" descr="clip_image00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"/>
          <a:stretch>
            <a:fillRect/>
          </a:stretch>
        </p:blipFill>
        <p:spPr bwMode="auto">
          <a:xfrm>
            <a:off x="4953000" y="1143000"/>
            <a:ext cx="2011363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31815"/>
            <a:ext cx="6216650" cy="685800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  <a:ea typeface="ＭＳ Ｐゴシック" charset="0"/>
              </a:rPr>
              <a:t>Simple </a:t>
            </a:r>
            <a:r>
              <a:rPr lang="en-US" dirty="0" smtClean="0">
                <a:latin typeface="Verdana" charset="0"/>
                <a:ea typeface="ＭＳ Ｐゴシック" charset="0"/>
              </a:rPr>
              <a:t>in-app Payment </a:t>
            </a:r>
            <a:r>
              <a:rPr lang="en-US" dirty="0">
                <a:latin typeface="Verdana" charset="0"/>
                <a:ea typeface="ＭＳ Ｐゴシック" charset="0"/>
              </a:rPr>
              <a:t>Demo</a:t>
            </a:r>
          </a:p>
        </p:txBody>
      </p:sp>
      <p:pic>
        <p:nvPicPr>
          <p:cNvPr id="2" name="Picture 1" descr="Screen shot 2011-02-26 at 10.59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7315200" cy="4201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all" dirty="0" smtClean="0"/>
              <a:t>Mobile Express Checkout: Overview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886200" cy="2971800"/>
          </a:xfrm>
        </p:spPr>
        <p:txBody>
          <a:bodyPr/>
          <a:lstStyle/>
          <a:p>
            <a:pPr marL="228600" lvl="1" indent="-228600" eaLnBrk="1" hangingPunct="1">
              <a:buClr>
                <a:srgbClr val="90BB52"/>
              </a:buClr>
              <a:buNone/>
            </a:pPr>
            <a:r>
              <a:rPr lang="en-US" sz="1300" dirty="0" smtClean="0">
                <a:latin typeface="Verdana" pitchFamily="34" charset="0"/>
                <a:ea typeface="ヒラギノ角ゴ Pro W3"/>
                <a:cs typeface="ヒラギノ角ゴ Pro W3"/>
              </a:rPr>
              <a:t>Mobile Express Checkout launched in beta with</a:t>
            </a:r>
          </a:p>
          <a:p>
            <a:pPr marL="228600" lvl="1" indent="-228600" eaLnBrk="1" hangingPunct="1">
              <a:buClr>
                <a:srgbClr val="90BB52"/>
              </a:buClr>
              <a:buNone/>
            </a:pPr>
            <a:r>
              <a:rPr lang="en-US" sz="1300" dirty="0" smtClean="0">
                <a:latin typeface="Verdana" pitchFamily="34" charset="0"/>
                <a:ea typeface="ヒラギノ角ゴ Pro W3"/>
                <a:cs typeface="ヒラギノ角ゴ Pro W3"/>
              </a:rPr>
              <a:t>several merchants (Nike.com, Buy.com, </a:t>
            </a:r>
          </a:p>
          <a:p>
            <a:pPr marL="228600" lvl="1" indent="-228600" eaLnBrk="1" hangingPunct="1">
              <a:buClr>
                <a:srgbClr val="90BB52"/>
              </a:buClr>
              <a:buNone/>
            </a:pPr>
            <a:r>
              <a:rPr lang="en-US" sz="1300" dirty="0" smtClean="0">
                <a:latin typeface="Verdana" pitchFamily="34" charset="0"/>
                <a:ea typeface="ヒラギノ角ゴ Pro W3"/>
                <a:cs typeface="ヒラギノ角ゴ Pro W3"/>
              </a:rPr>
              <a:t>Footlocker.com)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Optimized UI for </a:t>
            </a:r>
            <a:r>
              <a:rPr lang="en-US" sz="1400" dirty="0" err="1" smtClean="0"/>
              <a:t>webkit</a:t>
            </a:r>
            <a:r>
              <a:rPr lang="en-US" sz="1400" dirty="0" smtClean="0"/>
              <a:t> browsers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Supports </a:t>
            </a:r>
            <a:r>
              <a:rPr lang="en-US" sz="1400" dirty="0" err="1" smtClean="0"/>
              <a:t>iPhone</a:t>
            </a:r>
            <a:r>
              <a:rPr lang="en-US" sz="1400" dirty="0" smtClean="0"/>
              <a:t> and Android 2.0 browsers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Uses the same APIs as the web version so</a:t>
            </a:r>
          </a:p>
          <a:p>
            <a:pPr eaLnBrk="1" hangingPunct="1"/>
            <a:r>
              <a:rPr lang="en-US" sz="1400" dirty="0" smtClean="0"/>
              <a:t>any online integrations can be reused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dirty="0" smtClean="0"/>
              <a:t>More information at www.x.com/mobile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31838"/>
            <a:fld id="{573E1568-1EC1-4A96-9E81-EFD056AF1DAE}" type="slidenum">
              <a:rPr lang="en-US"/>
              <a:pPr defTabSz="731838"/>
              <a:t>14</a:t>
            </a:fld>
            <a:endParaRPr lang="en-US"/>
          </a:p>
        </p:txBody>
      </p:sp>
      <p:pic>
        <p:nvPicPr>
          <p:cNvPr id="21509" name="Picture 8" descr="mec_review_p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216535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31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16650" cy="685800"/>
          </a:xfrm>
        </p:spPr>
        <p:txBody>
          <a:bodyPr/>
          <a:lstStyle/>
          <a:p>
            <a:pPr eaLnBrk="1" hangingPunct="1"/>
            <a:r>
              <a:rPr lang="en-US" cap="all" dirty="0" smtClean="0"/>
              <a:t>Mobile Express Checkout: Demo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6248400" cy="3276600"/>
          </a:xfrm>
        </p:spPr>
        <p:txBody>
          <a:bodyPr/>
          <a:lstStyle/>
          <a:p>
            <a:pPr eaLnBrk="1" hangingPunct="1"/>
            <a:endParaRPr lang="en-US" sz="1200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31838"/>
            <a:fld id="{3BBF42D1-047B-4322-B8D4-E676DD7D3B25}" type="slidenum">
              <a:rPr lang="en-US"/>
              <a:pPr defTabSz="731838"/>
              <a:t>15</a:t>
            </a:fld>
            <a:endParaRPr lang="en-US"/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831" y="990600"/>
            <a:ext cx="6131169" cy="362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66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4C828D-210C-44F3-B02E-BB714ADCCC50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16650" cy="685800"/>
          </a:xfrm>
        </p:spPr>
        <p:txBody>
          <a:bodyPr/>
          <a:lstStyle/>
          <a:p>
            <a:pPr eaLnBrk="1" hangingPunct="1"/>
            <a:r>
              <a:rPr lang="en-US" cap="all" dirty="0" smtClean="0"/>
              <a:t>Mobile Express Checkout: APIS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3276600"/>
          </a:xfrm>
        </p:spPr>
        <p:txBody>
          <a:bodyPr/>
          <a:lstStyle/>
          <a:p>
            <a:r>
              <a:rPr lang="en-US" dirty="0" smtClean="0"/>
              <a:t>Uses the same APIs as online</a:t>
            </a:r>
          </a:p>
          <a:p>
            <a:pPr>
              <a:buFontTx/>
              <a:buChar char="-"/>
            </a:pPr>
            <a:r>
              <a:rPr lang="en-US" dirty="0" err="1" smtClean="0"/>
              <a:t>SetExpressCheckout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GetExpressCheckout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DoExpressCheckout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Just add one extra parameter to the redirect: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cmd</a:t>
            </a:r>
            <a:r>
              <a:rPr lang="en-US" dirty="0" smtClean="0"/>
              <a:t>=_express-checkout-mobile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2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“In-APP Payments”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in-app payments (billing) 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Payments made inside an 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Users never leave the 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Contextual and Trusted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your options 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wrap="square" anchor="t" anchorCtr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Digital goods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Virtual currencies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Premium features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(Digital content subscriptions)</a:t>
            </a:r>
            <a:endParaRPr lang="en-US" sz="1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 wrap="square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400" dirty="0" smtClean="0"/>
              <a:t>Physical goods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P2P payments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Service payments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e/m-commerce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Donations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Crowd Sourcing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Subscriptions</a:t>
            </a:r>
            <a:endParaRPr lang="en-US" sz="1400" dirty="0"/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SaaS Payments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Non-traditional commerce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Text Placeholder 7"/>
          <p:cNvSpPr txBox="1">
            <a:spLocks/>
          </p:cNvSpPr>
          <p:nvPr/>
        </p:nvSpPr>
        <p:spPr bwMode="auto">
          <a:xfrm>
            <a:off x="1371600" y="4267200"/>
            <a:ext cx="32321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BB52"/>
              </a:buClr>
              <a:buNone/>
              <a:defRPr sz="2400" b="1">
                <a:solidFill>
                  <a:srgbClr val="003366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None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2pPr>
            <a:lvl3pPr marL="9144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BB52"/>
              </a:buClr>
              <a:buFont typeface="Times" charset="0"/>
              <a:buNone/>
              <a:defRPr sz="1800" b="1">
                <a:solidFill>
                  <a:srgbClr val="003366"/>
                </a:solidFill>
                <a:latin typeface="+mn-lt"/>
                <a:ea typeface="+mn-ea"/>
              </a:defRPr>
            </a:lvl3pPr>
            <a:lvl4pPr marL="13716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rgbClr val="003366"/>
                </a:solidFill>
                <a:latin typeface="+mn-lt"/>
                <a:ea typeface="+mn-ea"/>
              </a:defRPr>
            </a:lvl4pPr>
            <a:lvl5pPr marL="18288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2860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ctr"/>
            <a:r>
              <a:rPr lang="en-US" dirty="0" smtClean="0"/>
              <a:t>Other Providers :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44196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cases vary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202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Opportunities in Mobile Payments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PayPal Mobile Payments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PayPal Mobile Express Checkout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In-app Payments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PayPal Mobile Payments Library – implementation walk through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Advanced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Next steps (going live, tech support)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in-app payments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dirty="0" smtClean="0"/>
              <a:t>Supported through Android Market in-app billing service for requesting and validating the form of payment and processing the financial transactions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66C2F-C08D-9F40-8B8F-31D773529D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0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in-app User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/guide/market/billing/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0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In-app payments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dirty="0" smtClean="0"/>
              <a:t>Supported through a library that includes both </a:t>
            </a:r>
            <a:r>
              <a:rPr lang="en-US" i="1" dirty="0" smtClean="0"/>
              <a:t>Activities</a:t>
            </a:r>
            <a:r>
              <a:rPr lang="en-US" dirty="0" smtClean="0"/>
              <a:t> and </a:t>
            </a:r>
            <a:r>
              <a:rPr lang="en-US" i="1" dirty="0" smtClean="0"/>
              <a:t>Views</a:t>
            </a:r>
            <a:r>
              <a:rPr lang="en-US" dirty="0" smtClean="0"/>
              <a:t> required for “inline” checkout experience.</a:t>
            </a:r>
          </a:p>
          <a:p>
            <a:endParaRPr lang="en-US" dirty="0"/>
          </a:p>
          <a:p>
            <a:r>
              <a:rPr lang="en-US" dirty="0" smtClean="0"/>
              <a:t>Over 190 countries and 25 different currencies – global ready from get go!</a:t>
            </a:r>
          </a:p>
          <a:p>
            <a:endParaRPr lang="en-US" dirty="0"/>
          </a:p>
          <a:p>
            <a:r>
              <a:rPr lang="en-US" dirty="0" smtClean="0"/>
              <a:t>Simple, Chained, Parallel and Preapproval payments</a:t>
            </a:r>
          </a:p>
          <a:p>
            <a:endParaRPr lang="en-US" dirty="0"/>
          </a:p>
          <a:p>
            <a:r>
              <a:rPr lang="en-US" dirty="0" smtClean="0"/>
              <a:t>Refunds, Transaction details, Instant Payment notifications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in-app –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Screen shot 2011-02-26 at 10.5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7315200" cy="42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2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715000" y="3398113"/>
            <a:ext cx="1524000" cy="1752599"/>
            <a:chOff x="7192471" y="1726539"/>
            <a:chExt cx="1683952" cy="1840691"/>
          </a:xfrm>
        </p:grpSpPr>
        <p:sp>
          <p:nvSpPr>
            <p:cNvPr id="50" name="Rectangle 49"/>
            <p:cNvSpPr/>
            <p:nvPr/>
          </p:nvSpPr>
          <p:spPr>
            <a:xfrm>
              <a:off x="7192471" y="1726539"/>
              <a:ext cx="1683952" cy="184069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06638" y="1755908"/>
              <a:ext cx="1536025" cy="323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PayPal Server</a:t>
              </a:r>
              <a:endParaRPr lang="en-US" sz="1400" b="1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249555" y="2655828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Fraud/Risk</a:t>
              </a:r>
              <a:endParaRPr lang="en-US" sz="10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244974" y="3093608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data</a:t>
              </a:r>
              <a:endParaRPr lang="en-US" sz="10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49555" y="2213489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 Wallet</a:t>
              </a:r>
              <a:endParaRPr lang="en-US" sz="1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715000" y="807313"/>
            <a:ext cx="1524000" cy="1524000"/>
            <a:chOff x="7177504" y="692954"/>
            <a:chExt cx="1683952" cy="1840691"/>
          </a:xfrm>
        </p:grpSpPr>
        <p:sp>
          <p:nvSpPr>
            <p:cNvPr id="59" name="Rectangle 58"/>
            <p:cNvSpPr/>
            <p:nvPr/>
          </p:nvSpPr>
          <p:spPr>
            <a:xfrm>
              <a:off x="7177504" y="692954"/>
              <a:ext cx="1683952" cy="184069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91671" y="722322"/>
              <a:ext cx="1323476" cy="631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Your Server</a:t>
              </a:r>
            </a:p>
            <a:p>
              <a:r>
                <a:rPr lang="en-US" sz="1400" b="1" dirty="0" smtClean="0"/>
                <a:t>(Optional)</a:t>
              </a:r>
              <a:endParaRPr lang="en-US" sz="1400" b="1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234588" y="1622243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Item delivery</a:t>
              </a:r>
              <a:endParaRPr lang="en-US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230007" y="2060023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Purchase data</a:t>
              </a:r>
              <a:endParaRPr lang="en-US" sz="10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52400" y="731113"/>
            <a:ext cx="5277720" cy="4450487"/>
            <a:chOff x="742080" y="654913"/>
            <a:chExt cx="5979455" cy="5579152"/>
          </a:xfrm>
        </p:grpSpPr>
        <p:sp>
          <p:nvSpPr>
            <p:cNvPr id="39" name="Rectangle 38"/>
            <p:cNvSpPr/>
            <p:nvPr/>
          </p:nvSpPr>
          <p:spPr>
            <a:xfrm>
              <a:off x="742080" y="654913"/>
              <a:ext cx="5979455" cy="557915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67455" y="1048224"/>
              <a:ext cx="3713348" cy="4900457"/>
              <a:chOff x="2251837" y="1985214"/>
              <a:chExt cx="2800018" cy="3972977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251837" y="1985214"/>
                <a:ext cx="2800018" cy="397297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426032" y="2066357"/>
                <a:ext cx="1086715" cy="312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Your Activity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703519" y="2295843"/>
              <a:ext cx="2903850" cy="3795534"/>
              <a:chOff x="5651227" y="2297296"/>
              <a:chExt cx="2854155" cy="3923953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5651227" y="2297296"/>
                <a:ext cx="2854155" cy="392395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09839" y="2435730"/>
                <a:ext cx="2598220" cy="398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PayPal Checkout Activity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198470" y="1547477"/>
              <a:ext cx="1859115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onCreate</a:t>
              </a:r>
              <a:r>
                <a:rPr lang="en-US" sz="1000" dirty="0" smtClean="0"/>
                <a:t>(){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 smtClean="0"/>
                <a:t>      </a:t>
              </a:r>
              <a:r>
                <a:rPr lang="en-US" sz="1000" dirty="0" err="1" smtClean="0"/>
                <a:t>getCheckoutButton</a:t>
              </a:r>
              <a:r>
                <a:rPr lang="en-US" sz="1000" dirty="0" smtClean="0"/>
                <a:t>(…);</a:t>
              </a:r>
            </a:p>
            <a:p>
              <a:r>
                <a:rPr lang="en-US" sz="1000" dirty="0" smtClean="0"/>
                <a:t>}</a:t>
              </a:r>
              <a:endParaRPr lang="en-US" sz="1000" dirty="0"/>
            </a:p>
            <a:p>
              <a:r>
                <a:rPr lang="en-US" sz="1000" dirty="0" err="1" smtClean="0"/>
                <a:t>onClickListener</a:t>
              </a:r>
              <a:r>
                <a:rPr lang="en-US" sz="1000" dirty="0" smtClean="0"/>
                <a:t>() 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 smtClean="0"/>
                <a:t>      </a:t>
              </a:r>
              <a:r>
                <a:rPr lang="en-US" sz="1000" dirty="0" err="1" smtClean="0"/>
                <a:t>startActivityForResult</a:t>
              </a:r>
              <a:r>
                <a:rPr lang="en-US" sz="1000" dirty="0" smtClean="0"/>
                <a:t>(…);</a:t>
              </a:r>
              <a:endParaRPr lang="en-US" sz="1000" dirty="0"/>
            </a:p>
            <a:p>
              <a:r>
                <a:rPr lang="en-US" sz="1000" dirty="0" smtClean="0"/>
                <a:t>}</a:t>
              </a:r>
              <a:endParaRPr lang="en-US" sz="1000" dirty="0"/>
            </a:p>
            <a:p>
              <a:r>
                <a:rPr lang="en-US" sz="1000" dirty="0" err="1" smtClean="0"/>
                <a:t>onPaymentSucceeded</a:t>
              </a:r>
              <a:r>
                <a:rPr lang="en-US" sz="1000" dirty="0" smtClean="0"/>
                <a:t>() 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/>
                <a:t>}</a:t>
              </a:r>
            </a:p>
            <a:p>
              <a:r>
                <a:rPr lang="en-US" sz="1000" dirty="0" err="1" smtClean="0"/>
                <a:t>onPaymentFailed</a:t>
              </a:r>
              <a:r>
                <a:rPr lang="en-US" sz="1000" dirty="0" smtClean="0"/>
                <a:t>(){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 smtClean="0"/>
                <a:t>}</a:t>
              </a:r>
            </a:p>
            <a:p>
              <a:r>
                <a:rPr lang="en-US" sz="1000" dirty="0" err="1" smtClean="0"/>
                <a:t>onPaymentCanceled</a:t>
              </a:r>
              <a:r>
                <a:rPr lang="en-US" sz="1000" dirty="0" smtClean="0"/>
                <a:t>() {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 …</a:t>
              </a:r>
            </a:p>
            <a:p>
              <a:r>
                <a:rPr lang="en-US" sz="1000" dirty="0" smtClean="0"/>
                <a:t>}</a:t>
              </a:r>
            </a:p>
            <a:p>
              <a:r>
                <a:rPr lang="en-US" sz="1000" dirty="0" err="1" smtClean="0"/>
                <a:t>onActivityResult</a:t>
              </a:r>
              <a:r>
                <a:rPr lang="en-US" sz="1000" dirty="0" smtClean="0"/>
                <a:t>(){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3439258" y="2738180"/>
              <a:ext cx="613644" cy="51368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8" name="Right Arrow 47"/>
            <p:cNvSpPr/>
            <p:nvPr/>
          </p:nvSpPr>
          <p:spPr>
            <a:xfrm rot="10800000">
              <a:off x="3353632" y="5130800"/>
              <a:ext cx="613644" cy="51368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390" y="705269"/>
              <a:ext cx="1813837" cy="38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Your Application</a:t>
              </a:r>
              <a:endParaRPr lang="en-US" sz="1400" b="1" dirty="0"/>
            </a:p>
          </p:txBody>
        </p:sp>
        <p:pic>
          <p:nvPicPr>
            <p:cNvPr id="63" name="Picture 62" descr="Screen shot 2011-02-15 at 10.42.5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02" y="2810502"/>
              <a:ext cx="2238496" cy="2931708"/>
            </a:xfrm>
            <a:prstGeom prst="rect">
              <a:avLst/>
            </a:prstGeom>
          </p:spPr>
        </p:pic>
      </p:grpSp>
      <p:cxnSp>
        <p:nvCxnSpPr>
          <p:cNvPr id="64" name="Straight Arrow Connector 63"/>
          <p:cNvCxnSpPr>
            <a:stCxn id="50" idx="0"/>
            <a:endCxn id="59" idx="2"/>
          </p:cNvCxnSpPr>
          <p:nvPr/>
        </p:nvCxnSpPr>
        <p:spPr>
          <a:xfrm flipV="1">
            <a:off x="6477000" y="2331313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38800" y="2559913"/>
            <a:ext cx="1111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Instant Payment </a:t>
            </a:r>
          </a:p>
          <a:p>
            <a:r>
              <a:rPr lang="en-US" sz="1000" dirty="0" smtClean="0"/>
              <a:t>Notifications </a:t>
            </a:r>
          </a:p>
          <a:p>
            <a:r>
              <a:rPr lang="en-US" sz="1000" dirty="0" smtClean="0"/>
              <a:t>(Optional)</a:t>
            </a:r>
            <a:endParaRPr lang="en-US" sz="1000" dirty="0"/>
          </a:p>
        </p:txBody>
      </p:sp>
      <p:cxnSp>
        <p:nvCxnSpPr>
          <p:cNvPr id="66" name="Straight Arrow Connector 65"/>
          <p:cNvCxnSpPr>
            <a:endCxn id="59" idx="1"/>
          </p:cNvCxnSpPr>
          <p:nvPr/>
        </p:nvCxnSpPr>
        <p:spPr>
          <a:xfrm>
            <a:off x="4953000" y="1569313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47140" y="4685413"/>
            <a:ext cx="667860" cy="7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47140" y="3808863"/>
            <a:ext cx="667860" cy="7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6216650" cy="685800"/>
          </a:xfrm>
        </p:spPr>
        <p:txBody>
          <a:bodyPr/>
          <a:lstStyle/>
          <a:p>
            <a:r>
              <a:rPr lang="en-US" dirty="0" smtClean="0"/>
              <a:t>PayPal in-app – component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590800"/>
            <a:ext cx="6218238" cy="1089025"/>
          </a:xfrm>
        </p:spPr>
        <p:txBody>
          <a:bodyPr/>
          <a:lstStyle/>
          <a:p>
            <a:pPr algn="ctr"/>
            <a:r>
              <a:rPr lang="en-US" dirty="0" smtClean="0"/>
              <a:t>Let’s build an </a:t>
            </a:r>
            <a:r>
              <a:rPr lang="en-US" dirty="0"/>
              <a:t>app</a:t>
            </a:r>
            <a:br>
              <a:rPr lang="en-US" dirty="0"/>
            </a:br>
            <a:r>
              <a:rPr lang="en-US" sz="2000" cap="none" dirty="0" smtClean="0"/>
              <a:t>http://</a:t>
            </a:r>
            <a:r>
              <a:rPr lang="en-US" sz="2000" cap="none" dirty="0" err="1" smtClean="0"/>
              <a:t>bit.ly</a:t>
            </a:r>
            <a:r>
              <a:rPr lang="en-US" sz="2000" cap="none" dirty="0" smtClean="0"/>
              <a:t>/</a:t>
            </a:r>
            <a:r>
              <a:rPr lang="en-US" sz="2000" cap="none" dirty="0" err="1" smtClean="0"/>
              <a:t>ppx-andevcon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Download the library &amp; add it to your app</a:t>
            </a:r>
            <a:endParaRPr lang="en-US" dirty="0"/>
          </a:p>
        </p:txBody>
      </p:sp>
      <p:pic>
        <p:nvPicPr>
          <p:cNvPr id="7" name="Content Placeholder 6" descr="Screen shot 2011-02-28 at 12.0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b="949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4343400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www.x.com</a:t>
            </a:r>
            <a:r>
              <a:rPr lang="en-US" dirty="0" smtClean="0"/>
              <a:t>/mobile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4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Update your 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dirty="0" smtClean="0"/>
              <a:t>Add permissions:</a:t>
            </a:r>
          </a:p>
          <a:p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android.permission.INTERNET</a:t>
            </a:r>
            <a:r>
              <a:rPr lang="en-US" i="1" dirty="0"/>
              <a:t>" /&gt;</a:t>
            </a:r>
          </a:p>
          <a:p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android.permission.READ_PHONE_STATE</a:t>
            </a:r>
            <a:r>
              <a:rPr lang="en-US" i="1" dirty="0"/>
              <a:t>"/</a:t>
            </a:r>
            <a:r>
              <a:rPr lang="en-US" i="1" dirty="0" smtClean="0"/>
              <a:t>&gt;</a:t>
            </a:r>
          </a:p>
          <a:p>
            <a:endParaRPr lang="en-US" i="1" dirty="0"/>
          </a:p>
          <a:p>
            <a:r>
              <a:rPr lang="en-US" i="1" dirty="0" smtClean="0"/>
              <a:t>Declare the PayPal Activity:</a:t>
            </a:r>
          </a:p>
          <a:p>
            <a:r>
              <a:rPr lang="en-US" dirty="0"/>
              <a:t>&lt;activity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com.paypal.android.MEP.PayPalActivity</a:t>
            </a:r>
            <a:r>
              <a:rPr lang="en-US" i="1" dirty="0"/>
              <a:t>"</a:t>
            </a:r>
          </a:p>
          <a:p>
            <a:r>
              <a:rPr lang="en-US" dirty="0"/>
              <a:t>				  </a:t>
            </a:r>
            <a:r>
              <a:rPr lang="en-US" dirty="0" err="1"/>
              <a:t>android:theme</a:t>
            </a:r>
            <a:r>
              <a:rPr lang="en-US" dirty="0"/>
              <a:t>=</a:t>
            </a:r>
            <a:r>
              <a:rPr lang="en-US" i="1" dirty="0"/>
              <a:t>"@</a:t>
            </a:r>
            <a:r>
              <a:rPr lang="en-US" i="1" dirty="0" err="1"/>
              <a:t>android:style</a:t>
            </a:r>
            <a:r>
              <a:rPr lang="en-US" i="1" dirty="0"/>
              <a:t>/</a:t>
            </a:r>
            <a:r>
              <a:rPr lang="en-US" i="1" dirty="0" err="1"/>
              <a:t>Theme.Translucent.NoTitleBar</a:t>
            </a:r>
            <a:r>
              <a:rPr lang="en-US" i="1" dirty="0"/>
              <a:t>"</a:t>
            </a:r>
          </a:p>
          <a:p>
            <a:r>
              <a:rPr lang="en-US" dirty="0"/>
              <a:t>				  </a:t>
            </a:r>
            <a:r>
              <a:rPr lang="en-US" dirty="0" err="1"/>
              <a:t>android:configChanges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keyboardHidden|orientation</a:t>
            </a:r>
            <a:r>
              <a:rPr lang="en-US" i="1" dirty="0"/>
              <a:t>"/&gt;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7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initialize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 void </a:t>
            </a:r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…..</a:t>
            </a:r>
          </a:p>
          <a:p>
            <a:r>
              <a:rPr lang="en-US" b="1" dirty="0" smtClean="0"/>
              <a:t>if</a:t>
            </a:r>
            <a:r>
              <a:rPr lang="en-US" b="1" dirty="0"/>
              <a:t>(</a:t>
            </a:r>
            <a:r>
              <a:rPr lang="en-US" b="1" dirty="0" err="1"/>
              <a:t>this.isOnline</a:t>
            </a:r>
            <a:r>
              <a:rPr lang="en-US" b="1" dirty="0"/>
              <a:t>()){</a:t>
            </a:r>
          </a:p>
          <a:p>
            <a:r>
              <a:rPr lang="en-US" dirty="0"/>
              <a:t>		Thread </a:t>
            </a:r>
            <a:r>
              <a:rPr lang="en-US" dirty="0" err="1"/>
              <a:t>libraryInitializationThread</a:t>
            </a:r>
            <a:r>
              <a:rPr lang="en-US" dirty="0"/>
              <a:t> = </a:t>
            </a:r>
            <a:r>
              <a:rPr lang="en-US" b="1" dirty="0"/>
              <a:t>new Thread() {</a:t>
            </a:r>
          </a:p>
          <a:p>
            <a:r>
              <a:rPr lang="en-US" dirty="0"/>
              <a:t>			</a:t>
            </a:r>
            <a:r>
              <a:rPr lang="en-US" b="1" dirty="0"/>
              <a:t>public void run() {</a:t>
            </a:r>
          </a:p>
          <a:p>
            <a:r>
              <a:rPr lang="en-US" dirty="0"/>
              <a:t>				</a:t>
            </a:r>
            <a:r>
              <a:rPr lang="en-US" dirty="0" err="1"/>
              <a:t>initLibrary</a:t>
            </a:r>
            <a:r>
              <a:rPr lang="en-US" dirty="0"/>
              <a:t>();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libraryInitializationThread.start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….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initialize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r>
              <a:rPr lang="en-US" sz="700" b="1" dirty="0"/>
              <a:t>public void </a:t>
            </a:r>
            <a:r>
              <a:rPr lang="en-US" sz="700" b="1" dirty="0" err="1"/>
              <a:t>initLibrary</a:t>
            </a:r>
            <a:r>
              <a:rPr lang="en-US" sz="700" b="1" dirty="0"/>
              <a:t>() {</a:t>
            </a:r>
          </a:p>
          <a:p>
            <a:r>
              <a:rPr lang="en-US" sz="700" dirty="0"/>
              <a:t>		PayPal </a:t>
            </a:r>
            <a:r>
              <a:rPr lang="en-US" sz="700" dirty="0" err="1"/>
              <a:t>pp</a:t>
            </a:r>
            <a:r>
              <a:rPr lang="en-US" sz="700" dirty="0"/>
              <a:t> = </a:t>
            </a:r>
            <a:r>
              <a:rPr lang="en-US" sz="700" dirty="0" err="1"/>
              <a:t>PayPal.</a:t>
            </a:r>
            <a:r>
              <a:rPr lang="en-US" sz="700" i="1" dirty="0" err="1"/>
              <a:t>getInstance</a:t>
            </a:r>
            <a:r>
              <a:rPr lang="en-US" sz="700" i="1" dirty="0"/>
              <a:t>();</a:t>
            </a:r>
          </a:p>
          <a:p>
            <a:r>
              <a:rPr lang="en-US" sz="700" dirty="0"/>
              <a:t>		// If the library is already initialized, then we don't need to</a:t>
            </a:r>
          </a:p>
          <a:p>
            <a:r>
              <a:rPr lang="en-US" sz="700" dirty="0"/>
              <a:t>		// initialize it again.</a:t>
            </a:r>
          </a:p>
          <a:p>
            <a:r>
              <a:rPr lang="hu-HU" sz="700" dirty="0"/>
              <a:t>		</a:t>
            </a:r>
            <a:r>
              <a:rPr lang="hu-HU" sz="700" b="1" dirty="0"/>
              <a:t>if (pp == null) {</a:t>
            </a:r>
          </a:p>
          <a:p>
            <a:r>
              <a:rPr lang="en-US" sz="700" dirty="0"/>
              <a:t>			// This is the main initialization call that takes in your Context,</a:t>
            </a:r>
          </a:p>
          <a:p>
            <a:r>
              <a:rPr lang="en-US" sz="700" dirty="0"/>
              <a:t>			// the Application ID, and the server you would like to connect to.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</a:t>
            </a:r>
            <a:r>
              <a:rPr lang="en-US" sz="700" dirty="0"/>
              <a:t> = </a:t>
            </a:r>
            <a:r>
              <a:rPr lang="en-US" sz="700" dirty="0" err="1"/>
              <a:t>PayPal.</a:t>
            </a:r>
            <a:r>
              <a:rPr lang="en-US" sz="700" i="1" dirty="0" err="1"/>
              <a:t>initWithAppID</a:t>
            </a:r>
            <a:r>
              <a:rPr lang="en-US" sz="700" i="1" dirty="0"/>
              <a:t>(</a:t>
            </a:r>
            <a:r>
              <a:rPr lang="en-US" sz="700" b="1" i="1" dirty="0"/>
              <a:t>this, "APP-80W284485P519543T",</a:t>
            </a:r>
          </a:p>
          <a:p>
            <a:r>
              <a:rPr lang="en-US" sz="700" dirty="0"/>
              <a:t>					</a:t>
            </a:r>
            <a:r>
              <a:rPr lang="en-US" sz="700" dirty="0" err="1"/>
              <a:t>PayPal.</a:t>
            </a:r>
            <a:r>
              <a:rPr lang="en-US" sz="700" i="1" dirty="0" err="1"/>
              <a:t>ENV_NONE</a:t>
            </a:r>
            <a:r>
              <a:rPr lang="en-US" sz="700" i="1" dirty="0"/>
              <a:t>);</a:t>
            </a:r>
          </a:p>
          <a:p>
            <a:endParaRPr lang="en-US" sz="700" dirty="0"/>
          </a:p>
          <a:p>
            <a:r>
              <a:rPr lang="en-US" sz="700" dirty="0"/>
              <a:t>			// -- These are required settings.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pp.setLanguage</a:t>
            </a:r>
            <a:r>
              <a:rPr lang="en-US" sz="700" dirty="0"/>
              <a:t>("</a:t>
            </a:r>
            <a:r>
              <a:rPr lang="en-US" sz="700" dirty="0" err="1"/>
              <a:t>en_US</a:t>
            </a:r>
            <a:r>
              <a:rPr lang="en-US" sz="700" dirty="0"/>
              <a:t>"); // Sets the language for the library.</a:t>
            </a:r>
          </a:p>
          <a:p>
            <a:r>
              <a:rPr lang="en-US" sz="700" dirty="0"/>
              <a:t>			// --</a:t>
            </a:r>
          </a:p>
          <a:p>
            <a:endParaRPr lang="en-US" sz="700" dirty="0"/>
          </a:p>
          <a:p>
            <a:r>
              <a:rPr lang="en-US" sz="700" dirty="0"/>
              <a:t>			// -- These are a few of the optional settings.</a:t>
            </a:r>
          </a:p>
          <a:p>
            <a:r>
              <a:rPr lang="en-US" sz="700" dirty="0"/>
              <a:t>			// Sets the fees payer. If there are fees for the transaction, this</a:t>
            </a:r>
          </a:p>
          <a:p>
            <a:r>
              <a:rPr lang="en-US" sz="700" dirty="0"/>
              <a:t>			// person will pay for them. Possible values are FEEPAYER_SENDER,</a:t>
            </a:r>
          </a:p>
          <a:p>
            <a:r>
              <a:rPr lang="en-US" sz="700" dirty="0"/>
              <a:t>			// FEEPAYER_PRIMARYRECEIVER, FEEPAYER_EACHRECEIVER, and</a:t>
            </a:r>
          </a:p>
          <a:p>
            <a:r>
              <a:rPr lang="en-US" sz="700" dirty="0"/>
              <a:t>			// FEEPAYER_SECONDARYONLY.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pp.setFeesPayer</a:t>
            </a:r>
            <a:r>
              <a:rPr lang="en-US" sz="700" dirty="0"/>
              <a:t>(</a:t>
            </a:r>
            <a:r>
              <a:rPr lang="en-US" sz="700" dirty="0" err="1"/>
              <a:t>PayPal.</a:t>
            </a:r>
            <a:r>
              <a:rPr lang="en-US" sz="700" i="1" dirty="0" err="1"/>
              <a:t>FEEPAYER_EACHRECEIVER</a:t>
            </a:r>
            <a:r>
              <a:rPr lang="en-US" sz="700" i="1" dirty="0"/>
              <a:t>);</a:t>
            </a:r>
          </a:p>
          <a:p>
            <a:r>
              <a:rPr lang="en-US" sz="700" dirty="0"/>
              <a:t>			// Set to true if the transaction will require shipping.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pp.setShippingEnabled</a:t>
            </a:r>
            <a:r>
              <a:rPr lang="en-US" sz="700" dirty="0"/>
              <a:t>(</a:t>
            </a:r>
            <a:r>
              <a:rPr lang="en-US" sz="700" b="1" dirty="0"/>
              <a:t>true);</a:t>
            </a:r>
          </a:p>
          <a:p>
            <a:r>
              <a:rPr lang="en-US" sz="700" dirty="0"/>
              <a:t>			// Dynamic Amount Calculation allows you to set tax and shipping</a:t>
            </a:r>
          </a:p>
          <a:p>
            <a:r>
              <a:rPr lang="en-US" sz="700" dirty="0"/>
              <a:t>			// amounts based on the user's shipping address. Shipping must be</a:t>
            </a:r>
          </a:p>
          <a:p>
            <a:r>
              <a:rPr lang="en-US" sz="700" dirty="0"/>
              <a:t>			// enabled for Dynamic Amount Calculation. This also requires you to</a:t>
            </a:r>
          </a:p>
          <a:p>
            <a:r>
              <a:rPr lang="en-US" sz="700" dirty="0"/>
              <a:t>			// create a class that implements </a:t>
            </a:r>
            <a:r>
              <a:rPr lang="en-US" sz="700" dirty="0" err="1"/>
              <a:t>PaymentAdjuster</a:t>
            </a:r>
            <a:r>
              <a:rPr lang="en-US" sz="700" dirty="0"/>
              <a:t> and </a:t>
            </a:r>
            <a:r>
              <a:rPr lang="en-US" sz="700" u="sng" dirty="0" err="1"/>
              <a:t>Serializable</a:t>
            </a:r>
            <a:r>
              <a:rPr lang="en-US" sz="700" u="sng" dirty="0"/>
              <a:t>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pp.setDynamicAmountCalculationEnabled</a:t>
            </a:r>
            <a:r>
              <a:rPr lang="en-US" sz="700" dirty="0"/>
              <a:t>(</a:t>
            </a:r>
            <a:r>
              <a:rPr lang="en-US" sz="700" b="1" dirty="0"/>
              <a:t>false);</a:t>
            </a:r>
          </a:p>
          <a:p>
            <a:r>
              <a:rPr lang="en-US" sz="700" dirty="0"/>
              <a:t>			// --</a:t>
            </a:r>
          </a:p>
          <a:p>
            <a:r>
              <a:rPr lang="en-US" sz="700" dirty="0"/>
              <a:t>			_</a:t>
            </a:r>
            <a:r>
              <a:rPr lang="en-US" sz="700" dirty="0" err="1"/>
              <a:t>paypalLibraryInit</a:t>
            </a:r>
            <a:r>
              <a:rPr lang="en-US" sz="700" dirty="0"/>
              <a:t> = </a:t>
            </a:r>
            <a:r>
              <a:rPr lang="en-US" sz="700" b="1" dirty="0"/>
              <a:t>true;</a:t>
            </a:r>
          </a:p>
          <a:p>
            <a:r>
              <a:rPr lang="en-US" sz="700" dirty="0"/>
              <a:t>		}</a:t>
            </a:r>
          </a:p>
          <a:p>
            <a:r>
              <a:rPr lang="en-US" sz="700" dirty="0"/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</a:rPr>
              <a:t>CONFLICTING STATEMENTS?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762000"/>
          </a:xfrm>
        </p:spPr>
        <p:txBody>
          <a:bodyPr/>
          <a:lstStyle/>
          <a:p>
            <a:r>
              <a:rPr lang="en-US" sz="1400">
                <a:solidFill>
                  <a:srgbClr val="19194D"/>
                </a:solidFill>
                <a:latin typeface="Verdana" charset="0"/>
                <a:ea typeface="ＭＳ Ｐゴシック" charset="0"/>
              </a:rPr>
              <a:t>M-Commerce is predicted to reach </a:t>
            </a:r>
            <a:r>
              <a:rPr lang="en-US" sz="1400" b="1">
                <a:solidFill>
                  <a:srgbClr val="19194D"/>
                </a:solidFill>
                <a:latin typeface="Verdana" charset="0"/>
                <a:ea typeface="ＭＳ Ｐゴシック" charset="0"/>
              </a:rPr>
              <a:t>US$119 billion </a:t>
            </a:r>
            <a:r>
              <a:rPr lang="en-US" sz="1400">
                <a:solidFill>
                  <a:srgbClr val="19194D"/>
                </a:solidFill>
                <a:latin typeface="Verdana" charset="0"/>
                <a:ea typeface="ＭＳ Ｐゴシック" charset="0"/>
              </a:rPr>
              <a:t>in 2015, </a:t>
            </a:r>
          </a:p>
          <a:p>
            <a:r>
              <a:rPr lang="en-US" sz="1400">
                <a:solidFill>
                  <a:srgbClr val="19194D"/>
                </a:solidFill>
                <a:latin typeface="Verdana" charset="0"/>
                <a:ea typeface="ＭＳ Ｐゴシック" charset="0"/>
              </a:rPr>
              <a:t>Japan remains king </a:t>
            </a:r>
            <a:r>
              <a:rPr lang="en-US" sz="1100">
                <a:solidFill>
                  <a:srgbClr val="19194D"/>
                </a:solidFill>
                <a:latin typeface="Verdana" charset="0"/>
                <a:ea typeface="ＭＳ Ｐゴシック" charset="0"/>
              </a:rPr>
              <a:t>(Gartner – 1/2011)</a:t>
            </a:r>
          </a:p>
          <a:p>
            <a:endParaRPr lang="en-US">
              <a:solidFill>
                <a:srgbClr val="19194D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8C8818-C713-7B4E-9468-DCFE354A0626}" type="slidenum">
              <a:rPr lang="en-US" sz="1100">
                <a:solidFill>
                  <a:schemeClr val="bg1"/>
                </a:solidFill>
              </a:rPr>
              <a:pPr/>
              <a:t>3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6172200" cy="112395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>
              <a:solidFill>
                <a:srgbClr val="19194D"/>
              </a:solidFill>
              <a:latin typeface="Verdana" charset="0"/>
            </a:endParaRPr>
          </a:p>
          <a:p>
            <a:r>
              <a:rPr lang="en-US" sz="1400">
                <a:solidFill>
                  <a:srgbClr val="19194D"/>
                </a:solidFill>
                <a:latin typeface="Verdana" charset="0"/>
              </a:rPr>
              <a:t>The worldwide market for mobile payments will grow to </a:t>
            </a:r>
          </a:p>
          <a:p>
            <a:r>
              <a:rPr lang="en-US" sz="1400" b="1">
                <a:solidFill>
                  <a:srgbClr val="19194D"/>
                </a:solidFill>
                <a:latin typeface="Verdana" charset="0"/>
              </a:rPr>
              <a:t>$633.4 billion</a:t>
            </a:r>
            <a:r>
              <a:rPr lang="en-US" sz="1400">
                <a:solidFill>
                  <a:srgbClr val="19194D"/>
                </a:solidFill>
                <a:latin typeface="Verdana" charset="0"/>
              </a:rPr>
              <a:t> by 2014, up from $68.7 billion in 2009 </a:t>
            </a:r>
          </a:p>
          <a:p>
            <a:r>
              <a:rPr lang="en-US" sz="1100">
                <a:solidFill>
                  <a:srgbClr val="19194D"/>
                </a:solidFill>
                <a:latin typeface="Verdana" charset="0"/>
              </a:rPr>
              <a:t>(Generator– 5/2010)</a:t>
            </a:r>
          </a:p>
          <a:p>
            <a:endParaRPr lang="en-US" sz="1400">
              <a:solidFill>
                <a:srgbClr val="19194D"/>
              </a:solidFill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376613"/>
            <a:ext cx="6172200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>
              <a:solidFill>
                <a:srgbClr val="19194D"/>
              </a:solidFill>
              <a:latin typeface="Verdana" charset="0"/>
            </a:endParaRPr>
          </a:p>
          <a:p>
            <a:r>
              <a:rPr lang="en-US" sz="1400">
                <a:solidFill>
                  <a:srgbClr val="19194D"/>
                </a:solidFill>
                <a:latin typeface="Verdana" charset="0"/>
              </a:rPr>
              <a:t>The total value of global mobile transactions will increase from</a:t>
            </a:r>
          </a:p>
          <a:p>
            <a:r>
              <a:rPr lang="en-US" sz="1400">
                <a:solidFill>
                  <a:srgbClr val="19194D"/>
                </a:solidFill>
                <a:latin typeface="Verdana" charset="0"/>
              </a:rPr>
              <a:t> $162 billion in 2010 to </a:t>
            </a:r>
            <a:r>
              <a:rPr lang="en-US" sz="1400" b="1">
                <a:solidFill>
                  <a:srgbClr val="19194D"/>
                </a:solidFill>
                <a:latin typeface="Verdana" charset="0"/>
              </a:rPr>
              <a:t>$984 billion</a:t>
            </a:r>
            <a:r>
              <a:rPr lang="en-US" sz="1400">
                <a:solidFill>
                  <a:srgbClr val="19194D"/>
                </a:solidFill>
                <a:latin typeface="Verdana" charset="0"/>
              </a:rPr>
              <a:t> in 2014 </a:t>
            </a:r>
            <a:r>
              <a:rPr lang="en-US" sz="1100">
                <a:solidFill>
                  <a:srgbClr val="19194D"/>
                </a:solidFill>
                <a:latin typeface="Verdana" charset="0"/>
              </a:rPr>
              <a:t>(Yankee – 2/2011) </a:t>
            </a:r>
          </a:p>
        </p:txBody>
      </p:sp>
    </p:spTree>
    <p:extLst>
      <p:ext uri="{BB962C8B-B14F-4D97-AF65-F5344CB8AC3E}">
        <p14:creationId xmlns:p14="http://schemas.microsoft.com/office/powerpoint/2010/main" val="18446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generate PayPal button w/ </a:t>
            </a:r>
            <a:r>
              <a:rPr lang="en-US" dirty="0" err="1" smtClean="0"/>
              <a:t>onClickListener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3657600"/>
          </a:xfrm>
        </p:spPr>
        <p:txBody>
          <a:bodyPr wrap="square">
            <a:noAutofit/>
          </a:bodyPr>
          <a:lstStyle/>
          <a:p>
            <a:r>
              <a:rPr lang="en-US" sz="900" b="1" dirty="0"/>
              <a:t>private void </a:t>
            </a:r>
            <a:r>
              <a:rPr lang="en-US" sz="900" b="1" dirty="0" err="1"/>
              <a:t>showPayPalButton</a:t>
            </a:r>
            <a:r>
              <a:rPr lang="en-US" sz="900" b="1" dirty="0"/>
              <a:t>() {</a:t>
            </a:r>
          </a:p>
          <a:p>
            <a:r>
              <a:rPr lang="en-US" sz="900" dirty="0"/>
              <a:t>		</a:t>
            </a:r>
            <a:r>
              <a:rPr lang="en-US" sz="900" dirty="0" err="1"/>
              <a:t>removePayPalButton</a:t>
            </a:r>
            <a:r>
              <a:rPr lang="en-US" sz="900" dirty="0"/>
              <a:t>();</a:t>
            </a:r>
          </a:p>
          <a:p>
            <a:r>
              <a:rPr lang="en-US" sz="900" dirty="0"/>
              <a:t>		// Back in the UI thread -- show the "Pay with PayPal" button</a:t>
            </a:r>
          </a:p>
          <a:p>
            <a:r>
              <a:rPr lang="en-US" sz="900" dirty="0"/>
              <a:t>		// Generate the PayPal Checkout button and save it for later use</a:t>
            </a:r>
          </a:p>
          <a:p>
            <a:r>
              <a:rPr lang="en-US" sz="900" dirty="0"/>
              <a:t>		PayPal </a:t>
            </a:r>
            <a:r>
              <a:rPr lang="en-US" sz="900" dirty="0" err="1"/>
              <a:t>pp</a:t>
            </a:r>
            <a:r>
              <a:rPr lang="en-US" sz="900" dirty="0"/>
              <a:t> = </a:t>
            </a:r>
            <a:r>
              <a:rPr lang="en-US" sz="900" dirty="0" err="1"/>
              <a:t>PayPal.</a:t>
            </a:r>
            <a:r>
              <a:rPr lang="en-US" sz="900" i="1" dirty="0" err="1"/>
              <a:t>getInstance</a:t>
            </a:r>
            <a:r>
              <a:rPr lang="en-US" sz="900" i="1" dirty="0"/>
              <a:t>();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launchPayPalButton</a:t>
            </a:r>
            <a:r>
              <a:rPr lang="en-US" sz="900" dirty="0"/>
              <a:t> = </a:t>
            </a:r>
            <a:r>
              <a:rPr lang="en-US" sz="900" dirty="0" err="1"/>
              <a:t>pp.getCheckoutButton</a:t>
            </a:r>
            <a:r>
              <a:rPr lang="en-US" sz="900" dirty="0"/>
              <a:t>(</a:t>
            </a:r>
            <a:r>
              <a:rPr lang="en-US" sz="900" b="1" dirty="0"/>
              <a:t>this, PayPal.</a:t>
            </a:r>
            <a:r>
              <a:rPr lang="en-US" sz="900" b="1" i="1" dirty="0"/>
              <a:t>BUTTON_278x43,</a:t>
            </a:r>
          </a:p>
          <a:p>
            <a:r>
              <a:rPr lang="en-US" sz="900" dirty="0"/>
              <a:t>				</a:t>
            </a:r>
            <a:r>
              <a:rPr lang="en-US" sz="900" dirty="0" err="1"/>
              <a:t>CheckoutButton.</a:t>
            </a:r>
            <a:r>
              <a:rPr lang="en-US" sz="900" i="1" dirty="0" err="1"/>
              <a:t>TEXT_PAY</a:t>
            </a:r>
            <a:r>
              <a:rPr lang="en-US" sz="900" i="1" dirty="0"/>
              <a:t>);</a:t>
            </a:r>
          </a:p>
          <a:p>
            <a:r>
              <a:rPr lang="en-US" sz="900" dirty="0"/>
              <a:t>		// You'll need to have an </a:t>
            </a:r>
            <a:r>
              <a:rPr lang="en-US" sz="900" dirty="0" err="1"/>
              <a:t>OnClickListener</a:t>
            </a:r>
            <a:r>
              <a:rPr lang="en-US" sz="900" dirty="0"/>
              <a:t> for the </a:t>
            </a:r>
            <a:r>
              <a:rPr lang="en-US" sz="900" dirty="0" err="1"/>
              <a:t>CheckoutButton</a:t>
            </a:r>
            <a:r>
              <a:rPr lang="en-US" sz="900" dirty="0"/>
              <a:t>.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launchPayPalButton.setOnClickListener</a:t>
            </a:r>
            <a:r>
              <a:rPr lang="en-US" sz="900" dirty="0"/>
              <a:t>(</a:t>
            </a:r>
            <a:r>
              <a:rPr lang="en-US" sz="900" b="1" dirty="0"/>
              <a:t>this);</a:t>
            </a:r>
          </a:p>
          <a:p>
            <a:r>
              <a:rPr lang="en-US" sz="900" dirty="0"/>
              <a:t>		// add it to the layout</a:t>
            </a:r>
          </a:p>
          <a:p>
            <a:r>
              <a:rPr lang="en-US" sz="900" dirty="0"/>
              <a:t>		</a:t>
            </a:r>
            <a:r>
              <a:rPr lang="en-US" sz="900" dirty="0" err="1"/>
              <a:t>RelativeLayout.LayoutParams</a:t>
            </a:r>
            <a:r>
              <a:rPr lang="en-US" sz="900" dirty="0"/>
              <a:t> </a:t>
            </a:r>
            <a:r>
              <a:rPr lang="en-US" sz="900" dirty="0" err="1"/>
              <a:t>params</a:t>
            </a:r>
            <a:r>
              <a:rPr lang="en-US" sz="900" dirty="0"/>
              <a:t> = </a:t>
            </a:r>
            <a:r>
              <a:rPr lang="en-US" sz="900" b="1" dirty="0"/>
              <a:t>new </a:t>
            </a:r>
            <a:r>
              <a:rPr lang="en-US" sz="900" b="1" dirty="0" err="1"/>
              <a:t>RelativeLayout.LayoutParams</a:t>
            </a:r>
            <a:r>
              <a:rPr lang="en-US" sz="900" b="1" dirty="0"/>
              <a:t>(</a:t>
            </a:r>
          </a:p>
          <a:p>
            <a:r>
              <a:rPr lang="en-US" sz="900" dirty="0"/>
              <a:t>				</a:t>
            </a:r>
            <a:r>
              <a:rPr lang="en-US" sz="900" dirty="0" err="1"/>
              <a:t>LayoutParams.</a:t>
            </a:r>
            <a:r>
              <a:rPr lang="en-US" sz="900" i="1" dirty="0" err="1"/>
              <a:t>WRAP_CONTENT</a:t>
            </a:r>
            <a:r>
              <a:rPr lang="en-US" sz="900" i="1" dirty="0"/>
              <a:t>, </a:t>
            </a:r>
            <a:r>
              <a:rPr lang="en-US" sz="900" i="1" dirty="0" err="1"/>
              <a:t>LayoutParams.WRAP_CONTENT</a:t>
            </a:r>
            <a:r>
              <a:rPr lang="en-US" sz="900" i="1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params.addRule</a:t>
            </a:r>
            <a:r>
              <a:rPr lang="en-US" sz="900" dirty="0"/>
              <a:t>(</a:t>
            </a:r>
            <a:r>
              <a:rPr lang="en-US" sz="900" dirty="0" err="1"/>
              <a:t>RelativeLayout.</a:t>
            </a:r>
            <a:r>
              <a:rPr lang="en-US" sz="900" i="1" dirty="0" err="1"/>
              <a:t>ALIGN_PARENT_BOTTOM</a:t>
            </a:r>
            <a:r>
              <a:rPr lang="en-US" sz="900" i="1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params.bottomMargin</a:t>
            </a:r>
            <a:r>
              <a:rPr lang="en-US" sz="900" dirty="0"/>
              <a:t> = 10;</a:t>
            </a:r>
          </a:p>
          <a:p>
            <a:endParaRPr lang="en-US" sz="900" dirty="0"/>
          </a:p>
          <a:p>
            <a:r>
              <a:rPr lang="en-US" sz="900" dirty="0"/>
              <a:t>		</a:t>
            </a:r>
            <a:r>
              <a:rPr lang="en-US" sz="900" dirty="0" err="1"/>
              <a:t>launchPayPalButton.setLayoutParams</a:t>
            </a:r>
            <a:r>
              <a:rPr lang="en-US" sz="900" dirty="0"/>
              <a:t>(</a:t>
            </a:r>
            <a:r>
              <a:rPr lang="en-US" sz="900" dirty="0" err="1"/>
              <a:t>params</a:t>
            </a:r>
            <a:r>
              <a:rPr lang="en-US" sz="900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launchPayPalButton.setId</a:t>
            </a:r>
            <a:r>
              <a:rPr lang="en-US" sz="900" dirty="0"/>
              <a:t>(</a:t>
            </a:r>
            <a:r>
              <a:rPr lang="en-US" sz="900" i="1" dirty="0"/>
              <a:t>PAYPAL_BUTTON_ID);</a:t>
            </a:r>
          </a:p>
          <a:p>
            <a:r>
              <a:rPr lang="en-US" sz="900" dirty="0"/>
              <a:t>		((</a:t>
            </a:r>
            <a:r>
              <a:rPr lang="en-US" sz="900" dirty="0" err="1"/>
              <a:t>RelativeLayout</a:t>
            </a:r>
            <a:r>
              <a:rPr lang="en-US" sz="900" dirty="0"/>
              <a:t>) </a:t>
            </a:r>
            <a:r>
              <a:rPr lang="en-US" sz="900" dirty="0" err="1"/>
              <a:t>findViewById</a:t>
            </a:r>
            <a:r>
              <a:rPr lang="en-US" sz="900" dirty="0"/>
              <a:t>(R.id.</a:t>
            </a:r>
            <a:r>
              <a:rPr lang="en-US" sz="900" i="1" dirty="0"/>
              <a:t>RelativeLayout01))</a:t>
            </a:r>
          </a:p>
          <a:p>
            <a:r>
              <a:rPr lang="en-US" sz="900" dirty="0"/>
              <a:t>				.</a:t>
            </a:r>
            <a:r>
              <a:rPr lang="en-US" sz="900" dirty="0" err="1"/>
              <a:t>addView</a:t>
            </a:r>
            <a:r>
              <a:rPr lang="en-US" sz="900" dirty="0"/>
              <a:t>(</a:t>
            </a:r>
            <a:r>
              <a:rPr lang="en-US" sz="900" dirty="0" err="1"/>
              <a:t>launchPayPalButton</a:t>
            </a:r>
            <a:r>
              <a:rPr lang="en-US" sz="900" dirty="0"/>
              <a:t>);</a:t>
            </a:r>
          </a:p>
          <a:p>
            <a:r>
              <a:rPr lang="en-US" sz="900" dirty="0"/>
              <a:t>		((</a:t>
            </a:r>
            <a:r>
              <a:rPr lang="en-US" sz="900" dirty="0" err="1"/>
              <a:t>RelativeLayout</a:t>
            </a:r>
            <a:r>
              <a:rPr lang="en-US" sz="900" dirty="0"/>
              <a:t>) </a:t>
            </a:r>
            <a:r>
              <a:rPr lang="en-US" sz="900" dirty="0" err="1"/>
              <a:t>findViewById</a:t>
            </a:r>
            <a:r>
              <a:rPr lang="en-US" sz="900" dirty="0"/>
              <a:t>(R.id.</a:t>
            </a:r>
            <a:r>
              <a:rPr lang="en-US" sz="900" i="1" dirty="0"/>
              <a:t>RelativeLayout01))</a:t>
            </a:r>
          </a:p>
          <a:p>
            <a:r>
              <a:rPr lang="en-US" sz="900" dirty="0"/>
              <a:t>				.</a:t>
            </a:r>
            <a:r>
              <a:rPr lang="en-US" sz="900" dirty="0" err="1"/>
              <a:t>setGravity</a:t>
            </a:r>
            <a:r>
              <a:rPr lang="en-US" sz="900" dirty="0"/>
              <a:t>(</a:t>
            </a:r>
            <a:r>
              <a:rPr lang="en-US" sz="900" dirty="0" err="1"/>
              <a:t>Gravity.</a:t>
            </a:r>
            <a:r>
              <a:rPr lang="en-US" sz="900" i="1" dirty="0" err="1"/>
              <a:t>CENTER_HORIZONTAL</a:t>
            </a:r>
            <a:r>
              <a:rPr lang="en-US" sz="900" i="1" dirty="0"/>
              <a:t>);</a:t>
            </a:r>
          </a:p>
          <a:p>
            <a:endParaRPr lang="en-US" sz="900" dirty="0"/>
          </a:p>
          <a:p>
            <a:r>
              <a:rPr lang="en-US" sz="9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generate PayPal button w/ </a:t>
            </a:r>
            <a:r>
              <a:rPr lang="en-US" dirty="0" err="1" smtClean="0"/>
              <a:t>onClickListener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3657600"/>
          </a:xfrm>
        </p:spPr>
        <p:txBody>
          <a:bodyPr wrap="square">
            <a:noAutofit/>
          </a:bodyPr>
          <a:lstStyle/>
          <a:p>
            <a:endParaRPr lang="en-US" sz="900" dirty="0"/>
          </a:p>
          <a:p>
            <a:r>
              <a:rPr lang="en-US" sz="900" dirty="0"/>
              <a:t>	</a:t>
            </a:r>
            <a:r>
              <a:rPr lang="en-US" sz="900" b="1" dirty="0"/>
              <a:t>private void </a:t>
            </a:r>
            <a:r>
              <a:rPr lang="en-US" sz="900" b="1" dirty="0" err="1"/>
              <a:t>removePayPalButton</a:t>
            </a:r>
            <a:r>
              <a:rPr lang="en-US" sz="900" b="1" dirty="0"/>
              <a:t>() {</a:t>
            </a:r>
          </a:p>
          <a:p>
            <a:r>
              <a:rPr lang="en-US" sz="900" dirty="0"/>
              <a:t>		// Avoid an exception for setting a parent more than once</a:t>
            </a:r>
          </a:p>
          <a:p>
            <a:r>
              <a:rPr lang="en-US" sz="900" dirty="0"/>
              <a:t>		</a:t>
            </a:r>
            <a:r>
              <a:rPr lang="en-US" sz="900" b="1" dirty="0"/>
              <a:t>if (</a:t>
            </a:r>
            <a:r>
              <a:rPr lang="en-US" sz="900" b="1" dirty="0" err="1"/>
              <a:t>launchPayPalButton</a:t>
            </a:r>
            <a:r>
              <a:rPr lang="en-US" sz="900" b="1" dirty="0"/>
              <a:t> != null) {</a:t>
            </a:r>
          </a:p>
          <a:p>
            <a:r>
              <a:rPr lang="en-US" sz="900" dirty="0"/>
              <a:t>			((</a:t>
            </a:r>
            <a:r>
              <a:rPr lang="en-US" sz="900" dirty="0" err="1"/>
              <a:t>RelativeLayout</a:t>
            </a:r>
            <a:r>
              <a:rPr lang="en-US" sz="900" dirty="0"/>
              <a:t>) </a:t>
            </a:r>
            <a:r>
              <a:rPr lang="en-US" sz="900" dirty="0" err="1"/>
              <a:t>findViewById</a:t>
            </a:r>
            <a:r>
              <a:rPr lang="en-US" sz="900" dirty="0"/>
              <a:t>(R.id.</a:t>
            </a:r>
            <a:r>
              <a:rPr lang="en-US" sz="900" i="1" dirty="0"/>
              <a:t>RelativeLayout01))</a:t>
            </a:r>
          </a:p>
          <a:p>
            <a:r>
              <a:rPr lang="en-US" sz="900" dirty="0"/>
              <a:t>					.</a:t>
            </a:r>
            <a:r>
              <a:rPr lang="en-US" sz="900" dirty="0" err="1"/>
              <a:t>removeView</a:t>
            </a:r>
            <a:r>
              <a:rPr lang="en-US" sz="900" dirty="0"/>
              <a:t>(</a:t>
            </a:r>
            <a:r>
              <a:rPr lang="en-US" sz="900" dirty="0" err="1"/>
              <a:t>launchPayPalButton</a:t>
            </a:r>
            <a:r>
              <a:rPr lang="en-US" sz="900" dirty="0"/>
              <a:t>);</a:t>
            </a:r>
          </a:p>
          <a:p>
            <a:r>
              <a:rPr lang="en-US" sz="900" dirty="0"/>
              <a:t>		}</a:t>
            </a:r>
          </a:p>
          <a:p>
            <a:r>
              <a:rPr lang="en-US" sz="900" dirty="0"/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Start payment Activity using Checkout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r>
              <a:rPr lang="en-US" sz="900" b="1" dirty="0"/>
              <a:t>public void </a:t>
            </a:r>
            <a:r>
              <a:rPr lang="en-US" sz="900" b="1" dirty="0" err="1"/>
              <a:t>PayPalButtonClick</a:t>
            </a:r>
            <a:r>
              <a:rPr lang="en-US" sz="900" b="1" dirty="0"/>
              <a:t>(View arg0) {</a:t>
            </a:r>
          </a:p>
          <a:p>
            <a:r>
              <a:rPr lang="en-US" sz="900" dirty="0"/>
              <a:t>		</a:t>
            </a:r>
          </a:p>
          <a:p>
            <a:r>
              <a:rPr lang="en-US" sz="900" dirty="0"/>
              <a:t>			// Create a basic </a:t>
            </a:r>
            <a:r>
              <a:rPr lang="en-US" sz="900" dirty="0" err="1"/>
              <a:t>PayPalPayment</a:t>
            </a:r>
            <a:r>
              <a:rPr lang="en-US" sz="900" dirty="0"/>
              <a:t>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PayPalPayment</a:t>
            </a:r>
            <a:r>
              <a:rPr lang="en-US" sz="900" dirty="0"/>
              <a:t> payment = </a:t>
            </a:r>
            <a:r>
              <a:rPr lang="en-US" sz="900" b="1" dirty="0"/>
              <a:t>new </a:t>
            </a:r>
            <a:r>
              <a:rPr lang="en-US" sz="900" b="1" dirty="0" err="1"/>
              <a:t>PayPalPayment</a:t>
            </a:r>
            <a:r>
              <a:rPr lang="en-US" sz="900" b="1" dirty="0"/>
              <a:t>();</a:t>
            </a:r>
          </a:p>
          <a:p>
            <a:r>
              <a:rPr lang="en-US" sz="900" dirty="0"/>
              <a:t>			// Sets the currency type for this payment.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payment.setCurrencyType</a:t>
            </a:r>
            <a:r>
              <a:rPr lang="en-US" sz="900" dirty="0"/>
              <a:t>("USD");</a:t>
            </a:r>
          </a:p>
          <a:p>
            <a:r>
              <a:rPr lang="en-US" sz="900" dirty="0"/>
              <a:t>			// Sets the recipient for the payment. This can also be a phone</a:t>
            </a:r>
          </a:p>
          <a:p>
            <a:r>
              <a:rPr lang="en-US" sz="900" dirty="0"/>
              <a:t>			// number.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payment.setRecipient</a:t>
            </a:r>
            <a:r>
              <a:rPr lang="en-US" sz="900" dirty="0"/>
              <a:t>("ppalav_1285013097_biz@yahoo.com");</a:t>
            </a:r>
          </a:p>
          <a:p>
            <a:r>
              <a:rPr lang="en-US" sz="900" dirty="0"/>
              <a:t>			// Sets the amount of the payment, not including tax and shipping</a:t>
            </a:r>
          </a:p>
          <a:p>
            <a:r>
              <a:rPr lang="en-US" sz="900" dirty="0"/>
              <a:t>			// amounts.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payment.setSubtotal</a:t>
            </a:r>
            <a:r>
              <a:rPr lang="en-US" sz="900" dirty="0"/>
              <a:t>(</a:t>
            </a:r>
            <a:r>
              <a:rPr lang="en-US" sz="900" b="1" dirty="0"/>
              <a:t>new </a:t>
            </a:r>
            <a:r>
              <a:rPr lang="en-US" sz="900" b="1" dirty="0" err="1"/>
              <a:t>BigDecimal</a:t>
            </a:r>
            <a:r>
              <a:rPr lang="en-US" sz="900" b="1" dirty="0"/>
              <a:t>(_</a:t>
            </a:r>
            <a:r>
              <a:rPr lang="en-US" sz="900" b="1" dirty="0" err="1"/>
              <a:t>theSubtotal</a:t>
            </a:r>
            <a:r>
              <a:rPr lang="en-US" sz="900" b="1" dirty="0"/>
              <a:t>));</a:t>
            </a:r>
          </a:p>
          <a:p>
            <a:r>
              <a:rPr lang="en-US" sz="900" dirty="0"/>
              <a:t>			// Sets the payment type. This can be PAYMENT_TYPE_GOODS,</a:t>
            </a:r>
          </a:p>
          <a:p>
            <a:r>
              <a:rPr lang="en-US" sz="900" dirty="0"/>
              <a:t>			// PAYMENT_TYPE_SERVICE, PAYMENT_TYPE_PERSONAL, or</a:t>
            </a:r>
          </a:p>
          <a:p>
            <a:r>
              <a:rPr lang="en-US" sz="900" dirty="0"/>
              <a:t>			// PAYMENT_TYPE_NONE.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payment.setPaymentType</a:t>
            </a:r>
            <a:r>
              <a:rPr lang="en-US" sz="900" dirty="0"/>
              <a:t>(</a:t>
            </a:r>
            <a:r>
              <a:rPr lang="en-US" sz="900" dirty="0" err="1"/>
              <a:t>PayPal.</a:t>
            </a:r>
            <a:r>
              <a:rPr lang="en-US" sz="900" i="1" dirty="0" err="1"/>
              <a:t>PAYMENT_TYPE_GOODS</a:t>
            </a:r>
            <a:r>
              <a:rPr lang="en-US" sz="900" i="1" dirty="0"/>
              <a:t>);</a:t>
            </a:r>
          </a:p>
          <a:p>
            <a:endParaRPr lang="en-US" sz="900" dirty="0"/>
          </a:p>
          <a:p>
            <a:r>
              <a:rPr lang="en-US" sz="900" dirty="0"/>
              <a:t>			// </a:t>
            </a:r>
            <a:r>
              <a:rPr lang="en-US" sz="900" dirty="0" err="1"/>
              <a:t>PayPalInvoiceData</a:t>
            </a:r>
            <a:r>
              <a:rPr lang="en-US" sz="900" dirty="0"/>
              <a:t> can contain tax and shipping amounts. It also</a:t>
            </a:r>
          </a:p>
          <a:p>
            <a:r>
              <a:rPr lang="en-US" sz="900" dirty="0"/>
              <a:t>			// contains an </a:t>
            </a:r>
            <a:r>
              <a:rPr lang="en-US" sz="900" dirty="0" err="1"/>
              <a:t>ArrayList</a:t>
            </a:r>
            <a:r>
              <a:rPr lang="en-US" sz="900" dirty="0"/>
              <a:t> of </a:t>
            </a:r>
            <a:r>
              <a:rPr lang="en-US" sz="900" dirty="0" err="1"/>
              <a:t>PayPalInvoiceItem</a:t>
            </a:r>
            <a:r>
              <a:rPr lang="en-US" sz="900" dirty="0"/>
              <a:t> which can</a:t>
            </a:r>
          </a:p>
          <a:p>
            <a:r>
              <a:rPr lang="en-US" sz="900" dirty="0"/>
              <a:t>			// be filled out. These are not required for any transaction.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PayPalInvoiceData</a:t>
            </a:r>
            <a:r>
              <a:rPr lang="en-US" sz="900" dirty="0"/>
              <a:t> invoice = </a:t>
            </a:r>
            <a:r>
              <a:rPr lang="en-US" sz="900" b="1" dirty="0"/>
              <a:t>new </a:t>
            </a:r>
            <a:r>
              <a:rPr lang="en-US" sz="900" b="1" dirty="0" err="1"/>
              <a:t>PayPalInvoiceData</a:t>
            </a:r>
            <a:r>
              <a:rPr lang="en-US" sz="900" b="1" dirty="0"/>
              <a:t>();</a:t>
            </a:r>
          </a:p>
          <a:p>
            <a:r>
              <a:rPr lang="en-US" sz="900" dirty="0"/>
              <a:t>			// Sets the tax amount.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invoice.setTax</a:t>
            </a:r>
            <a:r>
              <a:rPr lang="en-US" sz="900" dirty="0"/>
              <a:t>(</a:t>
            </a:r>
            <a:r>
              <a:rPr lang="en-US" sz="900" b="1" dirty="0"/>
              <a:t>new </a:t>
            </a:r>
            <a:r>
              <a:rPr lang="en-US" sz="900" b="1" dirty="0" err="1"/>
              <a:t>BigDecimal</a:t>
            </a:r>
            <a:r>
              <a:rPr lang="en-US" sz="900" b="1" dirty="0"/>
              <a:t>(_</a:t>
            </a:r>
            <a:r>
              <a:rPr lang="en-US" sz="900" b="1" dirty="0" err="1"/>
              <a:t>taxAmount</a:t>
            </a:r>
            <a:r>
              <a:rPr lang="en-US" sz="900" b="1" dirty="0"/>
              <a:t>))</a:t>
            </a:r>
            <a:r>
              <a:rPr lang="en-US" sz="900" b="1" dirty="0" smtClean="0"/>
              <a:t>;</a:t>
            </a:r>
            <a:endParaRPr lang="en-US" sz="9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Handle result from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3733800"/>
          </a:xfrm>
        </p:spPr>
        <p:txBody>
          <a:bodyPr wrap="square">
            <a:noAutofit/>
          </a:bodyPr>
          <a:lstStyle/>
          <a:p>
            <a:r>
              <a:rPr lang="en-US" sz="800" b="1" dirty="0"/>
              <a:t>public void </a:t>
            </a:r>
            <a:r>
              <a:rPr lang="en-US" sz="800" b="1" dirty="0" err="1"/>
              <a:t>PayPalActivityResult</a:t>
            </a:r>
            <a:r>
              <a:rPr lang="en-US" sz="800" b="1" dirty="0"/>
              <a:t>(</a:t>
            </a:r>
            <a:r>
              <a:rPr lang="en-US" sz="800" b="1" dirty="0" err="1"/>
              <a:t>int</a:t>
            </a:r>
            <a:r>
              <a:rPr lang="en-US" sz="800" b="1" dirty="0"/>
              <a:t> </a:t>
            </a:r>
            <a:r>
              <a:rPr lang="en-US" sz="800" b="1" dirty="0" err="1"/>
              <a:t>requestCode</a:t>
            </a:r>
            <a:r>
              <a:rPr lang="en-US" sz="800" b="1" dirty="0"/>
              <a:t>, </a:t>
            </a:r>
            <a:r>
              <a:rPr lang="en-US" sz="800" b="1" dirty="0" err="1"/>
              <a:t>int</a:t>
            </a:r>
            <a:r>
              <a:rPr lang="en-US" sz="800" b="1" dirty="0"/>
              <a:t> </a:t>
            </a:r>
            <a:r>
              <a:rPr lang="en-US" sz="800" b="1" dirty="0" err="1"/>
              <a:t>resultCode</a:t>
            </a:r>
            <a:r>
              <a:rPr lang="en-US" sz="800" b="1" dirty="0"/>
              <a:t>, Intent intent) {</a:t>
            </a:r>
          </a:p>
          <a:p>
            <a:r>
              <a:rPr lang="en-US" sz="800" dirty="0"/>
              <a:t>			</a:t>
            </a:r>
            <a:r>
              <a:rPr lang="en-US" sz="800" b="1" dirty="0"/>
              <a:t>switch (</a:t>
            </a:r>
            <a:r>
              <a:rPr lang="en-US" sz="800" b="1" dirty="0" err="1"/>
              <a:t>resultCode</a:t>
            </a:r>
            <a:r>
              <a:rPr lang="en-US" sz="800" b="1" dirty="0"/>
              <a:t>) {</a:t>
            </a:r>
          </a:p>
          <a:p>
            <a:r>
              <a:rPr lang="en-US" sz="800" dirty="0"/>
              <a:t>			</a:t>
            </a:r>
            <a:r>
              <a:rPr lang="en-US" sz="800" b="1" dirty="0"/>
              <a:t>case </a:t>
            </a:r>
            <a:r>
              <a:rPr lang="en-US" sz="800" b="1" dirty="0" err="1"/>
              <a:t>Activity.</a:t>
            </a:r>
            <a:r>
              <a:rPr lang="en-US" sz="800" b="1" i="1" dirty="0" err="1"/>
              <a:t>RESULT_OK</a:t>
            </a:r>
            <a:r>
              <a:rPr lang="en-US" sz="800" b="1" i="1" dirty="0"/>
              <a:t>:</a:t>
            </a:r>
          </a:p>
          <a:p>
            <a:r>
              <a:rPr lang="en-US" sz="800" dirty="0"/>
              <a:t>				// The payment succeeded</a:t>
            </a:r>
          </a:p>
          <a:p>
            <a:r>
              <a:rPr lang="en-US" sz="800" dirty="0"/>
              <a:t>				String </a:t>
            </a:r>
            <a:r>
              <a:rPr lang="en-US" sz="800" dirty="0" err="1"/>
              <a:t>payKey</a:t>
            </a:r>
            <a:r>
              <a:rPr lang="en-US" sz="800" dirty="0"/>
              <a:t> = </a:t>
            </a:r>
            <a:r>
              <a:rPr lang="en-US" sz="800" dirty="0" err="1" smtClean="0"/>
              <a:t>intent.getStringExtra</a:t>
            </a:r>
            <a:r>
              <a:rPr lang="en-US" sz="800" dirty="0"/>
              <a:t>(</a:t>
            </a:r>
            <a:r>
              <a:rPr lang="en-US" sz="800" dirty="0" err="1"/>
              <a:t>PayPalActivity.</a:t>
            </a:r>
            <a:r>
              <a:rPr lang="en-US" sz="800" i="1" dirty="0" err="1"/>
              <a:t>EXTRA_PAY_KEY</a:t>
            </a:r>
            <a:r>
              <a:rPr lang="en-US" sz="800" i="1" dirty="0"/>
              <a:t>);</a:t>
            </a:r>
          </a:p>
          <a:p>
            <a:r>
              <a:rPr lang="en-US" sz="800" dirty="0"/>
              <a:t>				</a:t>
            </a:r>
            <a:r>
              <a:rPr lang="en-US" sz="800" b="1" dirty="0" err="1"/>
              <a:t>this.paymentSucceeded</a:t>
            </a:r>
            <a:r>
              <a:rPr lang="en-US" sz="800" b="1" dirty="0"/>
              <a:t>(</a:t>
            </a:r>
            <a:r>
              <a:rPr lang="en-US" sz="800" b="1" dirty="0" err="1"/>
              <a:t>payKey</a:t>
            </a:r>
            <a:r>
              <a:rPr lang="en-US" sz="800" b="1" dirty="0"/>
              <a:t>);</a:t>
            </a:r>
          </a:p>
          <a:p>
            <a:r>
              <a:rPr lang="en-US" sz="800" dirty="0"/>
              <a:t>				</a:t>
            </a:r>
            <a:r>
              <a:rPr lang="en-US" sz="800" b="1" dirty="0"/>
              <a:t>break;</a:t>
            </a:r>
          </a:p>
          <a:p>
            <a:r>
              <a:rPr lang="en-US" sz="800" dirty="0"/>
              <a:t>			</a:t>
            </a:r>
            <a:r>
              <a:rPr lang="en-US" sz="800" b="1" dirty="0"/>
              <a:t>case </a:t>
            </a:r>
            <a:r>
              <a:rPr lang="en-US" sz="800" b="1" dirty="0" err="1"/>
              <a:t>Activity.</a:t>
            </a:r>
            <a:r>
              <a:rPr lang="en-US" sz="800" b="1" i="1" dirty="0" err="1"/>
              <a:t>RESULT_CANCELED</a:t>
            </a:r>
            <a:r>
              <a:rPr lang="en-US" sz="800" b="1" i="1" dirty="0"/>
              <a:t>:</a:t>
            </a:r>
          </a:p>
          <a:p>
            <a:r>
              <a:rPr lang="en-US" sz="800" dirty="0"/>
              <a:t>				// The payment was canceled</a:t>
            </a:r>
          </a:p>
          <a:p>
            <a:r>
              <a:rPr lang="en-US" sz="800" dirty="0"/>
              <a:t>				</a:t>
            </a:r>
            <a:r>
              <a:rPr lang="en-US" sz="800" b="1" dirty="0" err="1"/>
              <a:t>this.paymentCanceled</a:t>
            </a:r>
            <a:r>
              <a:rPr lang="en-US" sz="800" b="1" dirty="0"/>
              <a:t>();</a:t>
            </a:r>
          </a:p>
          <a:p>
            <a:r>
              <a:rPr lang="en-US" sz="800" dirty="0"/>
              <a:t>				</a:t>
            </a:r>
            <a:r>
              <a:rPr lang="en-US" sz="800" b="1" dirty="0"/>
              <a:t>break;</a:t>
            </a:r>
          </a:p>
          <a:p>
            <a:r>
              <a:rPr lang="en-US" sz="800" dirty="0"/>
              <a:t>			</a:t>
            </a:r>
            <a:r>
              <a:rPr lang="en-US" sz="800" b="1" dirty="0"/>
              <a:t>case </a:t>
            </a:r>
            <a:r>
              <a:rPr lang="en-US" sz="800" b="1" dirty="0" err="1"/>
              <a:t>PayPalActivity.</a:t>
            </a:r>
            <a:r>
              <a:rPr lang="en-US" sz="800" b="1" i="1" dirty="0" err="1"/>
              <a:t>RESULT_FAILURE</a:t>
            </a:r>
            <a:r>
              <a:rPr lang="en-US" sz="800" b="1" i="1" dirty="0"/>
              <a:t>:</a:t>
            </a:r>
          </a:p>
          <a:p>
            <a:r>
              <a:rPr lang="en-US" sz="800" dirty="0"/>
              <a:t>				// The payment failed -- we get the error from the</a:t>
            </a:r>
          </a:p>
          <a:p>
            <a:r>
              <a:rPr lang="en-US" sz="800" dirty="0"/>
              <a:t>				// EXTRA_ERROR_ID and EXTRA_ERROR_MESSAGE</a:t>
            </a:r>
          </a:p>
          <a:p>
            <a:r>
              <a:rPr lang="en-US" sz="800" dirty="0"/>
              <a:t>				String </a:t>
            </a:r>
            <a:r>
              <a:rPr lang="en-US" sz="800" dirty="0" err="1"/>
              <a:t>errorID</a:t>
            </a:r>
            <a:r>
              <a:rPr lang="en-US" sz="800" dirty="0"/>
              <a:t> = </a:t>
            </a:r>
            <a:r>
              <a:rPr lang="en-US" sz="800" dirty="0" err="1" smtClean="0"/>
              <a:t>intent.getStringExtra</a:t>
            </a:r>
            <a:r>
              <a:rPr lang="en-US" sz="800" dirty="0"/>
              <a:t>(</a:t>
            </a:r>
            <a:r>
              <a:rPr lang="en-US" sz="800" dirty="0" err="1"/>
              <a:t>PayPalActivity.</a:t>
            </a:r>
            <a:r>
              <a:rPr lang="en-US" sz="800" i="1" dirty="0" err="1"/>
              <a:t>EXTRA_ERROR_ID</a:t>
            </a:r>
            <a:r>
              <a:rPr lang="en-US" sz="800" i="1" dirty="0"/>
              <a:t>);</a:t>
            </a:r>
          </a:p>
          <a:p>
            <a:r>
              <a:rPr lang="en-US" sz="800" dirty="0"/>
              <a:t>				String </a:t>
            </a:r>
            <a:r>
              <a:rPr lang="en-US" sz="800" dirty="0" err="1"/>
              <a:t>errorMessage</a:t>
            </a:r>
            <a:r>
              <a:rPr lang="en-US" sz="800" dirty="0"/>
              <a:t> = </a:t>
            </a:r>
            <a:r>
              <a:rPr lang="en-US" sz="800" dirty="0" err="1" smtClean="0"/>
              <a:t>intent.getStringExtra</a:t>
            </a:r>
            <a:r>
              <a:rPr lang="en-US" sz="800" dirty="0" smtClean="0"/>
              <a:t>(</a:t>
            </a:r>
            <a:r>
              <a:rPr lang="en-US" sz="800" dirty="0" err="1"/>
              <a:t>PayPalActivity.</a:t>
            </a:r>
            <a:r>
              <a:rPr lang="en-US" sz="800" i="1" dirty="0" err="1"/>
              <a:t>EXTRA_ERROR_MESSAGE</a:t>
            </a:r>
            <a:r>
              <a:rPr lang="en-US" sz="800" i="1" dirty="0"/>
              <a:t>);</a:t>
            </a:r>
          </a:p>
          <a:p>
            <a:r>
              <a:rPr lang="en-US" sz="800" dirty="0"/>
              <a:t>				</a:t>
            </a:r>
            <a:r>
              <a:rPr lang="en-US" sz="800" b="1" dirty="0" err="1"/>
              <a:t>this.paymentFailed</a:t>
            </a:r>
            <a:r>
              <a:rPr lang="en-US" sz="800" b="1" dirty="0"/>
              <a:t>(</a:t>
            </a:r>
            <a:r>
              <a:rPr lang="en-US" sz="800" b="1" dirty="0" err="1"/>
              <a:t>errorID</a:t>
            </a:r>
            <a:r>
              <a:rPr lang="en-US" sz="800" b="1" dirty="0"/>
              <a:t>, </a:t>
            </a:r>
            <a:r>
              <a:rPr lang="en-US" sz="800" b="1" dirty="0" err="1"/>
              <a:t>errorMessage</a:t>
            </a:r>
            <a:r>
              <a:rPr lang="en-US" sz="800" b="1" dirty="0"/>
              <a:t>);</a:t>
            </a:r>
          </a:p>
          <a:p>
            <a:r>
              <a:rPr lang="en-US" sz="800" dirty="0"/>
              <a:t>			}</a:t>
            </a:r>
          </a:p>
          <a:p>
            <a:r>
              <a:rPr lang="en-US" sz="800" dirty="0"/>
              <a:t>	}</a:t>
            </a: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7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524000"/>
            <a:ext cx="6218238" cy="1089025"/>
          </a:xfrm>
        </p:spPr>
        <p:txBody>
          <a:bodyPr/>
          <a:lstStyle/>
          <a:p>
            <a:r>
              <a:rPr lang="en-US" dirty="0" smtClean="0"/>
              <a:t>Advanced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457200" y="1066800"/>
            <a:ext cx="6248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BB52"/>
              </a:buClr>
              <a:buNone/>
              <a:defRPr sz="2000">
                <a:solidFill>
                  <a:srgbClr val="003366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None/>
              <a:defRPr sz="1800">
                <a:solidFill>
                  <a:srgbClr val="003366"/>
                </a:solidFill>
                <a:latin typeface="+mn-lt"/>
                <a:ea typeface="+mn-ea"/>
              </a:defRPr>
            </a:lvl2pPr>
            <a:lvl3pPr marL="9144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BB52"/>
              </a:buClr>
              <a:buFont typeface="Times" charset="0"/>
              <a:buNone/>
              <a:defRPr sz="1600">
                <a:solidFill>
                  <a:srgbClr val="003366"/>
                </a:solidFill>
                <a:latin typeface="+mn-lt"/>
                <a:ea typeface="+mn-ea"/>
              </a:defRPr>
            </a:lvl3pPr>
            <a:lvl4pPr marL="13716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3366"/>
                </a:solidFill>
                <a:latin typeface="+mn-lt"/>
                <a:ea typeface="+mn-ea"/>
              </a:defRPr>
            </a:lvl4pPr>
            <a:lvl5pPr marL="18288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2860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 err="1" smtClean="0"/>
              <a:t>ResultDelegate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Chained, Parallel and Preapproved Payments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Dynamic Amount Calculation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5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ResultDelegate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Implement</a:t>
            </a:r>
            <a:r>
              <a:rPr lang="en-US" i="1" dirty="0" smtClean="0"/>
              <a:t> </a:t>
            </a:r>
            <a:r>
              <a:rPr lang="en-US" i="1" dirty="0" err="1" smtClean="0"/>
              <a:t>PayPalResultDelegate</a:t>
            </a:r>
            <a:r>
              <a:rPr lang="en-US" dirty="0" smtClean="0"/>
              <a:t> interface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Provides a way to be notified immediately when a payment has completed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Get’s called before the PayPal MPL </a:t>
            </a:r>
            <a:r>
              <a:rPr lang="en-US" dirty="0"/>
              <a:t>A</a:t>
            </a:r>
            <a:r>
              <a:rPr lang="en-US" dirty="0" smtClean="0"/>
              <a:t>ctivity is returned (</a:t>
            </a:r>
            <a:r>
              <a:rPr lang="en-US" dirty="0" err="1"/>
              <a:t>o</a:t>
            </a:r>
            <a:r>
              <a:rPr lang="en-US" dirty="0" err="1" smtClean="0"/>
              <a:t>nActivityResult</a:t>
            </a:r>
            <a:r>
              <a:rPr lang="en-US" dirty="0" smtClean="0"/>
              <a:t>())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r>
              <a:rPr lang="en-US" sz="1400" b="1" dirty="0"/>
              <a:t>public interface </a:t>
            </a:r>
            <a:r>
              <a:rPr lang="en-US" sz="1400" dirty="0" err="1"/>
              <a:t>PayPalResultDelegate</a:t>
            </a:r>
            <a:r>
              <a:rPr lang="en-US" sz="1400" dirty="0"/>
              <a:t>{ </a:t>
            </a:r>
          </a:p>
          <a:p>
            <a:pPr marL="342900" lvl="1" indent="0">
              <a:buNone/>
            </a:pPr>
            <a:r>
              <a:rPr lang="en-US" sz="1200" b="1" dirty="0"/>
              <a:t>void </a:t>
            </a:r>
            <a:r>
              <a:rPr lang="en-US" sz="1200" dirty="0" err="1"/>
              <a:t>onPaymentSucceeded</a:t>
            </a:r>
            <a:r>
              <a:rPr lang="en-US" sz="1200" dirty="0"/>
              <a:t>(String </a:t>
            </a:r>
            <a:r>
              <a:rPr lang="en-US" sz="1200" dirty="0" err="1"/>
              <a:t>payKey</a:t>
            </a:r>
            <a:r>
              <a:rPr lang="en-US" sz="1200" dirty="0"/>
              <a:t>, String </a:t>
            </a:r>
            <a:r>
              <a:rPr lang="en-US" sz="1200" dirty="0" err="1"/>
              <a:t>paymentStatus</a:t>
            </a:r>
            <a:r>
              <a:rPr lang="en-US" sz="1200" dirty="0"/>
              <a:t>); </a:t>
            </a:r>
          </a:p>
          <a:p>
            <a:pPr marL="342900" lvl="1" indent="0">
              <a:buNone/>
            </a:pPr>
            <a:r>
              <a:rPr lang="en-US" sz="1200" b="1" dirty="0"/>
              <a:t>void </a:t>
            </a:r>
            <a:r>
              <a:rPr lang="en-US" sz="1200" dirty="0" err="1"/>
              <a:t>onPaymentFailed</a:t>
            </a:r>
            <a:r>
              <a:rPr lang="en-US" sz="1200" dirty="0"/>
              <a:t>(String </a:t>
            </a:r>
            <a:r>
              <a:rPr lang="en-US" sz="1200" dirty="0" err="1"/>
              <a:t>paymentStatus</a:t>
            </a:r>
            <a:r>
              <a:rPr lang="en-US" sz="1200" dirty="0"/>
              <a:t>, String </a:t>
            </a:r>
            <a:r>
              <a:rPr lang="en-US" sz="1200" dirty="0" err="1"/>
              <a:t>correlationID</a:t>
            </a:r>
            <a:r>
              <a:rPr lang="en-US" sz="1200" dirty="0"/>
              <a:t>, String </a:t>
            </a:r>
            <a:r>
              <a:rPr lang="en-US" sz="1200" dirty="0" err="1"/>
              <a:t>payKey</a:t>
            </a:r>
            <a:r>
              <a:rPr lang="en-US" sz="1200" dirty="0"/>
              <a:t>, String </a:t>
            </a:r>
            <a:r>
              <a:rPr lang="en-US" sz="1200" dirty="0" err="1"/>
              <a:t>errorID</a:t>
            </a:r>
            <a:r>
              <a:rPr lang="en-US" sz="1200" dirty="0"/>
              <a:t>, String </a:t>
            </a:r>
            <a:r>
              <a:rPr lang="en-US" sz="1200" dirty="0" err="1"/>
              <a:t>errorMessage</a:t>
            </a:r>
            <a:r>
              <a:rPr lang="en-US" sz="1200" dirty="0"/>
              <a:t>); </a:t>
            </a:r>
          </a:p>
          <a:p>
            <a:pPr marL="342900" lvl="1" indent="0">
              <a:buNone/>
            </a:pPr>
            <a:r>
              <a:rPr lang="en-US" sz="1200" b="1" dirty="0"/>
              <a:t>void </a:t>
            </a:r>
            <a:r>
              <a:rPr lang="en-US" sz="1200" dirty="0" err="1"/>
              <a:t>onPaymentCanceled</a:t>
            </a:r>
            <a:r>
              <a:rPr lang="en-US" sz="1200" dirty="0"/>
              <a:t>(String </a:t>
            </a:r>
            <a:r>
              <a:rPr lang="en-US" sz="1200" dirty="0" err="1"/>
              <a:t>paymentStatus</a:t>
            </a:r>
            <a:r>
              <a:rPr lang="en-US" sz="1200" dirty="0"/>
              <a:t>); </a:t>
            </a:r>
          </a:p>
          <a:p>
            <a:r>
              <a:rPr lang="en-US" sz="1400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5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Chained, Parallel and Preapproved Payments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3756025" y="1252537"/>
            <a:ext cx="3787775" cy="1795463"/>
            <a:chOff x="4584700" y="2073275"/>
            <a:chExt cx="3787775" cy="1795463"/>
          </a:xfrm>
        </p:grpSpPr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4840288" y="2073275"/>
              <a:ext cx="2857500" cy="1795463"/>
              <a:chOff x="4840288" y="2073275"/>
              <a:chExt cx="2857500" cy="1795463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5765708" y="3325677"/>
                <a:ext cx="1033272" cy="277193"/>
              </a:xfrm>
              <a:prstGeom prst="rect">
                <a:avLst/>
              </a:prstGeom>
              <a:noFill/>
            </p:spPr>
            <p:txBody>
              <a:bodyPr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r>
                  <a:rPr lang="en-US" sz="12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latin typeface="Arial Narrow" pitchFamily="34" charset="0"/>
                    <a:ea typeface="ヒラギノ角ゴ Pro W3" pitchFamily="48" charset="-128"/>
                  </a:rPr>
                  <a:t>Primary</a:t>
                </a:r>
                <a:endParaRPr lang="en-US" sz="12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latin typeface="Arial Narrow" pitchFamily="34" charset="0"/>
                  <a:ea typeface="ヒラギノ角ゴ Pro W3" pitchFamily="48" charset="-128"/>
                </a:endParaRPr>
              </a:p>
            </p:txBody>
          </p:sp>
          <p:grpSp>
            <p:nvGrpSpPr>
              <p:cNvPr id="12" name="Group 18"/>
              <p:cNvGrpSpPr/>
              <p:nvPr/>
            </p:nvGrpSpPr>
            <p:grpSpPr bwMode="auto">
              <a:xfrm>
                <a:off x="4840288" y="2472557"/>
                <a:ext cx="535441" cy="852993"/>
                <a:chOff x="728066" y="1930085"/>
                <a:chExt cx="2147481" cy="339354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5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71025" y="1930085"/>
                  <a:ext cx="2004522" cy="3393540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6" name="Picture 25" descr="s.png"/>
                <p:cNvPicPr>
                  <a:picLocks noChangeAspect="1"/>
                </p:cNvPicPr>
                <p:nvPr/>
              </p:nvPicPr>
              <p:blipFill>
                <a:blip r:embed="rId3" cstate="screen"/>
                <a:stretch>
                  <a:fillRect/>
                </a:stretch>
              </p:blipFill>
              <p:spPr>
                <a:xfrm>
                  <a:off x="728066" y="3163104"/>
                  <a:ext cx="1816458" cy="2023705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20"/>
              <p:cNvGrpSpPr/>
              <p:nvPr/>
            </p:nvGrpSpPr>
            <p:grpSpPr bwMode="auto">
              <a:xfrm>
                <a:off x="7159030" y="2073275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3" name="Picture 2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4" name="Picture 23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14" name="Right Arrow 9"/>
              <p:cNvSpPr/>
              <p:nvPr/>
            </p:nvSpPr>
            <p:spPr bwMode="auto">
              <a:xfrm>
                <a:off x="5395913" y="2813050"/>
                <a:ext cx="590550" cy="360363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grpSp>
            <p:nvGrpSpPr>
              <p:cNvPr id="15" name="Group 20"/>
              <p:cNvGrpSpPr/>
              <p:nvPr/>
            </p:nvGrpSpPr>
            <p:grpSpPr bwMode="auto">
              <a:xfrm>
                <a:off x="5999785" y="2507213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1" name="Picture 20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2" name="Picture 21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20"/>
              <p:cNvGrpSpPr/>
              <p:nvPr/>
            </p:nvGrpSpPr>
            <p:grpSpPr bwMode="auto">
              <a:xfrm>
                <a:off x="7159030" y="3016025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19" name="Picture 1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" name="Picture 19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17" name="Right Arrow 12"/>
              <p:cNvSpPr/>
              <p:nvPr/>
            </p:nvSpPr>
            <p:spPr bwMode="auto">
              <a:xfrm rot="20391548">
                <a:off x="6550025" y="2578100"/>
                <a:ext cx="628650" cy="360363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 bwMode="auto">
              <a:xfrm rot="1208452" flipV="1">
                <a:off x="6577013" y="3054350"/>
                <a:ext cx="630237" cy="36195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</p:grpSp>
        <p:sp>
          <p:nvSpPr>
            <p:cNvPr id="7" name="TextBox 47"/>
            <p:cNvSpPr txBox="1">
              <a:spLocks noChangeArrowheads="1"/>
            </p:cNvSpPr>
            <p:nvPr/>
          </p:nvSpPr>
          <p:spPr bwMode="auto">
            <a:xfrm>
              <a:off x="5797550" y="2263775"/>
              <a:ext cx="9223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10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8" name="TextBox 48"/>
            <p:cNvSpPr txBox="1">
              <a:spLocks noChangeArrowheads="1"/>
            </p:cNvSpPr>
            <p:nvPr/>
          </p:nvSpPr>
          <p:spPr bwMode="auto">
            <a:xfrm>
              <a:off x="7429500" y="2465388"/>
              <a:ext cx="9239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40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9" name="TextBox 49"/>
            <p:cNvSpPr txBox="1">
              <a:spLocks noChangeArrowheads="1"/>
            </p:cNvSpPr>
            <p:nvPr/>
          </p:nvSpPr>
          <p:spPr bwMode="auto">
            <a:xfrm>
              <a:off x="7450138" y="3400425"/>
              <a:ext cx="9223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50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10" name="TextBox 50"/>
            <p:cNvSpPr txBox="1">
              <a:spLocks noChangeArrowheads="1"/>
            </p:cNvSpPr>
            <p:nvPr/>
          </p:nvSpPr>
          <p:spPr bwMode="auto">
            <a:xfrm>
              <a:off x="4584700" y="2236788"/>
              <a:ext cx="922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33CC"/>
                  </a:solidFill>
                </a:rPr>
                <a:t>$</a:t>
              </a:r>
              <a:r>
                <a:rPr lang="en-US" sz="1600" b="1" dirty="0" smtClean="0">
                  <a:solidFill>
                    <a:srgbClr val="0033CC"/>
                  </a:solidFill>
                </a:rPr>
                <a:t>100</a:t>
              </a:r>
              <a:endParaRPr lang="en-US" sz="1600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27" name="Group 66"/>
          <p:cNvGrpSpPr>
            <a:grpSpLocks/>
          </p:cNvGrpSpPr>
          <p:nvPr/>
        </p:nvGrpSpPr>
        <p:grpSpPr bwMode="auto">
          <a:xfrm>
            <a:off x="307975" y="992187"/>
            <a:ext cx="3502025" cy="2284413"/>
            <a:chOff x="525463" y="1828800"/>
            <a:chExt cx="3502025" cy="2284413"/>
          </a:xfrm>
        </p:grpSpPr>
        <p:grpSp>
          <p:nvGrpSpPr>
            <p:cNvPr id="28" name="Group 56"/>
            <p:cNvGrpSpPr>
              <a:grpSpLocks/>
            </p:cNvGrpSpPr>
            <p:nvPr/>
          </p:nvGrpSpPr>
          <p:grpSpPr bwMode="auto">
            <a:xfrm>
              <a:off x="730249" y="1828801"/>
              <a:ext cx="2622549" cy="2284414"/>
              <a:chOff x="895907" y="1712439"/>
              <a:chExt cx="2621545" cy="2284649"/>
            </a:xfrm>
          </p:grpSpPr>
          <p:grpSp>
            <p:nvGrpSpPr>
              <p:cNvPr id="33" name="Group 18"/>
              <p:cNvGrpSpPr/>
              <p:nvPr/>
            </p:nvGrpSpPr>
            <p:grpSpPr>
              <a:xfrm>
                <a:off x="895907" y="2394075"/>
                <a:ext cx="535617" cy="852396"/>
                <a:chOff x="728066" y="1930085"/>
                <a:chExt cx="2147481" cy="339354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6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71025" y="1930085"/>
                  <a:ext cx="2004522" cy="3393540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7" name="Picture 46" descr="s.png"/>
                <p:cNvPicPr>
                  <a:picLocks noChangeAspect="1"/>
                </p:cNvPicPr>
                <p:nvPr/>
              </p:nvPicPr>
              <p:blipFill>
                <a:blip r:embed="rId3" cstate="screen"/>
                <a:stretch>
                  <a:fillRect/>
                </a:stretch>
              </p:blipFill>
              <p:spPr>
                <a:xfrm>
                  <a:off x="728066" y="3163104"/>
                  <a:ext cx="1816458" cy="2023705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oup 24"/>
              <p:cNvGrpSpPr/>
              <p:nvPr/>
            </p:nvGrpSpPr>
            <p:grpSpPr>
              <a:xfrm>
                <a:off x="2488050" y="1712439"/>
                <a:ext cx="538935" cy="852116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4" name="Picture 4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5" name="Picture 44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35" name="Right Arrow 34"/>
              <p:cNvSpPr/>
              <p:nvPr/>
            </p:nvSpPr>
            <p:spPr bwMode="auto">
              <a:xfrm>
                <a:off x="1613183" y="2684088"/>
                <a:ext cx="1329816" cy="36040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grpSp>
            <p:nvGrpSpPr>
              <p:cNvPr id="36" name="Group 20"/>
              <p:cNvGrpSpPr/>
              <p:nvPr/>
            </p:nvGrpSpPr>
            <p:grpSpPr>
              <a:xfrm>
                <a:off x="2978517" y="2445332"/>
                <a:ext cx="538935" cy="852116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2" name="Picture 2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3" name="Picture 42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grpSp>
            <p:nvGrpSpPr>
              <p:cNvPr id="37" name="Group 20"/>
              <p:cNvGrpSpPr/>
              <p:nvPr/>
            </p:nvGrpSpPr>
            <p:grpSpPr>
              <a:xfrm>
                <a:off x="2488050" y="3144972"/>
                <a:ext cx="538935" cy="852116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0" name="Picture 39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" name="Picture 40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38" name="Right Arrow 37"/>
              <p:cNvSpPr/>
              <p:nvPr/>
            </p:nvSpPr>
            <p:spPr bwMode="auto">
              <a:xfrm rot="740181" flipV="1">
                <a:off x="1483058" y="3122283"/>
                <a:ext cx="1012437" cy="36040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sp>
            <p:nvSpPr>
              <p:cNvPr id="39" name="Right Arrow 38"/>
              <p:cNvSpPr/>
              <p:nvPr/>
            </p:nvSpPr>
            <p:spPr bwMode="auto">
              <a:xfrm rot="20859819">
                <a:off x="1483058" y="2252244"/>
                <a:ext cx="1012437" cy="36040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</p:grpSp>
        <p:sp>
          <p:nvSpPr>
            <p:cNvPr id="29" name="TextBox 68"/>
            <p:cNvSpPr txBox="1">
              <a:spLocks noChangeArrowheads="1"/>
            </p:cNvSpPr>
            <p:nvPr/>
          </p:nvSpPr>
          <p:spPr bwMode="auto">
            <a:xfrm>
              <a:off x="2593975" y="2085975"/>
              <a:ext cx="9239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10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30" name="TextBox 69"/>
            <p:cNvSpPr txBox="1">
              <a:spLocks noChangeArrowheads="1"/>
            </p:cNvSpPr>
            <p:nvPr/>
          </p:nvSpPr>
          <p:spPr bwMode="auto">
            <a:xfrm>
              <a:off x="3105150" y="2987675"/>
              <a:ext cx="9223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40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31" name="TextBox 70"/>
            <p:cNvSpPr txBox="1">
              <a:spLocks noChangeArrowheads="1"/>
            </p:cNvSpPr>
            <p:nvPr/>
          </p:nvSpPr>
          <p:spPr bwMode="auto">
            <a:xfrm>
              <a:off x="2633663" y="3687763"/>
              <a:ext cx="9223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50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32" name="TextBox 71"/>
            <p:cNvSpPr txBox="1">
              <a:spLocks noChangeArrowheads="1"/>
            </p:cNvSpPr>
            <p:nvPr/>
          </p:nvSpPr>
          <p:spPr bwMode="auto">
            <a:xfrm>
              <a:off x="525463" y="2198688"/>
              <a:ext cx="9223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33CC"/>
                  </a:solidFill>
                </a:rPr>
                <a:t>$</a:t>
              </a:r>
              <a:r>
                <a:rPr lang="en-US" sz="1600" b="1" dirty="0" smtClean="0">
                  <a:solidFill>
                    <a:srgbClr val="0033CC"/>
                  </a:solidFill>
                </a:rPr>
                <a:t>100</a:t>
              </a:r>
              <a:endParaRPr lang="en-US" sz="1600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2552700" y="3048000"/>
            <a:ext cx="2324100" cy="2451071"/>
            <a:chOff x="6362704" y="4283202"/>
            <a:chExt cx="2324760" cy="2450560"/>
          </a:xfrm>
        </p:grpSpPr>
        <p:sp>
          <p:nvSpPr>
            <p:cNvPr id="49" name="Rounded Rectangle 17"/>
            <p:cNvSpPr>
              <a:spLocks noChangeArrowheads="1"/>
            </p:cNvSpPr>
            <p:nvPr/>
          </p:nvSpPr>
          <p:spPr bwMode="auto">
            <a:xfrm rot="-2938523">
              <a:off x="5980787" y="4975442"/>
              <a:ext cx="2349010" cy="1167629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7137400" y="5702300"/>
              <a:ext cx="774700" cy="6096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grpSp>
          <p:nvGrpSpPr>
            <p:cNvPr id="51" name="Group 18"/>
            <p:cNvGrpSpPr/>
            <p:nvPr/>
          </p:nvGrpSpPr>
          <p:grpSpPr>
            <a:xfrm>
              <a:off x="6362704" y="5477849"/>
              <a:ext cx="583937" cy="922760"/>
              <a:chOff x="728065" y="1930085"/>
              <a:chExt cx="2147482" cy="339354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71026" y="1930085"/>
                <a:ext cx="2004521" cy="3393540"/>
              </a:xfrm>
              <a:prstGeom prst="rect">
                <a:avLst/>
              </a:prstGeom>
              <a:noFill/>
              <a:ln w="22225" cap="flat" cmpd="sng" algn="ctr">
                <a:noFill/>
                <a:prstDash val="solid"/>
                <a:miter lim="800000"/>
                <a:headEnd/>
                <a:tailEnd/>
              </a:ln>
              <a:effectLst/>
            </p:spPr>
          </p:pic>
          <p:pic>
            <p:nvPicPr>
              <p:cNvPr id="60" name="Picture 59" descr="s.png"/>
              <p:cNvPicPr>
                <a:picLocks noChangeAspect="1"/>
              </p:cNvPicPr>
              <p:nvPr/>
            </p:nvPicPr>
            <p:blipFill>
              <a:blip r:embed="rId6" cstate="screen"/>
              <a:stretch>
                <a:fillRect/>
              </a:stretch>
            </p:blipFill>
            <p:spPr>
              <a:xfrm>
                <a:off x="728065" y="3163102"/>
                <a:ext cx="1816457" cy="2023704"/>
              </a:xfrm>
              <a:prstGeom prst="rect">
                <a:avLst/>
              </a:prstGeom>
            </p:spPr>
          </p:pic>
        </p:grpSp>
        <p:grpSp>
          <p:nvGrpSpPr>
            <p:cNvPr id="52" name="Group 20"/>
            <p:cNvGrpSpPr/>
            <p:nvPr/>
          </p:nvGrpSpPr>
          <p:grpSpPr>
            <a:xfrm>
              <a:off x="8099911" y="5478001"/>
              <a:ext cx="587553" cy="922456"/>
              <a:chOff x="4607660" y="1933493"/>
              <a:chExt cx="2160784" cy="339242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57" name="Picture 5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64579" y="1933493"/>
                <a:ext cx="2003865" cy="3392424"/>
              </a:xfrm>
              <a:prstGeom prst="rect">
                <a:avLst/>
              </a:prstGeom>
              <a:noFill/>
              <a:ln w="22225" cap="flat" cmpd="sng" algn="ctr">
                <a:noFill/>
                <a:prstDash val="solid"/>
                <a:miter lim="800000"/>
                <a:headEnd/>
                <a:tailEnd/>
              </a:ln>
              <a:effectLst/>
            </p:spPr>
          </p:pic>
          <p:pic>
            <p:nvPicPr>
              <p:cNvPr id="58" name="Picture 57" descr="r.png"/>
              <p:cNvPicPr>
                <a:picLocks noChangeAspect="1"/>
              </p:cNvPicPr>
              <p:nvPr/>
            </p:nvPicPr>
            <p:blipFill>
              <a:blip r:embed="rId7" cstate="screen"/>
              <a:stretch>
                <a:fillRect/>
              </a:stretch>
            </p:blipFill>
            <p:spPr>
              <a:xfrm>
                <a:off x="4607660" y="3075358"/>
                <a:ext cx="1804267" cy="2102947"/>
              </a:xfrm>
              <a:prstGeom prst="rect">
                <a:avLst/>
              </a:prstGeom>
            </p:spPr>
          </p:pic>
        </p:grpSp>
        <p:grpSp>
          <p:nvGrpSpPr>
            <p:cNvPr id="53" name="Group 16"/>
            <p:cNvGrpSpPr>
              <a:grpSpLocks/>
            </p:cNvGrpSpPr>
            <p:nvPr/>
          </p:nvGrpSpPr>
          <p:grpSpPr bwMode="auto">
            <a:xfrm>
              <a:off x="7102691" y="5727179"/>
              <a:ext cx="884489" cy="552620"/>
              <a:chOff x="7454394" y="5337936"/>
              <a:chExt cx="736698" cy="460281"/>
            </a:xfrm>
          </p:grpSpPr>
          <p:sp>
            <p:nvSpPr>
              <p:cNvPr id="55" name="Right Arrow 54"/>
              <p:cNvSpPr/>
              <p:nvPr/>
            </p:nvSpPr>
            <p:spPr bwMode="auto">
              <a:xfrm>
                <a:off x="7454392" y="5465109"/>
                <a:ext cx="736697" cy="179787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pic>
            <p:nvPicPr>
              <p:cNvPr id="56" name="Picture 2" descr="http://tbn0.google.com/images?q=tbn:CwxmPXfCEp0LbM:http://samueljscott.files.wordpress.com/2007/04/dollar.jpg">
                <a:hlinkClick r:id="rId8"/>
              </p:cNvPr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-4386239">
                <a:off x="7553834" y="5471566"/>
                <a:ext cx="460281" cy="193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4" name="TextBox 18"/>
            <p:cNvSpPr txBox="1">
              <a:spLocks noChangeArrowheads="1"/>
            </p:cNvSpPr>
            <p:nvPr/>
          </p:nvSpPr>
          <p:spPr bwMode="auto">
            <a:xfrm rot="18686306">
              <a:off x="5973871" y="4877843"/>
              <a:ext cx="1435502" cy="246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dirty="0"/>
                <a:t>Pre Approval</a:t>
              </a:r>
            </a:p>
          </p:txBody>
        </p:sp>
      </p:grpSp>
      <p:pic>
        <p:nvPicPr>
          <p:cNvPr id="61" name="Picture 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4537" y="3392460"/>
            <a:ext cx="544513" cy="92233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sp>
        <p:nvSpPr>
          <p:cNvPr id="62" name="TextBox 34"/>
          <p:cNvSpPr txBox="1">
            <a:spLocks noChangeArrowheads="1"/>
          </p:cNvSpPr>
          <p:nvPr/>
        </p:nvSpPr>
        <p:spPr bwMode="auto">
          <a:xfrm rot="788090">
            <a:off x="3290887" y="3797272"/>
            <a:ext cx="40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743200"/>
            <a:ext cx="19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Parallel Payment</a:t>
            </a:r>
            <a:endParaRPr lang="en-US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4213225" y="2743200"/>
            <a:ext cx="201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Chained Payment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489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Amount Calculation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Allows modification of </a:t>
            </a:r>
            <a:r>
              <a:rPr lang="en-US" dirty="0"/>
              <a:t>the payment (Amount, tax, </a:t>
            </a:r>
            <a:r>
              <a:rPr lang="en-US" dirty="0" smtClean="0"/>
              <a:t>shipping) based on the buyer’s shipping address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Enable by setting 	</a:t>
            </a:r>
            <a:r>
              <a:rPr lang="en-US" sz="1400" dirty="0" err="1" smtClean="0"/>
              <a:t>payPal.setDynamicAmountCalculationEnabled</a:t>
            </a:r>
            <a:r>
              <a:rPr lang="en-US" sz="1400" dirty="0"/>
              <a:t>(true)</a:t>
            </a:r>
            <a:r>
              <a:rPr lang="en-US" sz="1400" dirty="0" smtClean="0"/>
              <a:t>;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Implement </a:t>
            </a:r>
            <a:r>
              <a:rPr lang="en-US" i="1" dirty="0" err="1" smtClean="0"/>
              <a:t>PaymentAdjuster</a:t>
            </a:r>
            <a:r>
              <a:rPr lang="en-US" dirty="0" smtClean="0"/>
              <a:t> interface</a:t>
            </a:r>
          </a:p>
          <a:p>
            <a:endParaRPr lang="en-US" dirty="0" smtClean="0"/>
          </a:p>
          <a:p>
            <a:r>
              <a:rPr lang="en-US" b="1" dirty="0"/>
              <a:t>p</a:t>
            </a:r>
            <a:r>
              <a:rPr lang="en-US" b="1" dirty="0" smtClean="0"/>
              <a:t>ublic interface</a:t>
            </a:r>
            <a:r>
              <a:rPr lang="en-US" dirty="0" smtClean="0"/>
              <a:t> </a:t>
            </a:r>
            <a:r>
              <a:rPr lang="en-US" dirty="0" err="1" smtClean="0"/>
              <a:t>PaymentAdjuster</a:t>
            </a:r>
            <a:r>
              <a:rPr lang="en-US" dirty="0" smtClean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MEPAmounts</a:t>
            </a:r>
            <a:r>
              <a:rPr lang="en-US" dirty="0" smtClean="0"/>
              <a:t> </a:t>
            </a:r>
            <a:r>
              <a:rPr lang="en-US" b="1" dirty="0" err="1" smtClean="0"/>
              <a:t>adjustAmount</a:t>
            </a:r>
            <a:r>
              <a:rPr lang="en-US" dirty="0" smtClean="0"/>
              <a:t>(</a:t>
            </a:r>
            <a:r>
              <a:rPr lang="en-US" dirty="0" err="1" smtClean="0"/>
              <a:t>MEPAddress</a:t>
            </a:r>
            <a:r>
              <a:rPr lang="en-US" dirty="0" smtClean="0"/>
              <a:t> address, String currency, String tax, String shipping);</a:t>
            </a:r>
          </a:p>
          <a:p>
            <a:r>
              <a:rPr lang="en-US" dirty="0" smtClean="0"/>
              <a:t>	public Vector&lt;</a:t>
            </a:r>
            <a:r>
              <a:rPr lang="en-US" dirty="0" err="1" smtClean="0"/>
              <a:t>MEPReceiverAmounts</a:t>
            </a:r>
            <a:r>
              <a:rPr lang="en-US" dirty="0" smtClean="0"/>
              <a:t>&gt; </a:t>
            </a:r>
            <a:r>
              <a:rPr lang="en-US" b="1" dirty="0" err="1" smtClean="0"/>
              <a:t>adjustAmountsAdvanced</a:t>
            </a:r>
            <a:r>
              <a:rPr lang="en-US" dirty="0" smtClean="0"/>
              <a:t>(</a:t>
            </a:r>
            <a:r>
              <a:rPr lang="en-US" dirty="0" err="1"/>
              <a:t>MEPAddress</a:t>
            </a:r>
            <a:r>
              <a:rPr lang="en-US" dirty="0"/>
              <a:t> address, String currency, Vector&lt;</a:t>
            </a:r>
            <a:r>
              <a:rPr lang="en-US" dirty="0" err="1"/>
              <a:t>MEPReceiverAmounts</a:t>
            </a:r>
            <a:r>
              <a:rPr lang="en-US" dirty="0"/>
              <a:t>&gt; receivers</a:t>
            </a:r>
            <a:r>
              <a:rPr lang="en-US" dirty="0" smtClean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6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Instant Payment Notifications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Refunds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Transaction Search/Details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1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all" dirty="0" smtClean="0">
                <a:cs typeface="+mj-cs"/>
              </a:rPr>
              <a:t>M-commerce is exploding</a:t>
            </a:r>
          </a:p>
        </p:txBody>
      </p:sp>
      <p:sp>
        <p:nvSpPr>
          <p:cNvPr id="10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B4FBE4-F10C-594C-98E0-D8F53856CD62}" type="slidenum">
              <a:rPr lang="en-US" sz="1100">
                <a:solidFill>
                  <a:schemeClr val="bg1"/>
                </a:solidFill>
              </a:rPr>
              <a:pPr/>
              <a:t>4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152400" y="1143000"/>
            <a:ext cx="2895600" cy="3667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algn="ctr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  <a:ea typeface="ＭＳ Ｐゴシック" pitchFamily="1" charset="-128"/>
                <a:cs typeface="+mn-cs"/>
              </a:rPr>
              <a:t>Apps</a:t>
            </a:r>
          </a:p>
        </p:txBody>
      </p:sp>
      <p:sp>
        <p:nvSpPr>
          <p:cNvPr id="1030" name="Rectangle 21"/>
          <p:cNvSpPr>
            <a:spLocks noChangeArrowheads="1"/>
          </p:cNvSpPr>
          <p:nvPr/>
        </p:nvSpPr>
        <p:spPr bwMode="auto">
          <a:xfrm>
            <a:off x="3886200" y="1143000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algn="ctr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  <a:ea typeface="ＭＳ Ｐゴシック" pitchFamily="1" charset="-128"/>
                <a:cs typeface="+mn-cs"/>
              </a:rPr>
              <a:t>Remote</a:t>
            </a:r>
          </a:p>
        </p:txBody>
      </p:sp>
      <p:graphicFrame>
        <p:nvGraphicFramePr>
          <p:cNvPr id="1026" name="Object 33"/>
          <p:cNvGraphicFramePr>
            <a:graphicFrameLocks/>
          </p:cNvGraphicFramePr>
          <p:nvPr/>
        </p:nvGraphicFramePr>
        <p:xfrm>
          <a:off x="379413" y="1733550"/>
          <a:ext cx="2363787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Chart" r:id="rId4" imgW="3028950" imgH="2781300" progId="MSGraph.Chart.8">
                  <p:embed/>
                </p:oleObj>
              </mc:Choice>
              <mc:Fallback>
                <p:oleObj name="Chart" r:id="rId4" imgW="3028950" imgH="2781300" progId="MSGraph.Chart.8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733550"/>
                        <a:ext cx="2363787" cy="251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969696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34"/>
          <p:cNvSpPr txBox="1">
            <a:spLocks noChangeArrowheads="1"/>
          </p:cNvSpPr>
          <p:nvPr/>
        </p:nvSpPr>
        <p:spPr bwMode="auto">
          <a:xfrm>
            <a:off x="77788" y="1733550"/>
            <a:ext cx="201453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>
                <a:solidFill>
                  <a:srgbClr val="4D4D4D"/>
                </a:solidFill>
                <a:ea typeface="Geneva" charset="0"/>
                <a:cs typeface="Arial" charset="0"/>
              </a:rPr>
              <a:t>Global Mobile Apps Revenues ($B)</a:t>
            </a:r>
            <a:endParaRPr lang="en-US" sz="1200">
              <a:ea typeface="Geneva" charset="0"/>
              <a:cs typeface="Arial" charset="0"/>
            </a:endParaRPr>
          </a:p>
        </p:txBody>
      </p:sp>
      <p:sp>
        <p:nvSpPr>
          <p:cNvPr id="1032" name="Text Box 31"/>
          <p:cNvSpPr txBox="1">
            <a:spLocks noChangeArrowheads="1"/>
          </p:cNvSpPr>
          <p:nvPr/>
        </p:nvSpPr>
        <p:spPr bwMode="auto">
          <a:xfrm>
            <a:off x="230188" y="4164013"/>
            <a:ext cx="25574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00"/>
              <a:t>Source: Gartner (January, 2010)</a:t>
            </a: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3733800" y="2133600"/>
            <a:ext cx="3211513" cy="1770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57150" indent="-57150">
              <a:buFontTx/>
              <a:buChar char="•"/>
            </a:pPr>
            <a:r>
              <a:rPr lang="en-US" sz="1400"/>
              <a:t>eBay reached ~2B+ in 2010</a:t>
            </a:r>
          </a:p>
          <a:p>
            <a:pPr marL="57150" indent="-57150"/>
            <a:endParaRPr lang="en-US" sz="1400"/>
          </a:p>
          <a:p>
            <a:pPr marL="57150" indent="-57150">
              <a:buFontTx/>
              <a:buChar char="•"/>
            </a:pPr>
            <a:r>
              <a:rPr lang="en-US" sz="1400"/>
              <a:t> Amazon reached $1B in last year</a:t>
            </a:r>
          </a:p>
          <a:p>
            <a:pPr marL="57150" indent="-57150">
              <a:buFontTx/>
              <a:buChar char="•"/>
            </a:pPr>
            <a:endParaRPr lang="en-US" sz="1400"/>
          </a:p>
          <a:p>
            <a:pPr marL="57150" indent="-57150">
              <a:buFontTx/>
              <a:buChar char="•"/>
            </a:pPr>
            <a:r>
              <a:rPr lang="en-US" sz="1400"/>
              <a:t>Japan showing the way with Rakuten mcommerce volume @ 20% of total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9" name="Content Placeholder 8" descr="Screen shot 2011-03-01 at 3.23.5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9" b="8099"/>
          <a:stretch>
            <a:fillRect/>
          </a:stretch>
        </p:blipFill>
        <p:spPr>
          <a:xfrm>
            <a:off x="-19493" y="990600"/>
            <a:ext cx="7410893" cy="3886200"/>
          </a:xfrm>
        </p:spPr>
      </p:pic>
      <p:sp>
        <p:nvSpPr>
          <p:cNvPr id="10" name="Oval 9"/>
          <p:cNvSpPr/>
          <p:nvPr/>
        </p:nvSpPr>
        <p:spPr bwMode="auto">
          <a:xfrm>
            <a:off x="1981200" y="1219200"/>
            <a:ext cx="53340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600200" y="2667000"/>
            <a:ext cx="914400" cy="152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61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your </a:t>
            </a:r>
            <a:r>
              <a:rPr lang="en-US" dirty="0" err="1" smtClean="0"/>
              <a:t>AppID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Submit your app for App Store/Marketplace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638" y="-395042"/>
            <a:ext cx="6248400" cy="3276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https://www.paypal.com/dts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 bwMode="auto">
          <a:xfrm>
            <a:off x="577850" y="3678238"/>
            <a:ext cx="62182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>
            <a:lvl1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  <a:cs typeface="ＭＳ Ｐゴシック" charset="0"/>
              </a:defRPr>
            </a:lvl2pPr>
            <a:lvl3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  <a:cs typeface="ＭＳ Ｐゴシック" charset="0"/>
              </a:defRPr>
            </a:lvl3pPr>
            <a:lvl4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  <a:cs typeface="ＭＳ Ｐゴシック" charset="0"/>
              </a:defRPr>
            </a:lvl4pPr>
            <a:lvl5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  <a:cs typeface="ＭＳ Ｐゴシック" charset="0"/>
              </a:defRPr>
            </a:lvl5pPr>
            <a:lvl6pPr marL="457200" algn="l" defTabSz="731838" rtl="0" fontAlgn="base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</a:defRPr>
            </a:lvl6pPr>
            <a:lvl7pPr marL="914400" algn="l" defTabSz="731838" rtl="0" fontAlgn="base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</a:defRPr>
            </a:lvl7pPr>
            <a:lvl8pPr marL="1371600" algn="l" defTabSz="731838" rtl="0" fontAlgn="base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</a:defRPr>
            </a:lvl8pPr>
            <a:lvl9pPr marL="1828800" algn="l" defTabSz="731838" rtl="0" fontAlgn="base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</a:defRPr>
            </a:lvl9pPr>
          </a:lstStyle>
          <a:p>
            <a:pPr algn="ctr"/>
            <a:r>
              <a:rPr lang="en-US" sz="2400" dirty="0" smtClean="0"/>
              <a:t>https://</a:t>
            </a:r>
            <a:r>
              <a:rPr lang="en-US" sz="2400" dirty="0" err="1" smtClean="0"/>
              <a:t>www.x.com</a:t>
            </a:r>
            <a:r>
              <a:rPr lang="en-US" sz="2400" dirty="0" smtClean="0"/>
              <a:t>/mobile</a:t>
            </a:r>
            <a:endParaRPr lang="en-US" sz="2400" dirty="0"/>
          </a:p>
        </p:txBody>
      </p:sp>
      <p:pic>
        <p:nvPicPr>
          <p:cNvPr id="6" name="Picture 5" descr="x_com_mobile_qr_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288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4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1212" y="609600"/>
            <a:ext cx="5186490" cy="43220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52400"/>
            <a:ext cx="7348900" cy="3508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3152" tIns="36576" rIns="73152" bIns="36576" rtlCol="0">
            <a:spAutoFit/>
          </a:bodyPr>
          <a:lstStyle/>
          <a:p>
            <a:pPr algn="ctr"/>
            <a:r>
              <a: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PayPal X Developer Challenge for </a:t>
            </a:r>
            <a:r>
              <a:rPr lang="en-US" sz="1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Android</a:t>
            </a:r>
            <a:r>
              <a:rPr lang="en-US" sz="18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TM</a:t>
            </a:r>
            <a:endParaRPr lang="en-US" sz="1800" b="1" cap="all" baseline="30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8635" y="4953000"/>
            <a:ext cx="5636565" cy="412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3152" tIns="36576" rIns="73152" bIns="36576">
            <a:spAutoFit/>
          </a:bodyPr>
          <a:lstStyle/>
          <a:p>
            <a:pPr algn="ctr"/>
            <a:r>
              <a:rPr lang="en-US" sz="2200" b="1" dirty="0">
                <a:solidFill>
                  <a:srgbClr val="9BBB59"/>
                </a:solidFill>
              </a:rPr>
              <a:t>https://</a:t>
            </a:r>
            <a:r>
              <a:rPr lang="en-US" sz="2200" b="1" dirty="0" err="1">
                <a:solidFill>
                  <a:srgbClr val="9BBB59"/>
                </a:solidFill>
              </a:rPr>
              <a:t>www.x.com</a:t>
            </a:r>
            <a:r>
              <a:rPr lang="en-US" sz="2200" b="1" dirty="0">
                <a:solidFill>
                  <a:srgbClr val="9BBB59"/>
                </a:solidFill>
              </a:rPr>
              <a:t>/</a:t>
            </a:r>
            <a:r>
              <a:rPr lang="en-US" sz="2200" b="1" dirty="0" err="1">
                <a:solidFill>
                  <a:srgbClr val="9BBB59"/>
                </a:solidFill>
              </a:rPr>
              <a:t>devchallenge</a:t>
            </a:r>
            <a:endParaRPr lang="en-US" sz="2200" b="1" dirty="0">
              <a:solidFill>
                <a:srgbClr val="9BBB5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877" y="1143000"/>
            <a:ext cx="1982523" cy="32901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3152" tIns="36576" rIns="73152" bIns="36576" rtlCol="0">
            <a:spAutoFit/>
          </a:bodyPr>
          <a:lstStyle/>
          <a:p>
            <a:r>
              <a:rPr lang="en-US" sz="1900" b="1" dirty="0">
                <a:solidFill>
                  <a:schemeClr val="tx2"/>
                </a:solidFill>
              </a:rPr>
              <a:t>Must use MPL or MEC</a:t>
            </a:r>
          </a:p>
          <a:p>
            <a:r>
              <a:rPr lang="en-US" sz="1900" b="1" dirty="0">
                <a:solidFill>
                  <a:schemeClr val="tx2"/>
                </a:solidFill>
              </a:rPr>
              <a:t>Deadline May 14</a:t>
            </a:r>
            <a:r>
              <a:rPr lang="en-US" sz="1900" b="1" baseline="30000" dirty="0">
                <a:solidFill>
                  <a:schemeClr val="tx2"/>
                </a:solidFill>
              </a:rPr>
              <a:t>th</a:t>
            </a:r>
            <a:endParaRPr lang="en-US" sz="1900" b="1" dirty="0">
              <a:solidFill>
                <a:schemeClr val="tx2"/>
              </a:solidFill>
            </a:endParaRPr>
          </a:p>
          <a:p>
            <a:r>
              <a:rPr lang="en-US" sz="1900" b="1" dirty="0">
                <a:solidFill>
                  <a:schemeClr val="tx2"/>
                </a:solidFill>
              </a:rPr>
              <a:t>Awards: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sz="1900" b="1" dirty="0">
                <a:solidFill>
                  <a:schemeClr val="tx2"/>
                </a:solidFill>
              </a:rPr>
              <a:t>$25000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sz="1900" b="1" dirty="0">
                <a:solidFill>
                  <a:schemeClr val="tx2"/>
                </a:solidFill>
              </a:rPr>
              <a:t>$15000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sz="1900" b="1" dirty="0">
                <a:solidFill>
                  <a:schemeClr val="tx2"/>
                </a:solidFill>
              </a:rPr>
              <a:t>$10000</a:t>
            </a:r>
          </a:p>
          <a:p>
            <a:r>
              <a:rPr lang="en-US" sz="1900" b="1" dirty="0">
                <a:solidFill>
                  <a:schemeClr val="tx2"/>
                </a:solidFill>
              </a:rPr>
              <a:t>+ Marketing and PR support</a:t>
            </a:r>
          </a:p>
        </p:txBody>
      </p:sp>
    </p:spTree>
    <p:extLst>
      <p:ext uri="{BB962C8B-B14F-4D97-AF65-F5344CB8AC3E}">
        <p14:creationId xmlns:p14="http://schemas.microsoft.com/office/powerpoint/2010/main" val="217310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hlinkClick r:id="rId2"/>
              </a:rPr>
              <a:t>www.x.com</a:t>
            </a:r>
            <a:endParaRPr lang="en-US" dirty="0" smtClean="0"/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paypalx</a:t>
            </a:r>
            <a:endParaRPr lang="en-US" dirty="0" smtClean="0"/>
          </a:p>
          <a:p>
            <a:pPr algn="ctr"/>
            <a:r>
              <a:rPr lang="en-US" dirty="0" err="1"/>
              <a:t>f</a:t>
            </a:r>
            <a:r>
              <a:rPr lang="en-US" dirty="0" err="1" smtClean="0"/>
              <a:t>acebook.com</a:t>
            </a:r>
            <a:r>
              <a:rPr lang="en-US" dirty="0" smtClean="0"/>
              <a:t>/</a:t>
            </a:r>
            <a:r>
              <a:rPr lang="en-US" dirty="0" err="1" smtClean="0"/>
              <a:t>paypalx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all" dirty="0" smtClean="0">
                <a:cs typeface="+mj-cs"/>
              </a:rPr>
              <a:t>M-commerce is also expanding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2CB645-6634-1F48-AFAE-57D7CBE45FA3}" type="slidenum">
              <a:rPr lang="en-US" sz="1100">
                <a:solidFill>
                  <a:schemeClr val="bg1"/>
                </a:solidFill>
              </a:rPr>
              <a:pPr/>
              <a:t>5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7172" name="Rectangle 21"/>
          <p:cNvSpPr>
            <a:spLocks noChangeArrowheads="1"/>
          </p:cNvSpPr>
          <p:nvPr/>
        </p:nvSpPr>
        <p:spPr bwMode="auto">
          <a:xfrm>
            <a:off x="304800" y="1066800"/>
            <a:ext cx="6705600" cy="381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algn="ctr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ea typeface="ＭＳ Ｐゴシック" pitchFamily="1" charset="-128"/>
                <a:cs typeface="+mn-cs"/>
              </a:rPr>
              <a:t>Moving offline</a:t>
            </a:r>
          </a:p>
        </p:txBody>
      </p:sp>
      <p:sp>
        <p:nvSpPr>
          <p:cNvPr id="6" name="AutoShape 29"/>
          <p:cNvSpPr>
            <a:spLocks noChangeArrowheads="1"/>
          </p:cNvSpPr>
          <p:nvPr/>
        </p:nvSpPr>
        <p:spPr bwMode="auto">
          <a:xfrm>
            <a:off x="2286000" y="1752600"/>
            <a:ext cx="4495800" cy="2378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87313" indent="-87313">
              <a:spcBef>
                <a:spcPct val="50000"/>
              </a:spcBef>
            </a:pPr>
            <a:r>
              <a:rPr lang="en-US" sz="1300">
                <a:ea typeface="ヒラギノ角ゴ Pro W3" charset="0"/>
                <a:cs typeface="ヒラギノ角ゴ Pro W3" charset="0"/>
              </a:rPr>
              <a:t>New use cases are extending this field beyond digital content and e-commerce: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Selling merchandise in games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LBS and coupons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Comparison shopping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Private and time sensitive  sales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Ticketing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</a:pPr>
            <a:endParaRPr lang="en-US" sz="1300">
              <a:ea typeface="ヒラギノ角ゴ Pro W3" charset="0"/>
              <a:cs typeface="ヒラギノ角ゴ Pro W3" charset="0"/>
            </a:endParaRPr>
          </a:p>
          <a:p>
            <a:pPr marL="87313" indent="-87313"/>
            <a:r>
              <a:rPr lang="en-US" sz="1400"/>
              <a:t>Mobile driving store traffic with daily deals</a:t>
            </a:r>
          </a:p>
        </p:txBody>
      </p:sp>
      <p:pic>
        <p:nvPicPr>
          <p:cNvPr id="512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22488"/>
            <a:ext cx="12954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4"/>
          <p:cNvGrpSpPr>
            <a:grpSpLocks/>
          </p:cNvGrpSpPr>
          <p:nvPr/>
        </p:nvGrpSpPr>
        <p:grpSpPr bwMode="auto">
          <a:xfrm>
            <a:off x="304800" y="184150"/>
            <a:ext cx="2855913" cy="4387850"/>
            <a:chOff x="0" y="0"/>
            <a:chExt cx="4225019" cy="6489700"/>
          </a:xfrm>
        </p:grpSpPr>
        <p:sp>
          <p:nvSpPr>
            <p:cNvPr id="51" name="Rounded Rectangle 50"/>
            <p:cNvSpPr>
              <a:spLocks noChangeArrowheads="1"/>
            </p:cNvSpPr>
            <p:nvPr/>
          </p:nvSpPr>
          <p:spPr bwMode="auto">
            <a:xfrm>
              <a:off x="0" y="0"/>
              <a:ext cx="4225019" cy="6489700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ounded Rectangle 4"/>
            <p:cNvSpPr>
              <a:spLocks noChangeArrowheads="1"/>
            </p:cNvSpPr>
            <p:nvPr/>
          </p:nvSpPr>
          <p:spPr bwMode="auto">
            <a:xfrm>
              <a:off x="0" y="0"/>
              <a:ext cx="4225019" cy="788907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201930" tIns="201930" rIns="201930" bIns="201930" anchor="ctr"/>
            <a:lstStyle/>
            <a:p>
              <a:pPr algn="ctr" defTabSz="2355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Indirect Monetization</a:t>
              </a: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1066800"/>
            <a:ext cx="2286000" cy="1576388"/>
            <a:chOff x="426894" y="1948629"/>
            <a:chExt cx="3380015" cy="2331602"/>
          </a:xfrm>
        </p:grpSpPr>
        <p:sp>
          <p:nvSpPr>
            <p:cNvPr id="49" name="Rounded Rectangle 48"/>
            <p:cNvSpPr>
              <a:spLocks noChangeArrowheads="1"/>
            </p:cNvSpPr>
            <p:nvPr/>
          </p:nvSpPr>
          <p:spPr bwMode="auto">
            <a:xfrm>
              <a:off x="426894" y="1948629"/>
              <a:ext cx="3380015" cy="2331602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ounded Rectangle 6"/>
            <p:cNvSpPr>
              <a:spLocks noChangeArrowheads="1"/>
            </p:cNvSpPr>
            <p:nvPr/>
          </p:nvSpPr>
          <p:spPr bwMode="auto">
            <a:xfrm>
              <a:off x="494964" y="2016723"/>
              <a:ext cx="3243876" cy="2195414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>
                  <a:latin typeface="Verdana" charset="0"/>
                </a:rPr>
                <a:t>Advertizing</a:t>
              </a:r>
              <a:endParaRPr lang="en-US" sz="1000">
                <a:latin typeface="Verdana" charset="0"/>
              </a:endParaRPr>
            </a:p>
          </p:txBody>
        </p:sp>
      </p:grpSp>
      <p:grpSp>
        <p:nvGrpSpPr>
          <p:cNvPr id="6148" name="Group 6"/>
          <p:cNvGrpSpPr>
            <a:grpSpLocks/>
          </p:cNvGrpSpPr>
          <p:nvPr/>
        </p:nvGrpSpPr>
        <p:grpSpPr bwMode="auto">
          <a:xfrm>
            <a:off x="533400" y="2819400"/>
            <a:ext cx="2286000" cy="412750"/>
            <a:chOff x="426894" y="4638939"/>
            <a:chExt cx="3380015" cy="609877"/>
          </a:xfrm>
        </p:grpSpPr>
        <p:sp>
          <p:nvSpPr>
            <p:cNvPr id="47" name="Rounded Rectangle 46"/>
            <p:cNvSpPr>
              <a:spLocks noChangeArrowheads="1"/>
            </p:cNvSpPr>
            <p:nvPr/>
          </p:nvSpPr>
          <p:spPr bwMode="auto">
            <a:xfrm>
              <a:off x="426894" y="4638939"/>
              <a:ext cx="3380015" cy="60987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ounded Rectangle 8"/>
            <p:cNvSpPr>
              <a:spLocks noChangeArrowheads="1"/>
            </p:cNvSpPr>
            <p:nvPr/>
          </p:nvSpPr>
          <p:spPr bwMode="auto">
            <a:xfrm>
              <a:off x="445672" y="4657704"/>
              <a:ext cx="3342459" cy="572346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Offers</a:t>
              </a:r>
            </a:p>
          </p:txBody>
        </p:sp>
      </p:grpSp>
      <p:grpSp>
        <p:nvGrpSpPr>
          <p:cNvPr id="6149" name="Group 7"/>
          <p:cNvGrpSpPr>
            <a:grpSpLocks/>
          </p:cNvGrpSpPr>
          <p:nvPr/>
        </p:nvGrpSpPr>
        <p:grpSpPr bwMode="auto">
          <a:xfrm>
            <a:off x="533400" y="3429000"/>
            <a:ext cx="2286000" cy="376238"/>
            <a:chOff x="426894" y="5607524"/>
            <a:chExt cx="3380015" cy="555970"/>
          </a:xfrm>
        </p:grpSpPr>
        <p:sp>
          <p:nvSpPr>
            <p:cNvPr id="45" name="Rounded Rectangle 44"/>
            <p:cNvSpPr>
              <a:spLocks noChangeArrowheads="1"/>
            </p:cNvSpPr>
            <p:nvPr/>
          </p:nvSpPr>
          <p:spPr bwMode="auto">
            <a:xfrm>
              <a:off x="426894" y="5607524"/>
              <a:ext cx="3380015" cy="555970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10"/>
            <p:cNvSpPr>
              <a:spLocks noChangeArrowheads="1"/>
            </p:cNvSpPr>
            <p:nvPr/>
          </p:nvSpPr>
          <p:spPr bwMode="auto">
            <a:xfrm>
              <a:off x="443325" y="5623946"/>
              <a:ext cx="3347154" cy="523126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Referrals</a:t>
              </a:r>
            </a:p>
          </p:txBody>
        </p:sp>
      </p:grp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3962400" y="184150"/>
            <a:ext cx="2855913" cy="4387850"/>
            <a:chOff x="4550680" y="0"/>
            <a:chExt cx="4225019" cy="6489700"/>
          </a:xfrm>
        </p:grpSpPr>
        <p:sp>
          <p:nvSpPr>
            <p:cNvPr id="43" name="Rounded Rectangle 42"/>
            <p:cNvSpPr>
              <a:spLocks noChangeArrowheads="1"/>
            </p:cNvSpPr>
            <p:nvPr/>
          </p:nvSpPr>
          <p:spPr bwMode="auto">
            <a:xfrm>
              <a:off x="4550680" y="0"/>
              <a:ext cx="4225019" cy="6489700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ounded Rectangle 12"/>
            <p:cNvSpPr>
              <a:spLocks noChangeArrowheads="1"/>
            </p:cNvSpPr>
            <p:nvPr/>
          </p:nvSpPr>
          <p:spPr bwMode="auto">
            <a:xfrm>
              <a:off x="4550680" y="0"/>
              <a:ext cx="4225019" cy="854649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201930" tIns="201930" rIns="201930" bIns="201930" anchor="ctr"/>
            <a:lstStyle/>
            <a:p>
              <a:pPr algn="ctr" defTabSz="2355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8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Direct Monetization</a:t>
              </a:r>
            </a:p>
          </p:txBody>
        </p:sp>
      </p:grpSp>
      <p:grpSp>
        <p:nvGrpSpPr>
          <p:cNvPr id="6151" name="Group 9"/>
          <p:cNvGrpSpPr>
            <a:grpSpLocks/>
          </p:cNvGrpSpPr>
          <p:nvPr/>
        </p:nvGrpSpPr>
        <p:grpSpPr bwMode="auto">
          <a:xfrm>
            <a:off x="4238625" y="1143000"/>
            <a:ext cx="2286000" cy="227013"/>
            <a:chOff x="4968790" y="1948038"/>
            <a:chExt cx="3380015" cy="336249"/>
          </a:xfrm>
        </p:grpSpPr>
        <p:sp>
          <p:nvSpPr>
            <p:cNvPr id="41" name="Rounded Rectangle 40"/>
            <p:cNvSpPr>
              <a:spLocks noChangeArrowheads="1"/>
            </p:cNvSpPr>
            <p:nvPr/>
          </p:nvSpPr>
          <p:spPr bwMode="auto">
            <a:xfrm>
              <a:off x="4968790" y="1948038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ounded Rectangle 14"/>
            <p:cNvSpPr>
              <a:spLocks noChangeArrowheads="1"/>
            </p:cNvSpPr>
            <p:nvPr/>
          </p:nvSpPr>
          <p:spPr bwMode="auto">
            <a:xfrm>
              <a:off x="4978179" y="1957444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e/m-commerce</a:t>
              </a:r>
            </a:p>
          </p:txBody>
        </p:sp>
      </p:grpSp>
      <p:grpSp>
        <p:nvGrpSpPr>
          <p:cNvPr id="6152" name="Group 10"/>
          <p:cNvGrpSpPr>
            <a:grpSpLocks/>
          </p:cNvGrpSpPr>
          <p:nvPr/>
        </p:nvGrpSpPr>
        <p:grpSpPr bwMode="auto">
          <a:xfrm>
            <a:off x="4238625" y="1449388"/>
            <a:ext cx="2286000" cy="227012"/>
            <a:chOff x="4968790" y="2336018"/>
            <a:chExt cx="3380015" cy="336249"/>
          </a:xfrm>
        </p:grpSpPr>
        <p:sp>
          <p:nvSpPr>
            <p:cNvPr id="39" name="Rounded Rectangle 38"/>
            <p:cNvSpPr>
              <a:spLocks noChangeArrowheads="1"/>
            </p:cNvSpPr>
            <p:nvPr/>
          </p:nvSpPr>
          <p:spPr bwMode="auto">
            <a:xfrm>
              <a:off x="4968790" y="2336018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16"/>
            <p:cNvSpPr>
              <a:spLocks noChangeArrowheads="1"/>
            </p:cNvSpPr>
            <p:nvPr/>
          </p:nvSpPr>
          <p:spPr bwMode="auto">
            <a:xfrm>
              <a:off x="4978179" y="2345424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Freemium/Causium</a:t>
              </a:r>
            </a:p>
          </p:txBody>
        </p:sp>
      </p:grpSp>
      <p:grpSp>
        <p:nvGrpSpPr>
          <p:cNvPr id="6153" name="Group 11"/>
          <p:cNvGrpSpPr>
            <a:grpSpLocks/>
          </p:cNvGrpSpPr>
          <p:nvPr/>
        </p:nvGrpSpPr>
        <p:grpSpPr bwMode="auto">
          <a:xfrm>
            <a:off x="4238625" y="1752600"/>
            <a:ext cx="2286000" cy="227013"/>
            <a:chOff x="4968790" y="2723998"/>
            <a:chExt cx="3380015" cy="336249"/>
          </a:xfrm>
        </p:grpSpPr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4968790" y="2723998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ounded Rectangle 18"/>
            <p:cNvSpPr>
              <a:spLocks noChangeArrowheads="1"/>
            </p:cNvSpPr>
            <p:nvPr/>
          </p:nvSpPr>
          <p:spPr bwMode="auto">
            <a:xfrm>
              <a:off x="4978179" y="2733404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Pay as you Use</a:t>
              </a:r>
            </a:p>
          </p:txBody>
        </p:sp>
      </p:grpSp>
      <p:grpSp>
        <p:nvGrpSpPr>
          <p:cNvPr id="6154" name="Group 12"/>
          <p:cNvGrpSpPr>
            <a:grpSpLocks/>
          </p:cNvGrpSpPr>
          <p:nvPr/>
        </p:nvGrpSpPr>
        <p:grpSpPr bwMode="auto">
          <a:xfrm>
            <a:off x="4238625" y="2119313"/>
            <a:ext cx="2286000" cy="242887"/>
            <a:chOff x="4968790" y="3111978"/>
            <a:chExt cx="3380015" cy="359652"/>
          </a:xfrm>
        </p:grpSpPr>
        <p:sp>
          <p:nvSpPr>
            <p:cNvPr id="35" name="Rounded Rectangle 34"/>
            <p:cNvSpPr>
              <a:spLocks noChangeArrowheads="1"/>
            </p:cNvSpPr>
            <p:nvPr/>
          </p:nvSpPr>
          <p:spPr bwMode="auto">
            <a:xfrm>
              <a:off x="4968790" y="3111978"/>
              <a:ext cx="3380015" cy="336145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ounded Rectangle 20"/>
            <p:cNvSpPr>
              <a:spLocks noChangeArrowheads="1"/>
            </p:cNvSpPr>
            <p:nvPr/>
          </p:nvSpPr>
          <p:spPr bwMode="auto">
            <a:xfrm>
              <a:off x="4978179" y="3154290"/>
              <a:ext cx="3361237" cy="317340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Free to use Pay for Services</a:t>
              </a:r>
            </a:p>
          </p:txBody>
        </p:sp>
      </p:grpSp>
      <p:grpSp>
        <p:nvGrpSpPr>
          <p:cNvPr id="6155" name="Group 13"/>
          <p:cNvGrpSpPr>
            <a:grpSpLocks/>
          </p:cNvGrpSpPr>
          <p:nvPr/>
        </p:nvGrpSpPr>
        <p:grpSpPr bwMode="auto">
          <a:xfrm>
            <a:off x="4238625" y="2438400"/>
            <a:ext cx="2286000" cy="227013"/>
            <a:chOff x="4968790" y="3499958"/>
            <a:chExt cx="3380015" cy="336249"/>
          </a:xfrm>
        </p:grpSpPr>
        <p:sp>
          <p:nvSpPr>
            <p:cNvPr id="33" name="Rounded Rectangle 32"/>
            <p:cNvSpPr>
              <a:spLocks noChangeArrowheads="1"/>
            </p:cNvSpPr>
            <p:nvPr/>
          </p:nvSpPr>
          <p:spPr bwMode="auto">
            <a:xfrm>
              <a:off x="4968790" y="3499958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22"/>
            <p:cNvSpPr>
              <a:spLocks noChangeArrowheads="1"/>
            </p:cNvSpPr>
            <p:nvPr/>
          </p:nvSpPr>
          <p:spPr bwMode="auto">
            <a:xfrm>
              <a:off x="4978179" y="3509364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Pay for App</a:t>
              </a:r>
            </a:p>
          </p:txBody>
        </p:sp>
      </p:grpSp>
      <p:grpSp>
        <p:nvGrpSpPr>
          <p:cNvPr id="6156" name="Group 14"/>
          <p:cNvGrpSpPr>
            <a:grpSpLocks/>
          </p:cNvGrpSpPr>
          <p:nvPr/>
        </p:nvGrpSpPr>
        <p:grpSpPr bwMode="auto">
          <a:xfrm>
            <a:off x="4238625" y="2743200"/>
            <a:ext cx="2286000" cy="227013"/>
            <a:chOff x="4968790" y="3887937"/>
            <a:chExt cx="3380015" cy="336249"/>
          </a:xfrm>
        </p:grpSpPr>
        <p:sp>
          <p:nvSpPr>
            <p:cNvPr id="31" name="Rounded Rectangle 30"/>
            <p:cNvSpPr>
              <a:spLocks noChangeArrowheads="1"/>
            </p:cNvSpPr>
            <p:nvPr/>
          </p:nvSpPr>
          <p:spPr bwMode="auto">
            <a:xfrm>
              <a:off x="4968790" y="388793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ounded Rectangle 24"/>
            <p:cNvSpPr>
              <a:spLocks noChangeArrowheads="1"/>
            </p:cNvSpPr>
            <p:nvPr/>
          </p:nvSpPr>
          <p:spPr bwMode="auto">
            <a:xfrm>
              <a:off x="4978179" y="389734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Premium Content</a:t>
              </a:r>
            </a:p>
          </p:txBody>
        </p:sp>
      </p:grpSp>
      <p:grpSp>
        <p:nvGrpSpPr>
          <p:cNvPr id="6157" name="Group 15"/>
          <p:cNvGrpSpPr>
            <a:grpSpLocks/>
          </p:cNvGrpSpPr>
          <p:nvPr/>
        </p:nvGrpSpPr>
        <p:grpSpPr bwMode="auto">
          <a:xfrm>
            <a:off x="4238625" y="3048000"/>
            <a:ext cx="2286000" cy="227013"/>
            <a:chOff x="4968790" y="4275917"/>
            <a:chExt cx="3380015" cy="336249"/>
          </a:xfrm>
        </p:grpSpPr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4968790" y="427591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ounded Rectangle 26"/>
            <p:cNvSpPr>
              <a:spLocks noChangeArrowheads="1"/>
            </p:cNvSpPr>
            <p:nvPr/>
          </p:nvSpPr>
          <p:spPr bwMode="auto">
            <a:xfrm>
              <a:off x="4978179" y="428532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Digital Goods</a:t>
              </a:r>
            </a:p>
          </p:txBody>
        </p:sp>
      </p:grpSp>
      <p:grpSp>
        <p:nvGrpSpPr>
          <p:cNvPr id="6158" name="Group 16"/>
          <p:cNvGrpSpPr>
            <a:grpSpLocks/>
          </p:cNvGrpSpPr>
          <p:nvPr/>
        </p:nvGrpSpPr>
        <p:grpSpPr bwMode="auto">
          <a:xfrm>
            <a:off x="4238625" y="3352800"/>
            <a:ext cx="2286000" cy="227013"/>
            <a:chOff x="4968790" y="4663897"/>
            <a:chExt cx="3380015" cy="336249"/>
          </a:xfrm>
        </p:grpSpPr>
        <p:sp>
          <p:nvSpPr>
            <p:cNvPr id="27" name="Rounded Rectangle 26"/>
            <p:cNvSpPr>
              <a:spLocks noChangeArrowheads="1"/>
            </p:cNvSpPr>
            <p:nvPr/>
          </p:nvSpPr>
          <p:spPr bwMode="auto">
            <a:xfrm>
              <a:off x="4968790" y="466389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ounded Rectangle 28"/>
            <p:cNvSpPr>
              <a:spLocks noChangeArrowheads="1"/>
            </p:cNvSpPr>
            <p:nvPr/>
          </p:nvSpPr>
          <p:spPr bwMode="auto">
            <a:xfrm>
              <a:off x="4978179" y="467330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Virtual Currency</a:t>
              </a:r>
            </a:p>
          </p:txBody>
        </p:sp>
      </p:grpSp>
      <p:grpSp>
        <p:nvGrpSpPr>
          <p:cNvPr id="6159" name="Group 17"/>
          <p:cNvGrpSpPr>
            <a:grpSpLocks/>
          </p:cNvGrpSpPr>
          <p:nvPr/>
        </p:nvGrpSpPr>
        <p:grpSpPr bwMode="auto">
          <a:xfrm>
            <a:off x="4238625" y="3657600"/>
            <a:ext cx="2286000" cy="227013"/>
            <a:chOff x="4968790" y="5051877"/>
            <a:chExt cx="3380015" cy="336249"/>
          </a:xfrm>
        </p:grpSpPr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4968790" y="505187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ounded Rectangle 30"/>
            <p:cNvSpPr>
              <a:spLocks noChangeArrowheads="1"/>
            </p:cNvSpPr>
            <p:nvPr/>
          </p:nvSpPr>
          <p:spPr bwMode="auto">
            <a:xfrm>
              <a:off x="4978179" y="506128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Subscriptions</a:t>
              </a:r>
            </a:p>
          </p:txBody>
        </p:sp>
      </p:grpSp>
      <p:grpSp>
        <p:nvGrpSpPr>
          <p:cNvPr id="6160" name="Group 18"/>
          <p:cNvGrpSpPr>
            <a:grpSpLocks/>
          </p:cNvGrpSpPr>
          <p:nvPr/>
        </p:nvGrpSpPr>
        <p:grpSpPr bwMode="auto">
          <a:xfrm>
            <a:off x="4238625" y="3962400"/>
            <a:ext cx="2286000" cy="227013"/>
            <a:chOff x="4968790" y="5439857"/>
            <a:chExt cx="3380015" cy="336249"/>
          </a:xfrm>
        </p:grpSpPr>
        <p:sp>
          <p:nvSpPr>
            <p:cNvPr id="23" name="Rounded Rectangle 22"/>
            <p:cNvSpPr>
              <a:spLocks noChangeArrowheads="1"/>
            </p:cNvSpPr>
            <p:nvPr/>
          </p:nvSpPr>
          <p:spPr bwMode="auto">
            <a:xfrm>
              <a:off x="4968790" y="543985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ounded Rectangle 32"/>
            <p:cNvSpPr>
              <a:spLocks noChangeArrowheads="1"/>
            </p:cNvSpPr>
            <p:nvPr/>
          </p:nvSpPr>
          <p:spPr bwMode="auto">
            <a:xfrm>
              <a:off x="4978179" y="544926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Reselling</a:t>
              </a:r>
            </a:p>
          </p:txBody>
        </p:sp>
      </p:grpSp>
      <p:grpSp>
        <p:nvGrpSpPr>
          <p:cNvPr id="6161" name="Group 19"/>
          <p:cNvGrpSpPr>
            <a:grpSpLocks/>
          </p:cNvGrpSpPr>
          <p:nvPr/>
        </p:nvGrpSpPr>
        <p:grpSpPr bwMode="auto">
          <a:xfrm>
            <a:off x="4238625" y="4267200"/>
            <a:ext cx="2286000" cy="227013"/>
            <a:chOff x="4968790" y="5827836"/>
            <a:chExt cx="3380015" cy="336249"/>
          </a:xfrm>
        </p:grpSpPr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4968790" y="5827836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ounded Rectangle 34"/>
            <p:cNvSpPr>
              <a:spLocks noChangeArrowheads="1"/>
            </p:cNvSpPr>
            <p:nvPr/>
          </p:nvSpPr>
          <p:spPr bwMode="auto">
            <a:xfrm>
              <a:off x="4978179" y="5837242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Donations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</a:rPr>
              <a:t>PREFERRED BUSINESS MODELS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B01A06-644D-A840-8200-074515FBCCA1}" type="slidenum">
              <a:rPr lang="en-US" sz="1100">
                <a:solidFill>
                  <a:schemeClr val="bg1"/>
                </a:solidFill>
              </a:rPr>
              <a:pPr/>
              <a:t>7</a:t>
            </a:fld>
            <a:endParaRPr lang="en-US" sz="1100">
              <a:solidFill>
                <a:schemeClr val="bg1"/>
              </a:solidFill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990600"/>
            <a:ext cx="62960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</a:rPr>
              <a:t>ADVERTISING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3E9175-F09C-784E-9FA1-C4CEC524460A}" type="slidenum">
              <a:rPr lang="en-US" sz="1100">
                <a:solidFill>
                  <a:schemeClr val="bg1"/>
                </a:solidFill>
              </a:rPr>
              <a:pPr/>
              <a:t>8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3810000"/>
            <a:ext cx="5638800" cy="762000"/>
          </a:xfrm>
          <a:prstGeom prst="rect">
            <a:avLst/>
          </a:prstGeom>
          <a:gradFill rotWithShape="1">
            <a:gsLst>
              <a:gs pos="0">
                <a:srgbClr val="CFFFFF"/>
              </a:gs>
              <a:gs pos="35001">
                <a:srgbClr val="DDFEFF"/>
              </a:gs>
              <a:gs pos="100000">
                <a:srgbClr val="F0FFFF"/>
              </a:gs>
            </a:gsLst>
            <a:lin ang="162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Dictionary.com has seen its overall iPhone mobile app 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eCPM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(effective cost-per-thousand impressions) increase by 177%</a:t>
            </a:r>
          </a:p>
          <a:p>
            <a:pPr>
              <a:defRPr/>
            </a:pPr>
            <a:r>
              <a:rPr lang="en-US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900" i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Source: </a:t>
            </a:r>
            <a:r>
              <a:rPr lang="en-US" sz="900" i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Mashable</a:t>
            </a:r>
            <a:r>
              <a:rPr lang="en-US" sz="900" i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(Jan 2011)</a:t>
            </a:r>
          </a:p>
        </p:txBody>
      </p:sp>
      <p:pic>
        <p:nvPicPr>
          <p:cNvPr id="10245" name="Picture 7" descr="http://9.mshcdn.com/wp-content/uploads/2010/08/Switch-Ad-on-Dictionary.com-Ap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314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19600" y="1371600"/>
            <a:ext cx="2667000" cy="1219200"/>
          </a:xfrm>
          <a:prstGeom prst="rect">
            <a:avLst/>
          </a:prstGeom>
          <a:gradFill rotWithShape="1">
            <a:gsLst>
              <a:gs pos="0">
                <a:srgbClr val="CFFFFF"/>
              </a:gs>
              <a:gs pos="35001">
                <a:srgbClr val="DDFEFF"/>
              </a:gs>
              <a:gs pos="100000">
                <a:srgbClr val="F0FFFF"/>
              </a:gs>
            </a:gsLst>
            <a:lin ang="162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r>
              <a:rPr lang="en-US" sz="1200" b="1">
                <a:solidFill>
                  <a:srgbClr val="000000"/>
                </a:solidFill>
                <a:latin typeface="Verdana" charset="0"/>
              </a:rPr>
              <a:t>Mobile Ad metrics: </a:t>
            </a:r>
          </a:p>
          <a:p>
            <a:r>
              <a:rPr lang="en-US" sz="1200">
                <a:solidFill>
                  <a:srgbClr val="000000"/>
                </a:solidFill>
                <a:latin typeface="Verdana" charset="0"/>
              </a:rPr>
              <a:t>Engagement rates up to </a:t>
            </a:r>
          </a:p>
          <a:p>
            <a:pPr>
              <a:buFontTx/>
              <a:buChar char="-"/>
            </a:pPr>
            <a:r>
              <a:rPr lang="en-US" sz="1200">
                <a:solidFill>
                  <a:srgbClr val="000000"/>
                </a:solidFill>
                <a:latin typeface="Verdana" charset="0"/>
              </a:rPr>
              <a:t>33% for rich media and </a:t>
            </a:r>
          </a:p>
          <a:p>
            <a:pPr>
              <a:buFontTx/>
              <a:buChar char="-"/>
            </a:pPr>
            <a:r>
              <a:rPr lang="en-US" sz="1200">
                <a:solidFill>
                  <a:srgbClr val="000000"/>
                </a:solidFill>
                <a:latin typeface="Verdana" charset="0"/>
              </a:rPr>
              <a:t>7% for expandable ads</a:t>
            </a:r>
          </a:p>
          <a:p>
            <a:endParaRPr lang="en-US" sz="1200">
              <a:solidFill>
                <a:srgbClr val="000000"/>
              </a:solidFill>
              <a:latin typeface="Verdana" charset="0"/>
            </a:endParaRPr>
          </a:p>
          <a:p>
            <a:r>
              <a:rPr lang="en-US" sz="900" i="1">
                <a:solidFill>
                  <a:srgbClr val="000000"/>
                </a:solidFill>
                <a:latin typeface="Verdana" charset="0"/>
              </a:rPr>
              <a:t>Source: Adicit (Aug 2010)</a:t>
            </a:r>
          </a:p>
          <a:p>
            <a:endParaRPr lang="en-US" sz="1200">
              <a:solidFill>
                <a:srgbClr val="000000"/>
              </a:solidFill>
              <a:latin typeface="Verdana" charset="0"/>
            </a:endParaRPr>
          </a:p>
          <a:p>
            <a:endParaRPr lang="en-US" sz="1200">
              <a:solidFill>
                <a:srgbClr val="000000"/>
              </a:solidFill>
              <a:latin typeface="Verdana" charset="0"/>
            </a:endParaRPr>
          </a:p>
          <a:p>
            <a:endParaRPr lang="en-US" sz="120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0247" name="TextBox 11"/>
          <p:cNvSpPr txBox="1">
            <a:spLocks noChangeArrowheads="1"/>
          </p:cNvSpPr>
          <p:nvPr/>
        </p:nvSpPr>
        <p:spPr bwMode="auto">
          <a:xfrm>
            <a:off x="381000" y="990600"/>
            <a:ext cx="4038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An option to supplement free content or services</a:t>
            </a:r>
          </a:p>
        </p:txBody>
      </p:sp>
    </p:spTree>
    <p:extLst>
      <p:ext uri="{BB962C8B-B14F-4D97-AF65-F5344CB8AC3E}">
        <p14:creationId xmlns:p14="http://schemas.microsoft.com/office/powerpoint/2010/main" val="389030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</a:rPr>
              <a:t>VIRTUAL GOODS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762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1200">
                <a:latin typeface="Verdana" charset="0"/>
                <a:ea typeface="ＭＳ Ｐゴシック" charset="0"/>
              </a:rPr>
              <a:t>Great model for free apps able to up-sell features or content</a:t>
            </a:r>
          </a:p>
          <a:p>
            <a:pPr>
              <a:buFontTx/>
              <a:buChar char="•"/>
            </a:pPr>
            <a:r>
              <a:rPr lang="en-US" sz="1200">
                <a:latin typeface="Verdana" charset="0"/>
                <a:ea typeface="ＭＳ Ｐゴシック" charset="0"/>
              </a:rPr>
              <a:t>Others use it as a way to pay for an ad-free app</a:t>
            </a:r>
          </a:p>
          <a:p>
            <a:pPr>
              <a:buFontTx/>
              <a:buChar char="•"/>
            </a:pPr>
            <a:r>
              <a:rPr lang="en-US" sz="1200">
                <a:latin typeface="Verdana" charset="0"/>
                <a:ea typeface="ＭＳ Ｐゴシック" charset="0"/>
              </a:rPr>
              <a:t>30% fee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B5D3C5-9AC9-B843-AA1C-8770EBE671EA}" type="slidenum">
              <a:rPr lang="en-US" sz="1100">
                <a:solidFill>
                  <a:schemeClr val="bg1"/>
                </a:solidFill>
              </a:rPr>
              <a:pPr/>
              <a:t>9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1269" name="Text Box 31"/>
          <p:cNvSpPr txBox="1">
            <a:spLocks noChangeArrowheads="1"/>
          </p:cNvSpPr>
          <p:nvPr/>
        </p:nvSpPr>
        <p:spPr bwMode="auto">
          <a:xfrm>
            <a:off x="0" y="4267200"/>
            <a:ext cx="25574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00"/>
              <a:t>Source: Playspan survey (Sept 09)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657600" y="1981200"/>
            <a:ext cx="3657600" cy="2209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FFFFF"/>
              </a:gs>
              <a:gs pos="35001">
                <a:srgbClr val="DDFEFF"/>
              </a:gs>
              <a:gs pos="100000">
                <a:srgbClr val="F0FFFF"/>
              </a:gs>
            </a:gsLst>
            <a:lin ang="16200000" scaled="1"/>
          </a:gradFill>
          <a:ln w="9525">
            <a:solidFill>
              <a:srgbClr val="B6DCDF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r>
              <a:rPr lang="en-US" sz="1200" b="1">
                <a:solidFill>
                  <a:srgbClr val="000000"/>
                </a:solidFill>
              </a:rPr>
              <a:t>Kleiner Perkins Case Study</a:t>
            </a:r>
          </a:p>
          <a:p>
            <a:r>
              <a:rPr lang="en-US" sz="1200"/>
              <a:t>  </a:t>
            </a:r>
          </a:p>
          <a:p>
            <a:r>
              <a:rPr lang="en-US" sz="1200"/>
              <a:t>Virtual goods introduction </a:t>
            </a:r>
            <a:r>
              <a:rPr lang="en-US" sz="1200" u="sng"/>
              <a:t>drove 5x increase </a:t>
            </a:r>
            <a:r>
              <a:rPr lang="en-US" sz="1200"/>
              <a:t>in revenue over paid apps</a:t>
            </a:r>
          </a:p>
          <a:p>
            <a:endParaRPr lang="en-US" sz="1200">
              <a:solidFill>
                <a:srgbClr val="000000"/>
              </a:solidFill>
            </a:endParaRPr>
          </a:p>
          <a:p>
            <a:r>
              <a:rPr lang="en-US" sz="1200"/>
              <a:t>2009 Revenue: 64% paid downloads, 30% ads</a:t>
            </a:r>
          </a:p>
          <a:p>
            <a:r>
              <a:rPr lang="en-US" sz="1200">
                <a:solidFill>
                  <a:srgbClr val="000000"/>
                </a:solidFill>
              </a:rPr>
              <a:t>2010 Revenue: 63% ads, 35% virtual goods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</a:rPr>
              <a:t> </a:t>
            </a:r>
            <a:endParaRPr lang="en-US" sz="1200"/>
          </a:p>
        </p:txBody>
      </p:sp>
      <p:sp>
        <p:nvSpPr>
          <p:cNvPr id="11271" name="Text Box 31"/>
          <p:cNvSpPr txBox="1">
            <a:spLocks noChangeArrowheads="1"/>
          </p:cNvSpPr>
          <p:nvPr/>
        </p:nvSpPr>
        <p:spPr bwMode="auto">
          <a:xfrm>
            <a:off x="3810000" y="3886200"/>
            <a:ext cx="25574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00"/>
              <a:t>Source: Kleiner Perkins Mobile Trends Report (Feb 2011)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152400" y="1828800"/>
          <a:ext cx="33020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29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Verdana"/>
      <a:ea typeface="ＭＳ Ｐゴシック"/>
      <a:cs typeface=""/>
    </a:majorFont>
    <a:minorFont>
      <a:latin typeface="Verdana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8597</TotalTime>
  <Words>1506</Words>
  <Application>Microsoft Macintosh PowerPoint</Application>
  <PresentationFormat>Custom</PresentationFormat>
  <Paragraphs>486</Paragraphs>
  <Slides>44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Blank Presentation</vt:lpstr>
      <vt:lpstr>Chart</vt:lpstr>
      <vt:lpstr>PowerPoint Presentation</vt:lpstr>
      <vt:lpstr>What we are going to cover</vt:lpstr>
      <vt:lpstr>CONFLICTING STATEMENTS?</vt:lpstr>
      <vt:lpstr>M-commerce is exploding</vt:lpstr>
      <vt:lpstr>M-commerce is also expanding</vt:lpstr>
      <vt:lpstr>PowerPoint Presentation</vt:lpstr>
      <vt:lpstr>PREFERRED BUSINESS MODELS</vt:lpstr>
      <vt:lpstr>ADVERTISING</vt:lpstr>
      <vt:lpstr>VIRTUAL GOODS</vt:lpstr>
      <vt:lpstr>PowerPoint Presentation</vt:lpstr>
      <vt:lpstr>Paypal use cases can include</vt:lpstr>
      <vt:lpstr>PayPal’s Mobile Payment Library</vt:lpstr>
      <vt:lpstr>Simple in-app Payment Demo</vt:lpstr>
      <vt:lpstr>Mobile Express Checkout: Overview</vt:lpstr>
      <vt:lpstr>Mobile Express Checkout: Demo</vt:lpstr>
      <vt:lpstr>Mobile Express Checkout: APIS</vt:lpstr>
      <vt:lpstr>“In-APP Payments”</vt:lpstr>
      <vt:lpstr>What are in-app payments (billing) ?</vt:lpstr>
      <vt:lpstr>What are your options ?</vt:lpstr>
      <vt:lpstr>Google in-app payments</vt:lpstr>
      <vt:lpstr>Google in-app User Experience</vt:lpstr>
      <vt:lpstr>PayPal In-app payments </vt:lpstr>
      <vt:lpstr>PayPal in-app – User Experience</vt:lpstr>
      <vt:lpstr>PayPal in-app – component diagram</vt:lpstr>
      <vt:lpstr>Let’s build an app http://bit.ly/ppx-andevcon</vt:lpstr>
      <vt:lpstr>Step 1: Download the library &amp; add it to your app</vt:lpstr>
      <vt:lpstr>Step 2: Update your AndroidManifest.xml</vt:lpstr>
      <vt:lpstr>Step 3: initialize the library</vt:lpstr>
      <vt:lpstr>Step 3: initialize the library</vt:lpstr>
      <vt:lpstr>Step 4: generate PayPal button w/ onClickListener</vt:lpstr>
      <vt:lpstr>Step 4: generate PayPal button w/ onClickListener</vt:lpstr>
      <vt:lpstr>Step 5: Start payment Activity using Checkout Intent</vt:lpstr>
      <vt:lpstr>Step 6: Handle result from library</vt:lpstr>
      <vt:lpstr>Advanced Functionality</vt:lpstr>
      <vt:lpstr>ResultDelegate</vt:lpstr>
      <vt:lpstr>Chained, Parallel and Preapproved Payments</vt:lpstr>
      <vt:lpstr>Dynamic Amount Calculation</vt:lpstr>
      <vt:lpstr>More…</vt:lpstr>
      <vt:lpstr>Next Steps</vt:lpstr>
      <vt:lpstr>Going live</vt:lpstr>
      <vt:lpstr>Going live</vt:lpstr>
      <vt:lpstr>Technical Support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palavilli</cp:lastModifiedBy>
  <cp:revision>119</cp:revision>
  <dcterms:created xsi:type="dcterms:W3CDTF">2010-08-10T00:54:47Z</dcterms:created>
  <dcterms:modified xsi:type="dcterms:W3CDTF">2011-03-08T20:48:10Z</dcterms:modified>
</cp:coreProperties>
</file>