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1" r:id="rId2"/>
    <p:sldId id="256" r:id="rId3"/>
    <p:sldId id="257" r:id="rId4"/>
    <p:sldId id="259" r:id="rId5"/>
    <p:sldId id="260" r:id="rId6"/>
    <p:sldId id="262" r:id="rId7"/>
    <p:sldId id="264" r:id="rId8"/>
    <p:sldId id="752" r:id="rId9"/>
    <p:sldId id="266" r:id="rId10"/>
    <p:sldId id="753" r:id="rId11"/>
    <p:sldId id="268" r:id="rId12"/>
    <p:sldId id="771" r:id="rId13"/>
    <p:sldId id="772" r:id="rId14"/>
    <p:sldId id="755" r:id="rId15"/>
    <p:sldId id="277" r:id="rId16"/>
    <p:sldId id="775" r:id="rId17"/>
    <p:sldId id="776" r:id="rId18"/>
    <p:sldId id="774" r:id="rId19"/>
    <p:sldId id="794" r:id="rId20"/>
    <p:sldId id="795" r:id="rId21"/>
    <p:sldId id="796" r:id="rId22"/>
    <p:sldId id="801" r:id="rId23"/>
    <p:sldId id="797" r:id="rId24"/>
    <p:sldId id="800" r:id="rId25"/>
    <p:sldId id="798" r:id="rId26"/>
    <p:sldId id="799" r:id="rId27"/>
    <p:sldId id="756" r:id="rId28"/>
    <p:sldId id="285" r:id="rId29"/>
    <p:sldId id="802" r:id="rId30"/>
    <p:sldId id="803" r:id="rId31"/>
    <p:sldId id="757" r:id="rId32"/>
    <p:sldId id="804" r:id="rId33"/>
    <p:sldId id="805" r:id="rId34"/>
    <p:sldId id="806" r:id="rId35"/>
    <p:sldId id="807" r:id="rId36"/>
    <p:sldId id="808" r:id="rId37"/>
    <p:sldId id="758" r:id="rId38"/>
    <p:sldId id="809" r:id="rId39"/>
    <p:sldId id="308" r:id="rId40"/>
    <p:sldId id="810" r:id="rId41"/>
  </p:sldIdLst>
  <p:sldSz cx="10083800" cy="7556500"/>
  <p:notesSz cx="100838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91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75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7856" y="1368376"/>
            <a:ext cx="7371744" cy="2409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spc="0" dirty="0" smtClean="0">
                <a:solidFill>
                  <a:srgbClr val="00007F"/>
                </a:solidFill>
                <a:latin typeface="Arial"/>
                <a:cs typeface="Arial"/>
              </a:rPr>
              <a:t>PYCON AMAZÔNIA</a:t>
            </a:r>
            <a:br>
              <a:rPr lang="pt-BR" sz="4400" spc="0" dirty="0" smtClean="0">
                <a:solidFill>
                  <a:srgbClr val="00007F"/>
                </a:solidFill>
                <a:latin typeface="Arial"/>
                <a:cs typeface="Arial"/>
              </a:rPr>
            </a:br>
            <a:r>
              <a:rPr lang="pt-BR" sz="4400" spc="0" dirty="0" smtClean="0">
                <a:solidFill>
                  <a:srgbClr val="00007F"/>
                </a:solidFill>
                <a:latin typeface="Arial"/>
                <a:cs typeface="Arial"/>
              </a:rPr>
              <a:t>1ª Conferência da Comunidade Python do Norte do Brasil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241300" y="5559376"/>
            <a:ext cx="8382000" cy="809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3600" spc="0" dirty="0" smtClean="0">
                <a:solidFill>
                  <a:srgbClr val="00007F"/>
                </a:solidFill>
                <a:latin typeface="Arial"/>
                <a:cs typeface="Arial"/>
              </a:rPr>
              <a:t>Palestrante: Fabiano </a:t>
            </a:r>
            <a:r>
              <a:rPr lang="pt-BR" sz="3600" spc="0" dirty="0" err="1" smtClean="0">
                <a:solidFill>
                  <a:srgbClr val="00007F"/>
                </a:solidFill>
                <a:latin typeface="Arial"/>
                <a:cs typeface="Arial"/>
              </a:rPr>
              <a:t>Stingelin</a:t>
            </a:r>
            <a:r>
              <a:rPr lang="pt-BR" sz="3600" spc="0" dirty="0" smtClean="0">
                <a:solidFill>
                  <a:srgbClr val="00007F"/>
                </a:solidFill>
                <a:latin typeface="Arial"/>
                <a:cs typeface="Arial"/>
              </a:rPr>
              <a:t> Cardoso</a:t>
            </a:r>
          </a:p>
        </p:txBody>
      </p:sp>
      <p:sp>
        <p:nvSpPr>
          <p:cNvPr id="6" name="object 20"/>
          <p:cNvSpPr txBox="1"/>
          <p:nvPr/>
        </p:nvSpPr>
        <p:spPr>
          <a:xfrm>
            <a:off x="8623300" y="6890188"/>
            <a:ext cx="210820" cy="31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48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SCADA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7100" y="6890188"/>
            <a:ext cx="287020" cy="26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1460500" y="2405381"/>
            <a:ext cx="4660954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Artificiais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333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9990" y="3657600"/>
            <a:ext cx="1371600" cy="1143000"/>
          </a:xfrm>
          <a:custGeom>
            <a:avLst/>
            <a:gdLst/>
            <a:ahLst/>
            <a:cxnLst/>
            <a:rect l="l" t="t" r="r" b="b"/>
            <a:pathLst>
              <a:path w="1371600" h="1143000">
                <a:moveTo>
                  <a:pt x="6858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1143000"/>
                </a:lnTo>
                <a:lnTo>
                  <a:pt x="685800" y="11430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3589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37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1490" y="4114800"/>
            <a:ext cx="229869" cy="1371600"/>
          </a:xfrm>
          <a:custGeom>
            <a:avLst/>
            <a:gdLst/>
            <a:ahLst/>
            <a:cxnLst/>
            <a:rect l="l" t="t" r="r" b="b"/>
            <a:pathLst>
              <a:path w="229869" h="1371600">
                <a:moveTo>
                  <a:pt x="1269" y="1371600"/>
                </a:moveTo>
                <a:lnTo>
                  <a:pt x="0" y="0"/>
                </a:lnTo>
                <a:lnTo>
                  <a:pt x="22986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14400" y="659716"/>
            <a:ext cx="708659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     Neurônio Biológico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1</a:t>
            </a:r>
            <a:r>
              <a:rPr lang="pt-BR" sz="1400" spc="0" dirty="0" smtClean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72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18288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200400" y="3886200"/>
            <a:ext cx="2514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66294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8001000" y="3886200"/>
            <a:ext cx="457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57200" y="4114800"/>
            <a:ext cx="2286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85800" y="4114800"/>
            <a:ext cx="228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1828800" y="4114800"/>
            <a:ext cx="22478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53589" y="4114800"/>
            <a:ext cx="2324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3200400" y="4114800"/>
            <a:ext cx="2273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473700" y="4114800"/>
            <a:ext cx="241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629400" y="4114800"/>
            <a:ext cx="21272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6842125" y="4114800"/>
            <a:ext cx="2444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685800" y="4572000"/>
            <a:ext cx="136778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5473700" y="4572000"/>
            <a:ext cx="136842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6842125" y="4572000"/>
            <a:ext cx="161607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6" name="Picture 6" descr="Resultado de imagem para Aeronautical Laboratory por Frank Rosenblatt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1625600"/>
            <a:ext cx="8797152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9990" y="3657600"/>
            <a:ext cx="1371600" cy="1143000"/>
          </a:xfrm>
          <a:custGeom>
            <a:avLst/>
            <a:gdLst/>
            <a:ahLst/>
            <a:cxnLst/>
            <a:rect l="l" t="t" r="r" b="b"/>
            <a:pathLst>
              <a:path w="1371600" h="1143000">
                <a:moveTo>
                  <a:pt x="6858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1143000"/>
                </a:lnTo>
                <a:lnTo>
                  <a:pt x="685800" y="11430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3589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37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1490" y="4114800"/>
            <a:ext cx="229869" cy="1371600"/>
          </a:xfrm>
          <a:custGeom>
            <a:avLst/>
            <a:gdLst/>
            <a:ahLst/>
            <a:cxnLst/>
            <a:rect l="l" t="t" r="r" b="b"/>
            <a:pathLst>
              <a:path w="229869" h="1371600">
                <a:moveTo>
                  <a:pt x="1269" y="1371600"/>
                </a:moveTo>
                <a:lnTo>
                  <a:pt x="0" y="0"/>
                </a:lnTo>
                <a:lnTo>
                  <a:pt x="22986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14400" y="659716"/>
            <a:ext cx="708659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       Neurônio Artificial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1</a:t>
            </a:r>
            <a:r>
              <a:rPr lang="pt-BR" sz="1400" spc="0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72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18288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200400" y="3886200"/>
            <a:ext cx="2514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66294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8001000" y="3886200"/>
            <a:ext cx="457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57200" y="4114800"/>
            <a:ext cx="2286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85800" y="4114800"/>
            <a:ext cx="228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1828800" y="4114800"/>
            <a:ext cx="22478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53589" y="4114800"/>
            <a:ext cx="2324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3200400" y="4114800"/>
            <a:ext cx="2273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473700" y="4114800"/>
            <a:ext cx="241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629400" y="4114800"/>
            <a:ext cx="21272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6842125" y="4114800"/>
            <a:ext cx="2444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685800" y="4572000"/>
            <a:ext cx="136778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5473700" y="4572000"/>
            <a:ext cx="136842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6842125" y="4572000"/>
            <a:ext cx="161607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dinoM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25650"/>
            <a:ext cx="8855071" cy="40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8899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" y="0"/>
                </a:lnTo>
                <a:lnTo>
                  <a:pt x="914400" y="685800"/>
                </a:lnTo>
                <a:lnTo>
                  <a:pt x="457200" y="6858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9990" y="3657600"/>
            <a:ext cx="1371600" cy="1143000"/>
          </a:xfrm>
          <a:custGeom>
            <a:avLst/>
            <a:gdLst/>
            <a:ahLst/>
            <a:cxnLst/>
            <a:rect l="l" t="t" r="r" b="b"/>
            <a:pathLst>
              <a:path w="1371600" h="1143000">
                <a:moveTo>
                  <a:pt x="6858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1143000"/>
                </a:lnTo>
                <a:lnTo>
                  <a:pt x="685800" y="114300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3589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3700" y="411480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0" y="0"/>
                </a:lnTo>
                <a:lnTo>
                  <a:pt x="22860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1490" y="4114800"/>
            <a:ext cx="229869" cy="1371600"/>
          </a:xfrm>
          <a:custGeom>
            <a:avLst/>
            <a:gdLst/>
            <a:ahLst/>
            <a:cxnLst/>
            <a:rect l="l" t="t" r="r" b="b"/>
            <a:pathLst>
              <a:path w="229869" h="1371600">
                <a:moveTo>
                  <a:pt x="1269" y="1371600"/>
                </a:moveTo>
                <a:lnTo>
                  <a:pt x="0" y="0"/>
                </a:lnTo>
                <a:lnTo>
                  <a:pt x="22986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14400" y="659716"/>
            <a:ext cx="708659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     Rede Neural Artificial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72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18288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200400" y="3886200"/>
            <a:ext cx="2514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6629400" y="3886200"/>
            <a:ext cx="45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8001000" y="3886200"/>
            <a:ext cx="457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57200" y="4114800"/>
            <a:ext cx="2286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85800" y="4114800"/>
            <a:ext cx="228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1828800" y="4114800"/>
            <a:ext cx="22478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53589" y="4114800"/>
            <a:ext cx="2324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3200400" y="4114800"/>
            <a:ext cx="2273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473700" y="4114800"/>
            <a:ext cx="2413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629400" y="4114800"/>
            <a:ext cx="21272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6842125" y="4114800"/>
            <a:ext cx="2444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685800" y="4572000"/>
            <a:ext cx="136778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5473700" y="4572000"/>
            <a:ext cx="136842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6842125" y="4572000"/>
            <a:ext cx="1616075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6" y="1701368"/>
            <a:ext cx="7693414" cy="535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5080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SCADA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321" y="6890188"/>
            <a:ext cx="380799" cy="26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1460500" y="3472181"/>
            <a:ext cx="6019800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646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9110" y="659716"/>
            <a:ext cx="299339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err="1" smtClean="0">
                <a:solidFill>
                  <a:srgbClr val="188989"/>
                </a:solidFill>
                <a:latin typeface="Arial"/>
                <a:cs typeface="Arial"/>
              </a:rPr>
              <a:t>PyBrain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098" name="Picture 2" descr="dinoMl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51900" cy="75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19"/>
          <p:cNvSpPr txBox="1"/>
          <p:nvPr/>
        </p:nvSpPr>
        <p:spPr>
          <a:xfrm>
            <a:off x="599440" y="73850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7" name="object 20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15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" y="659716"/>
            <a:ext cx="81216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Algoritmos de Aprendizagem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16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17220" y="1585848"/>
            <a:ext cx="7785825" cy="497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Aprendizado supervisionado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pt-BR" sz="3200" spc="9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Back-</a:t>
            </a:r>
            <a:r>
              <a:rPr lang="pt-BR" sz="3200" spc="9" dirty="0" err="1">
                <a:latin typeface="Arial"/>
                <a:cs typeface="Arial"/>
              </a:rPr>
              <a:t>Propagation</a:t>
            </a:r>
            <a:endParaRPr lang="pt-BR" sz="3200" spc="9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R-</a:t>
            </a:r>
            <a:r>
              <a:rPr lang="pt-BR" sz="3200" spc="9" dirty="0" err="1">
                <a:latin typeface="Arial"/>
                <a:cs typeface="Arial"/>
              </a:rPr>
              <a:t>Prop</a:t>
            </a:r>
            <a:endParaRPr lang="pt-BR" sz="3200" spc="9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</a:t>
            </a:r>
            <a:r>
              <a:rPr lang="pt-BR" sz="3200" spc="9" dirty="0" err="1">
                <a:latin typeface="Arial"/>
                <a:cs typeface="Arial"/>
              </a:rPr>
              <a:t>Support</a:t>
            </a:r>
            <a:r>
              <a:rPr lang="pt-BR" sz="3200" spc="9" dirty="0">
                <a:latin typeface="Arial"/>
                <a:cs typeface="Arial"/>
              </a:rPr>
              <a:t>-Vector-</a:t>
            </a:r>
            <a:r>
              <a:rPr lang="pt-BR" sz="3200" spc="9" dirty="0" err="1">
                <a:latin typeface="Arial"/>
                <a:cs typeface="Arial"/>
              </a:rPr>
              <a:t>Machines</a:t>
            </a:r>
            <a:r>
              <a:rPr lang="pt-BR" sz="3200" spc="9" dirty="0">
                <a:latin typeface="Arial"/>
                <a:cs typeface="Arial"/>
              </a:rPr>
              <a:t> (SVM</a:t>
            </a:r>
            <a:r>
              <a:rPr lang="pt-BR" sz="3200" spc="9" dirty="0" smtClean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pt-BR" sz="3200" dirty="0" smtClean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dirty="0" smtClean="0">
                <a:latin typeface="Arial"/>
                <a:cs typeface="Arial"/>
              </a:rPr>
              <a:t>Aprendizado </a:t>
            </a:r>
            <a:r>
              <a:rPr lang="pt-BR" sz="3200" dirty="0">
                <a:latin typeface="Arial"/>
                <a:cs typeface="Arial"/>
              </a:rPr>
              <a:t>não supervisionado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pt-BR" sz="32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dirty="0">
                <a:latin typeface="Arial"/>
                <a:cs typeface="Arial"/>
              </a:rPr>
              <a:t>#  K-</a:t>
            </a:r>
            <a:r>
              <a:rPr lang="pt-BR" sz="3200" dirty="0" err="1">
                <a:latin typeface="Arial"/>
                <a:cs typeface="Arial"/>
              </a:rPr>
              <a:t>means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lang="pt-BR" sz="3200" dirty="0" err="1">
                <a:latin typeface="Arial"/>
                <a:cs typeface="Arial"/>
              </a:rPr>
              <a:t>clustering</a:t>
            </a:r>
            <a:endParaRPr lang="pt-BR" sz="32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dirty="0">
                <a:latin typeface="Arial"/>
                <a:cs typeface="Arial"/>
              </a:rPr>
              <a:t>#  LSH for </a:t>
            </a:r>
            <a:r>
              <a:rPr lang="pt-BR" sz="3200" dirty="0" err="1">
                <a:latin typeface="Arial"/>
                <a:cs typeface="Arial"/>
              </a:rPr>
              <a:t>Hamming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lang="pt-BR" sz="3200" dirty="0" err="1">
                <a:latin typeface="Arial"/>
                <a:cs typeface="Arial"/>
              </a:rPr>
              <a:t>and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lang="pt-BR" sz="3200" dirty="0" err="1">
                <a:latin typeface="Arial"/>
                <a:cs typeface="Arial"/>
              </a:rPr>
              <a:t>Euclidean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lang="pt-BR" sz="3200" dirty="0" err="1">
                <a:latin typeface="Arial"/>
                <a:cs typeface="Arial"/>
              </a:rPr>
              <a:t>Spaces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172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0665" y="659716"/>
            <a:ext cx="762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Redes Neurais em Python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17220" y="1585848"/>
            <a:ext cx="7785825" cy="497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pt-BR" sz="3200" spc="9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pt-BR" sz="3200" spc="9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</a:t>
            </a:r>
            <a:r>
              <a:rPr lang="pt-BR" sz="3200" spc="9" dirty="0" err="1">
                <a:latin typeface="Arial"/>
                <a:cs typeface="Arial"/>
              </a:rPr>
              <a:t>Feed-forward</a:t>
            </a:r>
            <a:r>
              <a:rPr lang="pt-BR" sz="3200" spc="9" dirty="0">
                <a:latin typeface="Arial"/>
                <a:cs typeface="Arial"/>
              </a:rPr>
              <a:t> networks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</a:t>
            </a:r>
            <a:r>
              <a:rPr lang="pt-BR" sz="3200" spc="9" dirty="0" err="1">
                <a:latin typeface="Arial"/>
                <a:cs typeface="Arial"/>
              </a:rPr>
              <a:t>Recurrent</a:t>
            </a:r>
            <a:r>
              <a:rPr lang="pt-BR" sz="3200" spc="9" dirty="0">
                <a:latin typeface="Arial"/>
                <a:cs typeface="Arial"/>
              </a:rPr>
              <a:t> networks (RNN), incluindo as arquiteturas de </a:t>
            </a:r>
            <a:r>
              <a:rPr lang="pt-BR" sz="3200" spc="9" dirty="0" err="1">
                <a:latin typeface="Arial"/>
                <a:cs typeface="Arial"/>
              </a:rPr>
              <a:t>Long</a:t>
            </a:r>
            <a:r>
              <a:rPr lang="pt-BR" sz="3200" spc="9" dirty="0">
                <a:latin typeface="Arial"/>
                <a:cs typeface="Arial"/>
              </a:rPr>
              <a:t> Short-</a:t>
            </a:r>
            <a:r>
              <a:rPr lang="pt-BR" sz="3200" spc="9" dirty="0" err="1">
                <a:latin typeface="Arial"/>
                <a:cs typeface="Arial"/>
              </a:rPr>
              <a:t>Term</a:t>
            </a:r>
            <a:r>
              <a:rPr lang="pt-BR" sz="3200" spc="9" dirty="0">
                <a:latin typeface="Arial"/>
                <a:cs typeface="Arial"/>
              </a:rPr>
              <a:t> </a:t>
            </a:r>
            <a:r>
              <a:rPr lang="pt-BR" sz="3200" spc="9" dirty="0" err="1">
                <a:latin typeface="Arial"/>
                <a:cs typeface="Arial"/>
              </a:rPr>
              <a:t>Memory</a:t>
            </a:r>
            <a:r>
              <a:rPr lang="pt-BR" sz="3200" spc="9" dirty="0">
                <a:latin typeface="Arial"/>
                <a:cs typeface="Arial"/>
              </a:rPr>
              <a:t> (LSTM)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</a:t>
            </a:r>
            <a:r>
              <a:rPr lang="pt-BR" sz="3200" spc="9" dirty="0" err="1">
                <a:latin typeface="Arial"/>
                <a:cs typeface="Arial"/>
              </a:rPr>
              <a:t>Multi-Dimensional</a:t>
            </a:r>
            <a:r>
              <a:rPr lang="pt-BR" sz="3200" spc="9" dirty="0">
                <a:latin typeface="Arial"/>
                <a:cs typeface="Arial"/>
              </a:rPr>
              <a:t> </a:t>
            </a:r>
            <a:r>
              <a:rPr lang="pt-BR" sz="3200" spc="9" dirty="0" err="1">
                <a:latin typeface="Arial"/>
                <a:cs typeface="Arial"/>
              </a:rPr>
              <a:t>Recurrent</a:t>
            </a:r>
            <a:r>
              <a:rPr lang="pt-BR" sz="3200" spc="9" dirty="0">
                <a:latin typeface="Arial"/>
                <a:cs typeface="Arial"/>
              </a:rPr>
              <a:t> Networks (MDRNN)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>
                <a:latin typeface="Arial"/>
                <a:cs typeface="Arial"/>
              </a:rPr>
              <a:t>#  Self-</a:t>
            </a:r>
            <a:r>
              <a:rPr lang="pt-BR" sz="3200" spc="9" dirty="0" err="1">
                <a:latin typeface="Arial"/>
                <a:cs typeface="Arial"/>
              </a:rPr>
              <a:t>Organizing</a:t>
            </a:r>
            <a:r>
              <a:rPr lang="pt-BR" sz="3200" spc="9" dirty="0">
                <a:latin typeface="Arial"/>
                <a:cs typeface="Arial"/>
              </a:rPr>
              <a:t> </a:t>
            </a:r>
            <a:r>
              <a:rPr lang="pt-BR" sz="3200" spc="9" dirty="0" err="1">
                <a:latin typeface="Arial"/>
                <a:cs typeface="Arial"/>
              </a:rPr>
              <a:t>Maps</a:t>
            </a:r>
            <a:r>
              <a:rPr lang="pt-BR" sz="3200" spc="9" dirty="0">
                <a:latin typeface="Arial"/>
                <a:cs typeface="Arial"/>
              </a:rPr>
              <a:t> (</a:t>
            </a:r>
            <a:r>
              <a:rPr lang="pt-BR" sz="3200" spc="9" dirty="0" err="1">
                <a:latin typeface="Arial"/>
                <a:cs typeface="Arial"/>
              </a:rPr>
              <a:t>Kohonen</a:t>
            </a:r>
            <a:r>
              <a:rPr lang="pt-BR" sz="3200" spc="9" dirty="0">
                <a:latin typeface="Arial"/>
                <a:cs typeface="Arial"/>
              </a:rPr>
              <a:t> networks)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23308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Voz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546100" y="806450"/>
            <a:ext cx="7772400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os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argparse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import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numpy</a:t>
            </a:r>
            <a:r>
              <a:rPr lang="pt-BR" sz="2800" baseline="4904" dirty="0">
                <a:latin typeface="Courier New"/>
                <a:cs typeface="Courier New"/>
              </a:rPr>
              <a:t> as </a:t>
            </a:r>
            <a:r>
              <a:rPr lang="pt-BR" sz="2800" baseline="4904" dirty="0" err="1">
                <a:latin typeface="Courier New"/>
                <a:cs typeface="Courier New"/>
              </a:rPr>
              <a:t>np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endParaRPr lang="pt-BR" sz="28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from</a:t>
            </a:r>
            <a:r>
              <a:rPr lang="pt-BR" sz="2800" baseline="4904" dirty="0">
                <a:latin typeface="Courier New"/>
                <a:cs typeface="Courier New"/>
              </a:rPr>
              <a:t> scipy.io </a:t>
            </a: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wavfile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from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features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 smtClean="0">
                <a:latin typeface="Courier New"/>
                <a:cs typeface="Courier New"/>
              </a:rPr>
              <a:t>mfcc</a:t>
            </a:r>
            <a:endParaRPr lang="pt-BR" sz="2800" baseline="4904" dirty="0" smtClean="0">
              <a:latin typeface="Courier New"/>
              <a:cs typeface="Courier New"/>
            </a:endParaRPr>
          </a:p>
          <a:p>
            <a:pPr marL="12700" lvl="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solidFill>
                  <a:prstClr val="black"/>
                </a:solidFill>
                <a:latin typeface="Courier New"/>
                <a:cs typeface="Courier New"/>
              </a:rPr>
              <a:t>from</a:t>
            </a:r>
            <a:r>
              <a:rPr lang="pt-BR" sz="2800" baseline="49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solidFill>
                  <a:prstClr val="black"/>
                </a:solidFill>
                <a:latin typeface="Courier New"/>
                <a:cs typeface="Courier New"/>
              </a:rPr>
              <a:t>hmmlearn</a:t>
            </a:r>
            <a:r>
              <a:rPr lang="pt-BR" sz="2800" baseline="49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solidFill>
                  <a:prstClr val="black"/>
                </a:solidFill>
                <a:latin typeface="Courier New"/>
                <a:cs typeface="Courier New"/>
              </a:rPr>
              <a:t>hmm</a:t>
            </a:r>
            <a:endParaRPr lang="pt-BR" sz="2800" baseline="4904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from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sklearn.externals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 smtClean="0">
                <a:latin typeface="Courier New"/>
                <a:cs typeface="Courier New"/>
              </a:rPr>
              <a:t>joblib</a:t>
            </a:r>
            <a:endParaRPr lang="pt-BR" sz="28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def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build_arg_parser</a:t>
            </a:r>
            <a:r>
              <a:rPr lang="pt-BR" sz="2800" baseline="4904" dirty="0">
                <a:latin typeface="Courier New"/>
                <a:cs typeface="Courier New"/>
              </a:rPr>
              <a:t>():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</a:t>
            </a:r>
            <a:r>
              <a:rPr lang="pt-BR" sz="2800" baseline="4904" dirty="0" err="1">
                <a:latin typeface="Courier New"/>
                <a:cs typeface="Courier New"/>
              </a:rPr>
              <a:t>parser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smtClean="0">
                <a:latin typeface="Courier New"/>
                <a:cs typeface="Courier New"/>
              </a:rPr>
              <a:t>			</a:t>
            </a:r>
            <a:r>
              <a:rPr lang="pt-BR" sz="2800" baseline="4904" dirty="0" err="1" smtClean="0">
                <a:latin typeface="Courier New"/>
                <a:cs typeface="Courier New"/>
              </a:rPr>
              <a:t>argparse.ArgumentParser</a:t>
            </a:r>
            <a:r>
              <a:rPr lang="pt-BR" sz="2800" baseline="4904" dirty="0" smtClean="0">
                <a:latin typeface="Courier New"/>
                <a:cs typeface="Courier New"/>
              </a:rPr>
              <a:t>(</a:t>
            </a:r>
            <a:r>
              <a:rPr lang="pt-BR" sz="2800" baseline="4904" dirty="0" err="1" smtClean="0">
                <a:latin typeface="Courier New"/>
                <a:cs typeface="Courier New"/>
              </a:rPr>
              <a:t>description</a:t>
            </a:r>
            <a:r>
              <a:rPr lang="pt-BR" sz="2800" baseline="4904" dirty="0">
                <a:latin typeface="Courier New"/>
                <a:cs typeface="Courier New"/>
              </a:rPr>
              <a:t>='</a:t>
            </a:r>
            <a:r>
              <a:rPr lang="pt-BR" sz="2800" baseline="4904" dirty="0" err="1">
                <a:latin typeface="Courier New"/>
                <a:cs typeface="Courier New"/>
              </a:rPr>
              <a:t>Trains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the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smtClean="0">
                <a:latin typeface="Courier New"/>
                <a:cs typeface="Courier New"/>
              </a:rPr>
              <a:t>	HMM </a:t>
            </a:r>
            <a:r>
              <a:rPr lang="pt-BR" sz="2800" baseline="4904" dirty="0" err="1">
                <a:latin typeface="Courier New"/>
                <a:cs typeface="Courier New"/>
              </a:rPr>
              <a:t>classifier</a:t>
            </a:r>
            <a:r>
              <a:rPr lang="pt-BR" sz="2800" baseline="4904" dirty="0">
                <a:latin typeface="Courier New"/>
                <a:cs typeface="Courier New"/>
              </a:rPr>
              <a:t>')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</a:t>
            </a:r>
            <a:r>
              <a:rPr lang="pt-BR" sz="2800" baseline="4904" dirty="0" err="1">
                <a:latin typeface="Courier New"/>
                <a:cs typeface="Courier New"/>
              </a:rPr>
              <a:t>parser.add_argument</a:t>
            </a:r>
            <a:r>
              <a:rPr lang="pt-BR" sz="2800" baseline="4904" dirty="0">
                <a:latin typeface="Courier New"/>
                <a:cs typeface="Courier New"/>
              </a:rPr>
              <a:t>("--input-folder", </a:t>
            </a:r>
            <a:r>
              <a:rPr lang="pt-BR" sz="2800" baseline="4904" dirty="0" smtClean="0">
                <a:latin typeface="Courier New"/>
                <a:cs typeface="Courier New"/>
              </a:rPr>
              <a:t>	</a:t>
            </a:r>
            <a:r>
              <a:rPr lang="pt-BR" sz="2800" baseline="4904" dirty="0" err="1" smtClean="0">
                <a:latin typeface="Courier New"/>
                <a:cs typeface="Courier New"/>
              </a:rPr>
              <a:t>dest</a:t>
            </a:r>
            <a:r>
              <a:rPr lang="pt-BR" sz="2800" baseline="4904" dirty="0">
                <a:latin typeface="Courier New"/>
                <a:cs typeface="Courier New"/>
              </a:rPr>
              <a:t>="</a:t>
            </a:r>
            <a:r>
              <a:rPr lang="pt-BR" sz="2800" baseline="4904" dirty="0" err="1">
                <a:latin typeface="Courier New"/>
                <a:cs typeface="Courier New"/>
              </a:rPr>
              <a:t>input_folder</a:t>
            </a:r>
            <a:r>
              <a:rPr lang="pt-BR" sz="2800" baseline="4904" dirty="0">
                <a:latin typeface="Courier New"/>
                <a:cs typeface="Courier New"/>
              </a:rPr>
              <a:t>", </a:t>
            </a:r>
            <a:r>
              <a:rPr lang="pt-BR" sz="2800" baseline="4904" dirty="0" err="1">
                <a:latin typeface="Courier New"/>
                <a:cs typeface="Courier New"/>
              </a:rPr>
              <a:t>required</a:t>
            </a:r>
            <a:r>
              <a:rPr lang="pt-BR" sz="2800" baseline="4904" dirty="0">
                <a:latin typeface="Courier New"/>
                <a:cs typeface="Courier New"/>
              </a:rPr>
              <a:t>=</a:t>
            </a:r>
            <a:r>
              <a:rPr lang="pt-BR" sz="2800" baseline="4904" dirty="0" err="1">
                <a:latin typeface="Courier New"/>
                <a:cs typeface="Courier New"/>
              </a:rPr>
              <a:t>True</a:t>
            </a:r>
            <a:r>
              <a:rPr lang="pt-BR" sz="2800" baseline="4904" dirty="0">
                <a:latin typeface="Courier New"/>
                <a:cs typeface="Courier New"/>
              </a:rPr>
              <a:t>,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</a:t>
            </a:r>
            <a:r>
              <a:rPr lang="pt-BR" sz="2800" baseline="4904" dirty="0" smtClean="0">
                <a:latin typeface="Courier New"/>
                <a:cs typeface="Courier New"/>
              </a:rPr>
              <a:t>help</a:t>
            </a:r>
            <a:r>
              <a:rPr lang="pt-BR" sz="2800" baseline="4904" dirty="0">
                <a:latin typeface="Courier New"/>
                <a:cs typeface="Courier New"/>
              </a:rPr>
              <a:t>="Input folder </a:t>
            </a:r>
            <a:r>
              <a:rPr lang="pt-BR" sz="2800" baseline="4904" dirty="0" err="1">
                <a:latin typeface="Courier New"/>
                <a:cs typeface="Courier New"/>
              </a:rPr>
              <a:t>containing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the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audio</a:t>
            </a:r>
            <a:r>
              <a:rPr lang="pt-BR" sz="2800" baseline="4904" dirty="0">
                <a:latin typeface="Courier New"/>
                <a:cs typeface="Courier New"/>
              </a:rPr>
              <a:t> files </a:t>
            </a:r>
            <a:r>
              <a:rPr lang="pt-BR" sz="2800" baseline="4904" dirty="0" smtClean="0">
                <a:latin typeface="Courier New"/>
                <a:cs typeface="Courier New"/>
              </a:rPr>
              <a:t>	in </a:t>
            </a:r>
            <a:r>
              <a:rPr lang="pt-BR" sz="2800" baseline="4904" dirty="0" err="1">
                <a:latin typeface="Courier New"/>
                <a:cs typeface="Courier New"/>
              </a:rPr>
              <a:t>subfolders</a:t>
            </a:r>
            <a:r>
              <a:rPr lang="pt-BR" sz="2800" baseline="4904" dirty="0">
                <a:latin typeface="Courier New"/>
                <a:cs typeface="Courier New"/>
              </a:rPr>
              <a:t>")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</a:t>
            </a:r>
            <a:r>
              <a:rPr lang="pt-BR" sz="2800" baseline="4904" dirty="0" err="1">
                <a:latin typeface="Courier New"/>
                <a:cs typeface="Courier New"/>
              </a:rPr>
              <a:t>return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 smtClean="0">
                <a:latin typeface="Courier New"/>
                <a:cs typeface="Courier New"/>
              </a:rPr>
              <a:t>parser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700" baseline="4904" dirty="0">
              <a:latin typeface="Courier New"/>
              <a:cs typeface="Courier New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4585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Voz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19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774700" y="806450"/>
            <a:ext cx="7816850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class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HMMTrainer</a:t>
            </a:r>
            <a:r>
              <a:rPr lang="pt-BR" sz="2800" baseline="4904" dirty="0">
                <a:latin typeface="Courier New"/>
                <a:cs typeface="Courier New"/>
              </a:rPr>
              <a:t>(</a:t>
            </a:r>
            <a:r>
              <a:rPr lang="pt-BR" sz="2800" baseline="4904" dirty="0" err="1">
                <a:latin typeface="Courier New"/>
                <a:cs typeface="Courier New"/>
              </a:rPr>
              <a:t>object</a:t>
            </a:r>
            <a:r>
              <a:rPr lang="pt-BR" sz="2800" baseline="4904" dirty="0">
                <a:latin typeface="Courier New"/>
                <a:cs typeface="Courier New"/>
              </a:rPr>
              <a:t>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</a:t>
            </a:r>
            <a:r>
              <a:rPr lang="pt-BR" sz="2800" baseline="4904" dirty="0" err="1">
                <a:latin typeface="Courier New"/>
                <a:cs typeface="Courier New"/>
              </a:rPr>
              <a:t>def</a:t>
            </a:r>
            <a:r>
              <a:rPr lang="pt-BR" sz="2800" baseline="4904" dirty="0">
                <a:latin typeface="Courier New"/>
                <a:cs typeface="Courier New"/>
              </a:rPr>
              <a:t> __</a:t>
            </a:r>
            <a:r>
              <a:rPr lang="pt-BR" sz="2800" baseline="4904" dirty="0" err="1">
                <a:latin typeface="Courier New"/>
                <a:cs typeface="Courier New"/>
              </a:rPr>
              <a:t>init</a:t>
            </a:r>
            <a:r>
              <a:rPr lang="pt-BR" sz="2800" baseline="4904" dirty="0">
                <a:latin typeface="Courier New"/>
                <a:cs typeface="Courier New"/>
              </a:rPr>
              <a:t>__(self, </a:t>
            </a:r>
            <a:r>
              <a:rPr lang="pt-BR" sz="2800" baseline="4904" dirty="0" err="1">
                <a:latin typeface="Courier New"/>
                <a:cs typeface="Courier New"/>
              </a:rPr>
              <a:t>model_name</a:t>
            </a:r>
            <a:r>
              <a:rPr lang="pt-BR" sz="2800" baseline="4904" dirty="0">
                <a:latin typeface="Courier New"/>
                <a:cs typeface="Courier New"/>
              </a:rPr>
              <a:t>='</a:t>
            </a:r>
            <a:r>
              <a:rPr lang="pt-BR" sz="2800" baseline="4904" dirty="0" err="1">
                <a:latin typeface="Courier New"/>
                <a:cs typeface="Courier New"/>
              </a:rPr>
              <a:t>GaussianHMM</a:t>
            </a:r>
            <a:r>
              <a:rPr lang="pt-BR" sz="2800" baseline="4904" dirty="0">
                <a:latin typeface="Courier New"/>
                <a:cs typeface="Courier New"/>
              </a:rPr>
              <a:t>', </a:t>
            </a:r>
            <a:r>
              <a:rPr lang="pt-BR" sz="2800" baseline="4904" dirty="0" smtClean="0">
                <a:latin typeface="Courier New"/>
                <a:cs typeface="Courier New"/>
              </a:rPr>
              <a:t>    		</a:t>
            </a:r>
            <a:r>
              <a:rPr lang="pt-BR" sz="2800" baseline="4904" dirty="0" err="1" smtClean="0">
                <a:latin typeface="Courier New"/>
                <a:cs typeface="Courier New"/>
              </a:rPr>
              <a:t>n_components</a:t>
            </a:r>
            <a:r>
              <a:rPr lang="pt-BR" sz="2800" baseline="4904" dirty="0" smtClean="0">
                <a:latin typeface="Courier New"/>
                <a:cs typeface="Courier New"/>
              </a:rPr>
              <a:t>=4</a:t>
            </a:r>
            <a:r>
              <a:rPr lang="pt-BR" sz="2800" baseline="4904" dirty="0">
                <a:latin typeface="Courier New"/>
                <a:cs typeface="Courier New"/>
              </a:rPr>
              <a:t>, </a:t>
            </a:r>
            <a:r>
              <a:rPr lang="pt-BR" sz="2800" baseline="4904" dirty="0" err="1">
                <a:latin typeface="Courier New"/>
                <a:cs typeface="Courier New"/>
              </a:rPr>
              <a:t>cov_type</a:t>
            </a:r>
            <a:r>
              <a:rPr lang="pt-BR" sz="2800" baseline="4904" dirty="0">
                <a:latin typeface="Courier New"/>
                <a:cs typeface="Courier New"/>
              </a:rPr>
              <a:t>='</a:t>
            </a:r>
            <a:r>
              <a:rPr lang="pt-BR" sz="2800" baseline="4904" dirty="0" err="1">
                <a:latin typeface="Courier New"/>
                <a:cs typeface="Courier New"/>
              </a:rPr>
              <a:t>diag</a:t>
            </a:r>
            <a:r>
              <a:rPr lang="pt-BR" sz="2800" baseline="4904" dirty="0">
                <a:latin typeface="Courier New"/>
                <a:cs typeface="Courier New"/>
              </a:rPr>
              <a:t>', </a:t>
            </a:r>
            <a:r>
              <a:rPr lang="pt-BR" sz="2800" baseline="4904" dirty="0" smtClean="0">
                <a:latin typeface="Courier New"/>
                <a:cs typeface="Courier New"/>
              </a:rPr>
              <a:t>			</a:t>
            </a:r>
            <a:r>
              <a:rPr lang="pt-BR" sz="2800" baseline="4904" dirty="0" err="1" smtClean="0">
                <a:latin typeface="Courier New"/>
                <a:cs typeface="Courier New"/>
              </a:rPr>
              <a:t>n_iter</a:t>
            </a:r>
            <a:r>
              <a:rPr lang="pt-BR" sz="2800" baseline="4904" dirty="0" smtClean="0">
                <a:latin typeface="Courier New"/>
                <a:cs typeface="Courier New"/>
              </a:rPr>
              <a:t>=1000</a:t>
            </a:r>
            <a:r>
              <a:rPr lang="pt-BR" sz="2800" baseline="4904" dirty="0">
                <a:latin typeface="Courier New"/>
                <a:cs typeface="Courier New"/>
              </a:rPr>
              <a:t>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self.model_name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err="1">
                <a:latin typeface="Courier New"/>
                <a:cs typeface="Courier New"/>
              </a:rPr>
              <a:t>model_name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self.n_components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err="1">
                <a:latin typeface="Courier New"/>
                <a:cs typeface="Courier New"/>
              </a:rPr>
              <a:t>n_components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self.cov_type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err="1">
                <a:latin typeface="Courier New"/>
                <a:cs typeface="Courier New"/>
              </a:rPr>
              <a:t>cov_type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self.n_iter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err="1">
                <a:latin typeface="Courier New"/>
                <a:cs typeface="Courier New"/>
              </a:rPr>
              <a:t>n_iter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self.models</a:t>
            </a:r>
            <a:r>
              <a:rPr lang="pt-BR" sz="2800" baseline="4904" dirty="0">
                <a:latin typeface="Courier New"/>
                <a:cs typeface="Courier New"/>
              </a:rPr>
              <a:t> = []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if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self.model_name</a:t>
            </a:r>
            <a:r>
              <a:rPr lang="pt-BR" sz="2800" baseline="4904" dirty="0">
                <a:latin typeface="Courier New"/>
                <a:cs typeface="Courier New"/>
              </a:rPr>
              <a:t> == '</a:t>
            </a:r>
            <a:r>
              <a:rPr lang="pt-BR" sz="2800" baseline="4904" dirty="0" err="1">
                <a:latin typeface="Courier New"/>
                <a:cs typeface="Courier New"/>
              </a:rPr>
              <a:t>GaussianHMM</a:t>
            </a:r>
            <a:r>
              <a:rPr lang="pt-BR" sz="2800" baseline="4904" dirty="0">
                <a:latin typeface="Courier New"/>
                <a:cs typeface="Courier New"/>
              </a:rPr>
              <a:t>':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    </a:t>
            </a:r>
            <a:r>
              <a:rPr lang="pt-BR" sz="2800" baseline="4904" dirty="0" err="1">
                <a:latin typeface="Courier New"/>
                <a:cs typeface="Courier New"/>
              </a:rPr>
              <a:t>self.model</a:t>
            </a:r>
            <a:r>
              <a:rPr lang="pt-BR" sz="2800" baseline="4904" dirty="0">
                <a:latin typeface="Courier New"/>
                <a:cs typeface="Courier New"/>
              </a:rPr>
              <a:t> = </a:t>
            </a:r>
            <a:r>
              <a:rPr lang="pt-BR" sz="2800" baseline="4904" dirty="0" smtClean="0">
                <a:latin typeface="Courier New"/>
                <a:cs typeface="Courier New"/>
              </a:rPr>
              <a:t>		</a:t>
            </a:r>
            <a:r>
              <a:rPr lang="pt-BR" sz="2800" baseline="4904" dirty="0" err="1" smtClean="0">
                <a:latin typeface="Courier New"/>
                <a:cs typeface="Courier New"/>
              </a:rPr>
              <a:t>hmm.GaussianHMM</a:t>
            </a:r>
            <a:r>
              <a:rPr lang="pt-BR" sz="2800" baseline="4904" dirty="0" smtClean="0">
                <a:latin typeface="Courier New"/>
                <a:cs typeface="Courier New"/>
              </a:rPr>
              <a:t>(</a:t>
            </a:r>
            <a:r>
              <a:rPr lang="pt-BR" sz="2800" baseline="4904" dirty="0" err="1" smtClean="0">
                <a:latin typeface="Courier New"/>
                <a:cs typeface="Courier New"/>
              </a:rPr>
              <a:t>n_components</a:t>
            </a:r>
            <a:r>
              <a:rPr lang="pt-BR" sz="2800" baseline="4904" dirty="0" smtClean="0">
                <a:latin typeface="Courier New"/>
                <a:cs typeface="Courier New"/>
              </a:rPr>
              <a:t>=</a:t>
            </a:r>
            <a:r>
              <a:rPr lang="pt-BR" sz="2800" baseline="4904" dirty="0" err="1" smtClean="0">
                <a:latin typeface="Courier New"/>
                <a:cs typeface="Courier New"/>
              </a:rPr>
              <a:t>self.n_componen</a:t>
            </a:r>
            <a:r>
              <a:rPr lang="pt-BR" sz="2800" baseline="4904" dirty="0" smtClean="0">
                <a:latin typeface="Courier New"/>
                <a:cs typeface="Courier New"/>
              </a:rPr>
              <a:t>	</a:t>
            </a:r>
            <a:r>
              <a:rPr lang="pt-BR" sz="2800" baseline="4904" dirty="0" err="1" smtClean="0">
                <a:latin typeface="Courier New"/>
                <a:cs typeface="Courier New"/>
              </a:rPr>
              <a:t>ts</a:t>
            </a:r>
            <a:r>
              <a:rPr lang="pt-BR" sz="2800" baseline="4904" dirty="0">
                <a:latin typeface="Courier New"/>
                <a:cs typeface="Courier New"/>
              </a:rPr>
              <a:t>, 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            </a:t>
            </a:r>
            <a:r>
              <a:rPr lang="pt-BR" sz="2800" baseline="4904" dirty="0" err="1">
                <a:latin typeface="Courier New"/>
                <a:cs typeface="Courier New"/>
              </a:rPr>
              <a:t>covariance_type</a:t>
            </a:r>
            <a:r>
              <a:rPr lang="pt-BR" sz="2800" baseline="4904" dirty="0">
                <a:latin typeface="Courier New"/>
                <a:cs typeface="Courier New"/>
              </a:rPr>
              <a:t>=</a:t>
            </a:r>
            <a:r>
              <a:rPr lang="pt-BR" sz="2800" baseline="4904" dirty="0" err="1">
                <a:latin typeface="Courier New"/>
                <a:cs typeface="Courier New"/>
              </a:rPr>
              <a:t>self.cov_type</a:t>
            </a:r>
            <a:r>
              <a:rPr lang="pt-BR" sz="2800" baseline="4904" dirty="0">
                <a:latin typeface="Courier New"/>
                <a:cs typeface="Courier New"/>
              </a:rPr>
              <a:t>, </a:t>
            </a:r>
            <a:r>
              <a:rPr lang="pt-BR" sz="2800" baseline="4904" dirty="0" smtClean="0">
                <a:latin typeface="Courier New"/>
                <a:cs typeface="Courier New"/>
              </a:rPr>
              <a:t>			</a:t>
            </a:r>
            <a:r>
              <a:rPr lang="pt-BR" sz="2800" baseline="4904" dirty="0" err="1" smtClean="0">
                <a:latin typeface="Courier New"/>
                <a:cs typeface="Courier New"/>
              </a:rPr>
              <a:t>n_iter</a:t>
            </a:r>
            <a:r>
              <a:rPr lang="pt-BR" sz="2800" baseline="4904" dirty="0" smtClean="0">
                <a:latin typeface="Courier New"/>
                <a:cs typeface="Courier New"/>
              </a:rPr>
              <a:t>=</a:t>
            </a:r>
            <a:r>
              <a:rPr lang="pt-BR" sz="2800" baseline="4904" dirty="0" err="1" smtClean="0">
                <a:latin typeface="Courier New"/>
                <a:cs typeface="Courier New"/>
              </a:rPr>
              <a:t>self.n_iter</a:t>
            </a:r>
            <a:r>
              <a:rPr lang="pt-BR" sz="28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else</a:t>
            </a:r>
            <a:r>
              <a:rPr lang="pt-BR" sz="28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    </a:t>
            </a:r>
            <a:r>
              <a:rPr lang="pt-BR" sz="2800" baseline="4904" dirty="0" err="1">
                <a:latin typeface="Courier New"/>
                <a:cs typeface="Courier New"/>
              </a:rPr>
              <a:t>raise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TypeError</a:t>
            </a:r>
            <a:r>
              <a:rPr lang="pt-BR" sz="2800" baseline="4904" dirty="0">
                <a:latin typeface="Courier New"/>
                <a:cs typeface="Courier New"/>
              </a:rPr>
              <a:t>('</a:t>
            </a:r>
            <a:r>
              <a:rPr lang="pt-BR" sz="2800" baseline="4904" dirty="0" err="1">
                <a:latin typeface="Courier New"/>
                <a:cs typeface="Courier New"/>
              </a:rPr>
              <a:t>Invalid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model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type</a:t>
            </a:r>
            <a:r>
              <a:rPr lang="pt-BR" sz="2800" baseline="4904" dirty="0" smtClean="0">
                <a:latin typeface="Courier New"/>
                <a:cs typeface="Courier New"/>
              </a:rPr>
              <a:t>')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dirty="0" smtClean="0">
                <a:latin typeface="Courier New"/>
                <a:cs typeface="Courier New"/>
              </a:rPr>
              <a:t>  </a:t>
            </a:r>
            <a:r>
              <a:rPr lang="pt-BR" sz="2800" baseline="4904" dirty="0" err="1" smtClean="0">
                <a:latin typeface="Courier New"/>
                <a:cs typeface="Courier New"/>
              </a:rPr>
              <a:t>def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train</a:t>
            </a:r>
            <a:r>
              <a:rPr lang="pt-BR" sz="2800" baseline="4904" dirty="0">
                <a:latin typeface="Courier New"/>
                <a:cs typeface="Courier New"/>
              </a:rPr>
              <a:t>(self, X):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np.seterr</a:t>
            </a:r>
            <a:r>
              <a:rPr lang="pt-BR" sz="2800" baseline="4904" dirty="0">
                <a:latin typeface="Courier New"/>
                <a:cs typeface="Courier New"/>
              </a:rPr>
              <a:t>(</a:t>
            </a:r>
            <a:r>
              <a:rPr lang="pt-BR" sz="2800" baseline="4904" dirty="0" err="1">
                <a:latin typeface="Courier New"/>
                <a:cs typeface="Courier New"/>
              </a:rPr>
              <a:t>all</a:t>
            </a:r>
            <a:r>
              <a:rPr lang="pt-BR" sz="2800" baseline="4904" dirty="0">
                <a:latin typeface="Courier New"/>
                <a:cs typeface="Courier New"/>
              </a:rPr>
              <a:t>='ignore')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self.models.append</a:t>
            </a:r>
            <a:r>
              <a:rPr lang="pt-BR" sz="2800" baseline="4904" dirty="0">
                <a:latin typeface="Courier New"/>
                <a:cs typeface="Courier New"/>
              </a:rPr>
              <a:t>(</a:t>
            </a:r>
            <a:r>
              <a:rPr lang="pt-BR" sz="2800" baseline="4904" dirty="0" err="1">
                <a:latin typeface="Courier New"/>
                <a:cs typeface="Courier New"/>
              </a:rPr>
              <a:t>self.model.fit</a:t>
            </a:r>
            <a:r>
              <a:rPr lang="pt-BR" sz="2800" baseline="4904" dirty="0">
                <a:latin typeface="Courier New"/>
                <a:cs typeface="Courier New"/>
              </a:rPr>
              <a:t>(X))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</a:t>
            </a:r>
            <a:r>
              <a:rPr lang="pt-BR" sz="2800" baseline="4904" dirty="0" err="1" smtClean="0">
                <a:latin typeface="Courier New"/>
                <a:cs typeface="Courier New"/>
              </a:rPr>
              <a:t>def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get_score</a:t>
            </a:r>
            <a:r>
              <a:rPr lang="pt-BR" sz="2800" baseline="4904" dirty="0">
                <a:latin typeface="Courier New"/>
                <a:cs typeface="Courier New"/>
              </a:rPr>
              <a:t>(self, </a:t>
            </a:r>
            <a:r>
              <a:rPr lang="pt-BR" sz="2800" baseline="4904" dirty="0" err="1">
                <a:latin typeface="Courier New"/>
                <a:cs typeface="Courier New"/>
              </a:rPr>
              <a:t>input_data</a:t>
            </a:r>
            <a:r>
              <a:rPr lang="pt-BR" sz="2800" baseline="4904" dirty="0">
                <a:latin typeface="Courier New"/>
                <a:cs typeface="Courier New"/>
              </a:rPr>
              <a:t>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        </a:t>
            </a:r>
            <a:r>
              <a:rPr lang="pt-BR" sz="2800" baseline="4904" dirty="0" err="1">
                <a:latin typeface="Courier New"/>
                <a:cs typeface="Courier New"/>
              </a:rPr>
              <a:t>return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self.model.score</a:t>
            </a:r>
            <a:r>
              <a:rPr lang="pt-BR" sz="2800" baseline="4904" dirty="0">
                <a:latin typeface="Courier New"/>
                <a:cs typeface="Courier New"/>
              </a:rPr>
              <a:t>(</a:t>
            </a:r>
            <a:r>
              <a:rPr lang="pt-BR" sz="2800" baseline="4904" dirty="0" err="1">
                <a:latin typeface="Courier New"/>
                <a:cs typeface="Courier New"/>
              </a:rPr>
              <a:t>input_data</a:t>
            </a:r>
            <a:r>
              <a:rPr lang="pt-BR" sz="28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3200" baseline="4904" dirty="0">
              <a:latin typeface="Courier New"/>
              <a:cs typeface="Courier New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3596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6015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556" y="1873250"/>
            <a:ext cx="7371744" cy="3432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spc="0" dirty="0" smtClean="0">
                <a:solidFill>
                  <a:srgbClr val="00007F"/>
                </a:solidFill>
                <a:latin typeface="Arial"/>
                <a:cs typeface="Arial"/>
              </a:rPr>
              <a:t>Redes Neurais Artificiais para o Reconhecimento Facial e de Voz em Interfaces de Controle e de Supervisão e Aquisição de Dados e Interfaces Homem-Máquina</a:t>
            </a:r>
          </a:p>
        </p:txBody>
      </p:sp>
      <p:sp>
        <p:nvSpPr>
          <p:cNvPr id="5" name="object 20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774700" y="806450"/>
            <a:ext cx="7391400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cv2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>
                <a:latin typeface="Courier New"/>
                <a:cs typeface="Courier New"/>
              </a:rPr>
              <a:t>import</a:t>
            </a:r>
            <a:r>
              <a:rPr lang="pt-BR" sz="2800" baseline="4904" dirty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numpy</a:t>
            </a:r>
            <a:r>
              <a:rPr lang="pt-BR" sz="2800" baseline="4904" dirty="0">
                <a:latin typeface="Courier New"/>
                <a:cs typeface="Courier New"/>
              </a:rPr>
              <a:t> as </a:t>
            </a:r>
            <a:r>
              <a:rPr lang="pt-BR" sz="2800" baseline="4904" dirty="0" err="1">
                <a:latin typeface="Courier New"/>
                <a:cs typeface="Courier New"/>
              </a:rPr>
              <a:t>np</a:t>
            </a: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cap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>
                <a:latin typeface="Courier New"/>
                <a:cs typeface="Courier New"/>
              </a:rPr>
              <a:t>= cv2.VideoCapture(0)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scaling_factor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>
                <a:latin typeface="Courier New"/>
                <a:cs typeface="Courier New"/>
              </a:rPr>
              <a:t>= 0.5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While</a:t>
            </a:r>
            <a:r>
              <a:rPr lang="pt-BR" sz="2800" baseline="4904" dirty="0" smtClean="0">
                <a:latin typeface="Courier New"/>
                <a:cs typeface="Courier New"/>
              </a:rPr>
              <a:t> </a:t>
            </a:r>
            <a:r>
              <a:rPr lang="pt-BR" sz="2800" baseline="4904" dirty="0" err="1">
                <a:latin typeface="Courier New"/>
                <a:cs typeface="Courier New"/>
              </a:rPr>
              <a:t>True</a:t>
            </a:r>
            <a:r>
              <a:rPr lang="pt-BR" sz="28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</a:t>
            </a:r>
            <a:endParaRPr lang="pt-BR" sz="28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smtClean="0">
                <a:latin typeface="Courier New"/>
                <a:cs typeface="Courier New"/>
              </a:rPr>
              <a:t>	</a:t>
            </a:r>
            <a:r>
              <a:rPr lang="pt-BR" sz="2800" baseline="4904" dirty="0" err="1" smtClean="0">
                <a:latin typeface="Courier New"/>
                <a:cs typeface="Courier New"/>
              </a:rPr>
              <a:t>ret</a:t>
            </a:r>
            <a:r>
              <a:rPr lang="pt-BR" sz="2800" baseline="4904" dirty="0" smtClean="0">
                <a:latin typeface="Courier New"/>
                <a:cs typeface="Courier New"/>
              </a:rPr>
              <a:t>, frame = </a:t>
            </a:r>
            <a:r>
              <a:rPr lang="pt-BR" sz="2800" baseline="4904" dirty="0" err="1" smtClean="0">
                <a:latin typeface="Courier New"/>
                <a:cs typeface="Courier New"/>
              </a:rPr>
              <a:t>cap.read</a:t>
            </a:r>
            <a:r>
              <a:rPr lang="pt-BR" sz="2800" baseline="4904" dirty="0" smtClean="0">
                <a:latin typeface="Courier New"/>
                <a:cs typeface="Courier New"/>
              </a:rPr>
              <a:t>()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</a:t>
            </a:r>
            <a:r>
              <a:rPr lang="pt-BR" sz="2800" baseline="4904" dirty="0" smtClean="0">
                <a:latin typeface="Courier New"/>
                <a:cs typeface="Courier New"/>
              </a:rPr>
              <a:t>frame </a:t>
            </a:r>
            <a:r>
              <a:rPr lang="pt-BR" sz="2800" baseline="4904" dirty="0">
                <a:latin typeface="Courier New"/>
                <a:cs typeface="Courier New"/>
              </a:rPr>
              <a:t>= cv2.resize(frame, </a:t>
            </a:r>
            <a:r>
              <a:rPr lang="pt-BR" sz="2800" baseline="4904" dirty="0" err="1">
                <a:latin typeface="Courier New"/>
                <a:cs typeface="Courier New"/>
              </a:rPr>
              <a:t>None</a:t>
            </a:r>
            <a:r>
              <a:rPr lang="pt-BR" sz="2800" baseline="4904" dirty="0">
                <a:latin typeface="Courier New"/>
                <a:cs typeface="Courier New"/>
              </a:rPr>
              <a:t>, </a:t>
            </a:r>
            <a:r>
              <a:rPr lang="pt-BR" sz="2800" baseline="4904" dirty="0" smtClean="0">
                <a:latin typeface="Courier New"/>
                <a:cs typeface="Courier New"/>
              </a:rPr>
              <a:t>      			       </a:t>
            </a:r>
            <a:r>
              <a:rPr lang="pt-BR" sz="2800" baseline="4904" dirty="0" err="1" smtClean="0">
                <a:latin typeface="Courier New"/>
                <a:cs typeface="Courier New"/>
              </a:rPr>
              <a:t>fx</a:t>
            </a:r>
            <a:r>
              <a:rPr lang="pt-BR" sz="2800" baseline="4904" dirty="0" smtClean="0">
                <a:latin typeface="Courier New"/>
                <a:cs typeface="Courier New"/>
              </a:rPr>
              <a:t>=</a:t>
            </a:r>
            <a:r>
              <a:rPr lang="pt-BR" sz="2800" baseline="4904" dirty="0" err="1" smtClean="0">
                <a:latin typeface="Courier New"/>
                <a:cs typeface="Courier New"/>
              </a:rPr>
              <a:t>scaling_factor</a:t>
            </a:r>
            <a:r>
              <a:rPr lang="pt-BR" sz="2800" baseline="4904" dirty="0">
                <a:latin typeface="Courier New"/>
                <a:cs typeface="Courier New"/>
              </a:rPr>
              <a:t>, </a:t>
            </a:r>
            <a:r>
              <a:rPr lang="pt-BR" sz="2800" baseline="4904" dirty="0" err="1">
                <a:latin typeface="Courier New"/>
                <a:cs typeface="Courier New"/>
              </a:rPr>
              <a:t>fy</a:t>
            </a:r>
            <a:r>
              <a:rPr lang="pt-BR" sz="2800" baseline="4904" dirty="0">
                <a:latin typeface="Courier New"/>
                <a:cs typeface="Courier New"/>
              </a:rPr>
              <a:t>=</a:t>
            </a:r>
            <a:r>
              <a:rPr lang="pt-BR" sz="2800" baseline="4904" dirty="0" err="1">
                <a:latin typeface="Courier New"/>
                <a:cs typeface="Courier New"/>
              </a:rPr>
              <a:t>scaling_factor</a:t>
            </a:r>
            <a:r>
              <a:rPr lang="pt-BR" sz="2800" baseline="4904" dirty="0">
                <a:latin typeface="Courier New"/>
                <a:cs typeface="Courier New"/>
              </a:rPr>
              <a:t>,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		</a:t>
            </a:r>
            <a:r>
              <a:rPr lang="pt-BR" sz="2800" baseline="4904" dirty="0" err="1" smtClean="0">
                <a:latin typeface="Courier New"/>
                <a:cs typeface="Courier New"/>
              </a:rPr>
              <a:t>interpolation</a:t>
            </a:r>
            <a:r>
              <a:rPr lang="pt-BR" sz="2800" baseline="4904" dirty="0" smtClean="0">
                <a:latin typeface="Courier New"/>
                <a:cs typeface="Courier New"/>
              </a:rPr>
              <a:t>=cv2.INTER_AREA</a:t>
            </a:r>
            <a:r>
              <a:rPr lang="pt-BR" sz="28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</a:t>
            </a:r>
            <a:r>
              <a:rPr lang="pt-BR" sz="2800" baseline="4904" dirty="0" smtClean="0">
                <a:latin typeface="Courier New"/>
                <a:cs typeface="Courier New"/>
              </a:rPr>
              <a:t>cv2.imshow</a:t>
            </a:r>
            <a:r>
              <a:rPr lang="pt-BR" sz="2800" baseline="4904" dirty="0">
                <a:latin typeface="Courier New"/>
                <a:cs typeface="Courier New"/>
              </a:rPr>
              <a:t>('Webcam', frame)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</a:t>
            </a:r>
            <a:r>
              <a:rPr lang="pt-BR" sz="2800" baseline="4904" dirty="0" smtClean="0">
                <a:latin typeface="Courier New"/>
                <a:cs typeface="Courier New"/>
              </a:rPr>
              <a:t>c </a:t>
            </a:r>
            <a:r>
              <a:rPr lang="pt-BR" sz="2800" baseline="4904" dirty="0">
                <a:latin typeface="Courier New"/>
                <a:cs typeface="Courier New"/>
              </a:rPr>
              <a:t>= cv2.waitkey(1)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</a:t>
            </a:r>
            <a:r>
              <a:rPr lang="pt-BR" sz="2800" baseline="4904" dirty="0" err="1">
                <a:latin typeface="Courier New"/>
                <a:cs typeface="Courier New"/>
              </a:rPr>
              <a:t>if</a:t>
            </a:r>
            <a:r>
              <a:rPr lang="pt-BR" sz="2800" baseline="4904" dirty="0">
                <a:latin typeface="Courier New"/>
                <a:cs typeface="Courier New"/>
              </a:rPr>
              <a:t> c == 27: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>
                <a:latin typeface="Courier New"/>
                <a:cs typeface="Courier New"/>
              </a:rPr>
              <a:t>		break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8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err="1" smtClean="0">
                <a:latin typeface="Courier New"/>
                <a:cs typeface="Courier New"/>
              </a:rPr>
              <a:t>cap.release</a:t>
            </a:r>
            <a:r>
              <a:rPr lang="pt-BR" sz="2800" baseline="4904" dirty="0">
                <a:latin typeface="Courier New"/>
                <a:cs typeface="Courier New"/>
              </a:rPr>
              <a:t>()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800" baseline="4904" dirty="0" smtClean="0">
                <a:latin typeface="Courier New"/>
                <a:cs typeface="Courier New"/>
              </a:rPr>
              <a:t>cv2.destroyAllWindows</a:t>
            </a:r>
            <a:r>
              <a:rPr lang="pt-BR" sz="2800" baseline="4904" dirty="0">
                <a:latin typeface="Courier New"/>
                <a:cs typeface="Courier New"/>
              </a:rPr>
              <a:t>()</a:t>
            </a:r>
            <a:endParaRPr lang="pt-BR" sz="3200" baseline="4904" dirty="0">
              <a:latin typeface="Courier New"/>
              <a:cs typeface="Courier New"/>
            </a:endParaRPr>
          </a:p>
        </p:txBody>
      </p:sp>
      <p:sp>
        <p:nvSpPr>
          <p:cNvPr id="6" name="object 19"/>
          <p:cNvSpPr txBox="1"/>
          <p:nvPr/>
        </p:nvSpPr>
        <p:spPr>
          <a:xfrm>
            <a:off x="599440" y="73596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0247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698499" y="806450"/>
            <a:ext cx="8014335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 err="1" smtClean="0">
                <a:latin typeface="Courier New"/>
                <a:cs typeface="Courier New"/>
              </a:rPr>
              <a:t>face_cascade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cv2.CascadeClassifier(</a:t>
            </a:r>
            <a:r>
              <a:rPr lang="pt-BR" sz="2400" baseline="4904" dirty="0" err="1">
                <a:latin typeface="Courier New"/>
                <a:cs typeface="Courier New"/>
              </a:rPr>
              <a:t>r"C</a:t>
            </a:r>
            <a:r>
              <a:rPr lang="pt-BR" sz="2400" baseline="4904" dirty="0">
                <a:latin typeface="Courier New"/>
                <a:cs typeface="Courier New"/>
              </a:rPr>
              <a:t>:\</a:t>
            </a:r>
            <a:r>
              <a:rPr lang="pt-BR" sz="2400" baseline="4904" dirty="0" err="1">
                <a:latin typeface="Courier New"/>
                <a:cs typeface="Courier New"/>
              </a:rPr>
              <a:t>Users</a:t>
            </a:r>
            <a:r>
              <a:rPr lang="pt-BR" sz="2400" baseline="4904" dirty="0">
                <a:latin typeface="Courier New"/>
                <a:cs typeface="Courier New"/>
              </a:rPr>
              <a:t>\</a:t>
            </a:r>
            <a:r>
              <a:rPr lang="pt-BR" sz="2400" baseline="4904" dirty="0" err="1">
                <a:latin typeface="Courier New"/>
                <a:cs typeface="Courier New"/>
              </a:rPr>
              <a:t>sandhyao</a:t>
            </a:r>
            <a:r>
              <a:rPr lang="pt-BR" sz="2400" baseline="4904" dirty="0">
                <a:latin typeface="Courier New"/>
                <a:cs typeface="Courier New"/>
              </a:rPr>
              <a:t>\</a:t>
            </a:r>
            <a:r>
              <a:rPr lang="pt-BR" sz="2400" baseline="4904" dirty="0" err="1">
                <a:latin typeface="Courier New"/>
                <a:cs typeface="Courier New"/>
              </a:rPr>
              <a:t>code</a:t>
            </a:r>
            <a:r>
              <a:rPr lang="pt-BR" sz="2400" baseline="4904" dirty="0">
                <a:latin typeface="Courier New"/>
                <a:cs typeface="Courier New"/>
              </a:rPr>
              <a:t>\Section_10_code\haarcascade_frontalface_alt.xml")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 err="1" smtClean="0">
                <a:latin typeface="Courier New"/>
                <a:cs typeface="Courier New"/>
              </a:rPr>
              <a:t>if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face_cascade.empty</a:t>
            </a:r>
            <a:r>
              <a:rPr lang="pt-BR" sz="2400" baseline="4904" dirty="0">
                <a:latin typeface="Courier New"/>
                <a:cs typeface="Courier New"/>
              </a:rPr>
              <a:t>():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err="1">
                <a:latin typeface="Courier New"/>
                <a:cs typeface="Courier New"/>
              </a:rPr>
              <a:t>raise</a:t>
            </a:r>
            <a:r>
              <a:rPr lang="pt-BR" sz="2400" baseline="4904" dirty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IOError</a:t>
            </a:r>
            <a:r>
              <a:rPr lang="pt-BR" sz="2400" baseline="4904" dirty="0">
                <a:latin typeface="Courier New"/>
                <a:cs typeface="Courier New"/>
              </a:rPr>
              <a:t>('</a:t>
            </a:r>
            <a:r>
              <a:rPr lang="pt-BR" sz="2400" baseline="4904" dirty="0" err="1">
                <a:latin typeface="Courier New"/>
                <a:cs typeface="Courier New"/>
              </a:rPr>
              <a:t>Unable</a:t>
            </a:r>
            <a:r>
              <a:rPr lang="pt-BR" sz="2400" baseline="4904" dirty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to</a:t>
            </a:r>
            <a:r>
              <a:rPr lang="pt-BR" sz="2400" baseline="4904" dirty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load</a:t>
            </a:r>
            <a:r>
              <a:rPr lang="pt-BR" sz="2400" baseline="4904" dirty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the</a:t>
            </a:r>
            <a:r>
              <a:rPr lang="pt-BR" sz="2400" baseline="4904" dirty="0">
                <a:latin typeface="Courier New"/>
                <a:cs typeface="Courier New"/>
              </a:rPr>
              <a:t> face </a:t>
            </a:r>
            <a:r>
              <a:rPr lang="pt-BR" sz="2400" baseline="4904" dirty="0" err="1">
                <a:latin typeface="Courier New"/>
                <a:cs typeface="Courier New"/>
              </a:rPr>
              <a:t>cascade</a:t>
            </a:r>
            <a:r>
              <a:rPr lang="pt-BR" sz="2400" baseline="4904" dirty="0">
                <a:latin typeface="Courier New"/>
                <a:cs typeface="Courier New"/>
              </a:rPr>
              <a:t> </a:t>
            </a:r>
            <a:r>
              <a:rPr lang="pt-BR" sz="2400" baseline="4904" dirty="0" smtClean="0">
                <a:latin typeface="Courier New"/>
                <a:cs typeface="Courier New"/>
              </a:rPr>
              <a:t>	</a:t>
            </a:r>
            <a:r>
              <a:rPr lang="pt-BR" sz="2400" baseline="4904" dirty="0" err="1" smtClean="0">
                <a:latin typeface="Courier New"/>
                <a:cs typeface="Courier New"/>
              </a:rPr>
              <a:t>classifier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xml</a:t>
            </a:r>
            <a:r>
              <a:rPr lang="pt-BR" sz="2400" baseline="4904" dirty="0">
                <a:latin typeface="Courier New"/>
                <a:cs typeface="Courier New"/>
              </a:rPr>
              <a:t> file')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 err="1" smtClean="0">
                <a:latin typeface="Courier New"/>
                <a:cs typeface="Courier New"/>
              </a:rPr>
              <a:t>while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 err="1">
                <a:latin typeface="Courier New"/>
                <a:cs typeface="Courier New"/>
              </a:rPr>
              <a:t>True</a:t>
            </a:r>
            <a:r>
              <a:rPr lang="pt-BR" sz="24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err="1" smtClean="0">
                <a:latin typeface="Courier New"/>
                <a:cs typeface="Courier New"/>
              </a:rPr>
              <a:t>ret</a:t>
            </a:r>
            <a:r>
              <a:rPr lang="pt-BR" sz="2400" baseline="4904" dirty="0">
                <a:latin typeface="Courier New"/>
                <a:cs typeface="Courier New"/>
              </a:rPr>
              <a:t>, frame = </a:t>
            </a:r>
            <a:r>
              <a:rPr lang="pt-BR" sz="2400" baseline="4904" dirty="0" err="1">
                <a:latin typeface="Courier New"/>
                <a:cs typeface="Courier New"/>
              </a:rPr>
              <a:t>cap.read</a:t>
            </a:r>
            <a:r>
              <a:rPr lang="pt-BR" sz="2400" baseline="4904" dirty="0">
                <a:latin typeface="Courier New"/>
                <a:cs typeface="Courier New"/>
              </a:rPr>
              <a:t>()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frame = cv2.resize(frame, </a:t>
            </a:r>
            <a:r>
              <a:rPr lang="pt-BR" sz="2400" baseline="4904" dirty="0" err="1">
                <a:latin typeface="Courier New"/>
                <a:cs typeface="Courier New"/>
              </a:rPr>
              <a:t>None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fx</a:t>
            </a:r>
            <a:r>
              <a:rPr lang="pt-BR" sz="2400" baseline="4904" dirty="0">
                <a:latin typeface="Courier New"/>
                <a:cs typeface="Courier New"/>
              </a:rPr>
              <a:t>=</a:t>
            </a:r>
            <a:r>
              <a:rPr lang="pt-BR" sz="2400" baseline="4904" dirty="0" err="1">
                <a:latin typeface="Courier New"/>
                <a:cs typeface="Courier New"/>
              </a:rPr>
              <a:t>scaling_factor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smtClean="0">
                <a:latin typeface="Courier New"/>
                <a:cs typeface="Courier New"/>
              </a:rPr>
              <a:t>		        </a:t>
            </a:r>
            <a:r>
              <a:rPr lang="pt-BR" sz="2400" baseline="4904" dirty="0" err="1" smtClean="0">
                <a:latin typeface="Courier New"/>
                <a:cs typeface="Courier New"/>
              </a:rPr>
              <a:t>fy</a:t>
            </a:r>
            <a:r>
              <a:rPr lang="pt-BR" sz="2400" baseline="4904" dirty="0" smtClean="0">
                <a:latin typeface="Courier New"/>
                <a:cs typeface="Courier New"/>
              </a:rPr>
              <a:t>=</a:t>
            </a:r>
            <a:r>
              <a:rPr lang="pt-BR" sz="2400" baseline="4904" dirty="0" err="1" smtClean="0">
                <a:latin typeface="Courier New"/>
                <a:cs typeface="Courier New"/>
              </a:rPr>
              <a:t>scaling_factor</a:t>
            </a:r>
            <a:r>
              <a:rPr lang="pt-BR" sz="2400" baseline="4904" dirty="0" smtClean="0">
                <a:latin typeface="Courier New"/>
                <a:cs typeface="Courier New"/>
              </a:rPr>
              <a:t>, </a:t>
            </a:r>
            <a:r>
              <a:rPr lang="pt-BR" sz="2400" baseline="4904" dirty="0" err="1" smtClean="0">
                <a:latin typeface="Courier New"/>
                <a:cs typeface="Courier New"/>
              </a:rPr>
              <a:t>interpolation</a:t>
            </a:r>
            <a:r>
              <a:rPr lang="pt-BR" sz="2400" baseline="4904" dirty="0" smtClean="0">
                <a:latin typeface="Courier New"/>
                <a:cs typeface="Courier New"/>
              </a:rPr>
              <a:t>=cv2.INTER_AREA</a:t>
            </a:r>
            <a:r>
              <a:rPr lang="pt-BR" sz="24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err="1" smtClean="0">
                <a:latin typeface="Courier New"/>
                <a:cs typeface="Courier New"/>
              </a:rPr>
              <a:t>gray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cv2.cvtColor(frame, cv2.COLOR_BGR2GRAY)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err="1" smtClean="0">
                <a:latin typeface="Courier New"/>
                <a:cs typeface="Courier New"/>
              </a:rPr>
              <a:t>face_rects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</a:t>
            </a:r>
            <a:r>
              <a:rPr lang="pt-BR" sz="2400" baseline="4904" dirty="0" err="1">
                <a:latin typeface="Courier New"/>
                <a:cs typeface="Courier New"/>
              </a:rPr>
              <a:t>face_cascade.detectMultiScale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gray</a:t>
            </a:r>
            <a:r>
              <a:rPr lang="pt-BR" sz="2400" baseline="4904" dirty="0">
                <a:latin typeface="Courier New"/>
                <a:cs typeface="Courier New"/>
              </a:rPr>
              <a:t>, 1.3, 5)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for(x</a:t>
            </a:r>
            <a:r>
              <a:rPr lang="pt-BR" sz="2400" baseline="4904" dirty="0">
                <a:latin typeface="Courier New"/>
                <a:cs typeface="Courier New"/>
              </a:rPr>
              <a:t>, y, w, h) in </a:t>
            </a:r>
            <a:r>
              <a:rPr lang="pt-BR" sz="2400" baseline="4904" dirty="0" err="1">
                <a:latin typeface="Courier New"/>
                <a:cs typeface="Courier New"/>
              </a:rPr>
              <a:t>face_rects</a:t>
            </a:r>
            <a:r>
              <a:rPr lang="pt-BR" sz="24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cv2.rectangles(frame, (</a:t>
            </a:r>
            <a:r>
              <a:rPr lang="pt-BR" sz="2400" baseline="4904" dirty="0" err="1">
                <a:latin typeface="Courier New"/>
                <a:cs typeface="Courier New"/>
              </a:rPr>
              <a:t>x,y</a:t>
            </a:r>
            <a:r>
              <a:rPr lang="pt-BR" sz="2400" baseline="4904" dirty="0">
                <a:latin typeface="Courier New"/>
                <a:cs typeface="Courier New"/>
              </a:rPr>
              <a:t>),(</a:t>
            </a:r>
            <a:r>
              <a:rPr lang="pt-BR" sz="2400" baseline="4904" dirty="0" err="1">
                <a:latin typeface="Courier New"/>
                <a:cs typeface="Courier New"/>
              </a:rPr>
              <a:t>x+y,y+h</a:t>
            </a:r>
            <a:r>
              <a:rPr lang="pt-BR" sz="2400" baseline="4904" dirty="0">
                <a:latin typeface="Courier New"/>
                <a:cs typeface="Courier New"/>
              </a:rPr>
              <a:t>), (0,255,0), </a:t>
            </a:r>
            <a:r>
              <a:rPr lang="pt-BR" sz="2400" baseline="4904" dirty="0" smtClean="0">
                <a:latin typeface="Courier New"/>
                <a:cs typeface="Courier New"/>
              </a:rPr>
              <a:t>		3</a:t>
            </a:r>
            <a:r>
              <a:rPr lang="pt-BR" sz="24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cv2.imshow</a:t>
            </a:r>
            <a:r>
              <a:rPr lang="pt-BR" sz="2400" baseline="4904" dirty="0">
                <a:latin typeface="Courier New"/>
                <a:cs typeface="Courier New"/>
              </a:rPr>
              <a:t>('Face Detector', frame)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6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81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pic>
        <p:nvPicPr>
          <p:cNvPr id="17410" name="Picture 2" descr="Resultado de imagem para Reconhecimento de face retangulo em vol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854200"/>
            <a:ext cx="59531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241300" y="806450"/>
            <a:ext cx="8350250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lvl="1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 smtClean="0">
                <a:latin typeface="Courier New"/>
                <a:cs typeface="Courier New"/>
              </a:rPr>
              <a:t>	for (</a:t>
            </a:r>
            <a:r>
              <a:rPr lang="pt-BR" sz="2400" baseline="4904" dirty="0" err="1" smtClean="0">
                <a:latin typeface="Courier New"/>
                <a:cs typeface="Courier New"/>
              </a:rPr>
              <a:t>x,y,w,h</a:t>
            </a:r>
            <a:r>
              <a:rPr lang="pt-BR" sz="2400" baseline="4904" dirty="0" smtClean="0">
                <a:latin typeface="Courier New"/>
                <a:cs typeface="Courier New"/>
              </a:rPr>
              <a:t>) in faces:</a:t>
            </a:r>
          </a:p>
          <a:p>
            <a:pPr marL="469900" lvl="1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	</a:t>
            </a:r>
            <a:r>
              <a:rPr lang="pt-BR" sz="2400" baseline="4904" dirty="0" err="1" smtClean="0">
                <a:latin typeface="Courier New"/>
                <a:cs typeface="Courier New"/>
              </a:rPr>
              <a:t>roi_gray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</a:t>
            </a:r>
            <a:r>
              <a:rPr lang="pt-BR" sz="2400" baseline="4904" dirty="0" err="1">
                <a:latin typeface="Courier New"/>
                <a:cs typeface="Courier New"/>
              </a:rPr>
              <a:t>gray</a:t>
            </a:r>
            <a:r>
              <a:rPr lang="pt-BR" sz="2400" baseline="4904" dirty="0">
                <a:latin typeface="Courier New"/>
                <a:cs typeface="Courier New"/>
              </a:rPr>
              <a:t>[</a:t>
            </a:r>
            <a:r>
              <a:rPr lang="pt-BR" sz="2400" baseline="4904" dirty="0" err="1">
                <a:latin typeface="Courier New"/>
                <a:cs typeface="Courier New"/>
              </a:rPr>
              <a:t>y:y+h</a:t>
            </a:r>
            <a:r>
              <a:rPr lang="pt-BR" sz="2400" baseline="4904" dirty="0">
                <a:latin typeface="Courier New"/>
                <a:cs typeface="Courier New"/>
              </a:rPr>
              <a:t>, x:x+w]</a:t>
            </a:r>
          </a:p>
          <a:p>
            <a:pPr marL="469900" lvl="1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>
                <a:latin typeface="Courier New"/>
                <a:cs typeface="Courier New"/>
              </a:rPr>
              <a:t>roi_color</a:t>
            </a:r>
            <a:r>
              <a:rPr lang="pt-BR" sz="2400" baseline="4904" dirty="0">
                <a:latin typeface="Courier New"/>
                <a:cs typeface="Courier New"/>
              </a:rPr>
              <a:t> = frame[</a:t>
            </a:r>
            <a:r>
              <a:rPr lang="pt-BR" sz="2400" baseline="4904" dirty="0" err="1">
                <a:latin typeface="Courier New"/>
                <a:cs typeface="Courier New"/>
              </a:rPr>
              <a:t>y:y+h</a:t>
            </a:r>
            <a:r>
              <a:rPr lang="pt-BR" sz="2400" baseline="4904" dirty="0">
                <a:latin typeface="Courier New"/>
                <a:cs typeface="Courier New"/>
              </a:rPr>
              <a:t>, x:x+w]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 smtClean="0">
                <a:latin typeface="Courier New"/>
                <a:cs typeface="Courier New"/>
              </a:rPr>
              <a:t>eye_rects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</a:t>
            </a:r>
            <a:r>
              <a:rPr lang="pt-BR" sz="2400" baseline="4904" dirty="0" err="1">
                <a:latin typeface="Courier New"/>
                <a:cs typeface="Courier New"/>
              </a:rPr>
              <a:t>eye_cascade.detectMultiScale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roi_gray</a:t>
            </a:r>
            <a:r>
              <a:rPr lang="pt-BR" sz="24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 smtClean="0">
                <a:latin typeface="Courier New"/>
                <a:cs typeface="Courier New"/>
              </a:rPr>
              <a:t>nose_rects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</a:t>
            </a:r>
            <a:r>
              <a:rPr lang="pt-BR" sz="2400" baseline="4904" dirty="0" err="1">
                <a:latin typeface="Courier New"/>
                <a:cs typeface="Courier New"/>
              </a:rPr>
              <a:t>nose_cascade.detectMultiScale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roi_gray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smtClean="0">
                <a:latin typeface="Courier New"/>
                <a:cs typeface="Courier New"/>
              </a:rPr>
              <a:t>		1.3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smtClean="0">
                <a:latin typeface="Courier New"/>
                <a:cs typeface="Courier New"/>
              </a:rPr>
              <a:t>5</a:t>
            </a:r>
            <a:r>
              <a:rPr lang="pt-BR" sz="24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for 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x_eye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y_eye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w_eye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h_eye</a:t>
            </a:r>
            <a:r>
              <a:rPr lang="pt-BR" sz="2400" baseline="4904" dirty="0">
                <a:latin typeface="Courier New"/>
                <a:cs typeface="Courier New"/>
              </a:rPr>
              <a:t>) in </a:t>
            </a:r>
            <a:r>
              <a:rPr lang="pt-BR" sz="2400" baseline="4904" dirty="0" err="1">
                <a:latin typeface="Courier New"/>
                <a:cs typeface="Courier New"/>
              </a:rPr>
              <a:t>eye_rects</a:t>
            </a:r>
            <a:r>
              <a:rPr lang="pt-BR" sz="24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smtClean="0">
                <a:latin typeface="Courier New"/>
                <a:cs typeface="Courier New"/>
              </a:rPr>
              <a:t>center </a:t>
            </a:r>
            <a:r>
              <a:rPr lang="pt-BR" sz="2400" baseline="4904" dirty="0">
                <a:latin typeface="Courier New"/>
                <a:cs typeface="Courier New"/>
              </a:rPr>
              <a:t>= (</a:t>
            </a:r>
            <a:r>
              <a:rPr lang="pt-BR" sz="2400" baseline="4904" dirty="0" err="1">
                <a:latin typeface="Courier New"/>
                <a:cs typeface="Courier New"/>
              </a:rPr>
              <a:t>int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x_eye</a:t>
            </a:r>
            <a:r>
              <a:rPr lang="pt-BR" sz="2400" baseline="4904" dirty="0">
                <a:latin typeface="Courier New"/>
                <a:cs typeface="Courier New"/>
              </a:rPr>
              <a:t> + 0.5*</a:t>
            </a:r>
            <a:r>
              <a:rPr lang="pt-BR" sz="2400" baseline="4904" dirty="0" err="1">
                <a:latin typeface="Courier New"/>
                <a:cs typeface="Courier New"/>
              </a:rPr>
              <a:t>w_eye</a:t>
            </a:r>
            <a:r>
              <a:rPr lang="pt-BR" sz="2400" baseline="4904" dirty="0">
                <a:latin typeface="Courier New"/>
                <a:cs typeface="Courier New"/>
              </a:rPr>
              <a:t>), </a:t>
            </a:r>
            <a:r>
              <a:rPr lang="pt-BR" sz="2400" baseline="4904" dirty="0" err="1" smtClean="0">
                <a:latin typeface="Courier New"/>
                <a:cs typeface="Courier New"/>
              </a:rPr>
              <a:t>int</a:t>
            </a:r>
            <a:r>
              <a:rPr lang="pt-BR" sz="2400" baseline="4904" dirty="0" smtClean="0">
                <a:latin typeface="Courier New"/>
                <a:cs typeface="Courier New"/>
              </a:rPr>
              <a:t>(</a:t>
            </a:r>
            <a:r>
              <a:rPr lang="pt-BR" sz="2400" baseline="4904" dirty="0" err="1" smtClean="0">
                <a:latin typeface="Courier New"/>
                <a:cs typeface="Courier New"/>
              </a:rPr>
              <a:t>y_eye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+ </a:t>
            </a:r>
            <a:r>
              <a:rPr lang="pt-BR" sz="2400" baseline="4904" dirty="0" smtClean="0">
                <a:latin typeface="Courier New"/>
                <a:cs typeface="Courier New"/>
              </a:rPr>
              <a:t>			0.5*</a:t>
            </a:r>
            <a:r>
              <a:rPr lang="pt-BR" sz="2400" baseline="4904" dirty="0" err="1" smtClean="0">
                <a:latin typeface="Courier New"/>
                <a:cs typeface="Courier New"/>
              </a:rPr>
              <a:t>h_eye</a:t>
            </a:r>
            <a:r>
              <a:rPr lang="pt-BR" sz="2400" baseline="4904" dirty="0">
                <a:latin typeface="Courier New"/>
                <a:cs typeface="Courier New"/>
              </a:rPr>
              <a:t>))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 smtClean="0">
                <a:latin typeface="Courier New"/>
                <a:cs typeface="Courier New"/>
              </a:rPr>
              <a:t>radius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</a:t>
            </a:r>
            <a:r>
              <a:rPr lang="pt-BR" sz="2400" baseline="4904" dirty="0" err="1">
                <a:latin typeface="Courier New"/>
                <a:cs typeface="Courier New"/>
              </a:rPr>
              <a:t>int</a:t>
            </a:r>
            <a:r>
              <a:rPr lang="pt-BR" sz="2400" baseline="4904" dirty="0">
                <a:latin typeface="Courier New"/>
                <a:cs typeface="Courier New"/>
              </a:rPr>
              <a:t>(0.3 * (</a:t>
            </a:r>
            <a:r>
              <a:rPr lang="pt-BR" sz="2400" baseline="4904" dirty="0" err="1">
                <a:latin typeface="Courier New"/>
                <a:cs typeface="Courier New"/>
              </a:rPr>
              <a:t>w_eye</a:t>
            </a:r>
            <a:r>
              <a:rPr lang="pt-BR" sz="2400" baseline="4904" dirty="0">
                <a:latin typeface="Courier New"/>
                <a:cs typeface="Courier New"/>
              </a:rPr>
              <a:t> + </a:t>
            </a:r>
            <a:r>
              <a:rPr lang="pt-BR" sz="2400" baseline="4904" dirty="0" err="1">
                <a:latin typeface="Courier New"/>
                <a:cs typeface="Courier New"/>
              </a:rPr>
              <a:t>h_eye</a:t>
            </a:r>
            <a:r>
              <a:rPr lang="pt-BR" sz="2400" baseline="4904" dirty="0">
                <a:latin typeface="Courier New"/>
                <a:cs typeface="Courier New"/>
              </a:rPr>
              <a:t>))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smtClean="0">
                <a:latin typeface="Courier New"/>
                <a:cs typeface="Courier New"/>
              </a:rPr>
              <a:t>color </a:t>
            </a:r>
            <a:r>
              <a:rPr lang="pt-BR" sz="2400" baseline="4904" dirty="0">
                <a:latin typeface="Courier New"/>
                <a:cs typeface="Courier New"/>
              </a:rPr>
              <a:t>= (0, 255, 0)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 smtClean="0">
                <a:latin typeface="Courier New"/>
                <a:cs typeface="Courier New"/>
              </a:rPr>
              <a:t>thickness</a:t>
            </a:r>
            <a:r>
              <a:rPr lang="pt-BR" sz="2400" baseline="4904" dirty="0" smtClean="0">
                <a:latin typeface="Courier New"/>
                <a:cs typeface="Courier New"/>
              </a:rPr>
              <a:t> </a:t>
            </a:r>
            <a:r>
              <a:rPr lang="pt-BR" sz="2400" baseline="4904" dirty="0">
                <a:latin typeface="Courier New"/>
                <a:cs typeface="Courier New"/>
              </a:rPr>
              <a:t>= 3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smtClean="0">
                <a:latin typeface="Courier New"/>
                <a:cs typeface="Courier New"/>
              </a:rPr>
              <a:t>cv2.circle(</a:t>
            </a:r>
            <a:r>
              <a:rPr lang="pt-BR" sz="2400" baseline="4904" dirty="0" err="1" smtClean="0">
                <a:latin typeface="Courier New"/>
                <a:cs typeface="Courier New"/>
              </a:rPr>
              <a:t>roi_color</a:t>
            </a:r>
            <a:r>
              <a:rPr lang="pt-BR" sz="2400" baseline="4904" dirty="0">
                <a:latin typeface="Courier New"/>
                <a:cs typeface="Courier New"/>
              </a:rPr>
              <a:t>, center, </a:t>
            </a:r>
            <a:r>
              <a:rPr lang="pt-BR" sz="2400" baseline="4904" dirty="0" err="1">
                <a:latin typeface="Courier New"/>
                <a:cs typeface="Courier New"/>
              </a:rPr>
              <a:t>radius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smtClean="0">
                <a:latin typeface="Courier New"/>
                <a:cs typeface="Courier New"/>
              </a:rPr>
              <a:t>color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smtClean="0">
                <a:latin typeface="Courier New"/>
                <a:cs typeface="Courier New"/>
              </a:rPr>
              <a:t>				</a:t>
            </a:r>
            <a:r>
              <a:rPr lang="pt-BR" sz="2400" baseline="4904" dirty="0" err="1" smtClean="0">
                <a:latin typeface="Courier New"/>
                <a:cs typeface="Courier New"/>
              </a:rPr>
              <a:t>thickness</a:t>
            </a:r>
            <a:r>
              <a:rPr lang="pt-BR" sz="24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for </a:t>
            </a:r>
            <a:r>
              <a:rPr lang="pt-BR" sz="2400" baseline="4904" dirty="0">
                <a:latin typeface="Courier New"/>
                <a:cs typeface="Courier New"/>
              </a:rPr>
              <a:t>(</a:t>
            </a:r>
            <a:r>
              <a:rPr lang="pt-BR" sz="2400" baseline="4904" dirty="0" err="1">
                <a:latin typeface="Courier New"/>
                <a:cs typeface="Courier New"/>
              </a:rPr>
              <a:t>x_nose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y_nose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w_nose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h_nose</a:t>
            </a:r>
            <a:r>
              <a:rPr lang="pt-BR" sz="2400" baseline="4904" dirty="0">
                <a:latin typeface="Courier New"/>
                <a:cs typeface="Courier New"/>
              </a:rPr>
              <a:t>) in </a:t>
            </a:r>
            <a:r>
              <a:rPr lang="pt-BR" sz="2400" baseline="4904" dirty="0" err="1">
                <a:latin typeface="Courier New"/>
                <a:cs typeface="Courier New"/>
              </a:rPr>
              <a:t>nose_rects</a:t>
            </a:r>
            <a:r>
              <a:rPr lang="pt-BR" sz="2400" baseline="4904" dirty="0">
                <a:latin typeface="Courier New"/>
                <a:cs typeface="Courier New"/>
              </a:rPr>
              <a:t>: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smtClean="0">
                <a:latin typeface="Courier New"/>
                <a:cs typeface="Courier New"/>
              </a:rPr>
              <a:t>cv2.rectangle(</a:t>
            </a:r>
            <a:r>
              <a:rPr lang="pt-BR" sz="2400" baseline="4904" dirty="0" err="1" smtClean="0">
                <a:latin typeface="Courier New"/>
                <a:cs typeface="Courier New"/>
              </a:rPr>
              <a:t>roi_color</a:t>
            </a:r>
            <a:r>
              <a:rPr lang="pt-BR" sz="2400" baseline="4904" dirty="0">
                <a:latin typeface="Courier New"/>
                <a:cs typeface="Courier New"/>
              </a:rPr>
              <a:t>, (</a:t>
            </a:r>
            <a:r>
              <a:rPr lang="pt-BR" sz="2400" baseline="4904" dirty="0" err="1">
                <a:latin typeface="Courier New"/>
                <a:cs typeface="Courier New"/>
              </a:rPr>
              <a:t>x_nose</a:t>
            </a:r>
            <a:r>
              <a:rPr lang="pt-BR" sz="2400" baseline="4904" dirty="0">
                <a:latin typeface="Courier New"/>
                <a:cs typeface="Courier New"/>
              </a:rPr>
              <a:t>, </a:t>
            </a:r>
            <a:r>
              <a:rPr lang="pt-BR" sz="2400" baseline="4904" dirty="0" err="1">
                <a:latin typeface="Courier New"/>
                <a:cs typeface="Courier New"/>
              </a:rPr>
              <a:t>y_nose</a:t>
            </a:r>
            <a:r>
              <a:rPr lang="pt-BR" sz="2400" baseline="4904" dirty="0">
                <a:latin typeface="Courier New"/>
                <a:cs typeface="Courier New"/>
              </a:rPr>
              <a:t>), </a:t>
            </a:r>
            <a:r>
              <a:rPr lang="pt-BR" sz="2400" baseline="4904" dirty="0" smtClean="0">
                <a:latin typeface="Courier New"/>
                <a:cs typeface="Courier New"/>
              </a:rPr>
              <a:t>				(</a:t>
            </a:r>
            <a:r>
              <a:rPr lang="pt-BR" sz="2400" baseline="4904" dirty="0" err="1">
                <a:latin typeface="Courier New"/>
                <a:cs typeface="Courier New"/>
              </a:rPr>
              <a:t>x_nose+w_nose</a:t>
            </a:r>
            <a:r>
              <a:rPr lang="pt-BR" sz="2400" baseline="4904" dirty="0">
                <a:latin typeface="Courier New"/>
                <a:cs typeface="Courier New"/>
              </a:rPr>
              <a:t>,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err="1" smtClean="0">
                <a:latin typeface="Courier New"/>
                <a:cs typeface="Courier New"/>
              </a:rPr>
              <a:t>y_nose+h_nose</a:t>
            </a:r>
            <a:r>
              <a:rPr lang="pt-BR" sz="2400" baseline="4904" dirty="0">
                <a:latin typeface="Courier New"/>
                <a:cs typeface="Courier New"/>
              </a:rPr>
              <a:t>),(0,255,0),3)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	</a:t>
            </a:r>
            <a:r>
              <a:rPr lang="pt-BR" sz="2400" baseline="4904" dirty="0" smtClean="0">
                <a:latin typeface="Courier New"/>
                <a:cs typeface="Courier New"/>
              </a:rPr>
              <a:t>break</a:t>
            </a:r>
            <a:endParaRPr lang="pt-BR" sz="24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400" baseline="4904" dirty="0">
                <a:latin typeface="Courier New"/>
                <a:cs typeface="Courier New"/>
              </a:rPr>
              <a:t>	</a:t>
            </a:r>
            <a:r>
              <a:rPr lang="pt-BR" sz="2400" baseline="4904" dirty="0" smtClean="0">
                <a:latin typeface="Courier New"/>
                <a:cs typeface="Courier New"/>
              </a:rPr>
              <a:t>cv2.imshow(‘Detector de nariz e olho', </a:t>
            </a:r>
            <a:r>
              <a:rPr lang="pt-BR" sz="2400" baseline="4904" dirty="0">
                <a:latin typeface="Courier New"/>
                <a:cs typeface="Courier New"/>
              </a:rPr>
              <a:t>frame)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6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9063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27" y="1644650"/>
            <a:ext cx="522997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11949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698500" y="806450"/>
            <a:ext cx="7696200" cy="652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 smtClean="0">
                <a:latin typeface="Courier New"/>
                <a:cs typeface="Courier New"/>
              </a:rPr>
              <a:t>import</a:t>
            </a:r>
            <a:r>
              <a:rPr lang="pt-BR" sz="2000" baseline="4904" dirty="0" smtClean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numpy</a:t>
            </a:r>
            <a:r>
              <a:rPr lang="pt-BR" sz="2000" baseline="4904" dirty="0">
                <a:latin typeface="Courier New"/>
                <a:cs typeface="Courier New"/>
              </a:rPr>
              <a:t> as </a:t>
            </a:r>
            <a:r>
              <a:rPr lang="pt-BR" sz="2000" baseline="4904" dirty="0" err="1">
                <a:latin typeface="Courier New"/>
                <a:cs typeface="Courier New"/>
              </a:rPr>
              <a:t>np</a:t>
            </a: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import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matplotlib.pyplot</a:t>
            </a:r>
            <a:r>
              <a:rPr lang="pt-BR" sz="2000" baseline="4904" dirty="0">
                <a:latin typeface="Courier New"/>
                <a:cs typeface="Courier New"/>
              </a:rPr>
              <a:t> as </a:t>
            </a:r>
            <a:r>
              <a:rPr lang="pt-BR" sz="2000" baseline="4904" dirty="0" err="1">
                <a:latin typeface="Courier New"/>
                <a:cs typeface="Courier New"/>
              </a:rPr>
              <a:t>plt</a:t>
            </a: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from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sklearn.decomposition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import</a:t>
            </a:r>
            <a:r>
              <a:rPr lang="pt-BR" sz="2000" baseline="4904" dirty="0">
                <a:latin typeface="Courier New"/>
                <a:cs typeface="Courier New"/>
              </a:rPr>
              <a:t> PCA, </a:t>
            </a:r>
            <a:r>
              <a:rPr lang="pt-BR" sz="2000" baseline="4904" dirty="0" err="1">
                <a:latin typeface="Courier New"/>
                <a:cs typeface="Courier New"/>
              </a:rPr>
              <a:t>KernelPCA</a:t>
            </a: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from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sklearn.datasets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import</a:t>
            </a:r>
            <a:r>
              <a:rPr lang="pt-BR" sz="2000" baseline="4904" dirty="0">
                <a:latin typeface="Courier New"/>
                <a:cs typeface="Courier New"/>
              </a:rPr>
              <a:t> </a:t>
            </a:r>
            <a:r>
              <a:rPr lang="pt-BR" sz="2000" baseline="4904" dirty="0" err="1">
                <a:latin typeface="Courier New"/>
                <a:cs typeface="Courier New"/>
              </a:rPr>
              <a:t>make_circles</a:t>
            </a: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 smtClean="0">
                <a:latin typeface="Courier New"/>
                <a:cs typeface="Courier New"/>
              </a:rPr>
              <a:t>np.random.seed</a:t>
            </a:r>
            <a:r>
              <a:rPr lang="pt-BR" sz="2000" baseline="4904" dirty="0" smtClean="0">
                <a:latin typeface="Courier New"/>
                <a:cs typeface="Courier New"/>
              </a:rPr>
              <a:t>(7</a:t>
            </a:r>
            <a:r>
              <a:rPr lang="pt-BR" sz="20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smtClean="0">
                <a:latin typeface="Courier New"/>
                <a:cs typeface="Courier New"/>
              </a:rPr>
              <a:t>X</a:t>
            </a:r>
            <a:r>
              <a:rPr lang="pt-BR" sz="2000" baseline="4904" dirty="0">
                <a:latin typeface="Courier New"/>
                <a:cs typeface="Courier New"/>
              </a:rPr>
              <a:t>, y = </a:t>
            </a:r>
            <a:r>
              <a:rPr lang="pt-BR" sz="2000" baseline="4904" dirty="0" err="1">
                <a:latin typeface="Courier New"/>
                <a:cs typeface="Courier New"/>
              </a:rPr>
              <a:t>make_circles</a:t>
            </a:r>
            <a:r>
              <a:rPr lang="pt-BR" sz="2000" baseline="4904" dirty="0">
                <a:latin typeface="Courier New"/>
                <a:cs typeface="Courier New"/>
              </a:rPr>
              <a:t>(</a:t>
            </a:r>
            <a:r>
              <a:rPr lang="pt-BR" sz="2000" baseline="4904" dirty="0" err="1">
                <a:latin typeface="Courier New"/>
                <a:cs typeface="Courier New"/>
              </a:rPr>
              <a:t>n_samples</a:t>
            </a:r>
            <a:r>
              <a:rPr lang="pt-BR" sz="2000" baseline="4904" dirty="0">
                <a:latin typeface="Courier New"/>
                <a:cs typeface="Courier New"/>
              </a:rPr>
              <a:t>=500, </a:t>
            </a:r>
            <a:r>
              <a:rPr lang="pt-BR" sz="2000" baseline="4904" dirty="0" err="1">
                <a:latin typeface="Courier New"/>
                <a:cs typeface="Courier New"/>
              </a:rPr>
              <a:t>factor</a:t>
            </a:r>
            <a:r>
              <a:rPr lang="pt-BR" sz="2000" baseline="4904" dirty="0">
                <a:latin typeface="Courier New"/>
                <a:cs typeface="Courier New"/>
              </a:rPr>
              <a:t>=0.2, </a:t>
            </a:r>
            <a:r>
              <a:rPr lang="pt-BR" sz="2000" baseline="4904" dirty="0" err="1">
                <a:latin typeface="Courier New"/>
                <a:cs typeface="Courier New"/>
              </a:rPr>
              <a:t>noise</a:t>
            </a:r>
            <a:r>
              <a:rPr lang="pt-BR" sz="2000" baseline="4904" dirty="0">
                <a:latin typeface="Courier New"/>
                <a:cs typeface="Courier New"/>
              </a:rPr>
              <a:t>=0.04)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 smtClean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 smtClean="0">
                <a:latin typeface="Courier New"/>
                <a:cs typeface="Courier New"/>
              </a:rPr>
              <a:t>pca</a:t>
            </a:r>
            <a:r>
              <a:rPr lang="pt-BR" sz="2000" baseline="4904" dirty="0" smtClean="0">
                <a:latin typeface="Courier New"/>
                <a:cs typeface="Courier New"/>
              </a:rPr>
              <a:t> </a:t>
            </a:r>
            <a:r>
              <a:rPr lang="pt-BR" sz="2000" baseline="4904" dirty="0">
                <a:latin typeface="Courier New"/>
                <a:cs typeface="Courier New"/>
              </a:rPr>
              <a:t>= PCA()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X_pca</a:t>
            </a:r>
            <a:r>
              <a:rPr lang="pt-BR" sz="2000" baseline="4904" dirty="0">
                <a:latin typeface="Courier New"/>
                <a:cs typeface="Courier New"/>
              </a:rPr>
              <a:t> = </a:t>
            </a:r>
            <a:r>
              <a:rPr lang="pt-BR" sz="2000" baseline="4904" dirty="0" err="1">
                <a:latin typeface="Courier New"/>
                <a:cs typeface="Courier New"/>
              </a:rPr>
              <a:t>pca.fit_transform</a:t>
            </a:r>
            <a:r>
              <a:rPr lang="pt-BR" sz="2000" baseline="4904" dirty="0">
                <a:latin typeface="Courier New"/>
                <a:cs typeface="Courier New"/>
              </a:rPr>
              <a:t>(X)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 smtClean="0">
                <a:latin typeface="Courier New"/>
                <a:cs typeface="Courier New"/>
              </a:rPr>
              <a:t>kernel_pca</a:t>
            </a:r>
            <a:r>
              <a:rPr lang="pt-BR" sz="2000" baseline="4904" dirty="0" smtClean="0">
                <a:latin typeface="Courier New"/>
                <a:cs typeface="Courier New"/>
              </a:rPr>
              <a:t> </a:t>
            </a:r>
            <a:r>
              <a:rPr lang="pt-BR" sz="2000" baseline="4904" dirty="0">
                <a:latin typeface="Courier New"/>
                <a:cs typeface="Courier New"/>
              </a:rPr>
              <a:t>= </a:t>
            </a:r>
            <a:r>
              <a:rPr lang="pt-BR" sz="2000" baseline="4904" dirty="0" err="1">
                <a:latin typeface="Courier New"/>
                <a:cs typeface="Courier New"/>
              </a:rPr>
              <a:t>kernelPCA</a:t>
            </a:r>
            <a:r>
              <a:rPr lang="pt-BR" sz="2000" baseline="4904" dirty="0">
                <a:latin typeface="Courier New"/>
                <a:cs typeface="Courier New"/>
              </a:rPr>
              <a:t>(</a:t>
            </a:r>
            <a:r>
              <a:rPr lang="pt-BR" sz="2000" baseline="4904" dirty="0" err="1">
                <a:latin typeface="Courier New"/>
                <a:cs typeface="Courier New"/>
              </a:rPr>
              <a:t>kernel</a:t>
            </a:r>
            <a:r>
              <a:rPr lang="pt-BR" sz="2000" baseline="4904" dirty="0">
                <a:latin typeface="Courier New"/>
                <a:cs typeface="Courier New"/>
              </a:rPr>
              <a:t>="</a:t>
            </a:r>
            <a:r>
              <a:rPr lang="pt-BR" sz="2000" baseline="4904" dirty="0" err="1">
                <a:latin typeface="Courier New"/>
                <a:cs typeface="Courier New"/>
              </a:rPr>
              <a:t>rbf</a:t>
            </a:r>
            <a:r>
              <a:rPr lang="pt-BR" sz="2000" baseline="4904" dirty="0">
                <a:latin typeface="Courier New"/>
                <a:cs typeface="Courier New"/>
              </a:rPr>
              <a:t>", </a:t>
            </a:r>
            <a:r>
              <a:rPr lang="pt-BR" sz="2000" baseline="4904" dirty="0" err="1">
                <a:latin typeface="Courier New"/>
                <a:cs typeface="Courier New"/>
              </a:rPr>
              <a:t>fit_inverse_transform</a:t>
            </a:r>
            <a:r>
              <a:rPr lang="pt-BR" sz="2000" baseline="4904" dirty="0">
                <a:latin typeface="Courier New"/>
                <a:cs typeface="Courier New"/>
              </a:rPr>
              <a:t>=</a:t>
            </a:r>
            <a:r>
              <a:rPr lang="pt-BR" sz="2000" baseline="4904" dirty="0" err="1">
                <a:latin typeface="Courier New"/>
                <a:cs typeface="Courier New"/>
              </a:rPr>
              <a:t>True</a:t>
            </a:r>
            <a:r>
              <a:rPr lang="pt-BR" sz="2000" baseline="4904" dirty="0">
                <a:latin typeface="Courier New"/>
                <a:cs typeface="Courier New"/>
              </a:rPr>
              <a:t>, </a:t>
            </a:r>
            <a:r>
              <a:rPr lang="pt-BR" sz="2000" baseline="4904" dirty="0" err="1">
                <a:latin typeface="Courier New"/>
                <a:cs typeface="Courier New"/>
              </a:rPr>
              <a:t>gamma</a:t>
            </a:r>
            <a:r>
              <a:rPr lang="pt-BR" sz="2000" baseline="4904" dirty="0">
                <a:latin typeface="Courier New"/>
                <a:cs typeface="Courier New"/>
              </a:rPr>
              <a:t>=10)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X_kernel_pca</a:t>
            </a:r>
            <a:r>
              <a:rPr lang="pt-BR" sz="2000" baseline="4904" dirty="0">
                <a:latin typeface="Courier New"/>
                <a:cs typeface="Courier New"/>
              </a:rPr>
              <a:t> = </a:t>
            </a:r>
            <a:r>
              <a:rPr lang="pt-BR" sz="2000" baseline="4904" dirty="0" err="1">
                <a:latin typeface="Courier New"/>
                <a:cs typeface="Courier New"/>
              </a:rPr>
              <a:t>kernel_pca.fit_transform</a:t>
            </a:r>
            <a:r>
              <a:rPr lang="pt-BR" sz="2000" baseline="4904" dirty="0">
                <a:latin typeface="Courier New"/>
                <a:cs typeface="Courier New"/>
              </a:rPr>
              <a:t>(X)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X_inverse</a:t>
            </a:r>
            <a:r>
              <a:rPr lang="pt-BR" sz="2000" baseline="4904" dirty="0">
                <a:latin typeface="Courier New"/>
                <a:cs typeface="Courier New"/>
              </a:rPr>
              <a:t> = </a:t>
            </a:r>
            <a:r>
              <a:rPr lang="pt-BR" sz="2000" baseline="4904" dirty="0" err="1">
                <a:latin typeface="Courier New"/>
                <a:cs typeface="Courier New"/>
              </a:rPr>
              <a:t>kernel_pca.inverse_transform</a:t>
            </a:r>
            <a:r>
              <a:rPr lang="pt-BR" sz="2000" baseline="4904" dirty="0">
                <a:latin typeface="Courier New"/>
                <a:cs typeface="Courier New"/>
              </a:rPr>
              <a:t>(</a:t>
            </a:r>
            <a:r>
              <a:rPr lang="pt-BR" sz="2000" baseline="4904" dirty="0" err="1">
                <a:latin typeface="Courier New"/>
                <a:cs typeface="Courier New"/>
              </a:rPr>
              <a:t>X_kernel_pca</a:t>
            </a:r>
            <a:r>
              <a:rPr lang="pt-BR" sz="2000" baseline="4904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endParaRPr lang="pt-BR" sz="2000" baseline="4904" dirty="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smtClean="0">
                <a:latin typeface="Courier New"/>
                <a:cs typeface="Courier New"/>
              </a:rPr>
              <a:t>class_0 </a:t>
            </a:r>
            <a:r>
              <a:rPr lang="pt-BR" sz="2000" baseline="4904" dirty="0">
                <a:latin typeface="Courier New"/>
                <a:cs typeface="Courier New"/>
              </a:rPr>
              <a:t>= </a:t>
            </a:r>
            <a:r>
              <a:rPr lang="pt-BR" sz="2000" baseline="4904" dirty="0" err="1">
                <a:latin typeface="Courier New"/>
                <a:cs typeface="Courier New"/>
              </a:rPr>
              <a:t>np.where</a:t>
            </a:r>
            <a:r>
              <a:rPr lang="pt-BR" sz="2000" baseline="4904" dirty="0">
                <a:latin typeface="Courier New"/>
                <a:cs typeface="Courier New"/>
              </a:rPr>
              <a:t>(y == 0)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>
                <a:latin typeface="Courier New"/>
                <a:cs typeface="Courier New"/>
              </a:rPr>
              <a:t>class_1 = </a:t>
            </a:r>
            <a:r>
              <a:rPr lang="pt-BR" sz="2000" baseline="4904" dirty="0" err="1">
                <a:latin typeface="Courier New"/>
                <a:cs typeface="Courier New"/>
              </a:rPr>
              <a:t>np.where</a:t>
            </a:r>
            <a:r>
              <a:rPr lang="pt-BR" sz="2000" baseline="4904" dirty="0">
                <a:latin typeface="Courier New"/>
                <a:cs typeface="Courier New"/>
              </a:rPr>
              <a:t>(y == 1)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plt.figure</a:t>
            </a:r>
            <a:r>
              <a:rPr lang="pt-BR" sz="2000" baseline="4904" dirty="0">
                <a:latin typeface="Courier New"/>
                <a:cs typeface="Courier New"/>
              </a:rPr>
              <a:t>()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plt.title</a:t>
            </a:r>
            <a:r>
              <a:rPr lang="pt-BR" sz="2000" baseline="4904" dirty="0">
                <a:latin typeface="Courier New"/>
                <a:cs typeface="Courier New"/>
              </a:rPr>
              <a:t>("Original data")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plt.plot</a:t>
            </a:r>
            <a:r>
              <a:rPr lang="pt-BR" sz="2000" baseline="4904" dirty="0">
                <a:latin typeface="Courier New"/>
                <a:cs typeface="Courier New"/>
              </a:rPr>
              <a:t>(X[class_0, 0], X[class_0, 1], "</a:t>
            </a:r>
            <a:r>
              <a:rPr lang="pt-BR" sz="2000" baseline="4904" dirty="0" err="1">
                <a:latin typeface="Courier New"/>
                <a:cs typeface="Courier New"/>
              </a:rPr>
              <a:t>ko</a:t>
            </a:r>
            <a:r>
              <a:rPr lang="pt-BR" sz="2000" baseline="4904" dirty="0">
                <a:latin typeface="Courier New"/>
                <a:cs typeface="Courier New"/>
              </a:rPr>
              <a:t>", </a:t>
            </a:r>
            <a:r>
              <a:rPr lang="pt-BR" sz="2000" baseline="4904" dirty="0" err="1">
                <a:latin typeface="Courier New"/>
                <a:cs typeface="Courier New"/>
              </a:rPr>
              <a:t>mfc</a:t>
            </a:r>
            <a:r>
              <a:rPr lang="pt-BR" sz="2000" baseline="4904" dirty="0">
                <a:latin typeface="Courier New"/>
                <a:cs typeface="Courier New"/>
              </a:rPr>
              <a:t>='</a:t>
            </a:r>
            <a:r>
              <a:rPr lang="pt-BR" sz="2000" baseline="4904" dirty="0" err="1">
                <a:latin typeface="Courier New"/>
                <a:cs typeface="Courier New"/>
              </a:rPr>
              <a:t>none</a:t>
            </a:r>
            <a:r>
              <a:rPr lang="pt-BR" sz="2000" baseline="4904" dirty="0">
                <a:latin typeface="Courier New"/>
                <a:cs typeface="Courier New"/>
              </a:rPr>
              <a:t>')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 err="1">
                <a:latin typeface="Courier New"/>
                <a:cs typeface="Courier New"/>
              </a:rPr>
              <a:t>plt.xlabel</a:t>
            </a:r>
            <a:r>
              <a:rPr lang="pt-BR" sz="2000" baseline="4904" dirty="0">
                <a:latin typeface="Courier New"/>
                <a:cs typeface="Courier New"/>
              </a:rPr>
              <a:t>("2nd </a:t>
            </a:r>
            <a:r>
              <a:rPr lang="pt-BR" sz="2000" baseline="4904" dirty="0" err="1">
                <a:latin typeface="Courier New"/>
                <a:cs typeface="Courier New"/>
              </a:rPr>
              <a:t>dimension</a:t>
            </a:r>
            <a:r>
              <a:rPr lang="pt-BR" sz="2000" baseline="4904" dirty="0">
                <a:latin typeface="Courier New"/>
                <a:cs typeface="Courier New"/>
              </a:rPr>
              <a:t>")</a:t>
            </a:r>
          </a:p>
          <a:p>
            <a:pPr marL="12700">
              <a:lnSpc>
                <a:spcPts val="1964"/>
              </a:lnSpc>
              <a:spcBef>
                <a:spcPts val="98"/>
              </a:spcBef>
              <a:tabLst>
                <a:tab pos="965200" algn="l"/>
                <a:tab pos="1790700" algn="l"/>
                <a:tab pos="4533900" algn="l"/>
              </a:tabLst>
            </a:pPr>
            <a:r>
              <a:rPr lang="pt-BR" sz="2000" baseline="4904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6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24059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500" y="120650"/>
            <a:ext cx="76962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Reconhecimento de Face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lang="pt-BR" sz="1400" spc="0" dirty="0" smtClean="0">
                <a:latin typeface="Times New Roman"/>
                <a:cs typeface="Times New Roman"/>
              </a:rPr>
              <a:t>6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90" y="1366520"/>
            <a:ext cx="4880610" cy="56252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195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321" y="6890188"/>
            <a:ext cx="380799" cy="26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27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1460500" y="4006850"/>
            <a:ext cx="6019800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Acesso a </a:t>
            </a:r>
            <a:r>
              <a:rPr lang="pt-BR" sz="2800" spc="-9" dirty="0" err="1" smtClean="0">
                <a:latin typeface="Arial"/>
                <a:cs typeface="Arial"/>
              </a:rPr>
              <a:t>ScadaBR</a:t>
            </a:r>
            <a:r>
              <a:rPr lang="pt-BR" sz="2800" spc="-9" dirty="0" smtClean="0">
                <a:latin typeface="Arial"/>
                <a:cs typeface="Arial"/>
              </a:rPr>
              <a:t>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5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Interface IHM e SCADA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100" y="4540250"/>
            <a:ext cx="7621121" cy="2451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3200" dirty="0">
                <a:solidFill>
                  <a:prstClr val="black"/>
                </a:solidFill>
                <a:latin typeface="Arial" charset="0"/>
                <a:cs typeface="Arial" charset="0"/>
              </a:rPr>
              <a:t>Permitem um controle de componentes físicos através de representações gráficas abstratas, com o objetivo de manter uma supervisão rápida e eficiente de processos industriais</a:t>
            </a:r>
          </a:p>
          <a:p>
            <a:pPr marL="1021079" marR="60959">
              <a:lnSpc>
                <a:spcPts val="2960"/>
              </a:lnSpc>
              <a:spcBef>
                <a:spcPts val="148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28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6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355725"/>
            <a:ext cx="72278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Interface IHM e SCADA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29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1497013"/>
            <a:ext cx="8596313" cy="458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2690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7288" y="659716"/>
            <a:ext cx="683641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Redes Neurais Artificiais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95399"/>
            <a:ext cx="6218631" cy="611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sp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9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v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9" dirty="0" smtClean="0">
                <a:latin typeface="Arial"/>
                <a:cs typeface="Arial"/>
              </a:rPr>
              <a:t>çad</a:t>
            </a:r>
            <a:r>
              <a:rPr sz="3200" spc="0" dirty="0" smtClean="0">
                <a:latin typeface="Arial"/>
                <a:cs typeface="Arial"/>
              </a:rPr>
              <a:t>os</a:t>
            </a:r>
            <a:r>
              <a:rPr sz="3200" spc="9" dirty="0" smtClean="0">
                <a:latin typeface="Arial"/>
                <a:cs typeface="Arial"/>
              </a:rPr>
              <a:t> d</a:t>
            </a:r>
            <a:r>
              <a:rPr sz="3200" spc="0" dirty="0" smtClean="0">
                <a:latin typeface="Arial"/>
                <a:cs typeface="Arial"/>
              </a:rPr>
              <a:t>e </a:t>
            </a:r>
            <a:r>
              <a:rPr lang="pt-BR" sz="3200" spc="0" dirty="0" err="1" smtClean="0">
                <a:latin typeface="Arial"/>
                <a:cs typeface="Arial"/>
              </a:rPr>
              <a:t>RNA’s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190200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70" y="2406650"/>
            <a:ext cx="668882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4" dirty="0" err="1" smtClean="0">
                <a:latin typeface="Arial"/>
                <a:cs typeface="Arial"/>
              </a:rPr>
              <a:t>Deep</a:t>
            </a:r>
            <a:r>
              <a:rPr lang="pt-BR" sz="2800" spc="-4" dirty="0" smtClean="0">
                <a:latin typeface="Arial"/>
                <a:cs typeface="Arial"/>
              </a:rPr>
              <a:t> Learning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7" dirty="0" smtClean="0">
                <a:latin typeface="Arial"/>
                <a:cs typeface="Arial"/>
              </a:rPr>
              <a:t> </a:t>
            </a:r>
            <a:r>
              <a:rPr lang="pt-BR" sz="2800" spc="-7" dirty="0" smtClean="0">
                <a:latin typeface="Arial"/>
                <a:cs typeface="Arial"/>
              </a:rPr>
              <a:t>Otimização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 smtClean="0">
                <a:latin typeface="Arial"/>
                <a:cs typeface="Arial"/>
              </a:rPr>
              <a:t>de variáveis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451514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802889"/>
            <a:ext cx="7910831" cy="977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9370">
              <a:lnSpc>
                <a:spcPts val="2960"/>
              </a:lnSpc>
              <a:spcBef>
                <a:spcPts val="148"/>
              </a:spcBef>
            </a:pPr>
            <a:r>
              <a:rPr lang="pt-BR" sz="2800" dirty="0" smtClean="0">
                <a:latin typeface="Arial"/>
                <a:cs typeface="Arial"/>
              </a:rPr>
              <a:t>Inferência do BIAS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7" dirty="0" smtClean="0">
                <a:latin typeface="Arial"/>
                <a:cs typeface="Arial"/>
              </a:rPr>
              <a:t> </a:t>
            </a:r>
            <a:r>
              <a:rPr lang="pt-BR" sz="2800" spc="7" dirty="0" smtClean="0">
                <a:latin typeface="Arial"/>
                <a:cs typeface="Arial"/>
              </a:rPr>
              <a:t>Armazenar </a:t>
            </a:r>
            <a:r>
              <a:rPr lang="pt-BR" sz="2800" spc="7" dirty="0" err="1" smtClean="0">
                <a:latin typeface="Arial"/>
                <a:cs typeface="Arial"/>
              </a:rPr>
              <a:t>aprend</a:t>
            </a:r>
            <a:r>
              <a:rPr lang="pt-BR" sz="2800" spc="7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77"/>
              </a:spcBef>
            </a:pPr>
            <a:r>
              <a:rPr sz="3200" spc="4" dirty="0" err="1" smtClean="0">
                <a:latin typeface="Arial"/>
                <a:cs typeface="Arial"/>
              </a:rPr>
              <a:t>F</a:t>
            </a:r>
            <a:r>
              <a:rPr sz="3200" spc="9" dirty="0" err="1" smtClean="0">
                <a:latin typeface="Arial"/>
                <a:cs typeface="Arial"/>
              </a:rPr>
              <a:t>o</a:t>
            </a:r>
            <a:r>
              <a:rPr sz="3200" spc="0" dirty="0" err="1" smtClean="0">
                <a:latin typeface="Arial"/>
                <a:cs typeface="Arial"/>
              </a:rPr>
              <a:t>co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lang="pt-BR" sz="3200" spc="9" dirty="0" smtClean="0">
                <a:latin typeface="Arial"/>
                <a:cs typeface="Arial"/>
              </a:rPr>
              <a:t>em</a:t>
            </a:r>
            <a:r>
              <a:rPr sz="3200" spc="14" dirty="0" smtClean="0">
                <a:latin typeface="Arial"/>
                <a:cs typeface="Arial"/>
              </a:rPr>
              <a:t> </a:t>
            </a:r>
            <a:r>
              <a:rPr lang="pt-BR" sz="3200" spc="9" dirty="0" smtClean="0">
                <a:latin typeface="Arial"/>
                <a:cs typeface="Arial"/>
              </a:rPr>
              <a:t>Reconhecimento de </a:t>
            </a:r>
            <a:r>
              <a:rPr lang="pt-BR" sz="3200" spc="-8" dirty="0" smtClean="0">
                <a:latin typeface="Arial"/>
                <a:cs typeface="Arial"/>
              </a:rPr>
              <a:t>padrões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3455074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1450" spc="0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1670" y="3978910"/>
            <a:ext cx="567868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4" dirty="0" smtClean="0">
                <a:latin typeface="Arial"/>
                <a:cs typeface="Arial"/>
              </a:rPr>
              <a:t>Adaptação envolve treinamento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3379" y="4023773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289" y="4524486"/>
            <a:ext cx="254808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çã</a:t>
            </a:r>
            <a:r>
              <a:rPr sz="3200" spc="0" dirty="0" smtClean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40" y="4631094"/>
            <a:ext cx="210907" cy="20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1450" spc="0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1670" y="5154930"/>
            <a:ext cx="6239102" cy="1463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PYBRAIN</a:t>
            </a:r>
            <a:r>
              <a:rPr sz="2800" spc="-17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spc="4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23" dirty="0" smtClean="0">
                <a:latin typeface="Arial"/>
                <a:cs typeface="Arial"/>
              </a:rPr>
              <a:t> </a:t>
            </a:r>
            <a:r>
              <a:rPr sz="2800" spc="-4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endado)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HMMLEAN</a:t>
            </a:r>
            <a:r>
              <a:rPr sz="2800" spc="-7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spc="-4" dirty="0" err="1" smtClean="0">
                <a:latin typeface="Arial"/>
                <a:cs typeface="Arial"/>
              </a:rPr>
              <a:t>i</a:t>
            </a:r>
            <a:r>
              <a:rPr sz="2800" spc="0" dirty="0" err="1" smtClean="0">
                <a:latin typeface="Arial"/>
                <a:cs typeface="Arial"/>
              </a:rPr>
              <a:t>n</a:t>
            </a:r>
            <a:r>
              <a:rPr sz="2800" spc="4" dirty="0" err="1" smtClean="0">
                <a:latin typeface="Arial"/>
                <a:cs typeface="Arial"/>
              </a:rPr>
              <a:t>t</a:t>
            </a:r>
            <a:r>
              <a:rPr sz="2800" spc="9" dirty="0" err="1" smtClean="0">
                <a:latin typeface="Arial"/>
                <a:cs typeface="Arial"/>
              </a:rPr>
              <a:t>r</a:t>
            </a:r>
            <a:r>
              <a:rPr sz="2800" spc="0" dirty="0" err="1" smtClean="0">
                <a:latin typeface="Arial"/>
                <a:cs typeface="Arial"/>
              </a:rPr>
              <a:t>odução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lang="pt-BR" sz="2800" spc="0" dirty="0" smtClean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82"/>
              </a:spcBef>
            </a:pPr>
            <a:r>
              <a:rPr lang="pt-BR" sz="2800" dirty="0" smtClean="0">
                <a:latin typeface="Arial"/>
                <a:cs typeface="Arial"/>
              </a:rPr>
              <a:t>SKLEARN </a:t>
            </a:r>
            <a:r>
              <a:rPr lang="pt-BR" sz="2800" spc="9" dirty="0" smtClean="0">
                <a:latin typeface="Arial"/>
                <a:cs typeface="Arial"/>
              </a:rPr>
              <a:t>(</a:t>
            </a:r>
            <a:r>
              <a:rPr lang="pt-BR" sz="2800" spc="-4" dirty="0" smtClean="0">
                <a:latin typeface="Arial"/>
                <a:cs typeface="Arial"/>
              </a:rPr>
              <a:t>i</a:t>
            </a:r>
            <a:r>
              <a:rPr lang="pt-BR" sz="2800" spc="0" dirty="0" smtClean="0">
                <a:latin typeface="Arial"/>
                <a:cs typeface="Arial"/>
              </a:rPr>
              <a:t>n</a:t>
            </a:r>
            <a:r>
              <a:rPr lang="pt-BR" sz="2800" spc="4" dirty="0" smtClean="0">
                <a:latin typeface="Arial"/>
                <a:cs typeface="Arial"/>
              </a:rPr>
              <a:t>t</a:t>
            </a:r>
            <a:r>
              <a:rPr lang="pt-BR" sz="2800" spc="9" dirty="0" smtClean="0">
                <a:latin typeface="Arial"/>
                <a:cs typeface="Arial"/>
              </a:rPr>
              <a:t>r</a:t>
            </a:r>
            <a:r>
              <a:rPr lang="pt-BR" sz="2800" spc="0" dirty="0" smtClean="0">
                <a:latin typeface="Arial"/>
                <a:cs typeface="Arial"/>
              </a:rPr>
              <a:t>odução)</a:t>
            </a:r>
          </a:p>
          <a:p>
            <a:pPr marL="12700" marR="53340">
              <a:lnSpc>
                <a:spcPct val="95825"/>
              </a:lnSpc>
              <a:spcBef>
                <a:spcPts val="882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3379" y="519979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1649850" y="6166978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Interface IHM e SCADA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79" y="2635250"/>
            <a:ext cx="7621121" cy="2451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3200" dirty="0">
                <a:solidFill>
                  <a:prstClr val="black"/>
                </a:solidFill>
                <a:latin typeface="Arial" charset="0"/>
                <a:cs typeface="Arial" charset="0"/>
              </a:rPr>
              <a:t>Pode-se dizer que um SCADA funciona como o “sistema nervoso central” de um sistema de automação, monitorando todos os dispositivos e oferecendo acesso organizado a seus controles e parâmetros.</a:t>
            </a:r>
          </a:p>
          <a:p>
            <a:pPr marL="1021079" marR="60959">
              <a:lnSpc>
                <a:spcPts val="2960"/>
              </a:lnSpc>
              <a:spcBef>
                <a:spcPts val="148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8302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321" y="6890188"/>
            <a:ext cx="380799" cy="26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31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1460500" y="4538981"/>
            <a:ext cx="6629400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SCADA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309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SCADA através do 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80" y="1378169"/>
            <a:ext cx="7163460" cy="54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081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SCADA através do 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229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25" y="1403172"/>
            <a:ext cx="7194475" cy="52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23713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SCADA através do 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331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873250"/>
            <a:ext cx="658215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28441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SCADA através do Python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100" y="5149850"/>
            <a:ext cx="7621121" cy="1225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Infelizmente o curso foi cancelado!</a:t>
            </a:r>
            <a:endParaRPr lang="pt-BR" sz="3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021079" marR="60959">
              <a:lnSpc>
                <a:spcPts val="2960"/>
              </a:lnSpc>
              <a:spcBef>
                <a:spcPts val="148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787525"/>
            <a:ext cx="848423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5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SCADA através do 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6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" y="1934200"/>
            <a:ext cx="6917690" cy="451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5936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7100" y="6890188"/>
            <a:ext cx="287020" cy="26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37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1460500" y="5073650"/>
            <a:ext cx="4172644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Acesso a </a:t>
            </a:r>
            <a:r>
              <a:rPr lang="pt-BR" sz="2800" spc="-9" dirty="0" err="1" smtClean="0">
                <a:latin typeface="Arial"/>
                <a:cs typeface="Arial"/>
              </a:rPr>
              <a:t>ScadaBR</a:t>
            </a:r>
            <a:r>
              <a:rPr lang="pt-BR" sz="2800" spc="-9" dirty="0" smtClean="0">
                <a:latin typeface="Arial"/>
                <a:cs typeface="Arial"/>
              </a:rPr>
              <a:t>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601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7410" y="659716"/>
            <a:ext cx="76770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>
                <a:solidFill>
                  <a:srgbClr val="188989"/>
                </a:solidFill>
                <a:latin typeface="Arial"/>
                <a:cs typeface="Arial"/>
              </a:rPr>
              <a:t>Resultados Esperados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lang="pt-BR" sz="1400" spc="0" dirty="0" smtClean="0"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5366" name="Picture 6" descr="Resultado de imagem para onibus tom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10" y="1339850"/>
            <a:ext cx="5905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pic>
        <p:nvPicPr>
          <p:cNvPr id="15362" name="Picture 2" descr="Resultado de imagem para carreta tomb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54413"/>
            <a:ext cx="4405366" cy="33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508" y="659716"/>
            <a:ext cx="787019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Contatos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1" y="1416050"/>
            <a:ext cx="8252798" cy="5677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>
              <a:defRPr/>
            </a:pPr>
            <a:r>
              <a:rPr lang="pt-BR" sz="28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Prof. Fabiano </a:t>
            </a:r>
            <a:r>
              <a:rPr lang="pt-BR" sz="2800" dirty="0" err="1">
                <a:solidFill>
                  <a:prstClr val="black"/>
                </a:solidFill>
                <a:latin typeface="Arial" charset="0"/>
                <a:cs typeface="Arial" charset="0"/>
              </a:rPr>
              <a:t>Stingelin</a:t>
            </a: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 Cardoso</a:t>
            </a:r>
          </a:p>
          <a:p>
            <a:pPr algn="just">
              <a:defRPr/>
            </a:pPr>
            <a:endParaRPr lang="pt-BR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sz="2800" dirty="0" err="1">
                <a:solidFill>
                  <a:prstClr val="black"/>
                </a:solidFill>
                <a:latin typeface="Arial" charset="0"/>
                <a:cs typeface="Arial" charset="0"/>
              </a:rPr>
              <a:t>Emails</a:t>
            </a: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algn="just">
              <a:defRPr/>
            </a:pP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	fabiano.stingelins@gmail.com</a:t>
            </a:r>
          </a:p>
          <a:p>
            <a:pPr algn="just">
              <a:defRPr/>
            </a:pP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	fabiano.cardoso@ifam.edu.br</a:t>
            </a:r>
          </a:p>
          <a:p>
            <a:pPr algn="just">
              <a:defRPr/>
            </a:pPr>
            <a:endParaRPr lang="pt-BR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Endereço Profissional:</a:t>
            </a:r>
          </a:p>
          <a:p>
            <a:pPr algn="just">
              <a:defRPr/>
            </a:pPr>
            <a:endParaRPr lang="pt-BR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pt-BR" sz="2800" dirty="0">
                <a:solidFill>
                  <a:prstClr val="black"/>
                </a:solidFill>
                <a:latin typeface="Arial" charset="0"/>
                <a:cs typeface="Arial" charset="0"/>
              </a:rPr>
              <a:t>	Instituto Federal do Amazonas - IFAM - Unidade </a:t>
            </a:r>
            <a:r>
              <a:rPr lang="pt-BR" sz="28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Centro</a:t>
            </a:r>
          </a:p>
          <a:p>
            <a:pPr algn="just">
              <a:defRPr/>
            </a:pPr>
            <a:endParaRPr lang="pt-BR" sz="28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39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8919" y="659716"/>
            <a:ext cx="329207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Re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f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r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ê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c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ias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4338" y="659716"/>
            <a:ext cx="273271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Ut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ili</a:t>
            </a: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z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d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89" y="1789572"/>
            <a:ext cx="7961831" cy="1836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sz="2800" b="1" spc="-9" dirty="0" smtClean="0">
                <a:latin typeface="Arial"/>
                <a:cs typeface="Arial"/>
              </a:rPr>
              <a:t>L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14" dirty="0" smtClean="0">
                <a:latin typeface="Arial"/>
                <a:cs typeface="Arial"/>
              </a:rPr>
              <a:t>v</a:t>
            </a:r>
            <a:r>
              <a:rPr sz="2800" b="1" spc="0" dirty="0" smtClean="0">
                <a:latin typeface="Arial"/>
                <a:cs typeface="Arial"/>
              </a:rPr>
              <a:t>r</a:t>
            </a:r>
            <a:r>
              <a:rPr sz="2800" b="1" spc="-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589279">
              <a:lnSpc>
                <a:spcPct val="95825"/>
              </a:lnSpc>
              <a:spcBef>
                <a:spcPts val="1172"/>
              </a:spcBef>
            </a:pPr>
            <a:r>
              <a:rPr sz="2800" spc="0" dirty="0" smtClean="0">
                <a:latin typeface="Arial"/>
                <a:cs typeface="Arial"/>
              </a:rPr>
              <a:t>1.</a:t>
            </a:r>
            <a:r>
              <a:rPr sz="2800" spc="-7" dirty="0" smtClean="0">
                <a:latin typeface="Arial"/>
                <a:cs typeface="Arial"/>
              </a:rPr>
              <a:t> </a:t>
            </a:r>
            <a:r>
              <a:rPr lang="en-US" sz="2800" spc="-9" dirty="0" err="1" smtClean="0">
                <a:latin typeface="Arial"/>
                <a:cs typeface="Arial"/>
              </a:rPr>
              <a:t>Nunes</a:t>
            </a:r>
            <a:r>
              <a:rPr lang="en-US" sz="2800" spc="-9" dirty="0" smtClean="0">
                <a:latin typeface="Arial"/>
                <a:cs typeface="Arial"/>
              </a:rPr>
              <a:t>, I., </a:t>
            </a:r>
            <a:r>
              <a:rPr lang="en-US" sz="2800" spc="-9" dirty="0" err="1" smtClean="0">
                <a:latin typeface="Arial"/>
                <a:cs typeface="Arial"/>
              </a:rPr>
              <a:t>Spatti</a:t>
            </a:r>
            <a:r>
              <a:rPr lang="en-US" sz="2800" spc="-9" dirty="0" smtClean="0">
                <a:latin typeface="Arial"/>
                <a:cs typeface="Arial"/>
              </a:rPr>
              <a:t>, D., </a:t>
            </a:r>
            <a:r>
              <a:rPr lang="en-US" sz="2800" spc="-9" dirty="0" err="1" smtClean="0">
                <a:latin typeface="Arial"/>
                <a:cs typeface="Arial"/>
              </a:rPr>
              <a:t>Flauzino</a:t>
            </a:r>
            <a:r>
              <a:rPr lang="en-US" sz="2800" spc="-9" dirty="0" smtClean="0">
                <a:latin typeface="Arial"/>
                <a:cs typeface="Arial"/>
              </a:rPr>
              <a:t>, R. </a:t>
            </a:r>
            <a:r>
              <a:rPr lang="pt-BR" sz="2800" spc="-9" dirty="0">
                <a:latin typeface="Arial"/>
                <a:cs typeface="Arial"/>
              </a:rPr>
              <a:t>Redes Neurais Artificiais Para Engenharia e Ciências Aplicadas – Curso </a:t>
            </a:r>
            <a:r>
              <a:rPr lang="pt-BR" sz="2800" spc="-9" dirty="0" smtClean="0">
                <a:latin typeface="Arial"/>
                <a:cs typeface="Arial"/>
              </a:rPr>
              <a:t>Prático, </a:t>
            </a:r>
            <a:r>
              <a:rPr lang="pt-BR" sz="2800" spc="-9" dirty="0" err="1" smtClean="0">
                <a:latin typeface="Arial"/>
                <a:cs typeface="Arial"/>
              </a:rPr>
              <a:t>Artliber</a:t>
            </a:r>
            <a:r>
              <a:rPr lang="pt-BR" sz="2800" spc="-9" dirty="0" smtClean="0">
                <a:latin typeface="Arial"/>
                <a:cs typeface="Arial"/>
              </a:rPr>
              <a:t>, 2012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3770630"/>
            <a:ext cx="388306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2.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92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562" y="3770630"/>
            <a:ext cx="7369558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en-US" sz="2800" dirty="0" err="1" smtClean="0">
                <a:latin typeface="Arial"/>
                <a:cs typeface="Arial"/>
              </a:rPr>
              <a:t>Duda</a:t>
            </a:r>
            <a:r>
              <a:rPr lang="en-US" sz="2800" dirty="0">
                <a:latin typeface="Arial"/>
                <a:cs typeface="Arial"/>
              </a:rPr>
              <a:t>, R., Hart, P., Stork, D., Pattern Classification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>
                <a:latin typeface="Arial"/>
                <a:cs typeface="Arial"/>
              </a:rPr>
              <a:t>John Wiley &amp; Sons, 2000</a:t>
            </a:r>
          </a:p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490" y="4959492"/>
            <a:ext cx="964886" cy="957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96">
              <a:lnSpc>
                <a:spcPts val="2960"/>
              </a:lnSpc>
              <a:spcBef>
                <a:spcPts val="148"/>
              </a:spcBef>
            </a:pPr>
            <a:r>
              <a:rPr sz="2800" b="1" spc="-9" dirty="0" smtClean="0">
                <a:latin typeface="Arial"/>
                <a:cs typeface="Arial"/>
              </a:rPr>
              <a:t>S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  <a:p>
            <a:pPr marL="589279">
              <a:lnSpc>
                <a:spcPct val="95825"/>
              </a:lnSpc>
              <a:spcBef>
                <a:spcPts val="1172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4959492"/>
            <a:ext cx="7177281" cy="149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39">
              <a:lnSpc>
                <a:spcPts val="2960"/>
              </a:lnSpc>
              <a:spcBef>
                <a:spcPts val="148"/>
              </a:spcBef>
            </a:pPr>
            <a:r>
              <a:rPr sz="2800" b="1" spc="-9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-17" dirty="0" smtClean="0">
                <a:latin typeface="Arial"/>
                <a:cs typeface="Arial"/>
              </a:rPr>
              <a:t> 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-9" dirty="0" smtClean="0">
                <a:latin typeface="Arial"/>
                <a:cs typeface="Arial"/>
              </a:rPr>
              <a:t>n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ernet</a:t>
            </a:r>
            <a:endParaRPr sz="2800" dirty="0">
              <a:latin typeface="Arial"/>
              <a:cs typeface="Arial"/>
            </a:endParaRPr>
          </a:p>
          <a:p>
            <a:pPr marL="35610" marR="53339">
              <a:lnSpc>
                <a:spcPct val="95825"/>
              </a:lnSpc>
              <a:spcBef>
                <a:spcPts val="1172"/>
              </a:spcBef>
            </a:pPr>
            <a:r>
              <a:rPr lang="pt-BR" sz="2800" dirty="0" smtClean="0">
                <a:latin typeface="Arial"/>
                <a:cs typeface="Arial"/>
              </a:rPr>
              <a:t>https://github.com</a:t>
            </a:r>
            <a:endParaRPr sz="2800" dirty="0" smtClean="0">
              <a:latin typeface="Arial"/>
              <a:cs typeface="Arial"/>
            </a:endParaRPr>
          </a:p>
          <a:p>
            <a:pPr marL="143306">
              <a:lnSpc>
                <a:spcPct val="95825"/>
              </a:lnSpc>
              <a:spcBef>
                <a:spcPts val="1040"/>
              </a:spcBef>
            </a:pPr>
            <a:r>
              <a:rPr sz="2800" spc="0" dirty="0" smtClean="0">
                <a:latin typeface="Arial"/>
                <a:cs typeface="Arial"/>
              </a:rPr>
              <a:t>- </a:t>
            </a:r>
            <a:r>
              <a:rPr lang="pt-BR" sz="2800" dirty="0" err="1" smtClean="0">
                <a:latin typeface="Arial"/>
                <a:cs typeface="Arial"/>
              </a:rPr>
              <a:t>opencv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lang="pt-BR" sz="2800" spc="-29" dirty="0">
                <a:latin typeface="Arial"/>
                <a:cs typeface="Arial"/>
              </a:rPr>
              <a:t> </a:t>
            </a:r>
            <a:r>
              <a:rPr lang="pt-BR" sz="2800" spc="-29" dirty="0" err="1" smtClean="0">
                <a:latin typeface="Arial"/>
                <a:cs typeface="Arial"/>
              </a:rPr>
              <a:t>openface</a:t>
            </a:r>
            <a:r>
              <a:rPr lang="pt-BR" sz="2800" dirty="0" smtClean="0"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508" y="659716"/>
            <a:ext cx="787019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600"/>
              </a:lnSpc>
              <a:spcBef>
                <a:spcPts val="230"/>
              </a:spcBef>
            </a:pPr>
            <a:r>
              <a:rPr lang="pt-BR"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Perguntas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 smtClean="0">
                <a:latin typeface="Times New Roman"/>
                <a:cs typeface="Times New Roman"/>
              </a:rPr>
              <a:t>40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2276475"/>
            <a:ext cx="243522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  <p:extLst>
      <p:ext uri="{BB962C8B-B14F-4D97-AF65-F5344CB8AC3E}">
        <p14:creationId xmlns:p14="http://schemas.microsoft.com/office/powerpoint/2010/main" val="311312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9489" y="1465580"/>
            <a:ext cx="1718310" cy="537210"/>
          </a:xfrm>
          <a:custGeom>
            <a:avLst/>
            <a:gdLst/>
            <a:ahLst/>
            <a:cxnLst/>
            <a:rect l="l" t="t" r="r" b="b"/>
            <a:pathLst>
              <a:path w="1718310" h="537210">
                <a:moveTo>
                  <a:pt x="0" y="0"/>
                </a:moveTo>
                <a:lnTo>
                  <a:pt x="1718310" y="0"/>
                </a:lnTo>
                <a:lnTo>
                  <a:pt x="1718310" y="537210"/>
                </a:lnTo>
                <a:lnTo>
                  <a:pt x="0" y="537210"/>
                </a:lnTo>
                <a:lnTo>
                  <a:pt x="0" y="0"/>
                </a:lnTo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7800" y="1465580"/>
            <a:ext cx="5683250" cy="537210"/>
          </a:xfrm>
          <a:custGeom>
            <a:avLst/>
            <a:gdLst/>
            <a:ahLst/>
            <a:cxnLst/>
            <a:rect l="l" t="t" r="r" b="b"/>
            <a:pathLst>
              <a:path w="5683250" h="537210">
                <a:moveTo>
                  <a:pt x="0" y="0"/>
                </a:moveTo>
                <a:lnTo>
                  <a:pt x="5683250" y="0"/>
                </a:lnTo>
                <a:lnTo>
                  <a:pt x="5683250" y="537210"/>
                </a:lnTo>
                <a:lnTo>
                  <a:pt x="0" y="537210"/>
                </a:lnTo>
                <a:lnTo>
                  <a:pt x="0" y="0"/>
                </a:lnTo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489" y="2002789"/>
            <a:ext cx="1718310" cy="538480"/>
          </a:xfrm>
          <a:custGeom>
            <a:avLst/>
            <a:gdLst/>
            <a:ahLst/>
            <a:cxnLst/>
            <a:rect l="l" t="t" r="r" b="b"/>
            <a:pathLst>
              <a:path w="1718310" h="538480">
                <a:moveTo>
                  <a:pt x="0" y="0"/>
                </a:moveTo>
                <a:lnTo>
                  <a:pt x="1718310" y="0"/>
                </a:lnTo>
                <a:lnTo>
                  <a:pt x="171831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7800" y="2002789"/>
            <a:ext cx="5683250" cy="538480"/>
          </a:xfrm>
          <a:custGeom>
            <a:avLst/>
            <a:gdLst/>
            <a:ahLst/>
            <a:cxnLst/>
            <a:rect l="l" t="t" r="r" b="b"/>
            <a:pathLst>
              <a:path w="5683250" h="538480">
                <a:moveTo>
                  <a:pt x="0" y="0"/>
                </a:moveTo>
                <a:lnTo>
                  <a:pt x="5683250" y="0"/>
                </a:lnTo>
                <a:lnTo>
                  <a:pt x="568325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9489" y="2541270"/>
            <a:ext cx="1718310" cy="537209"/>
          </a:xfrm>
          <a:custGeom>
            <a:avLst/>
            <a:gdLst/>
            <a:ahLst/>
            <a:cxnLst/>
            <a:rect l="l" t="t" r="r" b="b"/>
            <a:pathLst>
              <a:path w="1718310" h="537209">
                <a:moveTo>
                  <a:pt x="0" y="0"/>
                </a:moveTo>
                <a:lnTo>
                  <a:pt x="1718310" y="0"/>
                </a:lnTo>
                <a:lnTo>
                  <a:pt x="1718310" y="537209"/>
                </a:lnTo>
                <a:lnTo>
                  <a:pt x="0" y="537209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7800" y="2541270"/>
            <a:ext cx="5683250" cy="537209"/>
          </a:xfrm>
          <a:custGeom>
            <a:avLst/>
            <a:gdLst/>
            <a:ahLst/>
            <a:cxnLst/>
            <a:rect l="l" t="t" r="r" b="b"/>
            <a:pathLst>
              <a:path w="5683250" h="537209">
                <a:moveTo>
                  <a:pt x="0" y="0"/>
                </a:moveTo>
                <a:lnTo>
                  <a:pt x="5683250" y="0"/>
                </a:lnTo>
                <a:lnTo>
                  <a:pt x="5683250" y="537209"/>
                </a:lnTo>
                <a:lnTo>
                  <a:pt x="0" y="537209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9489" y="3078479"/>
            <a:ext cx="1718310" cy="537210"/>
          </a:xfrm>
          <a:custGeom>
            <a:avLst/>
            <a:gdLst/>
            <a:ahLst/>
            <a:cxnLst/>
            <a:rect l="l" t="t" r="r" b="b"/>
            <a:pathLst>
              <a:path w="1718310" h="537210">
                <a:moveTo>
                  <a:pt x="0" y="0"/>
                </a:moveTo>
                <a:lnTo>
                  <a:pt x="1718310" y="0"/>
                </a:lnTo>
                <a:lnTo>
                  <a:pt x="1718310" y="537210"/>
                </a:lnTo>
                <a:lnTo>
                  <a:pt x="0" y="537210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7800" y="3078479"/>
            <a:ext cx="5683250" cy="537210"/>
          </a:xfrm>
          <a:custGeom>
            <a:avLst/>
            <a:gdLst/>
            <a:ahLst/>
            <a:cxnLst/>
            <a:rect l="l" t="t" r="r" b="b"/>
            <a:pathLst>
              <a:path w="5683250" h="537210">
                <a:moveTo>
                  <a:pt x="0" y="0"/>
                </a:moveTo>
                <a:lnTo>
                  <a:pt x="5683250" y="0"/>
                </a:lnTo>
                <a:lnTo>
                  <a:pt x="5683250" y="537210"/>
                </a:lnTo>
                <a:lnTo>
                  <a:pt x="0" y="537210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9489" y="3615690"/>
            <a:ext cx="1718310" cy="538480"/>
          </a:xfrm>
          <a:custGeom>
            <a:avLst/>
            <a:gdLst/>
            <a:ahLst/>
            <a:cxnLst/>
            <a:rect l="l" t="t" r="r" b="b"/>
            <a:pathLst>
              <a:path w="1718310" h="538480">
                <a:moveTo>
                  <a:pt x="0" y="0"/>
                </a:moveTo>
                <a:lnTo>
                  <a:pt x="1718310" y="0"/>
                </a:lnTo>
                <a:lnTo>
                  <a:pt x="171831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7800" y="3615690"/>
            <a:ext cx="5683250" cy="538480"/>
          </a:xfrm>
          <a:custGeom>
            <a:avLst/>
            <a:gdLst/>
            <a:ahLst/>
            <a:cxnLst/>
            <a:rect l="l" t="t" r="r" b="b"/>
            <a:pathLst>
              <a:path w="5683250" h="538480">
                <a:moveTo>
                  <a:pt x="0" y="0"/>
                </a:moveTo>
                <a:lnTo>
                  <a:pt x="5683250" y="0"/>
                </a:lnTo>
                <a:lnTo>
                  <a:pt x="568325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9489" y="4154170"/>
            <a:ext cx="1718310" cy="537209"/>
          </a:xfrm>
          <a:custGeom>
            <a:avLst/>
            <a:gdLst/>
            <a:ahLst/>
            <a:cxnLst/>
            <a:rect l="l" t="t" r="r" b="b"/>
            <a:pathLst>
              <a:path w="1718310" h="537209">
                <a:moveTo>
                  <a:pt x="0" y="0"/>
                </a:moveTo>
                <a:lnTo>
                  <a:pt x="1718310" y="0"/>
                </a:lnTo>
                <a:lnTo>
                  <a:pt x="1718310" y="537209"/>
                </a:lnTo>
                <a:lnTo>
                  <a:pt x="0" y="53720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800" y="4154170"/>
            <a:ext cx="5683250" cy="537209"/>
          </a:xfrm>
          <a:custGeom>
            <a:avLst/>
            <a:gdLst/>
            <a:ahLst/>
            <a:cxnLst/>
            <a:rect l="l" t="t" r="r" b="b"/>
            <a:pathLst>
              <a:path w="5683250" h="537209">
                <a:moveTo>
                  <a:pt x="0" y="0"/>
                </a:moveTo>
                <a:lnTo>
                  <a:pt x="5683250" y="0"/>
                </a:lnTo>
                <a:lnTo>
                  <a:pt x="5683250" y="537209"/>
                </a:lnTo>
                <a:lnTo>
                  <a:pt x="0" y="53720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489" y="4691379"/>
            <a:ext cx="1718310" cy="538480"/>
          </a:xfrm>
          <a:custGeom>
            <a:avLst/>
            <a:gdLst/>
            <a:ahLst/>
            <a:cxnLst/>
            <a:rect l="l" t="t" r="r" b="b"/>
            <a:pathLst>
              <a:path w="1718310" h="538479">
                <a:moveTo>
                  <a:pt x="0" y="0"/>
                </a:moveTo>
                <a:lnTo>
                  <a:pt x="1718310" y="0"/>
                </a:lnTo>
                <a:lnTo>
                  <a:pt x="171831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5709" y="4691379"/>
            <a:ext cx="5683250" cy="538480"/>
          </a:xfrm>
          <a:custGeom>
            <a:avLst/>
            <a:gdLst/>
            <a:ahLst/>
            <a:cxnLst/>
            <a:rect l="l" t="t" r="r" b="b"/>
            <a:pathLst>
              <a:path w="5683250" h="538479">
                <a:moveTo>
                  <a:pt x="0" y="0"/>
                </a:moveTo>
                <a:lnTo>
                  <a:pt x="5683250" y="0"/>
                </a:lnTo>
                <a:lnTo>
                  <a:pt x="5683250" y="538480"/>
                </a:lnTo>
                <a:lnTo>
                  <a:pt x="0" y="53848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9489" y="5229859"/>
            <a:ext cx="1718310" cy="534669"/>
          </a:xfrm>
          <a:custGeom>
            <a:avLst/>
            <a:gdLst/>
            <a:ahLst/>
            <a:cxnLst/>
            <a:rect l="l" t="t" r="r" b="b"/>
            <a:pathLst>
              <a:path w="1718310" h="534670">
                <a:moveTo>
                  <a:pt x="0" y="0"/>
                </a:moveTo>
                <a:lnTo>
                  <a:pt x="1718310" y="0"/>
                </a:lnTo>
                <a:lnTo>
                  <a:pt x="1718310" y="534669"/>
                </a:lnTo>
                <a:lnTo>
                  <a:pt x="0" y="53466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800" y="5229859"/>
            <a:ext cx="5683250" cy="534669"/>
          </a:xfrm>
          <a:custGeom>
            <a:avLst/>
            <a:gdLst/>
            <a:ahLst/>
            <a:cxnLst/>
            <a:rect l="l" t="t" r="r" b="b"/>
            <a:pathLst>
              <a:path w="5683250" h="534670">
                <a:moveTo>
                  <a:pt x="0" y="0"/>
                </a:moveTo>
                <a:lnTo>
                  <a:pt x="5683250" y="0"/>
                </a:lnTo>
                <a:lnTo>
                  <a:pt x="5683250" y="534669"/>
                </a:lnTo>
                <a:lnTo>
                  <a:pt x="0" y="53466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9489" y="5764529"/>
            <a:ext cx="1718310" cy="535939"/>
          </a:xfrm>
          <a:custGeom>
            <a:avLst/>
            <a:gdLst/>
            <a:ahLst/>
            <a:cxnLst/>
            <a:rect l="l" t="t" r="r" b="b"/>
            <a:pathLst>
              <a:path w="1718310" h="535939">
                <a:moveTo>
                  <a:pt x="0" y="0"/>
                </a:moveTo>
                <a:lnTo>
                  <a:pt x="1718310" y="0"/>
                </a:lnTo>
                <a:lnTo>
                  <a:pt x="1718310" y="535940"/>
                </a:lnTo>
                <a:lnTo>
                  <a:pt x="0" y="53594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7800" y="5764529"/>
            <a:ext cx="5683250" cy="535939"/>
          </a:xfrm>
          <a:custGeom>
            <a:avLst/>
            <a:gdLst/>
            <a:ahLst/>
            <a:cxnLst/>
            <a:rect l="l" t="t" r="r" b="b"/>
            <a:pathLst>
              <a:path w="5683250" h="535939">
                <a:moveTo>
                  <a:pt x="0" y="0"/>
                </a:moveTo>
                <a:lnTo>
                  <a:pt x="5683250" y="0"/>
                </a:lnTo>
                <a:lnTo>
                  <a:pt x="5683250" y="535940"/>
                </a:lnTo>
                <a:lnTo>
                  <a:pt x="0" y="535940"/>
                </a:lnTo>
                <a:lnTo>
                  <a:pt x="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9489" y="6300470"/>
            <a:ext cx="1718310" cy="534670"/>
          </a:xfrm>
          <a:custGeom>
            <a:avLst/>
            <a:gdLst/>
            <a:ahLst/>
            <a:cxnLst/>
            <a:rect l="l" t="t" r="r" b="b"/>
            <a:pathLst>
              <a:path w="1718310" h="534670">
                <a:moveTo>
                  <a:pt x="0" y="0"/>
                </a:moveTo>
                <a:lnTo>
                  <a:pt x="1718310" y="0"/>
                </a:lnTo>
                <a:lnTo>
                  <a:pt x="1718310" y="534669"/>
                </a:lnTo>
                <a:lnTo>
                  <a:pt x="0" y="53466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7800" y="6300470"/>
            <a:ext cx="5683250" cy="534670"/>
          </a:xfrm>
          <a:custGeom>
            <a:avLst/>
            <a:gdLst/>
            <a:ahLst/>
            <a:cxnLst/>
            <a:rect l="l" t="t" r="r" b="b"/>
            <a:pathLst>
              <a:path w="5683250" h="534670">
                <a:moveTo>
                  <a:pt x="0" y="0"/>
                </a:moveTo>
                <a:lnTo>
                  <a:pt x="5683250" y="0"/>
                </a:lnTo>
                <a:lnTo>
                  <a:pt x="5683250" y="534669"/>
                </a:lnTo>
                <a:lnTo>
                  <a:pt x="0" y="534669"/>
                </a:lnTo>
                <a:lnTo>
                  <a:pt x="0" y="0"/>
                </a:lnTo>
              </a:path>
            </a:pathLst>
          </a:custGeom>
          <a:solidFill>
            <a:srgbClr val="00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489" y="146558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9489" y="1465580"/>
            <a:ext cx="0" cy="5369560"/>
          </a:xfrm>
          <a:custGeom>
            <a:avLst/>
            <a:gdLst/>
            <a:ahLst/>
            <a:cxnLst/>
            <a:rect l="l" t="t" r="r" b="b"/>
            <a:pathLst>
              <a:path h="5369559">
                <a:moveTo>
                  <a:pt x="0" y="0"/>
                </a:moveTo>
                <a:lnTo>
                  <a:pt x="0" y="5369560"/>
                </a:lnTo>
              </a:path>
            </a:pathLst>
          </a:custGeom>
          <a:ln w="126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7800" y="1465580"/>
            <a:ext cx="0" cy="5369560"/>
          </a:xfrm>
          <a:custGeom>
            <a:avLst/>
            <a:gdLst/>
            <a:ahLst/>
            <a:cxnLst/>
            <a:rect l="l" t="t" r="r" b="b"/>
            <a:pathLst>
              <a:path h="5369559">
                <a:moveTo>
                  <a:pt x="0" y="0"/>
                </a:moveTo>
                <a:lnTo>
                  <a:pt x="0" y="536956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050" y="1465580"/>
            <a:ext cx="0" cy="5369560"/>
          </a:xfrm>
          <a:custGeom>
            <a:avLst/>
            <a:gdLst/>
            <a:ahLst/>
            <a:cxnLst/>
            <a:rect l="l" t="t" r="r" b="b"/>
            <a:pathLst>
              <a:path h="5369559">
                <a:moveTo>
                  <a:pt x="0" y="0"/>
                </a:moveTo>
                <a:lnTo>
                  <a:pt x="0" y="5369560"/>
                </a:lnTo>
              </a:path>
            </a:pathLst>
          </a:custGeom>
          <a:ln w="126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89" y="2002789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9489" y="254127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9489" y="3078479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9489" y="361569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9489" y="415417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9489" y="4691379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9489" y="5229859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9489" y="5764529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9489" y="630047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6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9489" y="6835140"/>
            <a:ext cx="7401559" cy="0"/>
          </a:xfrm>
          <a:custGeom>
            <a:avLst/>
            <a:gdLst/>
            <a:ahLst/>
            <a:cxnLst/>
            <a:rect l="l" t="t" r="r" b="b"/>
            <a:pathLst>
              <a:path w="7401559">
                <a:moveTo>
                  <a:pt x="0" y="0"/>
                </a:moveTo>
                <a:lnTo>
                  <a:pt x="7401559" y="0"/>
                </a:lnTo>
              </a:path>
            </a:pathLst>
          </a:custGeom>
          <a:ln w="126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559" y="659716"/>
            <a:ext cx="472075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C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on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t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ex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t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u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l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i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z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açã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70272" y="659716"/>
            <a:ext cx="774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da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77737" y="659716"/>
            <a:ext cx="270030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pt-BR"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palestra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9489" y="1465580"/>
            <a:ext cx="1731010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379">
              <a:lnSpc>
                <a:spcPct val="95825"/>
              </a:lnSpc>
              <a:spcBef>
                <a:spcPts val="280"/>
              </a:spcBef>
            </a:pPr>
            <a:r>
              <a:rPr lang="pt-BR" sz="2600" b="1" spc="-9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17799" y="1465580"/>
            <a:ext cx="5960245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3124" marR="2129106" algn="ctr">
              <a:lnSpc>
                <a:spcPct val="95825"/>
              </a:lnSpc>
              <a:spcBef>
                <a:spcPts val="280"/>
              </a:spcBef>
            </a:pPr>
            <a:r>
              <a:rPr lang="pt-BR" sz="2600" b="1" spc="-9" dirty="0" smtClean="0">
                <a:solidFill>
                  <a:srgbClr val="FFFFFF"/>
                </a:solidFill>
                <a:latin typeface="Arial"/>
                <a:cs typeface="Arial"/>
              </a:rPr>
              <a:t>Contexto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9489" y="2002789"/>
            <a:ext cx="1718310" cy="538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210" marR="780330" algn="ctr">
              <a:lnSpc>
                <a:spcPct val="95825"/>
              </a:lnSpc>
              <a:spcBef>
                <a:spcPts val="305"/>
              </a:spcBef>
            </a:pP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17800" y="2002789"/>
            <a:ext cx="5695950" cy="538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spc="-14" dirty="0" smtClean="0">
                <a:latin typeface="Arial"/>
                <a:cs typeface="Arial"/>
              </a:rPr>
              <a:t>Internet das coisas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9489" y="2541270"/>
            <a:ext cx="1718310" cy="537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6920" marR="744770" algn="ctr">
              <a:lnSpc>
                <a:spcPct val="95825"/>
              </a:lnSpc>
              <a:spcBef>
                <a:spcPts val="305"/>
              </a:spcBef>
            </a:pPr>
            <a:r>
              <a:rPr sz="2000" spc="-10" dirty="0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17800" y="2541270"/>
            <a:ext cx="5695950" cy="537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spc="-9" dirty="0" smtClean="0">
                <a:latin typeface="Arial"/>
                <a:cs typeface="Arial"/>
              </a:rPr>
              <a:t>Tendência para a indústria 4.0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9489" y="3078479"/>
            <a:ext cx="1718310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1360" marR="710480" algn="ctr">
              <a:lnSpc>
                <a:spcPct val="95825"/>
              </a:lnSpc>
              <a:spcBef>
                <a:spcPts val="305"/>
              </a:spcBef>
            </a:pPr>
            <a:r>
              <a:rPr sz="2000" spc="-10" dirty="0" smtClean="0">
                <a:latin typeface="Arial"/>
                <a:cs typeface="Arial"/>
              </a:rPr>
              <a:t>II</a:t>
            </a: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17800" y="3078479"/>
            <a:ext cx="5695950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dirty="0" smtClean="0">
                <a:latin typeface="Arial"/>
                <a:cs typeface="Arial"/>
              </a:rPr>
              <a:t>Rede Neural Profunda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9489" y="3615690"/>
            <a:ext cx="1718310" cy="538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390" marR="695453" algn="ctr">
              <a:lnSpc>
                <a:spcPct val="95825"/>
              </a:lnSpc>
              <a:spcBef>
                <a:spcPts val="305"/>
              </a:spcBef>
            </a:pPr>
            <a:r>
              <a:rPr sz="2000" spc="-10" dirty="0" smtClean="0">
                <a:latin typeface="Arial"/>
                <a:cs typeface="Arial"/>
              </a:rPr>
              <a:t>I</a:t>
            </a:r>
            <a:r>
              <a:rPr sz="2000" spc="-13" dirty="0" smtClean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17800" y="3615690"/>
            <a:ext cx="5695950" cy="538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spc="-9" dirty="0" smtClean="0">
                <a:latin typeface="Arial"/>
                <a:cs typeface="Arial"/>
              </a:rPr>
              <a:t>Detecção e Reconhecimento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9489" y="4154170"/>
            <a:ext cx="1718310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680" marR="731013" algn="ctr">
              <a:lnSpc>
                <a:spcPct val="95825"/>
              </a:lnSpc>
              <a:spcBef>
                <a:spcPts val="295"/>
              </a:spcBef>
            </a:pPr>
            <a:r>
              <a:rPr sz="2000" spc="-13" dirty="0" smtClean="0">
                <a:latin typeface="Arial"/>
                <a:cs typeface="Arial"/>
              </a:rPr>
              <a:t>V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17800" y="4154170"/>
            <a:ext cx="5695950" cy="53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85"/>
              </a:spcBef>
            </a:pPr>
            <a:r>
              <a:rPr lang="pt-BR" sz="2200" spc="-14" dirty="0" smtClean="0">
                <a:latin typeface="Arial"/>
                <a:cs typeface="Arial"/>
              </a:rPr>
              <a:t>Programação em Python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9489" y="4691379"/>
            <a:ext cx="1718310" cy="538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389" marR="695240" algn="ctr">
              <a:lnSpc>
                <a:spcPct val="95825"/>
              </a:lnSpc>
              <a:spcBef>
                <a:spcPts val="305"/>
              </a:spcBef>
            </a:pPr>
            <a:r>
              <a:rPr sz="2000" spc="-18" dirty="0" smtClean="0">
                <a:latin typeface="Arial"/>
                <a:cs typeface="Arial"/>
              </a:rPr>
              <a:t>V</a:t>
            </a: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17800" y="4691379"/>
            <a:ext cx="5695950" cy="538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spc="-19" dirty="0" smtClean="0">
                <a:latin typeface="Arial"/>
                <a:cs typeface="Arial"/>
              </a:rPr>
              <a:t>O que falta é Inteligência na automação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9489" y="5229859"/>
            <a:ext cx="1718310" cy="534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1830" marR="659680" algn="ctr">
              <a:lnSpc>
                <a:spcPct val="95825"/>
              </a:lnSpc>
              <a:spcBef>
                <a:spcPts val="295"/>
              </a:spcBef>
            </a:pPr>
            <a:r>
              <a:rPr sz="2000" spc="-18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17800" y="5229859"/>
            <a:ext cx="5695950" cy="534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85"/>
              </a:spcBef>
            </a:pPr>
            <a:r>
              <a:rPr lang="pt-BR" sz="2200" dirty="0" smtClean="0">
                <a:latin typeface="Arial"/>
                <a:cs typeface="Arial"/>
              </a:rPr>
              <a:t>Bibliotecas específicas do Python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9489" y="5764529"/>
            <a:ext cx="1718310" cy="535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269" marR="625390" algn="ctr">
              <a:lnSpc>
                <a:spcPct val="95825"/>
              </a:lnSpc>
              <a:spcBef>
                <a:spcPts val="305"/>
              </a:spcBef>
            </a:pPr>
            <a:r>
              <a:rPr sz="2000" spc="-8" dirty="0" smtClean="0">
                <a:latin typeface="Arial"/>
                <a:cs typeface="Arial"/>
              </a:rPr>
              <a:t>V</a:t>
            </a:r>
            <a:r>
              <a:rPr sz="2000" spc="-10" dirty="0" smtClean="0">
                <a:latin typeface="Arial"/>
                <a:cs typeface="Arial"/>
              </a:rPr>
              <a:t>II</a:t>
            </a:r>
            <a:r>
              <a:rPr sz="2000" spc="-5" dirty="0" smtClean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17800" y="5764529"/>
            <a:ext cx="5695950" cy="535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95"/>
              </a:spcBef>
            </a:pPr>
            <a:r>
              <a:rPr lang="pt-BR" sz="2200" spc="-9" dirty="0" smtClean="0">
                <a:latin typeface="Arial"/>
                <a:cs typeface="Arial"/>
              </a:rPr>
              <a:t>Ideias inovadoras de P&amp;D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99489" y="6300470"/>
            <a:ext cx="1718310" cy="534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390" marR="695453" algn="ctr">
              <a:lnSpc>
                <a:spcPct val="95825"/>
              </a:lnSpc>
              <a:spcBef>
                <a:spcPts val="295"/>
              </a:spcBef>
            </a:pPr>
            <a:r>
              <a:rPr sz="2000" spc="-10" dirty="0" smtClean="0">
                <a:latin typeface="Arial"/>
                <a:cs typeface="Arial"/>
              </a:rPr>
              <a:t>I</a:t>
            </a:r>
            <a:r>
              <a:rPr sz="2000" spc="-13" dirty="0" smtClean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17800" y="6300470"/>
            <a:ext cx="5695950" cy="534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285"/>
              </a:spcBef>
            </a:pPr>
            <a:r>
              <a:rPr lang="pt-BR" sz="2200" spc="-4" dirty="0" smtClean="0">
                <a:latin typeface="Arial"/>
                <a:cs typeface="Arial"/>
              </a:rPr>
              <a:t>Geração de patentes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2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8810" y="659716"/>
            <a:ext cx="167491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N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o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t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7061" y="659716"/>
            <a:ext cx="35692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I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t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rodu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t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ó</a:t>
            </a: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r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ias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95398"/>
            <a:ext cx="641260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4" dirty="0" smtClean="0">
                <a:latin typeface="Arial"/>
                <a:cs typeface="Arial"/>
              </a:rPr>
              <a:t>Redes Neurais Artificiais Profundas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190200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1670" y="2425842"/>
            <a:ext cx="2424430" cy="920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39">
              <a:lnSpc>
                <a:spcPts val="2960"/>
              </a:lnSpc>
              <a:spcBef>
                <a:spcPts val="148"/>
              </a:spcBef>
            </a:pPr>
            <a:r>
              <a:rPr lang="pt-BR" sz="2800" spc="-4" dirty="0" smtClean="0">
                <a:latin typeface="Arial"/>
                <a:cs typeface="Arial"/>
              </a:rPr>
              <a:t>Rec. De Voz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Rec. De Face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2470706"/>
            <a:ext cx="226300" cy="833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4692650"/>
            <a:ext cx="444597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4" dirty="0" smtClean="0">
                <a:latin typeface="Arial"/>
                <a:cs typeface="Arial"/>
              </a:rPr>
              <a:t>Controladores PID </a:t>
            </a:r>
            <a:r>
              <a:rPr sz="3200" spc="0" dirty="0" smtClean="0">
                <a:latin typeface="Arial"/>
                <a:cs typeface="Arial"/>
              </a:rPr>
              <a:t>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4743" y="4706237"/>
            <a:ext cx="270555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dirty="0" smtClean="0">
                <a:latin typeface="Arial"/>
                <a:cs typeface="Arial"/>
              </a:rPr>
              <a:t>Redes Neurais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361904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1450" spc="0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3473450"/>
            <a:ext cx="641260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 smtClean="0">
                <a:latin typeface="Arial"/>
                <a:cs typeface="Arial"/>
              </a:rPr>
              <a:t>Detecção</a:t>
            </a:r>
            <a:r>
              <a:rPr sz="3200" spc="0" dirty="0" smtClean="0">
                <a:latin typeface="Arial"/>
                <a:cs typeface="Arial"/>
              </a:rPr>
              <a:t> x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lang="pt-BR" sz="3200" dirty="0" smtClean="0">
                <a:latin typeface="Arial"/>
                <a:cs typeface="Arial"/>
              </a:rPr>
              <a:t>Reconhecimento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4789170"/>
            <a:ext cx="210907" cy="20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670" y="4083050"/>
            <a:ext cx="446638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agens</a:t>
            </a:r>
            <a:r>
              <a:rPr sz="2800" spc="-2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 </a:t>
            </a:r>
            <a:r>
              <a:rPr sz="2800" spc="-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es</a:t>
            </a:r>
            <a:r>
              <a:rPr sz="2800" spc="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agens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3379" y="4127913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289" y="5323458"/>
            <a:ext cx="670962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9" dirty="0" smtClean="0">
                <a:latin typeface="Arial"/>
                <a:cs typeface="Arial"/>
              </a:rPr>
              <a:t>Distrito Industrial do Amazonas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5430066"/>
            <a:ext cx="210907" cy="20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1450" spc="0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1670" y="5953902"/>
            <a:ext cx="6390592" cy="1139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Eficiência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24" dirty="0" smtClean="0">
                <a:latin typeface="Arial"/>
                <a:cs typeface="Arial"/>
              </a:rPr>
              <a:t> </a:t>
            </a:r>
            <a:r>
              <a:rPr lang="pt-BR" sz="2800" spc="-24" dirty="0" smtClean="0">
                <a:latin typeface="Arial"/>
                <a:cs typeface="Arial"/>
              </a:rPr>
              <a:t>Tecnologia, </a:t>
            </a:r>
            <a:r>
              <a:rPr lang="pt-BR" sz="2800" spc="-4" dirty="0" smtClean="0">
                <a:latin typeface="Arial"/>
                <a:cs typeface="Arial"/>
              </a:rPr>
              <a:t>P&amp;D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82"/>
              </a:spcBef>
            </a:pPr>
            <a:r>
              <a:rPr sz="2800" spc="4" dirty="0" smtClean="0">
                <a:latin typeface="Arial"/>
                <a:cs typeface="Arial"/>
              </a:rPr>
              <a:t>..</a:t>
            </a:r>
            <a:r>
              <a:rPr sz="2800" spc="0" dirty="0" smtClean="0">
                <a:latin typeface="Arial"/>
                <a:cs typeface="Arial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3379" y="6000036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3379" y="6539786"/>
            <a:ext cx="226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6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95399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190200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Acesso a </a:t>
            </a:r>
            <a:r>
              <a:rPr lang="pt-BR" sz="2800" spc="-9" dirty="0" err="1" smtClean="0">
                <a:latin typeface="Arial"/>
                <a:cs typeface="Arial"/>
              </a:rPr>
              <a:t>ScadaBR</a:t>
            </a:r>
            <a:r>
              <a:rPr lang="pt-BR" sz="2800" spc="-9" dirty="0" smtClean="0">
                <a:latin typeface="Arial"/>
                <a:cs typeface="Arial"/>
              </a:rPr>
              <a:t>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020" y="659716"/>
            <a:ext cx="2171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nda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69" y="2559050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Redes Neurais Profundas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lang="pt-BR" sz="2800" spc="-4" dirty="0" smtClean="0">
                <a:latin typeface="Arial"/>
                <a:cs typeface="Arial"/>
              </a:rPr>
              <a:t>Detecção versus Reconhecimento 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040"/>
              </a:spcBef>
            </a:pPr>
            <a:r>
              <a:rPr lang="pt-BR" sz="2800" spc="-9" dirty="0" smtClean="0">
                <a:latin typeface="Arial"/>
                <a:cs typeface="Arial"/>
              </a:rPr>
              <a:t>Biblioteca </a:t>
            </a:r>
            <a:r>
              <a:rPr lang="pt-BR" sz="2800" spc="-9" dirty="0" err="1" smtClean="0">
                <a:latin typeface="Arial"/>
                <a:cs typeface="Arial"/>
              </a:rPr>
              <a:t>Pybrain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2605184"/>
            <a:ext cx="226300" cy="8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3684684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79571"/>
            <a:ext cx="6329987" cy="1461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pt-BR" sz="2800" spc="-9" dirty="0" smtClean="0">
                <a:latin typeface="Arial"/>
                <a:cs typeface="Arial"/>
              </a:rPr>
              <a:t>Interface IHM e SCADA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892"/>
              </a:spcBef>
            </a:pPr>
            <a:r>
              <a:rPr lang="pt-BR" sz="2800" spc="-9" dirty="0" smtClean="0">
                <a:latin typeface="Arial"/>
                <a:cs typeface="Arial"/>
              </a:rPr>
              <a:t>SCADA através do Python</a:t>
            </a:r>
            <a:endParaRPr sz="2800" dirty="0">
              <a:latin typeface="Arial"/>
              <a:cs typeface="Arial"/>
            </a:endParaRPr>
          </a:p>
          <a:p>
            <a:pPr marL="12700" marR="53340">
              <a:lnSpc>
                <a:spcPct val="95825"/>
              </a:lnSpc>
              <a:spcBef>
                <a:spcPts val="1030"/>
              </a:spcBef>
            </a:pPr>
            <a:r>
              <a:rPr lang="pt-BR" sz="2800" spc="-9" dirty="0" smtClean="0">
                <a:latin typeface="Arial"/>
                <a:cs typeface="Arial"/>
              </a:rPr>
              <a:t>Resultados Esperados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4765455"/>
            <a:ext cx="226300" cy="83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baseline="1295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81"/>
              </a:spcBef>
            </a:pPr>
            <a:r>
              <a:rPr sz="2100" dirty="0" smtClean="0">
                <a:solidFill>
                  <a:srgbClr val="7F0000"/>
                </a:solidFill>
                <a:latin typeface="Symbol"/>
                <a:cs typeface="Symbol"/>
              </a:rPr>
              <a:t>–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0450" y="6890188"/>
            <a:ext cx="1536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  <p:sp>
        <p:nvSpPr>
          <p:cNvPr id="16" name="object 3"/>
          <p:cNvSpPr/>
          <p:nvPr/>
        </p:nvSpPr>
        <p:spPr>
          <a:xfrm>
            <a:off x="381735" y="1567181"/>
            <a:ext cx="8289290" cy="687069"/>
          </a:xfrm>
          <a:custGeom>
            <a:avLst/>
            <a:gdLst/>
            <a:ahLst/>
            <a:cxnLst/>
            <a:rect l="l" t="t" r="r" b="b"/>
            <a:pathLst>
              <a:path w="8289290" h="687069">
                <a:moveTo>
                  <a:pt x="114299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2769"/>
                </a:lnTo>
                <a:lnTo>
                  <a:pt x="1030" y="586212"/>
                </a:lnTo>
                <a:lnTo>
                  <a:pt x="15159" y="624877"/>
                </a:lnTo>
                <a:lnTo>
                  <a:pt x="42351" y="657555"/>
                </a:lnTo>
                <a:lnTo>
                  <a:pt x="78116" y="679757"/>
                </a:lnTo>
                <a:lnTo>
                  <a:pt x="8174990" y="687069"/>
                </a:lnTo>
                <a:lnTo>
                  <a:pt x="8188432" y="686039"/>
                </a:lnTo>
                <a:lnTo>
                  <a:pt x="8227097" y="671910"/>
                </a:lnTo>
                <a:lnTo>
                  <a:pt x="8259775" y="644718"/>
                </a:lnTo>
                <a:lnTo>
                  <a:pt x="8281977" y="608953"/>
                </a:lnTo>
                <a:lnTo>
                  <a:pt x="8289290" y="114300"/>
                </a:lnTo>
                <a:lnTo>
                  <a:pt x="8288259" y="100857"/>
                </a:lnTo>
                <a:lnTo>
                  <a:pt x="8274130" y="62192"/>
                </a:lnTo>
                <a:lnTo>
                  <a:pt x="8246938" y="29514"/>
                </a:lnTo>
                <a:lnTo>
                  <a:pt x="8211173" y="7312"/>
                </a:lnTo>
                <a:lnTo>
                  <a:pt x="114299" y="0"/>
                </a:lnTo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1726615"/>
            <a:ext cx="5198164" cy="4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Pr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2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1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lang="pt-BR" sz="3200" spc="0" dirty="0" smtClean="0">
                <a:latin typeface="Arial"/>
                <a:cs typeface="Arial"/>
              </a:rPr>
              <a:t>A</a:t>
            </a:r>
            <a:r>
              <a:rPr lang="pt-BR" sz="3200" spc="4" dirty="0" smtClean="0">
                <a:latin typeface="Arial"/>
                <a:cs typeface="Arial"/>
              </a:rPr>
              <a:t>pr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n</a:t>
            </a:r>
            <a:r>
              <a:rPr lang="pt-BR" sz="3200" spc="9" dirty="0" smtClean="0">
                <a:latin typeface="Arial"/>
                <a:cs typeface="Arial"/>
              </a:rPr>
              <a:t>d</a:t>
            </a:r>
            <a:r>
              <a:rPr lang="pt-BR" sz="3200" spc="0" dirty="0" smtClean="0">
                <a:latin typeface="Arial"/>
                <a:cs typeface="Arial"/>
              </a:rPr>
              <a:t>i</a:t>
            </a:r>
            <a:r>
              <a:rPr lang="pt-BR" sz="3200" spc="9" dirty="0" smtClean="0">
                <a:latin typeface="Arial"/>
                <a:cs typeface="Arial"/>
              </a:rPr>
              <a:t>za</a:t>
            </a:r>
            <a:r>
              <a:rPr lang="pt-BR" sz="3200" spc="0" dirty="0" smtClean="0">
                <a:latin typeface="Arial"/>
                <a:cs typeface="Arial"/>
              </a:rPr>
              <a:t>g</a:t>
            </a:r>
            <a:r>
              <a:rPr lang="pt-BR" sz="3200" spc="9" dirty="0" smtClean="0">
                <a:latin typeface="Arial"/>
                <a:cs typeface="Arial"/>
              </a:rPr>
              <a:t>e</a:t>
            </a:r>
            <a:r>
              <a:rPr lang="pt-BR"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1823136"/>
            <a:ext cx="210907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27" dirty="0" smtClean="0">
                <a:solidFill>
                  <a:srgbClr val="7F0000"/>
                </a:solidFill>
                <a:latin typeface="Symbol"/>
                <a:cs typeface="Symbol"/>
              </a:rPr>
              <a:t>●</a:t>
            </a:r>
            <a:endParaRPr sz="14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058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75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13610"/>
            <a:ext cx="2237740" cy="1372869"/>
          </a:xfrm>
          <a:custGeom>
            <a:avLst/>
            <a:gdLst/>
            <a:ahLst/>
            <a:cxnLst/>
            <a:rect l="l" t="t" r="r" b="b"/>
            <a:pathLst>
              <a:path w="2237740" h="1372869">
                <a:moveTo>
                  <a:pt x="427990" y="229869"/>
                </a:moveTo>
                <a:lnTo>
                  <a:pt x="519430" y="496569"/>
                </a:lnTo>
                <a:lnTo>
                  <a:pt x="76200" y="525779"/>
                </a:lnTo>
                <a:lnTo>
                  <a:pt x="367030" y="736600"/>
                </a:lnTo>
                <a:lnTo>
                  <a:pt x="0" y="808434"/>
                </a:lnTo>
                <a:lnTo>
                  <a:pt x="0" y="839657"/>
                </a:lnTo>
                <a:lnTo>
                  <a:pt x="303530" y="976629"/>
                </a:lnTo>
                <a:lnTo>
                  <a:pt x="87630" y="1132839"/>
                </a:lnTo>
                <a:lnTo>
                  <a:pt x="459740" y="1158239"/>
                </a:lnTo>
                <a:lnTo>
                  <a:pt x="472440" y="1372869"/>
                </a:lnTo>
                <a:lnTo>
                  <a:pt x="748030" y="1151889"/>
                </a:lnTo>
                <a:lnTo>
                  <a:pt x="955669" y="1151889"/>
                </a:lnTo>
                <a:lnTo>
                  <a:pt x="995680" y="1103629"/>
                </a:lnTo>
                <a:lnTo>
                  <a:pt x="1210727" y="1103629"/>
                </a:lnTo>
                <a:lnTo>
                  <a:pt x="1240790" y="1012189"/>
                </a:lnTo>
                <a:lnTo>
                  <a:pt x="1517750" y="1012189"/>
                </a:lnTo>
                <a:lnTo>
                  <a:pt x="1501140" y="911860"/>
                </a:lnTo>
                <a:lnTo>
                  <a:pt x="1847605" y="911860"/>
                </a:lnTo>
                <a:lnTo>
                  <a:pt x="1685289" y="782319"/>
                </a:lnTo>
                <a:lnTo>
                  <a:pt x="1884680" y="717550"/>
                </a:lnTo>
                <a:lnTo>
                  <a:pt x="1748789" y="598169"/>
                </a:lnTo>
                <a:lnTo>
                  <a:pt x="2237740" y="422910"/>
                </a:lnTo>
                <a:lnTo>
                  <a:pt x="1685289" y="415289"/>
                </a:lnTo>
                <a:lnTo>
                  <a:pt x="1693454" y="405129"/>
                </a:lnTo>
                <a:lnTo>
                  <a:pt x="855980" y="405129"/>
                </a:lnTo>
                <a:lnTo>
                  <a:pt x="427990" y="229869"/>
                </a:lnTo>
              </a:path>
              <a:path w="2237740" h="1372869">
                <a:moveTo>
                  <a:pt x="955669" y="1151889"/>
                </a:moveTo>
                <a:lnTo>
                  <a:pt x="748030" y="1151889"/>
                </a:lnTo>
                <a:lnTo>
                  <a:pt x="872490" y="1252219"/>
                </a:lnTo>
                <a:lnTo>
                  <a:pt x="955669" y="1151889"/>
                </a:lnTo>
              </a:path>
              <a:path w="2237740" h="1372869">
                <a:moveTo>
                  <a:pt x="1210727" y="1103629"/>
                </a:moveTo>
                <a:lnTo>
                  <a:pt x="995680" y="1103629"/>
                </a:lnTo>
                <a:lnTo>
                  <a:pt x="1179830" y="1197610"/>
                </a:lnTo>
                <a:lnTo>
                  <a:pt x="1210727" y="1103629"/>
                </a:lnTo>
              </a:path>
              <a:path w="2237740" h="1372869">
                <a:moveTo>
                  <a:pt x="1517750" y="1012189"/>
                </a:moveTo>
                <a:lnTo>
                  <a:pt x="1240790" y="1012189"/>
                </a:lnTo>
                <a:lnTo>
                  <a:pt x="1532890" y="1103629"/>
                </a:lnTo>
                <a:lnTo>
                  <a:pt x="1517750" y="1012189"/>
                </a:lnTo>
              </a:path>
              <a:path w="2237740" h="1372869">
                <a:moveTo>
                  <a:pt x="1847605" y="911860"/>
                </a:moveTo>
                <a:lnTo>
                  <a:pt x="1501140" y="911860"/>
                </a:lnTo>
                <a:lnTo>
                  <a:pt x="1949450" y="993139"/>
                </a:lnTo>
                <a:lnTo>
                  <a:pt x="1847605" y="911860"/>
                </a:lnTo>
              </a:path>
              <a:path w="2237740" h="1372869">
                <a:moveTo>
                  <a:pt x="980440" y="119379"/>
                </a:moveTo>
                <a:lnTo>
                  <a:pt x="855980" y="405129"/>
                </a:lnTo>
                <a:lnTo>
                  <a:pt x="1693454" y="405129"/>
                </a:lnTo>
                <a:lnTo>
                  <a:pt x="1724070" y="367029"/>
                </a:lnTo>
                <a:lnTo>
                  <a:pt x="1488440" y="367029"/>
                </a:lnTo>
                <a:lnTo>
                  <a:pt x="1495400" y="275589"/>
                </a:lnTo>
                <a:lnTo>
                  <a:pt x="1164590" y="275589"/>
                </a:lnTo>
                <a:lnTo>
                  <a:pt x="980440" y="119379"/>
                </a:lnTo>
              </a:path>
              <a:path w="2237740" h="1372869">
                <a:moveTo>
                  <a:pt x="1856739" y="201929"/>
                </a:moveTo>
                <a:lnTo>
                  <a:pt x="1488440" y="367029"/>
                </a:lnTo>
                <a:lnTo>
                  <a:pt x="1724070" y="367029"/>
                </a:lnTo>
                <a:lnTo>
                  <a:pt x="1856739" y="201929"/>
                </a:lnTo>
              </a:path>
              <a:path w="2237740" h="1372869">
                <a:moveTo>
                  <a:pt x="1516380" y="0"/>
                </a:moveTo>
                <a:lnTo>
                  <a:pt x="1164590" y="275589"/>
                </a:lnTo>
                <a:lnTo>
                  <a:pt x="1495400" y="275589"/>
                </a:lnTo>
                <a:lnTo>
                  <a:pt x="151638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13610"/>
            <a:ext cx="2237740" cy="1372869"/>
          </a:xfrm>
          <a:custGeom>
            <a:avLst/>
            <a:gdLst/>
            <a:ahLst/>
            <a:cxnLst/>
            <a:rect l="l" t="t" r="r" b="b"/>
            <a:pathLst>
              <a:path w="2237740" h="1372869">
                <a:moveTo>
                  <a:pt x="1212850" y="275589"/>
                </a:moveTo>
                <a:lnTo>
                  <a:pt x="1028700" y="119379"/>
                </a:lnTo>
                <a:lnTo>
                  <a:pt x="904240" y="405129"/>
                </a:lnTo>
                <a:lnTo>
                  <a:pt x="476250" y="229869"/>
                </a:lnTo>
                <a:lnTo>
                  <a:pt x="567690" y="496569"/>
                </a:lnTo>
                <a:lnTo>
                  <a:pt x="124460" y="525779"/>
                </a:lnTo>
                <a:lnTo>
                  <a:pt x="415289" y="736600"/>
                </a:lnTo>
                <a:lnTo>
                  <a:pt x="48260" y="808434"/>
                </a:lnTo>
              </a:path>
              <a:path w="2237740" h="1372869">
                <a:moveTo>
                  <a:pt x="48260" y="839657"/>
                </a:moveTo>
                <a:lnTo>
                  <a:pt x="351790" y="976629"/>
                </a:lnTo>
                <a:lnTo>
                  <a:pt x="135890" y="1132839"/>
                </a:lnTo>
                <a:lnTo>
                  <a:pt x="508000" y="1158239"/>
                </a:lnTo>
                <a:lnTo>
                  <a:pt x="520700" y="1372869"/>
                </a:lnTo>
                <a:lnTo>
                  <a:pt x="796290" y="1151889"/>
                </a:lnTo>
                <a:lnTo>
                  <a:pt x="920750" y="1252219"/>
                </a:lnTo>
                <a:lnTo>
                  <a:pt x="1043940" y="1103629"/>
                </a:lnTo>
                <a:lnTo>
                  <a:pt x="1228090" y="1197610"/>
                </a:lnTo>
                <a:lnTo>
                  <a:pt x="1289050" y="1012189"/>
                </a:lnTo>
                <a:lnTo>
                  <a:pt x="1581150" y="1103629"/>
                </a:lnTo>
                <a:lnTo>
                  <a:pt x="1549400" y="911860"/>
                </a:lnTo>
                <a:lnTo>
                  <a:pt x="1997710" y="993139"/>
                </a:lnTo>
                <a:lnTo>
                  <a:pt x="1733550" y="782319"/>
                </a:lnTo>
                <a:lnTo>
                  <a:pt x="1932940" y="717550"/>
                </a:lnTo>
                <a:lnTo>
                  <a:pt x="1797050" y="598169"/>
                </a:lnTo>
                <a:lnTo>
                  <a:pt x="2286000" y="422910"/>
                </a:lnTo>
                <a:lnTo>
                  <a:pt x="1733550" y="415289"/>
                </a:lnTo>
                <a:lnTo>
                  <a:pt x="1905000" y="201929"/>
                </a:lnTo>
                <a:lnTo>
                  <a:pt x="1536700" y="367029"/>
                </a:lnTo>
                <a:lnTo>
                  <a:pt x="1564640" y="0"/>
                </a:lnTo>
                <a:lnTo>
                  <a:pt x="1212850" y="275589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657600"/>
            <a:ext cx="5029200" cy="685800"/>
          </a:xfrm>
          <a:custGeom>
            <a:avLst/>
            <a:gdLst/>
            <a:ahLst/>
            <a:cxnLst/>
            <a:rect l="l" t="t" r="r" b="b"/>
            <a:pathLst>
              <a:path w="5029200" h="685800">
                <a:moveTo>
                  <a:pt x="114300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1500"/>
                </a:lnTo>
                <a:lnTo>
                  <a:pt x="1030" y="584942"/>
                </a:lnTo>
                <a:lnTo>
                  <a:pt x="15159" y="623607"/>
                </a:lnTo>
                <a:lnTo>
                  <a:pt x="42351" y="656285"/>
                </a:lnTo>
                <a:lnTo>
                  <a:pt x="78116" y="678487"/>
                </a:lnTo>
                <a:lnTo>
                  <a:pt x="4914900" y="685800"/>
                </a:lnTo>
                <a:lnTo>
                  <a:pt x="4928342" y="684769"/>
                </a:lnTo>
                <a:lnTo>
                  <a:pt x="4967007" y="670640"/>
                </a:lnTo>
                <a:lnTo>
                  <a:pt x="4999685" y="643448"/>
                </a:lnTo>
                <a:lnTo>
                  <a:pt x="5021887" y="607683"/>
                </a:lnTo>
                <a:lnTo>
                  <a:pt x="5029200" y="114300"/>
                </a:lnTo>
                <a:lnTo>
                  <a:pt x="5028169" y="100857"/>
                </a:lnTo>
                <a:lnTo>
                  <a:pt x="5014040" y="62192"/>
                </a:lnTo>
                <a:lnTo>
                  <a:pt x="4986848" y="29514"/>
                </a:lnTo>
                <a:lnTo>
                  <a:pt x="4951083" y="7312"/>
                </a:lnTo>
                <a:lnTo>
                  <a:pt x="114300" y="0"/>
                </a:lnTo>
              </a:path>
            </a:pathLst>
          </a:custGeom>
          <a:solidFill>
            <a:srgbClr val="98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657600"/>
            <a:ext cx="5029200" cy="685800"/>
          </a:xfrm>
          <a:custGeom>
            <a:avLst/>
            <a:gdLst/>
            <a:ahLst/>
            <a:cxnLst/>
            <a:rect l="l" t="t" r="r" b="b"/>
            <a:pathLst>
              <a:path w="5029200" h="685800">
                <a:moveTo>
                  <a:pt x="114300" y="0"/>
                </a:moveTo>
                <a:lnTo>
                  <a:pt x="74637" y="8776"/>
                </a:lnTo>
                <a:lnTo>
                  <a:pt x="39464" y="32113"/>
                </a:lnTo>
                <a:lnTo>
                  <a:pt x="13272" y="65519"/>
                </a:lnTo>
                <a:lnTo>
                  <a:pt x="550" y="104505"/>
                </a:lnTo>
                <a:lnTo>
                  <a:pt x="0" y="571500"/>
                </a:lnTo>
                <a:lnTo>
                  <a:pt x="1030" y="584942"/>
                </a:lnTo>
                <a:lnTo>
                  <a:pt x="15159" y="623607"/>
                </a:lnTo>
                <a:lnTo>
                  <a:pt x="42351" y="656285"/>
                </a:lnTo>
                <a:lnTo>
                  <a:pt x="78116" y="678487"/>
                </a:lnTo>
                <a:lnTo>
                  <a:pt x="4914900" y="685800"/>
                </a:lnTo>
                <a:lnTo>
                  <a:pt x="4928342" y="684769"/>
                </a:lnTo>
                <a:lnTo>
                  <a:pt x="4967007" y="670640"/>
                </a:lnTo>
                <a:lnTo>
                  <a:pt x="4999685" y="643448"/>
                </a:lnTo>
                <a:lnTo>
                  <a:pt x="5021887" y="607683"/>
                </a:lnTo>
                <a:lnTo>
                  <a:pt x="5029200" y="114300"/>
                </a:lnTo>
                <a:lnTo>
                  <a:pt x="5028169" y="100857"/>
                </a:lnTo>
                <a:lnTo>
                  <a:pt x="5014040" y="62192"/>
                </a:lnTo>
                <a:lnTo>
                  <a:pt x="4986848" y="29514"/>
                </a:lnTo>
                <a:lnTo>
                  <a:pt x="4951083" y="7312"/>
                </a:lnTo>
                <a:lnTo>
                  <a:pt x="114300" y="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3200400"/>
            <a:ext cx="170180" cy="110489"/>
          </a:xfrm>
          <a:custGeom>
            <a:avLst/>
            <a:gdLst/>
            <a:ahLst/>
            <a:cxnLst/>
            <a:rect l="l" t="t" r="r" b="b"/>
            <a:pathLst>
              <a:path w="170180" h="110489">
                <a:moveTo>
                  <a:pt x="0" y="0"/>
                </a:moveTo>
                <a:lnTo>
                  <a:pt x="130810" y="110489"/>
                </a:lnTo>
                <a:lnTo>
                  <a:pt x="170180" y="1016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0850" y="3248660"/>
            <a:ext cx="1022350" cy="408939"/>
          </a:xfrm>
          <a:custGeom>
            <a:avLst/>
            <a:gdLst/>
            <a:ahLst/>
            <a:cxnLst/>
            <a:rect l="l" t="t" r="r" b="b"/>
            <a:pathLst>
              <a:path w="1022350" h="408939">
                <a:moveTo>
                  <a:pt x="1022350" y="408939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2514600"/>
            <a:ext cx="129539" cy="166370"/>
          </a:xfrm>
          <a:custGeom>
            <a:avLst/>
            <a:gdLst/>
            <a:ahLst/>
            <a:cxnLst/>
            <a:rect l="l" t="t" r="r" b="b"/>
            <a:pathLst>
              <a:path w="129539" h="166370">
                <a:moveTo>
                  <a:pt x="0" y="0"/>
                </a:moveTo>
                <a:lnTo>
                  <a:pt x="36830" y="166370"/>
                </a:lnTo>
                <a:lnTo>
                  <a:pt x="129539" y="11176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7839" y="2626360"/>
            <a:ext cx="619760" cy="1031239"/>
          </a:xfrm>
          <a:custGeom>
            <a:avLst/>
            <a:gdLst/>
            <a:ahLst/>
            <a:cxnLst/>
            <a:rect l="l" t="t" r="r" b="b"/>
            <a:pathLst>
              <a:path w="619760" h="1031239">
                <a:moveTo>
                  <a:pt x="619760" y="1031239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0590" y="2286000"/>
            <a:ext cx="106680" cy="168910"/>
          </a:xfrm>
          <a:custGeom>
            <a:avLst/>
            <a:gdLst/>
            <a:ahLst/>
            <a:cxnLst/>
            <a:rect l="l" t="t" r="r" b="b"/>
            <a:pathLst>
              <a:path w="106680" h="168910">
                <a:moveTo>
                  <a:pt x="80010" y="0"/>
                </a:moveTo>
                <a:lnTo>
                  <a:pt x="0" y="151129"/>
                </a:lnTo>
                <a:lnTo>
                  <a:pt x="106680" y="168910"/>
                </a:lnTo>
                <a:lnTo>
                  <a:pt x="8001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414270"/>
            <a:ext cx="207010" cy="1243329"/>
          </a:xfrm>
          <a:custGeom>
            <a:avLst/>
            <a:gdLst/>
            <a:ahLst/>
            <a:cxnLst/>
            <a:rect l="l" t="t" r="r" b="b"/>
            <a:pathLst>
              <a:path w="207010" h="1243329">
                <a:moveTo>
                  <a:pt x="0" y="1243329"/>
                </a:moveTo>
                <a:lnTo>
                  <a:pt x="20701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5019" y="2971800"/>
            <a:ext cx="170179" cy="106679"/>
          </a:xfrm>
          <a:custGeom>
            <a:avLst/>
            <a:gdLst/>
            <a:ahLst/>
            <a:cxnLst/>
            <a:rect l="l" t="t" r="r" b="b"/>
            <a:pathLst>
              <a:path w="170179" h="106679">
                <a:moveTo>
                  <a:pt x="170179" y="0"/>
                </a:moveTo>
                <a:lnTo>
                  <a:pt x="0" y="6350"/>
                </a:lnTo>
                <a:lnTo>
                  <a:pt x="36829" y="106679"/>
                </a:lnTo>
                <a:lnTo>
                  <a:pt x="170179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3017520"/>
            <a:ext cx="1706879" cy="640079"/>
          </a:xfrm>
          <a:custGeom>
            <a:avLst/>
            <a:gdLst/>
            <a:ahLst/>
            <a:cxnLst/>
            <a:rect l="l" t="t" r="r" b="b"/>
            <a:pathLst>
              <a:path w="1706879" h="640079">
                <a:moveTo>
                  <a:pt x="0" y="640079"/>
                </a:moveTo>
                <a:lnTo>
                  <a:pt x="170687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0100" y="5123179"/>
            <a:ext cx="165100" cy="134619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6095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60959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3600" y="4343400"/>
            <a:ext cx="1263650" cy="842010"/>
          </a:xfrm>
          <a:custGeom>
            <a:avLst/>
            <a:gdLst/>
            <a:ahLst/>
            <a:cxnLst/>
            <a:rect l="l" t="t" r="r" b="b"/>
            <a:pathLst>
              <a:path w="1263650" h="842010">
                <a:moveTo>
                  <a:pt x="0" y="0"/>
                </a:moveTo>
                <a:lnTo>
                  <a:pt x="1263650" y="84201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9159" y="5087620"/>
            <a:ext cx="104139" cy="170180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39" y="0"/>
                </a:moveTo>
                <a:lnTo>
                  <a:pt x="0" y="26669"/>
                </a:lnTo>
                <a:lnTo>
                  <a:pt x="91439" y="170179"/>
                </a:lnTo>
                <a:lnTo>
                  <a:pt x="104139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343400"/>
            <a:ext cx="196850" cy="788669"/>
          </a:xfrm>
          <a:custGeom>
            <a:avLst/>
            <a:gdLst/>
            <a:ahLst/>
            <a:cxnLst/>
            <a:rect l="l" t="t" r="r" b="b"/>
            <a:pathLst>
              <a:path w="196850" h="788670">
                <a:moveTo>
                  <a:pt x="0" y="0"/>
                </a:moveTo>
                <a:lnTo>
                  <a:pt x="196850" y="78866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600" y="5544820"/>
            <a:ext cx="102869" cy="170180"/>
          </a:xfrm>
          <a:custGeom>
            <a:avLst/>
            <a:gdLst/>
            <a:ahLst/>
            <a:cxnLst/>
            <a:rect l="l" t="t" r="r" b="b"/>
            <a:pathLst>
              <a:path w="102869" h="170179">
                <a:moveTo>
                  <a:pt x="0" y="0"/>
                </a:moveTo>
                <a:lnTo>
                  <a:pt x="0" y="170179"/>
                </a:lnTo>
                <a:lnTo>
                  <a:pt x="102869" y="3428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5239" y="4343400"/>
            <a:ext cx="416560" cy="1248410"/>
          </a:xfrm>
          <a:custGeom>
            <a:avLst/>
            <a:gdLst/>
            <a:ahLst/>
            <a:cxnLst/>
            <a:rect l="l" t="t" r="r" b="b"/>
            <a:pathLst>
              <a:path w="416560" h="1248410">
                <a:moveTo>
                  <a:pt x="416560" y="0"/>
                </a:moveTo>
                <a:lnTo>
                  <a:pt x="0" y="124841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600" y="4679950"/>
            <a:ext cx="168909" cy="120650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120650" y="0"/>
                </a:moveTo>
                <a:lnTo>
                  <a:pt x="0" y="120650"/>
                </a:lnTo>
                <a:lnTo>
                  <a:pt x="168909" y="96519"/>
                </a:lnTo>
                <a:lnTo>
                  <a:pt x="12065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7169" y="4343400"/>
            <a:ext cx="798830" cy="398780"/>
          </a:xfrm>
          <a:custGeom>
            <a:avLst/>
            <a:gdLst/>
            <a:ahLst/>
            <a:cxnLst/>
            <a:rect l="l" t="t" r="r" b="b"/>
            <a:pathLst>
              <a:path w="798830" h="398779">
                <a:moveTo>
                  <a:pt x="798830" y="0"/>
                </a:moveTo>
                <a:lnTo>
                  <a:pt x="0" y="3987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3430" y="659716"/>
            <a:ext cx="273280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P</a:t>
            </a: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r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o</a:t>
            </a:r>
            <a:r>
              <a:rPr sz="4400" b="1" spc="-9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r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ma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9490" y="659716"/>
            <a:ext cx="77412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6955" y="659716"/>
            <a:ext cx="397381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p</a:t>
            </a:r>
            <a:r>
              <a:rPr sz="4400" b="1" spc="9" dirty="0" smtClean="0">
                <a:solidFill>
                  <a:srgbClr val="188989"/>
                </a:solidFill>
                <a:latin typeface="Arial"/>
                <a:cs typeface="Arial"/>
              </a:rPr>
              <a:t>r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ndi</a:t>
            </a:r>
            <a:r>
              <a:rPr sz="4400" b="1" spc="4" dirty="0" smtClean="0">
                <a:solidFill>
                  <a:srgbClr val="188989"/>
                </a:solidFill>
                <a:latin typeface="Arial"/>
                <a:cs typeface="Arial"/>
              </a:rPr>
              <a:t>za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g</a:t>
            </a:r>
            <a:r>
              <a:rPr sz="4400" b="1" spc="-4" dirty="0" smtClean="0">
                <a:solidFill>
                  <a:srgbClr val="188989"/>
                </a:solidFill>
                <a:latin typeface="Arial"/>
                <a:cs typeface="Arial"/>
              </a:rPr>
              <a:t>e</a:t>
            </a:r>
            <a:r>
              <a:rPr sz="4400" b="1" spc="0" dirty="0" smtClean="0">
                <a:solidFill>
                  <a:srgbClr val="188989"/>
                </a:solidFill>
                <a:latin typeface="Arial"/>
                <a:cs typeface="Arial"/>
              </a:rPr>
              <a:t>m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5070" y="1653722"/>
            <a:ext cx="2474976" cy="510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lang="pt-BR" sz="1800" spc="0" dirty="0" smtClean="0">
                <a:latin typeface="Arial"/>
                <a:cs typeface="Arial"/>
              </a:rPr>
              <a:t>SKLEARN</a:t>
            </a:r>
          </a:p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lang="pt-BR" dirty="0" smtClean="0">
                <a:latin typeface="Arial"/>
                <a:cs typeface="Arial"/>
              </a:rPr>
              <a:t>SCIKITLEAN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1468" y="1882322"/>
            <a:ext cx="1904770" cy="510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205" marR="258765" algn="ctr">
              <a:lnSpc>
                <a:spcPts val="1939"/>
              </a:lnSpc>
              <a:spcBef>
                <a:spcPts val="97"/>
              </a:spcBef>
            </a:pPr>
            <a:r>
              <a:rPr lang="pt-BR" spc="-9" dirty="0" smtClean="0">
                <a:latin typeface="Arial"/>
                <a:cs typeface="Arial"/>
              </a:rPr>
              <a:t>HMM</a:t>
            </a:r>
            <a:r>
              <a:rPr lang="pt-BR" sz="1800" spc="-9" dirty="0" smtClean="0">
                <a:latin typeface="Arial"/>
                <a:cs typeface="Arial"/>
              </a:rPr>
              <a:t>LEARN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2070" y="2339522"/>
            <a:ext cx="2236089" cy="510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lang="pt-BR" dirty="0" smtClean="0">
                <a:latin typeface="Arial"/>
                <a:cs typeface="Arial"/>
              </a:rPr>
              <a:t>OPENCV</a:t>
            </a:r>
          </a:p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lang="pt-BR" sz="1800" dirty="0" smtClean="0">
                <a:latin typeface="Arial"/>
                <a:cs typeface="Arial"/>
              </a:rPr>
              <a:t>OPENFACE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438" y="2800350"/>
            <a:ext cx="1397851" cy="510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785" marR="201816" algn="ctr">
              <a:lnSpc>
                <a:spcPts val="1939"/>
              </a:lnSpc>
              <a:spcBef>
                <a:spcPts val="97"/>
              </a:spcBef>
            </a:pPr>
            <a:r>
              <a:rPr lang="pt-BR" spc="-11" dirty="0" smtClean="0">
                <a:latin typeface="Arial"/>
                <a:cs typeface="Arial"/>
              </a:rPr>
              <a:t>PYBRAIN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2769" y="3711121"/>
            <a:ext cx="7696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spc="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2250" y="3835400"/>
            <a:ext cx="177667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pt-BR" sz="3200" spc="4" dirty="0" smtClean="0">
                <a:latin typeface="Arial"/>
                <a:cs typeface="Arial"/>
              </a:rPr>
              <a:t>Python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669" y="4965882"/>
            <a:ext cx="1465970" cy="855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lang="pt-BR" sz="2800" spc="-9" dirty="0" err="1" smtClean="0">
                <a:latin typeface="Arial"/>
                <a:cs typeface="Arial"/>
              </a:rPr>
              <a:t>IoT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43070" y="5311321"/>
            <a:ext cx="1424822" cy="510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74" marR="96681" algn="ctr">
              <a:lnSpc>
                <a:spcPts val="1939"/>
              </a:lnSpc>
              <a:spcBef>
                <a:spcPts val="97"/>
              </a:spcBef>
            </a:pPr>
            <a:r>
              <a:rPr lang="pt-BR" spc="-9" dirty="0" smtClean="0">
                <a:latin typeface="Arial"/>
                <a:cs typeface="Arial"/>
              </a:rPr>
              <a:t>PYCNC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02071" y="5311320"/>
            <a:ext cx="1808980" cy="795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lang="pt-BR" dirty="0" smtClean="0">
                <a:latin typeface="Arial"/>
                <a:cs typeface="Arial"/>
              </a:rPr>
              <a:t>PYSCADA</a:t>
            </a:r>
          </a:p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lang="pt-BR" dirty="0" smtClean="0">
                <a:latin typeface="Arial"/>
                <a:cs typeface="Arial"/>
              </a:rPr>
              <a:t>SCADABR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6270" y="5768520"/>
            <a:ext cx="1427832" cy="676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lang="pt-BR" spc="-9" dirty="0" smtClean="0">
                <a:latin typeface="Arial"/>
                <a:cs typeface="Arial"/>
              </a:rPr>
              <a:t>ARDUÍNO</a:t>
            </a:r>
          </a:p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lang="pt-BR" spc="-9" dirty="0" smtClean="0">
                <a:latin typeface="Arial"/>
                <a:cs typeface="Arial"/>
              </a:rPr>
              <a:t>RASPBERRY</a:t>
            </a:r>
          </a:p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91550" y="6890188"/>
            <a:ext cx="242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dirty="0">
                <a:latin typeface="Times New Roman"/>
                <a:cs typeface="Times New Roman"/>
              </a:rPr>
              <a:t>9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1" name="object 19"/>
          <p:cNvSpPr txBox="1"/>
          <p:nvPr/>
        </p:nvSpPr>
        <p:spPr>
          <a:xfrm>
            <a:off x="599440" y="7156450"/>
            <a:ext cx="78538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pt-BR" sz="1400" spc="0" dirty="0" smtClean="0">
                <a:latin typeface="Times New Roman"/>
                <a:cs typeface="Times New Roman"/>
              </a:rPr>
              <a:t>Material Elaborado pelo palestrante Fabiano </a:t>
            </a:r>
            <a:r>
              <a:rPr lang="pt-BR" sz="1400" spc="0" dirty="0" err="1" smtClean="0">
                <a:latin typeface="Times New Roman"/>
                <a:cs typeface="Times New Roman"/>
              </a:rPr>
              <a:t>Stingelin</a:t>
            </a:r>
            <a:r>
              <a:rPr lang="pt-BR" sz="1400" spc="0" dirty="0" smtClean="0">
                <a:latin typeface="Times New Roman"/>
                <a:cs typeface="Times New Roman"/>
              </a:rPr>
              <a:t> Cardoso – PYCON AMAZÔNIA – 13/08/2017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13114</TotalTime>
  <Words>1339</Words>
  <Application>Microsoft Office PowerPoint</Application>
  <PresentationFormat>Personalizar</PresentationFormat>
  <Paragraphs>449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Stingelin</dc:creator>
  <cp:lastModifiedBy>Fabiano Stingelin</cp:lastModifiedBy>
  <cp:revision>74</cp:revision>
  <dcterms:modified xsi:type="dcterms:W3CDTF">2017-08-10T21:44:09Z</dcterms:modified>
</cp:coreProperties>
</file>