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0" autoAdjust="0"/>
    <p:restoredTop sz="94660"/>
  </p:normalViewPr>
  <p:slideViewPr>
    <p:cSldViewPr>
      <p:cViewPr varScale="1">
        <p:scale>
          <a:sx n="87" d="100"/>
          <a:sy n="8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15921"/>
            <a:ext cx="2825033" cy="11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chalice" TargetMode="External"/><Relationship Id="rId2" Type="http://schemas.openxmlformats.org/officeDocument/2006/relationships/hyperlink" Target="https://github.com/Miserlou/Zapp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 err="1"/>
              <a:t>Django</a:t>
            </a:r>
            <a:r>
              <a:rPr lang="pt-BR" sz="5400" dirty="0"/>
              <a:t>, </a:t>
            </a:r>
            <a:r>
              <a:rPr lang="pt-BR" sz="5400" dirty="0" err="1"/>
              <a:t>Docker</a:t>
            </a:r>
            <a:r>
              <a:rPr lang="pt-BR" sz="5400" dirty="0"/>
              <a:t> e </a:t>
            </a:r>
            <a:r>
              <a:rPr lang="pt-BR" sz="5400" dirty="0" err="1"/>
              <a:t>Amazon</a:t>
            </a:r>
            <a:r>
              <a:rPr lang="pt-BR" sz="5400" dirty="0"/>
              <a:t> Container Services</a:t>
            </a:r>
            <a:endParaRPr lang="en-US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500" dirty="0" smtClean="0">
                <a:solidFill>
                  <a:schemeClr val="tx1"/>
                </a:solidFill>
              </a:rPr>
              <a:t>Nilo Menezes</a:t>
            </a:r>
          </a:p>
          <a:p>
            <a:r>
              <a:rPr lang="pt-BR" sz="3500" dirty="0" smtClean="0">
                <a:solidFill>
                  <a:schemeClr val="tx1"/>
                </a:solidFill>
              </a:rPr>
              <a:t>pythonnilo@gmail.com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4985273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Amazon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r>
              <a:rPr lang="pt-BR" dirty="0" smtClean="0"/>
              <a:t> – s3</a:t>
            </a:r>
          </a:p>
          <a:p>
            <a:r>
              <a:rPr lang="pt-BR" dirty="0" smtClean="0"/>
              <a:t>RDS – </a:t>
            </a:r>
            <a:r>
              <a:rPr lang="pt-BR" dirty="0" err="1" smtClean="0"/>
              <a:t>Relational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Services</a:t>
            </a:r>
          </a:p>
          <a:p>
            <a:r>
              <a:rPr lang="pt-BR" dirty="0" smtClean="0"/>
              <a:t>EC2 – </a:t>
            </a:r>
            <a:r>
              <a:rPr lang="pt-BR" dirty="0" err="1" smtClean="0"/>
              <a:t>Elastic</a:t>
            </a:r>
            <a:r>
              <a:rPr lang="pt-BR" dirty="0" smtClean="0"/>
              <a:t> Computer </a:t>
            </a:r>
            <a:r>
              <a:rPr lang="pt-BR" dirty="0" err="1" smtClean="0"/>
              <a:t>Cloud</a:t>
            </a:r>
            <a:endParaRPr lang="pt-BR" dirty="0" smtClean="0"/>
          </a:p>
          <a:p>
            <a:r>
              <a:rPr lang="pt-BR" dirty="0" smtClean="0"/>
              <a:t>ECS – EC2 Container Services</a:t>
            </a:r>
          </a:p>
          <a:p>
            <a:r>
              <a:rPr lang="pt-BR" dirty="0" smtClean="0"/>
              <a:t>ECR – EC2 Container Registry</a:t>
            </a:r>
          </a:p>
          <a:p>
            <a:r>
              <a:rPr lang="pt-BR" dirty="0" smtClean="0"/>
              <a:t>Route53</a:t>
            </a:r>
          </a:p>
          <a:p>
            <a:r>
              <a:rPr lang="pt-BR" dirty="0" smtClean="0"/>
              <a:t>ELB – </a:t>
            </a:r>
            <a:r>
              <a:rPr lang="pt-BR" dirty="0" err="1" smtClean="0"/>
              <a:t>Elastic</a:t>
            </a:r>
            <a:r>
              <a:rPr lang="pt-BR" dirty="0" smtClean="0"/>
              <a:t> 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Amazon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6993" y="2845330"/>
            <a:ext cx="914400" cy="159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293" y="2347920"/>
            <a:ext cx="816649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57838" y="1660646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5485" y="2449632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2490" y="3149386"/>
            <a:ext cx="990904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9" name="Connecteur droit 8"/>
          <p:cNvCxnSpPr>
            <a:stCxn id="5" idx="1"/>
            <a:endCxn id="6" idx="3"/>
          </p:cNvCxnSpPr>
          <p:nvPr/>
        </p:nvCxnSpPr>
        <p:spPr>
          <a:xfrm flipH="1" flipV="1">
            <a:off x="4033394" y="1954104"/>
            <a:ext cx="692899" cy="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1"/>
            <a:endCxn id="8" idx="3"/>
          </p:cNvCxnSpPr>
          <p:nvPr/>
        </p:nvCxnSpPr>
        <p:spPr>
          <a:xfrm flipH="1">
            <a:off x="4033394" y="2641378"/>
            <a:ext cx="692899" cy="80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re 10"/>
          <p:cNvSpPr/>
          <p:nvPr/>
        </p:nvSpPr>
        <p:spPr>
          <a:xfrm>
            <a:off x="557401" y="2244316"/>
            <a:ext cx="864096" cy="2520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pt-BR" dirty="0" smtClean="0"/>
          </a:p>
          <a:p>
            <a:pPr algn="ctr"/>
            <a:r>
              <a:rPr lang="pt-BR" dirty="0" smtClean="0"/>
              <a:t>(RDS)</a:t>
            </a:r>
            <a:endParaRPr lang="en-US" dirty="0"/>
          </a:p>
        </p:txBody>
      </p:sp>
      <p:cxnSp>
        <p:nvCxnSpPr>
          <p:cNvPr id="12" name="Connecteur droit 11"/>
          <p:cNvCxnSpPr>
            <a:stCxn id="11" idx="4"/>
            <a:endCxn id="6" idx="1"/>
          </p:cNvCxnSpPr>
          <p:nvPr/>
        </p:nvCxnSpPr>
        <p:spPr>
          <a:xfrm flipV="1">
            <a:off x="1421497" y="1954104"/>
            <a:ext cx="1636341" cy="155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11" idx="4"/>
            <a:endCxn id="7" idx="1"/>
          </p:cNvCxnSpPr>
          <p:nvPr/>
        </p:nvCxnSpPr>
        <p:spPr>
          <a:xfrm flipV="1">
            <a:off x="1421497" y="2743090"/>
            <a:ext cx="1653988" cy="76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1" idx="4"/>
            <a:endCxn id="8" idx="1"/>
          </p:cNvCxnSpPr>
          <p:nvPr/>
        </p:nvCxnSpPr>
        <p:spPr>
          <a:xfrm flipV="1">
            <a:off x="1421497" y="3442844"/>
            <a:ext cx="1620993" cy="6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3"/>
            <a:endCxn id="5" idx="1"/>
          </p:cNvCxnSpPr>
          <p:nvPr/>
        </p:nvCxnSpPr>
        <p:spPr>
          <a:xfrm flipV="1">
            <a:off x="4051041" y="2641378"/>
            <a:ext cx="675252" cy="10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52745" y="1844824"/>
            <a:ext cx="59978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r>
              <a:rPr lang="pt-BR" dirty="0" smtClean="0"/>
              <a:t> (ELB)</a:t>
            </a:r>
            <a:endParaRPr lang="en-US" dirty="0"/>
          </a:p>
        </p:txBody>
      </p:sp>
      <p:cxnSp>
        <p:nvCxnSpPr>
          <p:cNvPr id="17" name="Connecteur droit 16"/>
          <p:cNvCxnSpPr>
            <a:stCxn id="4" idx="1"/>
            <a:endCxn id="16" idx="3"/>
          </p:cNvCxnSpPr>
          <p:nvPr/>
        </p:nvCxnSpPr>
        <p:spPr>
          <a:xfrm flipH="1">
            <a:off x="6852533" y="3645024"/>
            <a:ext cx="61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10945" y="4574742"/>
            <a:ext cx="816649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2490" y="3887468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60137" y="4676454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27142" y="5376208"/>
            <a:ext cx="990904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22" name="Connecteur droit 21"/>
          <p:cNvCxnSpPr>
            <a:stCxn id="18" idx="1"/>
            <a:endCxn id="19" idx="3"/>
          </p:cNvCxnSpPr>
          <p:nvPr/>
        </p:nvCxnSpPr>
        <p:spPr>
          <a:xfrm flipH="1" flipV="1">
            <a:off x="4018046" y="4180926"/>
            <a:ext cx="692899" cy="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8" idx="1"/>
            <a:endCxn id="21" idx="3"/>
          </p:cNvCxnSpPr>
          <p:nvPr/>
        </p:nvCxnSpPr>
        <p:spPr>
          <a:xfrm flipH="1">
            <a:off x="4018046" y="4868200"/>
            <a:ext cx="692899" cy="80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20" idx="3"/>
            <a:endCxn id="18" idx="1"/>
          </p:cNvCxnSpPr>
          <p:nvPr/>
        </p:nvCxnSpPr>
        <p:spPr>
          <a:xfrm flipV="1">
            <a:off x="4035693" y="4868200"/>
            <a:ext cx="675252" cy="10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6" idx="1"/>
            <a:endCxn id="5" idx="3"/>
          </p:cNvCxnSpPr>
          <p:nvPr/>
        </p:nvCxnSpPr>
        <p:spPr>
          <a:xfrm flipH="1" flipV="1">
            <a:off x="5542942" y="2641378"/>
            <a:ext cx="709803" cy="100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6" idx="1"/>
            <a:endCxn id="18" idx="3"/>
          </p:cNvCxnSpPr>
          <p:nvPr/>
        </p:nvCxnSpPr>
        <p:spPr>
          <a:xfrm flipH="1">
            <a:off x="5527594" y="3645024"/>
            <a:ext cx="725151" cy="122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9" idx="1"/>
            <a:endCxn id="11" idx="4"/>
          </p:cNvCxnSpPr>
          <p:nvPr/>
        </p:nvCxnSpPr>
        <p:spPr>
          <a:xfrm flipH="1" flipV="1">
            <a:off x="1421497" y="3504456"/>
            <a:ext cx="1620993" cy="67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0" idx="1"/>
            <a:endCxn id="11" idx="4"/>
          </p:cNvCxnSpPr>
          <p:nvPr/>
        </p:nvCxnSpPr>
        <p:spPr>
          <a:xfrm flipH="1" flipV="1">
            <a:off x="1421497" y="3504456"/>
            <a:ext cx="1638640" cy="146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1" idx="1"/>
            <a:endCxn id="11" idx="4"/>
          </p:cNvCxnSpPr>
          <p:nvPr/>
        </p:nvCxnSpPr>
        <p:spPr>
          <a:xfrm flipH="1" flipV="1">
            <a:off x="1421497" y="3504456"/>
            <a:ext cx="1605645" cy="2165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 um cluster capaz de rodar instâncias de serviços</a:t>
            </a:r>
          </a:p>
          <a:p>
            <a:r>
              <a:rPr lang="pt-BR" dirty="0" smtClean="0"/>
              <a:t>Configurável pela web ou via </a:t>
            </a:r>
            <a:r>
              <a:rPr lang="pt-BR" dirty="0" err="1" smtClean="0"/>
              <a:t>api</a:t>
            </a:r>
            <a:endParaRPr lang="pt-BR" dirty="0" smtClean="0"/>
          </a:p>
          <a:p>
            <a:r>
              <a:rPr lang="pt-BR" dirty="0" smtClean="0"/>
              <a:t>Reutiliza a configuração do </a:t>
            </a:r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pt-BR" dirty="0" smtClean="0"/>
              <a:t>Permite parar e iniciar os serviços progressivamente</a:t>
            </a:r>
          </a:p>
          <a:p>
            <a:r>
              <a:rPr lang="pt-BR" dirty="0" smtClean="0"/>
              <a:t>Fácil de alterar o número de instâncias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configuração nos containers</a:t>
            </a:r>
          </a:p>
          <a:p>
            <a:r>
              <a:rPr lang="pt-BR" dirty="0" smtClean="0"/>
              <a:t>Máquinas do cluster rodam apenas containers</a:t>
            </a:r>
          </a:p>
          <a:p>
            <a:r>
              <a:rPr lang="pt-BR" dirty="0" smtClean="0"/>
              <a:t>Gerencia onde cada container vai rodar</a:t>
            </a:r>
          </a:p>
          <a:p>
            <a:r>
              <a:rPr lang="pt-BR" dirty="0" smtClean="0"/>
              <a:t>Registra novas instâncias no ELB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7733" y="3225729"/>
            <a:ext cx="914400" cy="10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sp>
        <p:nvSpPr>
          <p:cNvPr id="11" name="Cylindre 10"/>
          <p:cNvSpPr/>
          <p:nvPr/>
        </p:nvSpPr>
        <p:spPr>
          <a:xfrm>
            <a:off x="557401" y="2244316"/>
            <a:ext cx="864096" cy="2520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pt-BR" dirty="0" smtClean="0"/>
          </a:p>
          <a:p>
            <a:pPr algn="ctr"/>
            <a:r>
              <a:rPr lang="pt-BR" dirty="0" smtClean="0"/>
              <a:t>(RDS)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1085" y="1831437"/>
            <a:ext cx="59978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r>
              <a:rPr lang="pt-BR" dirty="0" smtClean="0"/>
              <a:t> (ELB)</a:t>
            </a:r>
            <a:endParaRPr lang="en-US" dirty="0"/>
          </a:p>
        </p:txBody>
      </p:sp>
      <p:cxnSp>
        <p:nvCxnSpPr>
          <p:cNvPr id="17" name="Connecteur droit 16"/>
          <p:cNvCxnSpPr>
            <a:stCxn id="4" idx="1"/>
            <a:endCxn id="16" idx="3"/>
          </p:cNvCxnSpPr>
          <p:nvPr/>
        </p:nvCxnSpPr>
        <p:spPr>
          <a:xfrm flipH="1" flipV="1">
            <a:off x="5780873" y="3631637"/>
            <a:ext cx="766860" cy="1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84368" y="1831437"/>
            <a:ext cx="59978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r>
              <a:rPr lang="pt-BR" dirty="0" smtClean="0"/>
              <a:t> (ELB)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47733" y="1988840"/>
            <a:ext cx="914400" cy="10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7733" y="4446543"/>
            <a:ext cx="914400" cy="10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cxnSp>
        <p:nvCxnSpPr>
          <p:cNvPr id="36" name="Connecteur droit 35"/>
          <p:cNvCxnSpPr>
            <a:stCxn id="32" idx="1"/>
            <a:endCxn id="16" idx="3"/>
          </p:cNvCxnSpPr>
          <p:nvPr/>
        </p:nvCxnSpPr>
        <p:spPr>
          <a:xfrm flipH="1">
            <a:off x="5780873" y="2526010"/>
            <a:ext cx="766860" cy="110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3" idx="1"/>
            <a:endCxn id="16" idx="3"/>
          </p:cNvCxnSpPr>
          <p:nvPr/>
        </p:nvCxnSpPr>
        <p:spPr>
          <a:xfrm flipH="1" flipV="1">
            <a:off x="5780873" y="3631637"/>
            <a:ext cx="766860" cy="135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2" idx="3"/>
            <a:endCxn id="30" idx="1"/>
          </p:cNvCxnSpPr>
          <p:nvPr/>
        </p:nvCxnSpPr>
        <p:spPr>
          <a:xfrm>
            <a:off x="7462133" y="2526010"/>
            <a:ext cx="422235" cy="110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0" idx="1"/>
            <a:endCxn id="4" idx="3"/>
          </p:cNvCxnSpPr>
          <p:nvPr/>
        </p:nvCxnSpPr>
        <p:spPr>
          <a:xfrm flipH="1">
            <a:off x="7462133" y="3631637"/>
            <a:ext cx="422235" cy="1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30" idx="1"/>
            <a:endCxn id="33" idx="3"/>
          </p:cNvCxnSpPr>
          <p:nvPr/>
        </p:nvCxnSpPr>
        <p:spPr>
          <a:xfrm flipH="1">
            <a:off x="7462133" y="3631637"/>
            <a:ext cx="422235" cy="135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55776" y="1897275"/>
            <a:ext cx="1994520" cy="7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r>
              <a:rPr lang="pt-BR" dirty="0" smtClean="0"/>
              <a:t> +</a:t>
            </a:r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21496" y="2743614"/>
            <a:ext cx="1994520" cy="77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r>
              <a:rPr lang="pt-BR" dirty="0" smtClean="0"/>
              <a:t> +</a:t>
            </a:r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5681" y="3701561"/>
            <a:ext cx="1994520" cy="77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r>
              <a:rPr lang="pt-BR" dirty="0" smtClean="0"/>
              <a:t> +</a:t>
            </a:r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09866" y="4659508"/>
            <a:ext cx="1994520" cy="77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r>
              <a:rPr lang="pt-BR" dirty="0" smtClean="0"/>
              <a:t> +</a:t>
            </a:r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50" name="Connecteur droit 49"/>
          <p:cNvCxnSpPr>
            <a:stCxn id="16" idx="1"/>
            <a:endCxn id="46" idx="3"/>
          </p:cNvCxnSpPr>
          <p:nvPr/>
        </p:nvCxnSpPr>
        <p:spPr>
          <a:xfrm flipH="1" flipV="1">
            <a:off x="4516016" y="3129478"/>
            <a:ext cx="665069" cy="50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6" idx="1"/>
            <a:endCxn id="45" idx="3"/>
          </p:cNvCxnSpPr>
          <p:nvPr/>
        </p:nvCxnSpPr>
        <p:spPr>
          <a:xfrm flipH="1" flipV="1">
            <a:off x="4550296" y="2254424"/>
            <a:ext cx="630789" cy="137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6" idx="1"/>
            <a:endCxn id="47" idx="3"/>
          </p:cNvCxnSpPr>
          <p:nvPr/>
        </p:nvCxnSpPr>
        <p:spPr>
          <a:xfrm flipH="1">
            <a:off x="4510201" y="3631637"/>
            <a:ext cx="670884" cy="4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6" idx="1"/>
            <a:endCxn id="48" idx="3"/>
          </p:cNvCxnSpPr>
          <p:nvPr/>
        </p:nvCxnSpPr>
        <p:spPr>
          <a:xfrm flipH="1">
            <a:off x="4504386" y="3631637"/>
            <a:ext cx="676699" cy="141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5" idx="1"/>
            <a:endCxn id="11" idx="4"/>
          </p:cNvCxnSpPr>
          <p:nvPr/>
        </p:nvCxnSpPr>
        <p:spPr>
          <a:xfrm flipH="1">
            <a:off x="1421497" y="2254424"/>
            <a:ext cx="1134279" cy="1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7" idx="1"/>
            <a:endCxn id="11" idx="4"/>
          </p:cNvCxnSpPr>
          <p:nvPr/>
        </p:nvCxnSpPr>
        <p:spPr>
          <a:xfrm flipH="1" flipV="1">
            <a:off x="1421497" y="3504456"/>
            <a:ext cx="1094184" cy="58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6" idx="1"/>
            <a:endCxn id="11" idx="4"/>
          </p:cNvCxnSpPr>
          <p:nvPr/>
        </p:nvCxnSpPr>
        <p:spPr>
          <a:xfrm flipH="1">
            <a:off x="1421497" y="3129478"/>
            <a:ext cx="1099999" cy="37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48" idx="1"/>
            <a:endCxn id="11" idx="4"/>
          </p:cNvCxnSpPr>
          <p:nvPr/>
        </p:nvCxnSpPr>
        <p:spPr>
          <a:xfrm flipH="1" flipV="1">
            <a:off x="1421497" y="3504456"/>
            <a:ext cx="1088369" cy="154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vários níveis de ELB, os serviços podem ser escalados independentemente</a:t>
            </a:r>
          </a:p>
          <a:p>
            <a:r>
              <a:rPr lang="pt-BR" dirty="0" smtClean="0"/>
              <a:t>Várias instâncias permitem o </a:t>
            </a:r>
            <a:r>
              <a:rPr lang="pt-BR" dirty="0" err="1" smtClean="0"/>
              <a:t>deploy</a:t>
            </a:r>
            <a:r>
              <a:rPr lang="pt-BR" dirty="0" smtClean="0"/>
              <a:t> de novas versões, sem parar a versão corrente</a:t>
            </a:r>
          </a:p>
          <a:p>
            <a:r>
              <a:rPr lang="pt-BR" dirty="0" smtClean="0"/>
              <a:t>Novas máquinas podem ser acrescentadas ao cluster facilmente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Gargalos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Banco de dados! </a:t>
            </a:r>
            <a:r>
              <a:rPr lang="pt-BR" dirty="0" err="1" smtClean="0"/>
              <a:t>Difícieis</a:t>
            </a:r>
            <a:r>
              <a:rPr lang="pt-BR" dirty="0" smtClean="0"/>
              <a:t> de escalar!</a:t>
            </a:r>
          </a:p>
          <a:p>
            <a:r>
              <a:rPr lang="pt-BR" dirty="0" smtClean="0"/>
              <a:t>Soluções:</a:t>
            </a:r>
          </a:p>
          <a:p>
            <a:pPr lvl="1"/>
            <a:r>
              <a:rPr lang="pt-BR" dirty="0" err="1" smtClean="0"/>
              <a:t>Read</a:t>
            </a:r>
            <a:r>
              <a:rPr lang="pt-BR" dirty="0" smtClean="0"/>
              <a:t> replicas – modificam a aplicação</a:t>
            </a:r>
          </a:p>
          <a:p>
            <a:pPr lvl="1"/>
            <a:r>
              <a:rPr lang="pt-BR" dirty="0" err="1" smtClean="0"/>
              <a:t>Sharding</a:t>
            </a:r>
            <a:r>
              <a:rPr lang="pt-BR" dirty="0"/>
              <a:t> – modificam a aplicação</a:t>
            </a:r>
          </a:p>
          <a:p>
            <a:pPr lvl="1"/>
            <a:r>
              <a:rPr lang="pt-BR" dirty="0" err="1" smtClean="0"/>
              <a:t>NoSQL</a:t>
            </a:r>
            <a:r>
              <a:rPr lang="pt-BR" dirty="0"/>
              <a:t> – modificam a aplicação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observar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abusar de </a:t>
            </a:r>
            <a:r>
              <a:rPr lang="pt-BR" dirty="0" err="1" smtClean="0"/>
              <a:t>templates</a:t>
            </a:r>
            <a:endParaRPr lang="pt-BR" dirty="0" smtClean="0"/>
          </a:p>
          <a:p>
            <a:r>
              <a:rPr lang="pt-BR" dirty="0" smtClean="0"/>
              <a:t>Manter o código enxuto</a:t>
            </a:r>
          </a:p>
          <a:p>
            <a:r>
              <a:rPr lang="pt-BR" dirty="0" smtClean="0"/>
              <a:t>Mover as tarefas de longa duração para uma fila de mensagens  (</a:t>
            </a:r>
            <a:r>
              <a:rPr lang="pt-BR" dirty="0" err="1" smtClean="0"/>
              <a:t>celery</a:t>
            </a:r>
            <a:r>
              <a:rPr lang="pt-BR" dirty="0" smtClean="0"/>
              <a:t> + </a:t>
            </a:r>
            <a:r>
              <a:rPr lang="pt-BR" dirty="0" err="1" smtClean="0"/>
              <a:t>rabbitmq</a:t>
            </a:r>
            <a:r>
              <a:rPr lang="pt-BR" dirty="0" smtClean="0"/>
              <a:t>)</a:t>
            </a:r>
          </a:p>
          <a:p>
            <a:r>
              <a:rPr lang="pt-BR" dirty="0" smtClean="0"/>
              <a:t>Usar cache onde for possível</a:t>
            </a:r>
          </a:p>
          <a:p>
            <a:r>
              <a:rPr lang="pt-BR" dirty="0" smtClean="0"/>
              <a:t>Nunca servir arquivos estáticos pelo </a:t>
            </a:r>
            <a:r>
              <a:rPr lang="pt-BR" dirty="0" err="1" smtClean="0"/>
              <a:t>Django</a:t>
            </a:r>
            <a:endParaRPr lang="pt-BR" dirty="0" smtClean="0"/>
          </a:p>
          <a:p>
            <a:r>
              <a:rPr lang="pt-BR" dirty="0" smtClean="0"/>
              <a:t>Frameworks com suporte a </a:t>
            </a:r>
            <a:r>
              <a:rPr lang="pt-BR" dirty="0" err="1" smtClean="0"/>
              <a:t>Amazon</a:t>
            </a:r>
            <a:r>
              <a:rPr lang="pt-BR" dirty="0" smtClean="0"/>
              <a:t> Lambda (</a:t>
            </a:r>
            <a:r>
              <a:rPr lang="pt-BR" dirty="0" err="1" smtClean="0">
                <a:hlinkClick r:id="rId2"/>
              </a:rPr>
              <a:t>Zappa</a:t>
            </a:r>
            <a:r>
              <a:rPr lang="pt-BR" dirty="0" err="1" smtClean="0"/>
              <a:t>,</a:t>
            </a:r>
            <a:r>
              <a:rPr lang="pt-BR" dirty="0" err="1" smtClean="0">
                <a:hlinkClick r:id="rId3"/>
              </a:rPr>
              <a:t>Chalice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dirty="0" smtClean="0"/>
              <a:t>Obrigado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7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endParaRPr lang="pt-BR" dirty="0" smtClean="0"/>
          </a:p>
          <a:p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pt-BR" dirty="0" err="1" smtClean="0"/>
              <a:t>Amazon</a:t>
            </a:r>
            <a:r>
              <a:rPr lang="pt-BR" dirty="0" smtClean="0"/>
              <a:t> Container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 framework</a:t>
            </a:r>
          </a:p>
          <a:p>
            <a:r>
              <a:rPr lang="pt-BR" dirty="0" smtClean="0"/>
              <a:t>Desenvolvimento rápido</a:t>
            </a:r>
          </a:p>
          <a:p>
            <a:r>
              <a:rPr lang="pt-BR" dirty="0" smtClean="0"/>
              <a:t>Execução não é a coisa mais rápida do mundo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2868" y="2247562"/>
            <a:ext cx="914400" cy="159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5488" y="25900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endParaRPr lang="en-US" dirty="0"/>
          </a:p>
        </p:txBody>
      </p:sp>
      <p:cxnSp>
        <p:nvCxnSpPr>
          <p:cNvPr id="6" name="Connecteur droit 5"/>
          <p:cNvCxnSpPr>
            <a:stCxn id="5" idx="3"/>
            <a:endCxn id="4" idx="1"/>
          </p:cNvCxnSpPr>
          <p:nvPr/>
        </p:nvCxnSpPr>
        <p:spPr>
          <a:xfrm>
            <a:off x="6249888" y="3047256"/>
            <a:ext cx="116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92388" y="1916832"/>
            <a:ext cx="1130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2388" y="3115038"/>
            <a:ext cx="1130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7040" y="4221088"/>
            <a:ext cx="11300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13" name="Connecteur droit 12"/>
          <p:cNvCxnSpPr>
            <a:stCxn id="5" idx="1"/>
            <a:endCxn id="7" idx="3"/>
          </p:cNvCxnSpPr>
          <p:nvPr/>
        </p:nvCxnSpPr>
        <p:spPr>
          <a:xfrm flipH="1" flipV="1">
            <a:off x="4222812" y="2374032"/>
            <a:ext cx="1112676" cy="6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1"/>
          </p:cNvCxnSpPr>
          <p:nvPr/>
        </p:nvCxnSpPr>
        <p:spPr>
          <a:xfrm flipH="1">
            <a:off x="4222812" y="3047256"/>
            <a:ext cx="1112676" cy="52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5" idx="1"/>
            <a:endCxn id="9" idx="3"/>
          </p:cNvCxnSpPr>
          <p:nvPr/>
        </p:nvCxnSpPr>
        <p:spPr>
          <a:xfrm flipH="1">
            <a:off x="4207125" y="3047256"/>
            <a:ext cx="1128363" cy="163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re 17"/>
          <p:cNvSpPr/>
          <p:nvPr/>
        </p:nvSpPr>
        <p:spPr>
          <a:xfrm>
            <a:off x="557401" y="2244316"/>
            <a:ext cx="864096" cy="2520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en-US" dirty="0"/>
          </a:p>
        </p:txBody>
      </p:sp>
      <p:cxnSp>
        <p:nvCxnSpPr>
          <p:cNvPr id="20" name="Connecteur droit 19"/>
          <p:cNvCxnSpPr>
            <a:stCxn id="18" idx="4"/>
            <a:endCxn id="7" idx="1"/>
          </p:cNvCxnSpPr>
          <p:nvPr/>
        </p:nvCxnSpPr>
        <p:spPr>
          <a:xfrm flipV="1">
            <a:off x="1421497" y="2374032"/>
            <a:ext cx="1670891" cy="11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4"/>
            <a:endCxn id="8" idx="1"/>
          </p:cNvCxnSpPr>
          <p:nvPr/>
        </p:nvCxnSpPr>
        <p:spPr>
          <a:xfrm>
            <a:off x="1421497" y="3504456"/>
            <a:ext cx="1670891" cy="6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4"/>
            <a:endCxn id="9" idx="1"/>
          </p:cNvCxnSpPr>
          <p:nvPr/>
        </p:nvCxnSpPr>
        <p:spPr>
          <a:xfrm>
            <a:off x="1421497" y="3504456"/>
            <a:ext cx="1655543" cy="117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Gerenciador de containers</a:t>
            </a:r>
          </a:p>
          <a:p>
            <a:r>
              <a:rPr lang="pt-BR" dirty="0" smtClean="0"/>
              <a:t>Containers:</a:t>
            </a:r>
          </a:p>
          <a:p>
            <a:pPr lvl="1"/>
            <a:r>
              <a:rPr lang="pt-BR" dirty="0" smtClean="0"/>
              <a:t>VM-s leves</a:t>
            </a:r>
          </a:p>
          <a:p>
            <a:pPr lvl="1"/>
            <a:r>
              <a:rPr lang="pt-BR" dirty="0" smtClean="0"/>
              <a:t>Tem sua própria rede</a:t>
            </a:r>
          </a:p>
          <a:p>
            <a:pPr lvl="1"/>
            <a:r>
              <a:rPr lang="pt-BR" dirty="0" smtClean="0"/>
              <a:t>Sistema de arquivos próprio</a:t>
            </a:r>
          </a:p>
          <a:p>
            <a:r>
              <a:rPr lang="pt-BR" dirty="0" smtClean="0"/>
              <a:t>Excelente para desenvolvimento</a:t>
            </a:r>
          </a:p>
          <a:p>
            <a:r>
              <a:rPr lang="pt-BR" dirty="0" smtClean="0"/>
              <a:t>E para </a:t>
            </a:r>
            <a:r>
              <a:rPr lang="pt-BR" dirty="0" err="1" smtClean="0"/>
              <a:t>deploy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487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e </a:t>
            </a:r>
            <a:r>
              <a:rPr lang="pt-BR" dirty="0" err="1" smtClean="0"/>
              <a:t>Docker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Container para </a:t>
            </a:r>
            <a:r>
              <a:rPr lang="pt-BR" dirty="0" err="1" smtClean="0"/>
              <a:t>nginx</a:t>
            </a:r>
            <a:endParaRPr lang="pt-BR" dirty="0" smtClean="0"/>
          </a:p>
          <a:p>
            <a:r>
              <a:rPr lang="pt-BR" dirty="0" smtClean="0"/>
              <a:t>Container para </a:t>
            </a:r>
            <a:r>
              <a:rPr lang="pt-BR" dirty="0" err="1" smtClean="0"/>
              <a:t>uwsgi</a:t>
            </a:r>
            <a:endParaRPr lang="pt-BR" dirty="0" smtClean="0"/>
          </a:p>
          <a:p>
            <a:r>
              <a:rPr lang="pt-BR" dirty="0" smtClean="0"/>
              <a:t>Container para o banco de dados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Escalabilidade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Aumentar o número de instâncias em função da carga/volume de acesso</a:t>
            </a:r>
          </a:p>
          <a:p>
            <a:r>
              <a:rPr lang="pt-BR" dirty="0" smtClean="0"/>
              <a:t>Idealmente sem modificar a aplicação</a:t>
            </a:r>
          </a:p>
          <a:p>
            <a:r>
              <a:rPr lang="pt-BR" dirty="0" smtClean="0"/>
              <a:t>Entram os 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Balanceador</a:t>
            </a:r>
            <a:r>
              <a:rPr lang="pt-BR" dirty="0" smtClean="0"/>
              <a:t> de Carga</a:t>
            </a:r>
          </a:p>
          <a:p>
            <a:r>
              <a:rPr lang="pt-BR" dirty="0" smtClean="0"/>
              <a:t>Recebe conexões em nome de um serviço</a:t>
            </a:r>
          </a:p>
          <a:p>
            <a:r>
              <a:rPr lang="pt-BR" dirty="0" smtClean="0"/>
              <a:t>E as repassa para instancias reais</a:t>
            </a:r>
          </a:p>
          <a:p>
            <a:r>
              <a:rPr lang="pt-BR" dirty="0" smtClean="0"/>
              <a:t>Age como um proxy</a:t>
            </a:r>
            <a:endParaRPr lang="en-US" dirty="0" smtClean="0"/>
          </a:p>
          <a:p>
            <a:r>
              <a:rPr lang="pt-BR" dirty="0" smtClean="0"/>
              <a:t>Auxilia a escalar os serviços, permitindo que mais instâncias sejam adicionadas de forma transparente</a:t>
            </a:r>
          </a:p>
        </p:txBody>
      </p:sp>
    </p:spTree>
    <p:extLst>
      <p:ext uri="{BB962C8B-B14F-4D97-AF65-F5344CB8AC3E}">
        <p14:creationId xmlns:p14="http://schemas.microsoft.com/office/powerpoint/2010/main" val="7393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Balanceador</a:t>
            </a:r>
            <a:r>
              <a:rPr lang="pt-BR" dirty="0" smtClean="0"/>
              <a:t> de Carga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6993" y="2845330"/>
            <a:ext cx="914400" cy="159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nginx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293" y="2347920"/>
            <a:ext cx="816649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7838" y="1660646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5485" y="2449632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2490" y="3149386"/>
            <a:ext cx="990904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10" name="Connecteur droit 9"/>
          <p:cNvCxnSpPr>
            <a:stCxn id="5" idx="1"/>
            <a:endCxn id="7" idx="3"/>
          </p:cNvCxnSpPr>
          <p:nvPr/>
        </p:nvCxnSpPr>
        <p:spPr>
          <a:xfrm flipH="1" flipV="1">
            <a:off x="4033394" y="1954104"/>
            <a:ext cx="692899" cy="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1"/>
            <a:endCxn id="9" idx="3"/>
          </p:cNvCxnSpPr>
          <p:nvPr/>
        </p:nvCxnSpPr>
        <p:spPr>
          <a:xfrm flipH="1">
            <a:off x="4033394" y="2641378"/>
            <a:ext cx="692899" cy="80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557401" y="2244316"/>
            <a:ext cx="864096" cy="2520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en-US" dirty="0"/>
          </a:p>
        </p:txBody>
      </p:sp>
      <p:cxnSp>
        <p:nvCxnSpPr>
          <p:cNvPr id="14" name="Connecteur droit 13"/>
          <p:cNvCxnSpPr>
            <a:stCxn id="13" idx="4"/>
            <a:endCxn id="7" idx="1"/>
          </p:cNvCxnSpPr>
          <p:nvPr/>
        </p:nvCxnSpPr>
        <p:spPr>
          <a:xfrm flipV="1">
            <a:off x="1421497" y="1954104"/>
            <a:ext cx="1636341" cy="155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3" idx="4"/>
            <a:endCxn id="8" idx="1"/>
          </p:cNvCxnSpPr>
          <p:nvPr/>
        </p:nvCxnSpPr>
        <p:spPr>
          <a:xfrm flipV="1">
            <a:off x="1421497" y="2743090"/>
            <a:ext cx="1653988" cy="76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4"/>
            <a:endCxn id="9" idx="1"/>
          </p:cNvCxnSpPr>
          <p:nvPr/>
        </p:nvCxnSpPr>
        <p:spPr>
          <a:xfrm flipV="1">
            <a:off x="1421497" y="3442844"/>
            <a:ext cx="1620993" cy="6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8" idx="3"/>
            <a:endCxn id="5" idx="1"/>
          </p:cNvCxnSpPr>
          <p:nvPr/>
        </p:nvCxnSpPr>
        <p:spPr>
          <a:xfrm flipV="1">
            <a:off x="4051041" y="2641378"/>
            <a:ext cx="675252" cy="10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52745" y="1844824"/>
            <a:ext cx="59978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balancer</a:t>
            </a:r>
            <a:endParaRPr lang="en-US" dirty="0"/>
          </a:p>
        </p:txBody>
      </p:sp>
      <p:cxnSp>
        <p:nvCxnSpPr>
          <p:cNvPr id="52" name="Connecteur droit 51"/>
          <p:cNvCxnSpPr>
            <a:stCxn id="4" idx="1"/>
            <a:endCxn id="47" idx="3"/>
          </p:cNvCxnSpPr>
          <p:nvPr/>
        </p:nvCxnSpPr>
        <p:spPr>
          <a:xfrm flipH="1">
            <a:off x="6852533" y="3645024"/>
            <a:ext cx="61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0945" y="4574742"/>
            <a:ext cx="816649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uwsgi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42490" y="3887468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60137" y="4676454"/>
            <a:ext cx="975556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27142" y="5376208"/>
            <a:ext cx="990904" cy="58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workers</a:t>
            </a:r>
            <a:endParaRPr lang="en-US" dirty="0"/>
          </a:p>
        </p:txBody>
      </p:sp>
      <p:cxnSp>
        <p:nvCxnSpPr>
          <p:cNvPr id="57" name="Connecteur droit 56"/>
          <p:cNvCxnSpPr>
            <a:stCxn id="53" idx="1"/>
            <a:endCxn id="54" idx="3"/>
          </p:cNvCxnSpPr>
          <p:nvPr/>
        </p:nvCxnSpPr>
        <p:spPr>
          <a:xfrm flipH="1" flipV="1">
            <a:off x="4018046" y="4180926"/>
            <a:ext cx="692899" cy="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3" idx="1"/>
            <a:endCxn id="56" idx="3"/>
          </p:cNvCxnSpPr>
          <p:nvPr/>
        </p:nvCxnSpPr>
        <p:spPr>
          <a:xfrm flipH="1">
            <a:off x="4018046" y="4868200"/>
            <a:ext cx="692899" cy="80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55" idx="3"/>
            <a:endCxn id="53" idx="1"/>
          </p:cNvCxnSpPr>
          <p:nvPr/>
        </p:nvCxnSpPr>
        <p:spPr>
          <a:xfrm flipV="1">
            <a:off x="4035693" y="4868200"/>
            <a:ext cx="675252" cy="10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47" idx="1"/>
            <a:endCxn id="5" idx="3"/>
          </p:cNvCxnSpPr>
          <p:nvPr/>
        </p:nvCxnSpPr>
        <p:spPr>
          <a:xfrm flipH="1" flipV="1">
            <a:off x="5542942" y="2641378"/>
            <a:ext cx="709803" cy="100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47" idx="1"/>
            <a:endCxn id="53" idx="3"/>
          </p:cNvCxnSpPr>
          <p:nvPr/>
        </p:nvCxnSpPr>
        <p:spPr>
          <a:xfrm flipH="1">
            <a:off x="5527594" y="3645024"/>
            <a:ext cx="725151" cy="122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54" idx="1"/>
            <a:endCxn id="13" idx="4"/>
          </p:cNvCxnSpPr>
          <p:nvPr/>
        </p:nvCxnSpPr>
        <p:spPr>
          <a:xfrm flipH="1" flipV="1">
            <a:off x="1421497" y="3504456"/>
            <a:ext cx="1620993" cy="67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5" idx="1"/>
            <a:endCxn id="13" idx="4"/>
          </p:cNvCxnSpPr>
          <p:nvPr/>
        </p:nvCxnSpPr>
        <p:spPr>
          <a:xfrm flipH="1" flipV="1">
            <a:off x="1421497" y="3504456"/>
            <a:ext cx="1638640" cy="146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56" idx="1"/>
            <a:endCxn id="13" idx="4"/>
          </p:cNvCxnSpPr>
          <p:nvPr/>
        </p:nvCxnSpPr>
        <p:spPr>
          <a:xfrm flipH="1" flipV="1">
            <a:off x="1421497" y="3504456"/>
            <a:ext cx="1605645" cy="2165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395</Words>
  <Application>Microsoft Office PowerPoint</Application>
  <PresentationFormat>Affichage à l'écran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Django, Docker e Amazon Container Services</vt:lpstr>
      <vt:lpstr>Plano</vt:lpstr>
      <vt:lpstr>Django</vt:lpstr>
      <vt:lpstr>Django</vt:lpstr>
      <vt:lpstr>Docker</vt:lpstr>
      <vt:lpstr>Django e Docker</vt:lpstr>
      <vt:lpstr>Escalabilidade</vt:lpstr>
      <vt:lpstr>Load Balancer</vt:lpstr>
      <vt:lpstr>Balanceador de Carga</vt:lpstr>
      <vt:lpstr>Amazon</vt:lpstr>
      <vt:lpstr>Amazon</vt:lpstr>
      <vt:lpstr>ECS</vt:lpstr>
      <vt:lpstr>ECS</vt:lpstr>
      <vt:lpstr>ECS</vt:lpstr>
      <vt:lpstr>ECS</vt:lpstr>
      <vt:lpstr>Gargalos</vt:lpstr>
      <vt:lpstr>A observar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Assíncrono</dc:title>
  <dc:creator>Nilo Menezes</dc:creator>
  <cp:lastModifiedBy>Nilo Menezes</cp:lastModifiedBy>
  <cp:revision>21</cp:revision>
  <dcterms:created xsi:type="dcterms:W3CDTF">2017-08-11T22:03:32Z</dcterms:created>
  <dcterms:modified xsi:type="dcterms:W3CDTF">2017-08-13T04:29:04Z</dcterms:modified>
</cp:coreProperties>
</file>