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42"/>
  </p:notesMasterIdLst>
  <p:handoutMasterIdLst>
    <p:handoutMasterId r:id="rId43"/>
  </p:handoutMasterIdLst>
  <p:sldIdLst>
    <p:sldId id="441" r:id="rId2"/>
    <p:sldId id="486" r:id="rId3"/>
    <p:sldId id="487" r:id="rId4"/>
    <p:sldId id="429" r:id="rId5"/>
    <p:sldId id="445" r:id="rId6"/>
    <p:sldId id="469" r:id="rId7"/>
    <p:sldId id="460" r:id="rId8"/>
    <p:sldId id="446" r:id="rId9"/>
    <p:sldId id="485" r:id="rId10"/>
    <p:sldId id="447" r:id="rId11"/>
    <p:sldId id="448" r:id="rId12"/>
    <p:sldId id="450" r:id="rId13"/>
    <p:sldId id="451" r:id="rId14"/>
    <p:sldId id="449" r:id="rId15"/>
    <p:sldId id="452" r:id="rId16"/>
    <p:sldId id="462" r:id="rId17"/>
    <p:sldId id="453" r:id="rId18"/>
    <p:sldId id="477" r:id="rId19"/>
    <p:sldId id="454" r:id="rId20"/>
    <p:sldId id="455" r:id="rId21"/>
    <p:sldId id="478" r:id="rId22"/>
    <p:sldId id="456" r:id="rId23"/>
    <p:sldId id="458" r:id="rId24"/>
    <p:sldId id="464" r:id="rId25"/>
    <p:sldId id="472" r:id="rId26"/>
    <p:sldId id="473" r:id="rId27"/>
    <p:sldId id="474" r:id="rId28"/>
    <p:sldId id="475" r:id="rId29"/>
    <p:sldId id="457" r:id="rId30"/>
    <p:sldId id="459" r:id="rId31"/>
    <p:sldId id="461" r:id="rId32"/>
    <p:sldId id="465" r:id="rId33"/>
    <p:sldId id="467" r:id="rId34"/>
    <p:sldId id="468" r:id="rId35"/>
    <p:sldId id="480" r:id="rId36"/>
    <p:sldId id="484" r:id="rId37"/>
    <p:sldId id="479" r:id="rId38"/>
    <p:sldId id="470" r:id="rId39"/>
    <p:sldId id="482" r:id="rId40"/>
    <p:sldId id="483" r:id="rId41"/>
  </p:sldIdLst>
  <p:sldSz cx="9144000" cy="6858000" type="screen4x3"/>
  <p:notesSz cx="6946900" cy="9232900"/>
  <p:defaultTextStyle>
    <a:defPPr>
      <a:defRPr lang="en-US"/>
    </a:defPPr>
    <a:lvl1pPr algn="l" rtl="0" fontAlgn="base">
      <a:spcBef>
        <a:spcPct val="0"/>
      </a:spcBef>
      <a:spcAft>
        <a:spcPct val="0"/>
      </a:spcAft>
      <a:defRPr sz="2400" kern="1200">
        <a:solidFill>
          <a:srgbClr val="404040"/>
        </a:solidFill>
        <a:latin typeface="Arial" charset="0"/>
        <a:ea typeface="+mn-ea"/>
        <a:cs typeface="+mn-cs"/>
      </a:defRPr>
    </a:lvl1pPr>
    <a:lvl2pPr marL="457200" algn="l" rtl="0" fontAlgn="base">
      <a:spcBef>
        <a:spcPct val="0"/>
      </a:spcBef>
      <a:spcAft>
        <a:spcPct val="0"/>
      </a:spcAft>
      <a:defRPr sz="2400" kern="1200">
        <a:solidFill>
          <a:srgbClr val="404040"/>
        </a:solidFill>
        <a:latin typeface="Arial" charset="0"/>
        <a:ea typeface="+mn-ea"/>
        <a:cs typeface="+mn-cs"/>
      </a:defRPr>
    </a:lvl2pPr>
    <a:lvl3pPr marL="914400" algn="l" rtl="0" fontAlgn="base">
      <a:spcBef>
        <a:spcPct val="0"/>
      </a:spcBef>
      <a:spcAft>
        <a:spcPct val="0"/>
      </a:spcAft>
      <a:defRPr sz="2400" kern="1200">
        <a:solidFill>
          <a:srgbClr val="404040"/>
        </a:solidFill>
        <a:latin typeface="Arial" charset="0"/>
        <a:ea typeface="+mn-ea"/>
        <a:cs typeface="+mn-cs"/>
      </a:defRPr>
    </a:lvl3pPr>
    <a:lvl4pPr marL="1371600" algn="l" rtl="0" fontAlgn="base">
      <a:spcBef>
        <a:spcPct val="0"/>
      </a:spcBef>
      <a:spcAft>
        <a:spcPct val="0"/>
      </a:spcAft>
      <a:defRPr sz="2400" kern="1200">
        <a:solidFill>
          <a:srgbClr val="404040"/>
        </a:solidFill>
        <a:latin typeface="Arial" charset="0"/>
        <a:ea typeface="+mn-ea"/>
        <a:cs typeface="+mn-cs"/>
      </a:defRPr>
    </a:lvl4pPr>
    <a:lvl5pPr marL="1828800" algn="l" rtl="0" fontAlgn="base">
      <a:spcBef>
        <a:spcPct val="0"/>
      </a:spcBef>
      <a:spcAft>
        <a:spcPct val="0"/>
      </a:spcAft>
      <a:defRPr sz="2400" kern="1200">
        <a:solidFill>
          <a:srgbClr val="404040"/>
        </a:solidFill>
        <a:latin typeface="Arial" charset="0"/>
        <a:ea typeface="+mn-ea"/>
        <a:cs typeface="+mn-cs"/>
      </a:defRPr>
    </a:lvl5pPr>
    <a:lvl6pPr marL="2286000" algn="l" defTabSz="914400" rtl="0" eaLnBrk="1" latinLnBrk="0" hangingPunct="1">
      <a:defRPr sz="2400" kern="1200">
        <a:solidFill>
          <a:srgbClr val="404040"/>
        </a:solidFill>
        <a:latin typeface="Arial" charset="0"/>
        <a:ea typeface="+mn-ea"/>
        <a:cs typeface="+mn-cs"/>
      </a:defRPr>
    </a:lvl6pPr>
    <a:lvl7pPr marL="2743200" algn="l" defTabSz="914400" rtl="0" eaLnBrk="1" latinLnBrk="0" hangingPunct="1">
      <a:defRPr sz="2400" kern="1200">
        <a:solidFill>
          <a:srgbClr val="404040"/>
        </a:solidFill>
        <a:latin typeface="Arial" charset="0"/>
        <a:ea typeface="+mn-ea"/>
        <a:cs typeface="+mn-cs"/>
      </a:defRPr>
    </a:lvl7pPr>
    <a:lvl8pPr marL="3200400" algn="l" defTabSz="914400" rtl="0" eaLnBrk="1" latinLnBrk="0" hangingPunct="1">
      <a:defRPr sz="2400" kern="1200">
        <a:solidFill>
          <a:srgbClr val="404040"/>
        </a:solidFill>
        <a:latin typeface="Arial" charset="0"/>
        <a:ea typeface="+mn-ea"/>
        <a:cs typeface="+mn-cs"/>
      </a:defRPr>
    </a:lvl8pPr>
    <a:lvl9pPr marL="3657600" algn="l" defTabSz="914400" rtl="0" eaLnBrk="1" latinLnBrk="0" hangingPunct="1">
      <a:defRPr sz="2400" kern="1200">
        <a:solidFill>
          <a:srgbClr val="404040"/>
        </a:solidFill>
        <a:latin typeface="Arial" charset="0"/>
        <a:ea typeface="+mn-ea"/>
        <a:cs typeface="+mn-cs"/>
      </a:defRPr>
    </a:lvl9pPr>
  </p:defaultTextStyle>
  <p:extLst>
    <p:ext uri="{EFAFB233-063F-42B5-8137-9DF3F51BA10A}">
      <p15:sldGuideLst xmlns:p15="http://schemas.microsoft.com/office/powerpoint/2012/main">
        <p15:guide id="1" orient="horz" pos="1622">
          <p15:clr>
            <a:srgbClr val="A4A3A4"/>
          </p15:clr>
        </p15:guide>
        <p15:guide id="2" pos="2996">
          <p15:clr>
            <a:srgbClr val="A4A3A4"/>
          </p15:clr>
        </p15:guide>
      </p15:sldGuideLst>
    </p:ext>
    <p:ext uri="{2D200454-40CA-4A62-9FC3-DE9A4176ACB9}">
      <p15:notesGuideLst xmlns:p15="http://schemas.microsoft.com/office/powerpoint/2012/main">
        <p15:guide id="1" orient="horz" pos="2908">
          <p15:clr>
            <a:srgbClr val="A4A3A4"/>
          </p15:clr>
        </p15:guide>
        <p15:guide id="2" pos="2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6000"/>
    <a:srgbClr val="FF6600"/>
    <a:srgbClr val="42B438"/>
    <a:srgbClr val="FFFFFF"/>
    <a:srgbClr val="5CBFBA"/>
    <a:srgbClr val="008E9F"/>
    <a:srgbClr val="005967"/>
    <a:srgbClr val="02457C"/>
    <a:srgbClr val="F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4" autoAdjust="0"/>
    <p:restoredTop sz="80982" autoAdjust="0"/>
  </p:normalViewPr>
  <p:slideViewPr>
    <p:cSldViewPr snapToGrid="0">
      <p:cViewPr varScale="1">
        <p:scale>
          <a:sx n="75" d="100"/>
          <a:sy n="75" d="100"/>
        </p:scale>
        <p:origin x="1848" y="54"/>
      </p:cViewPr>
      <p:guideLst>
        <p:guide orient="horz" pos="1622"/>
        <p:guide pos="29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5" d="100"/>
          <a:sy n="85" d="100"/>
        </p:scale>
        <p:origin x="-3174" y="-84"/>
      </p:cViewPr>
      <p:guideLst>
        <p:guide orient="horz" pos="2908"/>
        <p:guide pos="21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9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55" tIns="46227" rIns="92455" bIns="46227" numCol="1" anchor="t" anchorCtr="0" compatLnSpc="1">
            <a:prstTxWarp prst="textNoShape">
              <a:avLst/>
            </a:prstTxWarp>
          </a:bodyPr>
          <a:lstStyle>
            <a:lvl1pPr defTabSz="923925">
              <a:defRPr sz="1200">
                <a:solidFill>
                  <a:schemeClr val="tx1"/>
                </a:solidFill>
              </a:defRPr>
            </a:lvl1pPr>
          </a:lstStyle>
          <a:p>
            <a:endParaRPr lang="en-US"/>
          </a:p>
        </p:txBody>
      </p:sp>
      <p:sp>
        <p:nvSpPr>
          <p:cNvPr id="3075" name="Rectangle 3"/>
          <p:cNvSpPr>
            <a:spLocks noGrp="1" noChangeArrowheads="1"/>
          </p:cNvSpPr>
          <p:nvPr>
            <p:ph type="dt" sz="quarter" idx="1"/>
          </p:nvPr>
        </p:nvSpPr>
        <p:spPr bwMode="auto">
          <a:xfrm>
            <a:off x="3935413" y="0"/>
            <a:ext cx="3009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55" tIns="46227" rIns="92455" bIns="46227" numCol="1" anchor="t" anchorCtr="0" compatLnSpc="1">
            <a:prstTxWarp prst="textNoShape">
              <a:avLst/>
            </a:prstTxWarp>
          </a:bodyPr>
          <a:lstStyle>
            <a:lvl1pPr algn="r" defTabSz="923925">
              <a:defRPr sz="1200">
                <a:solidFill>
                  <a:schemeClr val="tx1"/>
                </a:solidFill>
              </a:defRPr>
            </a:lvl1pPr>
          </a:lstStyle>
          <a:p>
            <a:endParaRPr lang="en-US"/>
          </a:p>
        </p:txBody>
      </p:sp>
      <p:sp>
        <p:nvSpPr>
          <p:cNvPr id="3076" name="Rectangle 4"/>
          <p:cNvSpPr>
            <a:spLocks noGrp="1" noChangeArrowheads="1"/>
          </p:cNvSpPr>
          <p:nvPr>
            <p:ph type="ftr" sz="quarter" idx="2"/>
          </p:nvPr>
        </p:nvSpPr>
        <p:spPr bwMode="auto">
          <a:xfrm>
            <a:off x="0" y="8769350"/>
            <a:ext cx="3009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55" tIns="46227" rIns="92455" bIns="46227" numCol="1" anchor="b" anchorCtr="0" compatLnSpc="1">
            <a:prstTxWarp prst="textNoShape">
              <a:avLst/>
            </a:prstTxWarp>
          </a:bodyPr>
          <a:lstStyle>
            <a:lvl1pPr defTabSz="923925">
              <a:defRPr sz="1200">
                <a:solidFill>
                  <a:schemeClr val="tx1"/>
                </a:solidFill>
              </a:defRPr>
            </a:lvl1pPr>
          </a:lstStyle>
          <a:p>
            <a:endParaRPr lang="en-US"/>
          </a:p>
        </p:txBody>
      </p:sp>
      <p:sp>
        <p:nvSpPr>
          <p:cNvPr id="3077" name="Rectangle 5"/>
          <p:cNvSpPr>
            <a:spLocks noGrp="1" noChangeArrowheads="1"/>
          </p:cNvSpPr>
          <p:nvPr>
            <p:ph type="sldNum" sz="quarter" idx="3"/>
          </p:nvPr>
        </p:nvSpPr>
        <p:spPr bwMode="auto">
          <a:xfrm>
            <a:off x="3935413" y="8769350"/>
            <a:ext cx="3009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55" tIns="46227" rIns="92455" bIns="46227" numCol="1" anchor="b" anchorCtr="0" compatLnSpc="1">
            <a:prstTxWarp prst="textNoShape">
              <a:avLst/>
            </a:prstTxWarp>
          </a:bodyPr>
          <a:lstStyle>
            <a:lvl1pPr algn="r" defTabSz="923925">
              <a:defRPr sz="1200">
                <a:solidFill>
                  <a:schemeClr val="tx1"/>
                </a:solidFill>
              </a:defRPr>
            </a:lvl1pPr>
          </a:lstStyle>
          <a:p>
            <a:fld id="{EC2624B5-E03C-4FF4-8BB0-E46A2538A825}" type="slidenum">
              <a:rPr lang="en-US"/>
              <a:pPr/>
              <a:t>‹#›</a:t>
            </a:fld>
            <a:endParaRPr lang="en-US"/>
          </a:p>
        </p:txBody>
      </p:sp>
    </p:spTree>
    <p:extLst>
      <p:ext uri="{BB962C8B-B14F-4D97-AF65-F5344CB8AC3E}">
        <p14:creationId xmlns:p14="http://schemas.microsoft.com/office/powerpoint/2010/main" val="1670038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09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p>
        </p:txBody>
      </p:sp>
      <p:sp>
        <p:nvSpPr>
          <p:cNvPr id="48131" name="Rectangle 3"/>
          <p:cNvSpPr>
            <a:spLocks noGrp="1" noChangeArrowheads="1"/>
          </p:cNvSpPr>
          <p:nvPr>
            <p:ph type="dt" idx="1"/>
          </p:nvPr>
        </p:nvSpPr>
        <p:spPr bwMode="auto">
          <a:xfrm>
            <a:off x="3935413" y="0"/>
            <a:ext cx="3009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p>
        </p:txBody>
      </p:sp>
      <p:sp>
        <p:nvSpPr>
          <p:cNvPr id="48132" name="Rectangle 4"/>
          <p:cNvSpPr>
            <a:spLocks noGrp="1" noRot="1" noChangeAspect="1" noChangeArrowheads="1" noTextEdit="1"/>
          </p:cNvSpPr>
          <p:nvPr>
            <p:ph type="sldImg" idx="2"/>
          </p:nvPr>
        </p:nvSpPr>
        <p:spPr bwMode="auto">
          <a:xfrm>
            <a:off x="1165225" y="692150"/>
            <a:ext cx="4616450" cy="34623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3" name="Rectangle 5"/>
          <p:cNvSpPr>
            <a:spLocks noGrp="1" noChangeArrowheads="1"/>
          </p:cNvSpPr>
          <p:nvPr>
            <p:ph type="body" sz="quarter" idx="3"/>
          </p:nvPr>
        </p:nvSpPr>
        <p:spPr bwMode="auto">
          <a:xfrm>
            <a:off x="695325" y="4386263"/>
            <a:ext cx="5556250"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8769350"/>
            <a:ext cx="3009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p>
        </p:txBody>
      </p:sp>
      <p:sp>
        <p:nvSpPr>
          <p:cNvPr id="48135" name="Rectangle 7"/>
          <p:cNvSpPr>
            <a:spLocks noGrp="1" noChangeArrowheads="1"/>
          </p:cNvSpPr>
          <p:nvPr>
            <p:ph type="sldNum" sz="quarter" idx="5"/>
          </p:nvPr>
        </p:nvSpPr>
        <p:spPr bwMode="auto">
          <a:xfrm>
            <a:off x="3935413" y="8769350"/>
            <a:ext cx="3009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C5A3780-BF1F-454D-8D32-90EC3EEB9A7E}" type="slidenum">
              <a:rPr lang="en-US"/>
              <a:pPr/>
              <a:t>‹#›</a:t>
            </a:fld>
            <a:endParaRPr lang="en-US"/>
          </a:p>
        </p:txBody>
      </p:sp>
    </p:spTree>
    <p:extLst>
      <p:ext uri="{BB962C8B-B14F-4D97-AF65-F5344CB8AC3E}">
        <p14:creationId xmlns:p14="http://schemas.microsoft.com/office/powerpoint/2010/main" val="10200669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FA040BDE-CAD9-4F9D-94FC-93A03BE76C14}" type="slidenum">
              <a:rPr lang="en-US" smtClean="0"/>
              <a:pPr/>
              <a:t>1</a:t>
            </a:fld>
            <a:endParaRPr lang="en-US"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l-GR" smtClean="0"/>
          </a:p>
        </p:txBody>
      </p:sp>
    </p:spTree>
    <p:extLst>
      <p:ext uri="{BB962C8B-B14F-4D97-AF65-F5344CB8AC3E}">
        <p14:creationId xmlns:p14="http://schemas.microsoft.com/office/powerpoint/2010/main" val="3138057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10</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3160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11</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Program : </a:t>
            </a:r>
            <a:r>
              <a:rPr lang="en-US" sz="1200" kern="1200" dirty="0" err="1" smtClean="0">
                <a:solidFill>
                  <a:schemeClr val="tx1"/>
                </a:solidFill>
                <a:latin typeface="Arial" charset="0"/>
                <a:ea typeface="+mn-ea"/>
                <a:cs typeface="+mn-cs"/>
              </a:rPr>
              <a:t>IntroToLambda</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Show</a:t>
            </a:r>
            <a:r>
              <a:rPr lang="en-US" sz="1200" kern="1200" baseline="0" dirty="0" smtClean="0">
                <a:solidFill>
                  <a:schemeClr val="tx1"/>
                </a:solidFill>
                <a:latin typeface="Arial" charset="0"/>
                <a:ea typeface="+mn-ea"/>
                <a:cs typeface="+mn-cs"/>
              </a:rPr>
              <a:t> class file generation,</a:t>
            </a:r>
            <a:endParaRPr lang="en-US" sz="1200" kern="1200" dirty="0" smtClean="0">
              <a:solidFill>
                <a:schemeClr val="tx1"/>
              </a:solidFill>
              <a:latin typeface="Arial" charset="0"/>
              <a:ea typeface="+mn-ea"/>
              <a:cs typeface="+mn-cs"/>
            </a:endParaRPr>
          </a:p>
        </p:txBody>
      </p:sp>
    </p:spTree>
    <p:extLst>
      <p:ext uri="{BB962C8B-B14F-4D97-AF65-F5344CB8AC3E}">
        <p14:creationId xmlns:p14="http://schemas.microsoft.com/office/powerpoint/2010/main" val="149141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12</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3303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sz="1200" kern="1200" dirty="0" smtClean="0">
                <a:solidFill>
                  <a:schemeClr val="tx1"/>
                </a:solidFill>
                <a:latin typeface="Arial" charset="0"/>
                <a:ea typeface="+mn-ea"/>
                <a:cs typeface="+mn-cs"/>
              </a:rPr>
              <a:t>Program</a:t>
            </a:r>
            <a:r>
              <a:rPr lang="en-US" sz="1200" kern="1200" baseline="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CustomFunctionalInterface</a:t>
            </a:r>
            <a:endParaRPr lang="en-US" dirty="0"/>
          </a:p>
        </p:txBody>
      </p:sp>
    </p:spTree>
    <p:extLst>
      <p:ext uri="{BB962C8B-B14F-4D97-AF65-F5344CB8AC3E}">
        <p14:creationId xmlns:p14="http://schemas.microsoft.com/office/powerpoint/2010/main" val="3438409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Program : </a:t>
            </a:r>
            <a:r>
              <a:rPr lang="en-US" sz="1200" kern="1200" dirty="0" err="1" smtClean="0">
                <a:solidFill>
                  <a:schemeClr val="tx1"/>
                </a:solidFill>
                <a:latin typeface="Arial" charset="0"/>
                <a:ea typeface="+mn-ea"/>
                <a:cs typeface="+mn-cs"/>
              </a:rPr>
              <a:t>CollectionTraversal</a:t>
            </a:r>
            <a:endParaRPr lang="en-US" dirty="0"/>
          </a:p>
        </p:txBody>
      </p:sp>
    </p:spTree>
    <p:extLst>
      <p:ext uri="{BB962C8B-B14F-4D97-AF65-F5344CB8AC3E}">
        <p14:creationId xmlns:p14="http://schemas.microsoft.com/office/powerpoint/2010/main" val="2624480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15</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sz="1200" kern="1200" dirty="0" smtClean="0">
                <a:solidFill>
                  <a:schemeClr val="tx1"/>
                </a:solidFill>
                <a:latin typeface="Arial" charset="0"/>
                <a:ea typeface="+mn-ea"/>
                <a:cs typeface="+mn-cs"/>
              </a:rPr>
              <a:t>Program</a:t>
            </a:r>
            <a:r>
              <a:rPr lang="en-US" sz="1200" kern="1200" baseline="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CollectionFiltering</a:t>
            </a:r>
            <a:endParaRPr lang="en-US" dirty="0"/>
          </a:p>
        </p:txBody>
      </p:sp>
    </p:spTree>
    <p:extLst>
      <p:ext uri="{BB962C8B-B14F-4D97-AF65-F5344CB8AC3E}">
        <p14:creationId xmlns:p14="http://schemas.microsoft.com/office/powerpoint/2010/main" val="2275919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16</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Program :</a:t>
            </a:r>
            <a:r>
              <a:rPr lang="en-US" baseline="0" dirty="0" smtClean="0"/>
              <a:t> </a:t>
            </a:r>
            <a:r>
              <a:rPr lang="en-US" sz="1200" kern="1200" dirty="0" err="1" smtClean="0">
                <a:solidFill>
                  <a:schemeClr val="tx1"/>
                </a:solidFill>
                <a:latin typeface="Arial" charset="0"/>
                <a:ea typeface="+mn-ea"/>
                <a:cs typeface="+mn-cs"/>
              </a:rPr>
              <a:t>StrategyPatternUsingPredicate</a:t>
            </a:r>
            <a:endParaRPr lang="en-US" dirty="0"/>
          </a:p>
        </p:txBody>
      </p:sp>
    </p:spTree>
    <p:extLst>
      <p:ext uri="{BB962C8B-B14F-4D97-AF65-F5344CB8AC3E}">
        <p14:creationId xmlns:p14="http://schemas.microsoft.com/office/powerpoint/2010/main" val="448215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17</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Program : </a:t>
            </a:r>
            <a:r>
              <a:rPr lang="en-US" sz="1200" kern="1200" dirty="0" err="1" smtClean="0">
                <a:solidFill>
                  <a:schemeClr val="tx1"/>
                </a:solidFill>
                <a:latin typeface="Arial" charset="0"/>
                <a:ea typeface="+mn-ea"/>
                <a:cs typeface="+mn-cs"/>
              </a:rPr>
              <a:t>MethodReferance</a:t>
            </a:r>
            <a:endParaRPr lang="en-US" dirty="0"/>
          </a:p>
        </p:txBody>
      </p:sp>
    </p:spTree>
    <p:extLst>
      <p:ext uri="{BB962C8B-B14F-4D97-AF65-F5344CB8AC3E}">
        <p14:creationId xmlns:p14="http://schemas.microsoft.com/office/powerpoint/2010/main" val="598697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18</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Program:</a:t>
            </a:r>
            <a:r>
              <a:rPr lang="en-US" baseline="0" dirty="0" smtClean="0"/>
              <a:t> </a:t>
            </a:r>
            <a:r>
              <a:rPr lang="en-US" sz="1200" kern="1200" dirty="0" err="1" smtClean="0">
                <a:solidFill>
                  <a:schemeClr val="tx1"/>
                </a:solidFill>
                <a:latin typeface="Arial" charset="0"/>
                <a:ea typeface="+mn-ea"/>
                <a:cs typeface="+mn-cs"/>
              </a:rPr>
              <a:t>VariableScope</a:t>
            </a:r>
            <a:endParaRPr lang="en-US" dirty="0"/>
          </a:p>
        </p:txBody>
      </p:sp>
    </p:spTree>
    <p:extLst>
      <p:ext uri="{BB962C8B-B14F-4D97-AF65-F5344CB8AC3E}">
        <p14:creationId xmlns:p14="http://schemas.microsoft.com/office/powerpoint/2010/main" val="1505759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19</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513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Introduce the Person Class and utility class</a:t>
            </a:r>
          </a:p>
          <a:p>
            <a:r>
              <a:rPr lang="en-US" dirty="0" smtClean="0"/>
              <a:t>Type witness</a:t>
            </a:r>
            <a:r>
              <a:rPr lang="en-US" baseline="0" dirty="0" smtClean="0"/>
              <a:t> program</a:t>
            </a:r>
            <a:endParaRPr lang="en-US" dirty="0"/>
          </a:p>
        </p:txBody>
      </p:sp>
    </p:spTree>
    <p:extLst>
      <p:ext uri="{BB962C8B-B14F-4D97-AF65-F5344CB8AC3E}">
        <p14:creationId xmlns:p14="http://schemas.microsoft.com/office/powerpoint/2010/main" val="3532930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20</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5968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21</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1663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22</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sz="1200" kern="1200" dirty="0" smtClean="0">
                <a:solidFill>
                  <a:schemeClr val="tx1"/>
                </a:solidFill>
                <a:latin typeface="Arial" charset="0"/>
                <a:ea typeface="+mn-ea"/>
                <a:cs typeface="+mn-cs"/>
              </a:rPr>
              <a:t>Program : </a:t>
            </a:r>
            <a:r>
              <a:rPr lang="en-US" sz="1200" kern="1200" dirty="0" err="1" smtClean="0">
                <a:solidFill>
                  <a:schemeClr val="tx1"/>
                </a:solidFill>
                <a:latin typeface="Arial" charset="0"/>
                <a:ea typeface="+mn-ea"/>
                <a:cs typeface="+mn-cs"/>
              </a:rPr>
              <a:t>CreatingStream</a:t>
            </a:r>
            <a:endParaRPr lang="en-US" dirty="0"/>
          </a:p>
        </p:txBody>
      </p:sp>
    </p:spTree>
    <p:extLst>
      <p:ext uri="{BB962C8B-B14F-4D97-AF65-F5344CB8AC3E}">
        <p14:creationId xmlns:p14="http://schemas.microsoft.com/office/powerpoint/2010/main" val="2955000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8614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sz="1200" b="0" i="0" kern="1200" dirty="0" smtClean="0">
                <a:solidFill>
                  <a:schemeClr val="tx1"/>
                </a:solidFill>
                <a:effectLst/>
                <a:latin typeface="Arial" charset="0"/>
                <a:ea typeface="+mn-ea"/>
                <a:cs typeface="+mn-cs"/>
              </a:rPr>
              <a:t>Program :</a:t>
            </a:r>
            <a:r>
              <a:rPr lang="en-US" sz="1200" b="0" i="0" kern="1200" baseline="0" dirty="0" smtClean="0">
                <a:solidFill>
                  <a:schemeClr val="tx1"/>
                </a:solidFill>
                <a:effectLst/>
                <a:latin typeface="Arial" charset="0"/>
                <a:ea typeface="+mn-ea"/>
                <a:cs typeface="+mn-cs"/>
              </a:rPr>
              <a:t> </a:t>
            </a:r>
            <a:r>
              <a:rPr lang="en-US" sz="1200" kern="1200" dirty="0" err="1" smtClean="0">
                <a:solidFill>
                  <a:schemeClr val="tx1"/>
                </a:solidFill>
                <a:latin typeface="Arial" charset="0"/>
                <a:ea typeface="+mn-ea"/>
                <a:cs typeface="+mn-cs"/>
              </a:rPr>
              <a:t>IntermediateOperations</a:t>
            </a:r>
            <a:endParaRPr lang="en-US" sz="1200" b="0" i="0" kern="1200" dirty="0" smtClean="0">
              <a:solidFill>
                <a:schemeClr val="tx1"/>
              </a:solidFill>
              <a:effectLst/>
              <a:latin typeface="Arial" charset="0"/>
              <a:ea typeface="+mn-ea"/>
              <a:cs typeface="+mn-cs"/>
            </a:endParaRP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Mapping </a:t>
            </a:r>
            <a:r>
              <a:rPr lang="en-US" sz="1200" b="0" i="0" kern="1200" dirty="0" smtClean="0">
                <a:solidFill>
                  <a:schemeClr val="tx1"/>
                </a:solidFill>
                <a:effectLst/>
                <a:latin typeface="Arial" charset="0"/>
                <a:ea typeface="+mn-ea"/>
                <a:cs typeface="+mn-cs"/>
              </a:rPr>
              <a:t>:</a:t>
            </a:r>
            <a:r>
              <a:rPr lang="en-US" sz="1200" b="0" i="0" kern="1200" baseline="0" dirty="0" smtClean="0">
                <a:solidFill>
                  <a:schemeClr val="tx1"/>
                </a:solidFill>
                <a:effectLst/>
                <a:latin typeface="Arial" charset="0"/>
                <a:ea typeface="+mn-ea"/>
                <a:cs typeface="+mn-cs"/>
              </a:rPr>
              <a:t> </a:t>
            </a:r>
            <a:r>
              <a:rPr lang="en-US" sz="1200" b="0" i="0" kern="1200" dirty="0" smtClean="0">
                <a:solidFill>
                  <a:schemeClr val="tx1"/>
                </a:solidFill>
                <a:effectLst/>
                <a:latin typeface="Arial" charset="0"/>
                <a:ea typeface="+mn-ea"/>
                <a:cs typeface="+mn-cs"/>
              </a:rPr>
              <a:t>In SQL select we choose a particular column, may be in a specific format from a table while leaving the other. Similar capability has been introduced into the </a:t>
            </a:r>
            <a:r>
              <a:rPr lang="en-US" sz="1200" b="0" i="1" kern="1200" dirty="0" smtClean="0">
                <a:solidFill>
                  <a:schemeClr val="tx1"/>
                </a:solidFill>
                <a:effectLst/>
                <a:latin typeface="Arial" charset="0"/>
                <a:ea typeface="+mn-ea"/>
                <a:cs typeface="+mn-cs"/>
              </a:rPr>
              <a:t>Stream</a:t>
            </a:r>
            <a:r>
              <a:rPr lang="en-US" sz="1200" b="0" i="0" kern="1200" dirty="0" smtClean="0">
                <a:solidFill>
                  <a:schemeClr val="tx1"/>
                </a:solidFill>
                <a:effectLst/>
                <a:latin typeface="Arial" charset="0"/>
                <a:ea typeface="+mn-ea"/>
                <a:cs typeface="+mn-cs"/>
              </a:rPr>
              <a:t> operations with the mapping functions.</a:t>
            </a:r>
            <a:endParaRPr lang="en-US" dirty="0"/>
          </a:p>
        </p:txBody>
      </p:sp>
    </p:spTree>
    <p:extLst>
      <p:ext uri="{BB962C8B-B14F-4D97-AF65-F5344CB8AC3E}">
        <p14:creationId xmlns:p14="http://schemas.microsoft.com/office/powerpoint/2010/main" val="3113792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25</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5475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26</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1428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27</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sz="1200" kern="1200" dirty="0" smtClean="0">
                <a:solidFill>
                  <a:schemeClr val="tx1"/>
                </a:solidFill>
                <a:latin typeface="Arial" charset="0"/>
                <a:ea typeface="+mn-ea"/>
                <a:cs typeface="+mn-cs"/>
              </a:rPr>
              <a:t>Program</a:t>
            </a:r>
            <a:r>
              <a:rPr lang="en-US" sz="1200" kern="1200" baseline="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TerminalOperations</a:t>
            </a:r>
            <a:endParaRPr lang="en-US" dirty="0"/>
          </a:p>
        </p:txBody>
      </p:sp>
    </p:spTree>
    <p:extLst>
      <p:ext uri="{BB962C8B-B14F-4D97-AF65-F5344CB8AC3E}">
        <p14:creationId xmlns:p14="http://schemas.microsoft.com/office/powerpoint/2010/main" val="3784129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28</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47923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29</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Program : </a:t>
            </a:r>
            <a:r>
              <a:rPr lang="en-US" sz="1200" kern="1200" dirty="0" err="1" smtClean="0">
                <a:solidFill>
                  <a:schemeClr val="tx1"/>
                </a:solidFill>
                <a:latin typeface="Arial" charset="0"/>
                <a:ea typeface="+mn-ea"/>
                <a:cs typeface="+mn-cs"/>
              </a:rPr>
              <a:t>TraversingStream</a:t>
            </a:r>
            <a:endParaRPr lang="en-US" dirty="0"/>
          </a:p>
        </p:txBody>
      </p:sp>
    </p:spTree>
    <p:extLst>
      <p:ext uri="{BB962C8B-B14F-4D97-AF65-F5344CB8AC3E}">
        <p14:creationId xmlns:p14="http://schemas.microsoft.com/office/powerpoint/2010/main" val="164032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Sho</a:t>
            </a:r>
            <a:r>
              <a:rPr lang="en-US" baseline="0" dirty="0" smtClean="0"/>
              <a:t>w Java 7 program.</a:t>
            </a:r>
          </a:p>
          <a:p>
            <a:endParaRPr lang="en-US" baseline="0" dirty="0" smtClean="0"/>
          </a:p>
          <a:p>
            <a:r>
              <a:rPr lang="en-US" baseline="0" dirty="0" smtClean="0"/>
              <a:t>Diamond Operator</a:t>
            </a:r>
          </a:p>
          <a:p>
            <a:r>
              <a:rPr lang="en-US" baseline="0" dirty="0" smtClean="0"/>
              <a:t>Underscore in numbers</a:t>
            </a:r>
          </a:p>
          <a:p>
            <a:r>
              <a:rPr lang="en-US" baseline="0" dirty="0" smtClean="0"/>
              <a:t>Try with resources</a:t>
            </a:r>
          </a:p>
          <a:p>
            <a:r>
              <a:rPr lang="en-US" baseline="0" dirty="0" smtClean="0"/>
              <a:t>Nesting of exceptions</a:t>
            </a:r>
            <a:endParaRPr lang="en-US" dirty="0"/>
          </a:p>
        </p:txBody>
      </p:sp>
    </p:spTree>
    <p:extLst>
      <p:ext uri="{BB962C8B-B14F-4D97-AF65-F5344CB8AC3E}">
        <p14:creationId xmlns:p14="http://schemas.microsoft.com/office/powerpoint/2010/main" val="3420679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30</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Program : </a:t>
            </a:r>
            <a:r>
              <a:rPr lang="en-US" sz="1200" kern="1200" dirty="0" smtClean="0">
                <a:solidFill>
                  <a:schemeClr val="tx1"/>
                </a:solidFill>
                <a:latin typeface="Arial" charset="0"/>
                <a:ea typeface="+mn-ea"/>
                <a:cs typeface="+mn-cs"/>
              </a:rPr>
              <a:t>Aggregating</a:t>
            </a:r>
            <a:endParaRPr lang="en-US" dirty="0"/>
          </a:p>
        </p:txBody>
      </p:sp>
    </p:spTree>
    <p:extLst>
      <p:ext uri="{BB962C8B-B14F-4D97-AF65-F5344CB8AC3E}">
        <p14:creationId xmlns:p14="http://schemas.microsoft.com/office/powerpoint/2010/main" val="2662366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31</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Old Date And Time was not consistent</a:t>
            </a:r>
            <a:r>
              <a:rPr lang="en-US" baseline="0" dirty="0" smtClean="0"/>
              <a:t> through out</a:t>
            </a:r>
          </a:p>
          <a:p>
            <a:r>
              <a:rPr lang="en-US" baseline="0" dirty="0" smtClean="0"/>
              <a:t>Dealing with the Time zones was very difficult.</a:t>
            </a:r>
          </a:p>
          <a:p>
            <a:r>
              <a:rPr lang="en-US" baseline="0" dirty="0" smtClean="0"/>
              <a:t>More over they were mutable.</a:t>
            </a:r>
          </a:p>
          <a:p>
            <a:r>
              <a:rPr lang="en-US" baseline="0" dirty="0" smtClean="0"/>
              <a:t>	Mutability means the state can change, Change in state is not good for parallel programming and functional programming.</a:t>
            </a:r>
          </a:p>
          <a:p>
            <a:endParaRPr lang="en-US" dirty="0"/>
          </a:p>
        </p:txBody>
      </p:sp>
    </p:spTree>
    <p:extLst>
      <p:ext uri="{BB962C8B-B14F-4D97-AF65-F5344CB8AC3E}">
        <p14:creationId xmlns:p14="http://schemas.microsoft.com/office/powerpoint/2010/main" val="2433264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32</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Program : </a:t>
            </a:r>
            <a:r>
              <a:rPr lang="en-US" sz="1200" kern="1200" dirty="0" err="1" smtClean="0">
                <a:solidFill>
                  <a:schemeClr val="tx1"/>
                </a:solidFill>
                <a:latin typeface="Arial" charset="0"/>
                <a:ea typeface="+mn-ea"/>
                <a:cs typeface="+mn-cs"/>
              </a:rPr>
              <a:t>BasicClasses</a:t>
            </a:r>
            <a:endParaRPr lang="en-US" dirty="0"/>
          </a:p>
        </p:txBody>
      </p:sp>
    </p:spTree>
    <p:extLst>
      <p:ext uri="{BB962C8B-B14F-4D97-AF65-F5344CB8AC3E}">
        <p14:creationId xmlns:p14="http://schemas.microsoft.com/office/powerpoint/2010/main" val="4124518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33</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Rhino was not so good in performance basis , </a:t>
            </a:r>
            <a:r>
              <a:rPr lang="en-US" baseline="0" dirty="0" err="1" smtClean="0"/>
              <a:t>Nashorn</a:t>
            </a:r>
            <a:r>
              <a:rPr lang="en-US" baseline="0" dirty="0" smtClean="0"/>
              <a:t> is a better </a:t>
            </a:r>
            <a:r>
              <a:rPr lang="en-US" baseline="0" dirty="0" err="1" smtClean="0"/>
              <a:t>js</a:t>
            </a:r>
            <a:r>
              <a:rPr lang="en-US" baseline="0" smtClean="0"/>
              <a:t> engine, But still there is room for improvement in this area</a:t>
            </a:r>
          </a:p>
          <a:p>
            <a:endParaRPr lang="en-US"/>
          </a:p>
        </p:txBody>
      </p:sp>
    </p:spTree>
    <p:extLst>
      <p:ext uri="{BB962C8B-B14F-4D97-AF65-F5344CB8AC3E}">
        <p14:creationId xmlns:p14="http://schemas.microsoft.com/office/powerpoint/2010/main" val="2541495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1005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35</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0886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36</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45614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37</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8997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38</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538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39</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5277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baseline="0" dirty="0" smtClean="0"/>
          </a:p>
          <a:p>
            <a:endParaRPr lang="en-US" baseline="0" dirty="0" smtClean="0"/>
          </a:p>
        </p:txBody>
      </p:sp>
    </p:spTree>
    <p:extLst>
      <p:ext uri="{BB962C8B-B14F-4D97-AF65-F5344CB8AC3E}">
        <p14:creationId xmlns:p14="http://schemas.microsoft.com/office/powerpoint/2010/main" val="976447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40</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3330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5</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3920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6</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Program : </a:t>
            </a:r>
            <a:r>
              <a:rPr lang="en-US" sz="1200" kern="1200" dirty="0" err="1" smtClean="0">
                <a:solidFill>
                  <a:schemeClr val="tx1"/>
                </a:solidFill>
                <a:latin typeface="Arial" charset="0"/>
                <a:ea typeface="+mn-ea"/>
                <a:cs typeface="+mn-cs"/>
              </a:rPr>
              <a:t>AppendString</a:t>
            </a:r>
            <a:endParaRPr lang="en-US" dirty="0"/>
          </a:p>
        </p:txBody>
      </p:sp>
    </p:spTree>
    <p:extLst>
      <p:ext uri="{BB962C8B-B14F-4D97-AF65-F5344CB8AC3E}">
        <p14:creationId xmlns:p14="http://schemas.microsoft.com/office/powerpoint/2010/main" val="291649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7</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Prevents</a:t>
            </a:r>
            <a:r>
              <a:rPr lang="en-US" baseline="0" dirty="0" smtClean="0"/>
              <a:t> the use of if else check in all method calls since we are not sure whether the method may return null or not, Also it will force the null check in cases where the calling function may actually return null and thus prevents NPE.</a:t>
            </a:r>
            <a:endParaRPr lang="en-US" dirty="0" smtClean="0"/>
          </a:p>
          <a:p>
            <a:endParaRPr lang="en-US" dirty="0" smtClean="0"/>
          </a:p>
          <a:p>
            <a:r>
              <a:rPr lang="en-US" dirty="0" smtClean="0"/>
              <a:t>Program,</a:t>
            </a:r>
            <a:r>
              <a:rPr lang="en-US" baseline="0" dirty="0" smtClean="0"/>
              <a:t> optional Sample.</a:t>
            </a:r>
            <a:endParaRPr lang="en-US" dirty="0"/>
          </a:p>
        </p:txBody>
      </p:sp>
    </p:spTree>
    <p:extLst>
      <p:ext uri="{BB962C8B-B14F-4D97-AF65-F5344CB8AC3E}">
        <p14:creationId xmlns:p14="http://schemas.microsoft.com/office/powerpoint/2010/main" val="2669414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8</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Prior to java</a:t>
            </a:r>
            <a:r>
              <a:rPr lang="en-US" baseline="0" dirty="0" smtClean="0"/>
              <a:t> 8 we could only have public abstract methods in interfaces.</a:t>
            </a:r>
          </a:p>
          <a:p>
            <a:endParaRPr lang="en-US" baseline="0" dirty="0" smtClean="0"/>
          </a:p>
          <a:p>
            <a:r>
              <a:rPr lang="en-US" baseline="0" dirty="0" smtClean="0"/>
              <a:t>Abstract classes can hold state whereas interfaces cannot.</a:t>
            </a:r>
          </a:p>
          <a:p>
            <a:endParaRPr lang="en-US" dirty="0" smtClean="0"/>
          </a:p>
          <a:p>
            <a:r>
              <a:rPr lang="en-US" dirty="0" smtClean="0"/>
              <a:t>Program</a:t>
            </a:r>
            <a:r>
              <a:rPr lang="en-US" baseline="0" dirty="0" smtClean="0"/>
              <a:t> : </a:t>
            </a:r>
            <a:r>
              <a:rPr lang="en-US" sz="1200" kern="1200" dirty="0" err="1" smtClean="0">
                <a:solidFill>
                  <a:schemeClr val="tx1"/>
                </a:solidFill>
                <a:latin typeface="Arial" charset="0"/>
                <a:ea typeface="+mn-ea"/>
                <a:cs typeface="+mn-cs"/>
              </a:rPr>
              <a:t>DeafultAndStaticMethodsInInterface</a:t>
            </a:r>
            <a:r>
              <a:rPr lang="en-US" sz="1200" kern="1200" dirty="0" smtClean="0">
                <a:solidFill>
                  <a:schemeClr val="tx1"/>
                </a:solidFill>
                <a:latin typeface="Arial" charset="0"/>
                <a:ea typeface="+mn-ea"/>
                <a:cs typeface="+mn-cs"/>
              </a:rPr>
              <a:t> and </a:t>
            </a:r>
            <a:r>
              <a:rPr lang="en-US" sz="1200" kern="1200" dirty="0" err="1" smtClean="0">
                <a:solidFill>
                  <a:schemeClr val="tx1"/>
                </a:solidFill>
                <a:latin typeface="Arial" charset="0"/>
                <a:ea typeface="+mn-ea"/>
                <a:cs typeface="+mn-cs"/>
              </a:rPr>
              <a:t>PersonInterface</a:t>
            </a:r>
            <a:endParaRPr lang="en-US" dirty="0"/>
          </a:p>
        </p:txBody>
      </p:sp>
    </p:spTree>
    <p:extLst>
      <p:ext uri="{BB962C8B-B14F-4D97-AF65-F5344CB8AC3E}">
        <p14:creationId xmlns:p14="http://schemas.microsoft.com/office/powerpoint/2010/main" val="346300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71E86-423D-4ED8-8DD1-3405AB93D36A}" type="slidenum">
              <a:rPr lang="en-US"/>
              <a:pPr/>
              <a:t>9</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smtClean="0"/>
              <a:t>1. You get the default methods of what you extend or implement</a:t>
            </a:r>
          </a:p>
          <a:p>
            <a:r>
              <a:rPr lang="en-US" dirty="0" smtClean="0"/>
              <a:t>2. You can override default methods</a:t>
            </a:r>
          </a:p>
          <a:p>
            <a:r>
              <a:rPr lang="en-US" dirty="0" smtClean="0"/>
              <a:t>3. Methods in the class hierarchy take precedence over any default method</a:t>
            </a:r>
          </a:p>
          <a:p>
            <a:r>
              <a:rPr lang="en-US" dirty="0" smtClean="0"/>
              <a:t>4. If methods collide, you have to disambiguate.</a:t>
            </a:r>
          </a:p>
          <a:p>
            <a:endParaRPr lang="en-US" dirty="0" smtClean="0"/>
          </a:p>
          <a:p>
            <a:r>
              <a:rPr lang="en-US" dirty="0" smtClean="0"/>
              <a:t>Program</a:t>
            </a:r>
            <a:r>
              <a:rPr lang="en-US" baseline="0" dirty="0" smtClean="0"/>
              <a:t> : </a:t>
            </a:r>
            <a:r>
              <a:rPr lang="en-US" sz="1200" kern="1200" dirty="0" err="1" smtClean="0">
                <a:solidFill>
                  <a:schemeClr val="tx1"/>
                </a:solidFill>
                <a:latin typeface="Arial" charset="0"/>
                <a:ea typeface="+mn-ea"/>
                <a:cs typeface="+mn-cs"/>
              </a:rPr>
              <a:t>InterfaceResolution</a:t>
            </a:r>
            <a:endParaRPr lang="en-US" dirty="0"/>
          </a:p>
        </p:txBody>
      </p:sp>
    </p:spTree>
    <p:extLst>
      <p:ext uri="{BB962C8B-B14F-4D97-AF65-F5344CB8AC3E}">
        <p14:creationId xmlns:p14="http://schemas.microsoft.com/office/powerpoint/2010/main" val="41702517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71"/>
          <p:cNvSpPr>
            <a:spLocks noChangeArrowheads="1"/>
          </p:cNvSpPr>
          <p:nvPr/>
        </p:nvSpPr>
        <p:spPr bwMode="auto">
          <a:xfrm>
            <a:off x="914400" y="914400"/>
            <a:ext cx="2824163" cy="2824163"/>
          </a:xfrm>
          <a:prstGeom prst="rect">
            <a:avLst/>
          </a:prstGeom>
          <a:solidFill>
            <a:srgbClr val="ADADAD"/>
          </a:solidFill>
          <a:ln w="12700">
            <a:noFill/>
            <a:miter lim="800000"/>
            <a:headEnd/>
            <a:tailEnd/>
          </a:ln>
          <a:effectLst/>
        </p:spPr>
        <p:txBody>
          <a:bodyPr wrap="none" anchor="ctr" anchorCtr="1"/>
          <a:lstStyle/>
          <a:p>
            <a:pPr eaLnBrk="0" hangingPunct="0">
              <a:lnSpc>
                <a:spcPct val="100000"/>
              </a:lnSpc>
              <a:spcBef>
                <a:spcPct val="0"/>
              </a:spcBef>
              <a:buClrTx/>
              <a:defRPr/>
            </a:pPr>
            <a:r>
              <a:rPr lang="en-US" sz="1400">
                <a:solidFill>
                  <a:srgbClr val="000000"/>
                </a:solidFill>
              </a:rPr>
              <a:t>&lt;Insert Picture Here&gt;</a:t>
            </a:r>
          </a:p>
        </p:txBody>
      </p:sp>
      <p:pic>
        <p:nvPicPr>
          <p:cNvPr id="5" name="Picture 74" descr="Tall Red"/>
          <p:cNvPicPr>
            <a:picLocks noChangeAspect="1" noChangeArrowheads="1"/>
          </p:cNvPicPr>
          <p:nvPr/>
        </p:nvPicPr>
        <p:blipFill>
          <a:blip r:embed="rId2" cstate="print"/>
          <a:srcRect/>
          <a:stretch>
            <a:fillRect/>
          </a:stretch>
        </p:blipFill>
        <p:spPr bwMode="auto">
          <a:xfrm>
            <a:off x="0" y="914400"/>
            <a:ext cx="914400" cy="2822575"/>
          </a:xfrm>
          <a:prstGeom prst="rect">
            <a:avLst/>
          </a:prstGeom>
          <a:noFill/>
          <a:ln w="9525">
            <a:noFill/>
            <a:miter lim="800000"/>
            <a:headEnd/>
            <a:tailEnd/>
          </a:ln>
        </p:spPr>
      </p:pic>
      <p:pic>
        <p:nvPicPr>
          <p:cNvPr id="6" name="Picture 75" descr="Wide Red"/>
          <p:cNvPicPr>
            <a:picLocks noChangeAspect="1" noChangeArrowheads="1"/>
          </p:cNvPicPr>
          <p:nvPr/>
        </p:nvPicPr>
        <p:blipFill>
          <a:blip r:embed="rId3" cstate="print"/>
          <a:srcRect/>
          <a:stretch>
            <a:fillRect/>
          </a:stretch>
        </p:blipFill>
        <p:spPr bwMode="auto">
          <a:xfrm>
            <a:off x="3736975" y="914400"/>
            <a:ext cx="5407025" cy="2822575"/>
          </a:xfrm>
          <a:prstGeom prst="rect">
            <a:avLst/>
          </a:prstGeom>
          <a:noFill/>
          <a:ln w="9525">
            <a:noFill/>
            <a:miter lim="800000"/>
            <a:headEnd/>
            <a:tailEnd/>
          </a:ln>
        </p:spPr>
      </p:pic>
      <p:pic>
        <p:nvPicPr>
          <p:cNvPr id="7" name="Picture 80"/>
          <p:cNvPicPr>
            <a:picLocks noChangeAspect="1" noChangeArrowheads="1"/>
          </p:cNvPicPr>
          <p:nvPr/>
        </p:nvPicPr>
        <p:blipFill>
          <a:blip r:embed="rId4" cstate="print"/>
          <a:srcRect/>
          <a:stretch>
            <a:fillRect/>
          </a:stretch>
        </p:blipFill>
        <p:spPr bwMode="auto">
          <a:xfrm>
            <a:off x="901700" y="4338638"/>
            <a:ext cx="2925763" cy="366712"/>
          </a:xfrm>
          <a:prstGeom prst="rect">
            <a:avLst/>
          </a:prstGeom>
          <a:noFill/>
          <a:ln w="9525">
            <a:noFill/>
            <a:miter lim="800000"/>
            <a:headEnd/>
            <a:tailEnd/>
          </a:ln>
        </p:spPr>
      </p:pic>
      <p:sp>
        <p:nvSpPr>
          <p:cNvPr id="262220" name="Rectangle 76"/>
          <p:cNvSpPr>
            <a:spLocks noGrp="1" noChangeArrowheads="1"/>
          </p:cNvSpPr>
          <p:nvPr>
            <p:ph type="ctrTitle" sz="quarter"/>
          </p:nvPr>
        </p:nvSpPr>
        <p:spPr>
          <a:xfrm>
            <a:off x="838200" y="4800600"/>
            <a:ext cx="7772400" cy="860425"/>
          </a:xfrm>
        </p:spPr>
        <p:txBody>
          <a:bodyPr lIns="91440" tIns="45720" rIns="91440" bIns="45720" anchor="b"/>
          <a:lstStyle>
            <a:lvl1pPr>
              <a:defRPr sz="2400"/>
            </a:lvl1pPr>
          </a:lstStyle>
          <a:p>
            <a:r>
              <a:rPr lang="fr-FR" smtClean="0"/>
              <a:t>Cliquez pour modifier le style du titre</a:t>
            </a:r>
            <a:endParaRPr lang="en-US"/>
          </a:p>
        </p:txBody>
      </p:sp>
      <p:sp>
        <p:nvSpPr>
          <p:cNvPr id="262221" name="Rectangle 77"/>
          <p:cNvSpPr>
            <a:spLocks noGrp="1" noChangeArrowheads="1"/>
          </p:cNvSpPr>
          <p:nvPr>
            <p:ph type="subTitle" sz="quarter" idx="1"/>
          </p:nvPr>
        </p:nvSpPr>
        <p:spPr>
          <a:xfrm>
            <a:off x="838200" y="5715000"/>
            <a:ext cx="6400800" cy="762000"/>
          </a:xfrm>
        </p:spPr>
        <p:txBody>
          <a:bodyPr lIns="91440" tIns="45720" rIns="91440" bIns="45720"/>
          <a:lstStyle>
            <a:lvl1pPr marL="0" indent="0">
              <a:spcBef>
                <a:spcPct val="0"/>
              </a:spcBef>
              <a:buFontTx/>
              <a:buNone/>
              <a:defRPr sz="1600"/>
            </a:lvl1pPr>
          </a:lstStyle>
          <a:p>
            <a:r>
              <a:rPr lang="fr-FR" smtClean="0"/>
              <a:t>Cliquez pour modifier le style des sous-titres du masque</a:t>
            </a:r>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24625" y="304800"/>
            <a:ext cx="1946275" cy="5638800"/>
          </a:xfrm>
        </p:spPr>
        <p:txBody>
          <a:bodyPr vert="eaVert"/>
          <a:lstStyle/>
          <a:p>
            <a:r>
              <a:rPr lang="fr-FR" smtClean="0"/>
              <a:t>Cliquez pour modifier le style du titre</a:t>
            </a:r>
            <a:endParaRPr lang="en-CA"/>
          </a:p>
        </p:txBody>
      </p:sp>
      <p:sp>
        <p:nvSpPr>
          <p:cNvPr id="3" name="Espace réservé du texte vertical 2"/>
          <p:cNvSpPr>
            <a:spLocks noGrp="1"/>
          </p:cNvSpPr>
          <p:nvPr>
            <p:ph type="body" orient="vert" idx="1"/>
          </p:nvPr>
        </p:nvSpPr>
        <p:spPr>
          <a:xfrm>
            <a:off x="685800" y="304800"/>
            <a:ext cx="5686425"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889000" y="304800"/>
            <a:ext cx="7581900" cy="941388"/>
          </a:xfrm>
        </p:spPr>
        <p:txBody>
          <a:bodyPr/>
          <a:lstStyle/>
          <a:p>
            <a:r>
              <a:rPr lang="fr-FR" smtClean="0"/>
              <a:t>Cliquez pour modifier le style du titre</a:t>
            </a:r>
            <a:endParaRPr lang="en-CA"/>
          </a:p>
        </p:txBody>
      </p:sp>
      <p:sp>
        <p:nvSpPr>
          <p:cNvPr id="3" name="Espace réservé du graphique 2"/>
          <p:cNvSpPr>
            <a:spLocks noGrp="1"/>
          </p:cNvSpPr>
          <p:nvPr>
            <p:ph type="chart" idx="1"/>
          </p:nvPr>
        </p:nvSpPr>
        <p:spPr>
          <a:xfrm>
            <a:off x="685800" y="1600200"/>
            <a:ext cx="7537450" cy="4343400"/>
          </a:xfrm>
        </p:spPr>
        <p:txBody>
          <a:bodyPr/>
          <a:lstStyle/>
          <a:p>
            <a:pPr lvl="0"/>
            <a:r>
              <a:rPr lang="fr-FR" noProof="0" smtClean="0"/>
              <a:t>Cliquez sur l'icône pour ajouter un graphique</a:t>
            </a:r>
            <a:endParaRPr lang="en-CA" noProof="0" smtClean="0"/>
          </a:p>
        </p:txBody>
      </p:sp>
      <p:sp>
        <p:nvSpPr>
          <p:cNvPr id="4"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65630" y="227013"/>
            <a:ext cx="6856413" cy="779462"/>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71500" y="1206500"/>
            <a:ext cx="4010025" cy="52054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33925" y="1206500"/>
            <a:ext cx="4011613" cy="52054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347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en-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CA"/>
          </a:p>
        </p:txBody>
      </p:sp>
      <p:sp>
        <p:nvSpPr>
          <p:cNvPr id="3" name="Espace réservé du contenu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u contenu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5"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en-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7"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en-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CA"/>
          </a:p>
        </p:txBody>
      </p:sp>
      <p:sp>
        <p:nvSpPr>
          <p:cNvPr id="3"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23"/>
          <p:cNvSpPr>
            <a:spLocks noGrp="1" noChangeArrowheads="1"/>
          </p:cNvSpPr>
          <p:nvPr>
            <p:ph type="ftr" sz="quarter" idx="10"/>
          </p:nvPr>
        </p:nvSpPr>
        <p:spPr>
          <a:ln/>
        </p:spPr>
        <p:txBody>
          <a:bodyPr/>
          <a:lstStyle>
            <a:lvl1pPr>
              <a:defRPr/>
            </a:lvl1pPr>
          </a:lstStyle>
          <a:p>
            <a:endParaRPr lang="en-CA"/>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wm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Red Bar"/>
          <p:cNvPicPr>
            <a:picLocks noChangeAspect="1" noChangeArrowheads="1"/>
          </p:cNvPicPr>
          <p:nvPr/>
        </p:nvPicPr>
        <p:blipFill>
          <a:blip r:embed="rId15" cstate="print"/>
          <a:srcRect/>
          <a:stretch>
            <a:fillRect/>
          </a:stretch>
        </p:blipFill>
        <p:spPr bwMode="auto">
          <a:xfrm>
            <a:off x="0" y="6172200"/>
            <a:ext cx="9144000" cy="225425"/>
          </a:xfrm>
          <a:prstGeom prst="rect">
            <a:avLst/>
          </a:prstGeom>
          <a:noFill/>
          <a:ln w="9525">
            <a:noFill/>
            <a:miter lim="800000"/>
            <a:headEnd/>
            <a:tailEnd/>
          </a:ln>
        </p:spPr>
      </p:pic>
      <p:pic>
        <p:nvPicPr>
          <p:cNvPr id="1027" name="Picture 24" descr="Small Red Square"/>
          <p:cNvPicPr>
            <a:picLocks noChangeAspect="1" noChangeArrowheads="1"/>
          </p:cNvPicPr>
          <p:nvPr/>
        </p:nvPicPr>
        <p:blipFill>
          <a:blip r:embed="rId16" cstate="print"/>
          <a:srcRect/>
          <a:stretch>
            <a:fillRect/>
          </a:stretch>
        </p:blipFill>
        <p:spPr bwMode="auto">
          <a:xfrm>
            <a:off x="0" y="0"/>
            <a:ext cx="688975" cy="685800"/>
          </a:xfrm>
          <a:prstGeom prst="rect">
            <a:avLst/>
          </a:prstGeom>
          <a:noFill/>
          <a:ln w="9525">
            <a:noFill/>
            <a:miter lim="800000"/>
            <a:headEnd/>
            <a:tailEnd/>
          </a:ln>
        </p:spPr>
      </p:pic>
      <p:sp>
        <p:nvSpPr>
          <p:cNvPr id="1028" name="Rectangle 7"/>
          <p:cNvSpPr>
            <a:spLocks noGrp="1" noChangeArrowheads="1"/>
          </p:cNvSpPr>
          <p:nvPr>
            <p:ph type="body" idx="1"/>
          </p:nvPr>
        </p:nvSpPr>
        <p:spPr bwMode="auto">
          <a:xfrm>
            <a:off x="685800" y="1600200"/>
            <a:ext cx="753745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1029" name="Rectangle 8"/>
          <p:cNvSpPr>
            <a:spLocks noGrp="1" noChangeArrowheads="1"/>
          </p:cNvSpPr>
          <p:nvPr>
            <p:ph type="title"/>
          </p:nvPr>
        </p:nvSpPr>
        <p:spPr bwMode="auto">
          <a:xfrm>
            <a:off x="889000" y="304800"/>
            <a:ext cx="7581900"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 style du titre</a:t>
            </a:r>
            <a:endParaRPr lang="en-US" smtClean="0"/>
          </a:p>
        </p:txBody>
      </p:sp>
      <p:sp>
        <p:nvSpPr>
          <p:cNvPr id="1033" name="Rectangle 9"/>
          <p:cNvSpPr>
            <a:spLocks noChangeArrowheads="1"/>
          </p:cNvSpPr>
          <p:nvPr/>
        </p:nvSpPr>
        <p:spPr bwMode="auto">
          <a:xfrm>
            <a:off x="0" y="6172200"/>
            <a:ext cx="9144000" cy="304800"/>
          </a:xfrm>
          <a:prstGeom prst="rect">
            <a:avLst/>
          </a:prstGeom>
          <a:noFill/>
          <a:ln w="9525">
            <a:noFill/>
            <a:miter lim="800000"/>
            <a:headEnd type="none" w="sm" len="sm"/>
            <a:tailEnd type="none" w="sm" len="sm"/>
          </a:ln>
          <a:effectLst/>
        </p:spPr>
        <p:txBody>
          <a:bodyPr wrap="none" anchor="ctr"/>
          <a:lstStyle/>
          <a:p>
            <a:pPr>
              <a:defRPr/>
            </a:pPr>
            <a:endParaRPr lang="en-CA"/>
          </a:p>
        </p:txBody>
      </p:sp>
      <p:pic>
        <p:nvPicPr>
          <p:cNvPr id="1031" name="Picture 20" descr="Oracle WHITE"/>
          <p:cNvPicPr>
            <a:picLocks noChangeAspect="1" noChangeArrowheads="1"/>
          </p:cNvPicPr>
          <p:nvPr/>
        </p:nvPicPr>
        <p:blipFill>
          <a:blip r:embed="rId17" cstate="print"/>
          <a:srcRect/>
          <a:stretch>
            <a:fillRect/>
          </a:stretch>
        </p:blipFill>
        <p:spPr bwMode="auto">
          <a:xfrm>
            <a:off x="7620000" y="6226175"/>
            <a:ext cx="947738" cy="119063"/>
          </a:xfrm>
          <a:prstGeom prst="rect">
            <a:avLst/>
          </a:prstGeom>
          <a:noFill/>
          <a:ln w="9525">
            <a:noFill/>
            <a:miter lim="800000"/>
            <a:headEnd/>
            <a:tailEnd/>
          </a:ln>
        </p:spPr>
      </p:pic>
      <p:sp>
        <p:nvSpPr>
          <p:cNvPr id="1047" name="Rectangle 23"/>
          <p:cNvSpPr>
            <a:spLocks noGrp="1" noChangeArrowheads="1"/>
          </p:cNvSpPr>
          <p:nvPr>
            <p:ph type="ftr" sz="quarter" idx="3"/>
          </p:nvPr>
        </p:nvSpPr>
        <p:spPr bwMode="auto">
          <a:xfrm>
            <a:off x="152400" y="6553200"/>
            <a:ext cx="88392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vl1pPr>
          </a:lstStyle>
          <a:p>
            <a:pPr>
              <a:defRPr/>
            </a:pPr>
            <a:endParaRPr lang="el-G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2" r:id="rId6"/>
    <p:sldLayoutId id="2147483719" r:id="rId7"/>
    <p:sldLayoutId id="2147483720" r:id="rId8"/>
    <p:sldLayoutId id="2147483721" r:id="rId9"/>
    <p:sldLayoutId id="2147483723" r:id="rId10"/>
    <p:sldLayoutId id="2147483724" r:id="rId11"/>
    <p:sldLayoutId id="2147483725" r:id="rId12"/>
    <p:sldLayoutId id="2147483727" r:id="rId13"/>
  </p:sldLayoutIdLst>
  <p:transition>
    <p:wipe dir="r"/>
  </p:transition>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Arial" charset="0"/>
        </a:defRPr>
      </a:lvl2pPr>
      <a:lvl3pPr algn="l" rtl="0" eaLnBrk="1" fontAlgn="base" hangingPunct="1">
        <a:spcBef>
          <a:spcPct val="0"/>
        </a:spcBef>
        <a:spcAft>
          <a:spcPct val="0"/>
        </a:spcAft>
        <a:defRPr sz="3200" b="1">
          <a:solidFill>
            <a:schemeClr val="tx1"/>
          </a:solidFill>
          <a:latin typeface="Arial" charset="0"/>
        </a:defRPr>
      </a:lvl3pPr>
      <a:lvl4pPr algn="l" rtl="0" eaLnBrk="1" fontAlgn="base" hangingPunct="1">
        <a:spcBef>
          <a:spcPct val="0"/>
        </a:spcBef>
        <a:spcAft>
          <a:spcPct val="0"/>
        </a:spcAft>
        <a:defRPr sz="3200" b="1">
          <a:solidFill>
            <a:schemeClr val="tx1"/>
          </a:solidFill>
          <a:latin typeface="Arial" charset="0"/>
        </a:defRPr>
      </a:lvl4pPr>
      <a:lvl5pPr algn="l" rtl="0" eaLnBrk="1" fontAlgn="base" hangingPunct="1">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227013" indent="-227013" algn="l" rtl="0" eaLnBrk="1" fontAlgn="base" hangingPunct="1">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1" fontAlgn="base" hangingPunct="1">
        <a:spcBef>
          <a:spcPct val="20000"/>
        </a:spcBef>
        <a:spcAft>
          <a:spcPct val="0"/>
        </a:spcAft>
        <a:buClr>
          <a:schemeClr val="accent1"/>
        </a:buClr>
        <a:buChar char="•"/>
        <a:defRPr sz="2000">
          <a:solidFill>
            <a:schemeClr val="tx1"/>
          </a:solidFill>
          <a:latin typeface="+mn-lt"/>
        </a:defRPr>
      </a:lvl2pPr>
      <a:lvl3pPr marL="914400" indent="-230188" algn="l" rtl="0" eaLnBrk="1" fontAlgn="base" hangingPunct="1">
        <a:spcBef>
          <a:spcPct val="20000"/>
        </a:spcBef>
        <a:spcAft>
          <a:spcPct val="0"/>
        </a:spcAft>
        <a:buClr>
          <a:schemeClr val="accent1"/>
        </a:buClr>
        <a:buChar char="•"/>
        <a:defRPr sz="2000">
          <a:solidFill>
            <a:schemeClr val="tx1"/>
          </a:solidFill>
          <a:latin typeface="+mn-lt"/>
        </a:defRPr>
      </a:lvl3pPr>
      <a:lvl4pPr marL="1258888" indent="-230188" algn="l" rtl="0" eaLnBrk="1" fontAlgn="base" hangingPunct="1">
        <a:spcBef>
          <a:spcPct val="20000"/>
        </a:spcBef>
        <a:spcAft>
          <a:spcPct val="0"/>
        </a:spcAft>
        <a:buClr>
          <a:schemeClr val="accent1"/>
        </a:buClr>
        <a:buChar char="•"/>
        <a:defRPr sz="2000">
          <a:solidFill>
            <a:schemeClr val="tx1"/>
          </a:solidFill>
          <a:latin typeface="+mn-lt"/>
        </a:defRPr>
      </a:lvl4pPr>
      <a:lvl5pPr marL="1601788" indent="-228600" algn="l" rtl="0" eaLnBrk="1" fontAlgn="base" hangingPunct="1">
        <a:spcBef>
          <a:spcPct val="20000"/>
        </a:spcBef>
        <a:spcAft>
          <a:spcPct val="0"/>
        </a:spcAft>
        <a:buClr>
          <a:schemeClr val="accent1"/>
        </a:buClr>
        <a:buChar char="•"/>
        <a:defRPr sz="2000">
          <a:solidFill>
            <a:schemeClr val="tx1"/>
          </a:solidFill>
          <a:latin typeface="+mn-lt"/>
        </a:defRPr>
      </a:lvl5pPr>
      <a:lvl6pPr marL="2058988" indent="-228600" algn="l" rtl="0" eaLnBrk="1" fontAlgn="base" hangingPunct="1">
        <a:spcBef>
          <a:spcPct val="20000"/>
        </a:spcBef>
        <a:spcAft>
          <a:spcPct val="0"/>
        </a:spcAft>
        <a:buClr>
          <a:schemeClr val="accent1"/>
        </a:buClr>
        <a:buChar char="•"/>
        <a:defRPr sz="2000">
          <a:solidFill>
            <a:schemeClr val="tx1"/>
          </a:solidFill>
          <a:latin typeface="+mn-lt"/>
        </a:defRPr>
      </a:lvl6pPr>
      <a:lvl7pPr marL="2516188" indent="-228600" algn="l" rtl="0" eaLnBrk="1" fontAlgn="base" hangingPunct="1">
        <a:spcBef>
          <a:spcPct val="20000"/>
        </a:spcBef>
        <a:spcAft>
          <a:spcPct val="0"/>
        </a:spcAft>
        <a:buClr>
          <a:schemeClr val="accent1"/>
        </a:buClr>
        <a:buChar char="•"/>
        <a:defRPr sz="2000">
          <a:solidFill>
            <a:schemeClr val="tx1"/>
          </a:solidFill>
          <a:latin typeface="+mn-lt"/>
        </a:defRPr>
      </a:lvl7pPr>
      <a:lvl8pPr marL="2973388" indent="-228600" algn="l" rtl="0" eaLnBrk="1" fontAlgn="base" hangingPunct="1">
        <a:spcBef>
          <a:spcPct val="20000"/>
        </a:spcBef>
        <a:spcAft>
          <a:spcPct val="0"/>
        </a:spcAft>
        <a:buClr>
          <a:schemeClr val="accent1"/>
        </a:buClr>
        <a:buChar char="•"/>
        <a:defRPr sz="2000">
          <a:solidFill>
            <a:schemeClr val="tx1"/>
          </a:solidFill>
          <a:latin typeface="+mn-lt"/>
        </a:defRPr>
      </a:lvl8pPr>
      <a:lvl9pPr marL="3430588" indent="-228600" algn="l" rtl="0" eaLnBrk="1" fontAlgn="base" hangingPunct="1">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openjdk.java.net/jeps/110"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5"/>
          <p:cNvSpPr>
            <a:spLocks noGrp="1" noChangeArrowheads="1"/>
          </p:cNvSpPr>
          <p:nvPr>
            <p:ph type="ctrTitle" sz="quarter"/>
          </p:nvPr>
        </p:nvSpPr>
        <p:spPr>
          <a:xfrm>
            <a:off x="814388" y="4800600"/>
            <a:ext cx="7772400" cy="860425"/>
          </a:xfrm>
        </p:spPr>
        <p:txBody>
          <a:bodyPr/>
          <a:lstStyle/>
          <a:p>
            <a:r>
              <a:rPr lang="en-US" sz="4000" dirty="0" smtClean="0"/>
              <a:t>What is new in Java 8</a:t>
            </a:r>
          </a:p>
        </p:txBody>
      </p:sp>
      <p:sp>
        <p:nvSpPr>
          <p:cNvPr id="3075" name="Rectangle 46"/>
          <p:cNvSpPr>
            <a:spLocks noGrp="1" noChangeArrowheads="1"/>
          </p:cNvSpPr>
          <p:nvPr>
            <p:ph type="subTitle" sz="quarter" idx="1"/>
          </p:nvPr>
        </p:nvSpPr>
        <p:spPr>
          <a:xfrm>
            <a:off x="814388" y="5715000"/>
            <a:ext cx="6400800" cy="762000"/>
          </a:xfrm>
        </p:spPr>
        <p:txBody>
          <a:bodyPr/>
          <a:lstStyle/>
          <a:p>
            <a:pPr eaLnBrk="1" hangingPunct="1"/>
            <a:r>
              <a:rPr lang="en-US" dirty="0" smtClean="0"/>
              <a:t>December 2016</a:t>
            </a:r>
          </a:p>
        </p:txBody>
      </p:sp>
      <p:pic>
        <p:nvPicPr>
          <p:cNvPr id="3076" name="Picture 53"/>
          <p:cNvPicPr>
            <a:picLocks noChangeAspect="1" noChangeArrowheads="1"/>
          </p:cNvPicPr>
          <p:nvPr/>
        </p:nvPicPr>
        <p:blipFill>
          <a:blip r:embed="rId3" cstate="print"/>
          <a:srcRect/>
          <a:stretch>
            <a:fillRect/>
          </a:stretch>
        </p:blipFill>
        <p:spPr bwMode="auto">
          <a:xfrm>
            <a:off x="901700" y="914400"/>
            <a:ext cx="2828925" cy="28194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98930" y="2843213"/>
            <a:ext cx="8062470" cy="779462"/>
          </a:xfrm>
        </p:spPr>
        <p:txBody>
          <a:bodyPr/>
          <a:lstStyle/>
          <a:p>
            <a:pPr algn="ctr"/>
            <a:r>
              <a:rPr lang="en-US" sz="4000" dirty="0" smtClean="0"/>
              <a:t>PROJECT LAMBDA</a:t>
            </a:r>
            <a:br>
              <a:rPr lang="en-US" sz="4000" dirty="0" smtClean="0"/>
            </a:br>
            <a:endParaRPr lang="en-US" sz="4000" dirty="0"/>
          </a:p>
        </p:txBody>
      </p:sp>
    </p:spTree>
    <p:extLst>
      <p:ext uri="{BB962C8B-B14F-4D97-AF65-F5344CB8AC3E}">
        <p14:creationId xmlns:p14="http://schemas.microsoft.com/office/powerpoint/2010/main" val="3583565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Introduction to Lambda</a:t>
            </a:r>
            <a:br>
              <a:rPr lang="en-US" dirty="0" smtClean="0"/>
            </a:br>
            <a:endParaRPr lang="en-US" dirty="0"/>
          </a:p>
        </p:txBody>
      </p:sp>
      <p:sp>
        <p:nvSpPr>
          <p:cNvPr id="302084" name="Rectangle 4"/>
          <p:cNvSpPr>
            <a:spLocks noGrp="1" noChangeArrowheads="1"/>
          </p:cNvSpPr>
          <p:nvPr>
            <p:ph type="body" sz="half" idx="2"/>
          </p:nvPr>
        </p:nvSpPr>
        <p:spPr>
          <a:xfrm>
            <a:off x="647700" y="1006475"/>
            <a:ext cx="8123238" cy="5201307"/>
          </a:xfrm>
        </p:spPr>
        <p:txBody>
          <a:bodyPr/>
          <a:lstStyle/>
          <a:p>
            <a:pPr>
              <a:lnSpc>
                <a:spcPct val="90000"/>
              </a:lnSpc>
            </a:pPr>
            <a:r>
              <a:rPr lang="en-US" sz="2000" dirty="0"/>
              <a:t>Lambda is an anonymous function </a:t>
            </a:r>
            <a:endParaRPr lang="en-US" sz="2000" dirty="0" smtClean="0"/>
          </a:p>
          <a:p>
            <a:pPr lvl="2">
              <a:lnSpc>
                <a:spcPct val="90000"/>
              </a:lnSpc>
            </a:pPr>
            <a:r>
              <a:rPr lang="en-US" sz="1800" dirty="0" err="1" smtClean="0"/>
              <a:t>ie</a:t>
            </a:r>
            <a:r>
              <a:rPr lang="en-US" sz="1800" dirty="0"/>
              <a:t>. Function </a:t>
            </a:r>
            <a:r>
              <a:rPr lang="en-US" sz="1800" dirty="0" smtClean="0"/>
              <a:t>without </a:t>
            </a:r>
            <a:r>
              <a:rPr lang="en-US" sz="1800" dirty="0"/>
              <a:t>a </a:t>
            </a:r>
            <a:r>
              <a:rPr lang="en-US" sz="1800" dirty="0" smtClean="0"/>
              <a:t>name</a:t>
            </a:r>
          </a:p>
          <a:p>
            <a:pPr lvl="2">
              <a:lnSpc>
                <a:spcPct val="90000"/>
              </a:lnSpc>
            </a:pPr>
            <a:endParaRPr lang="en-US" sz="1800" dirty="0"/>
          </a:p>
          <a:p>
            <a:pPr>
              <a:lnSpc>
                <a:spcPct val="90000"/>
              </a:lnSpc>
            </a:pPr>
            <a:r>
              <a:rPr lang="en-US" sz="2000" dirty="0"/>
              <a:t>Mainly used to implement and instantiate an interface which has only </a:t>
            </a:r>
            <a:r>
              <a:rPr lang="en-US" sz="2000" dirty="0" smtClean="0"/>
              <a:t>single </a:t>
            </a:r>
            <a:r>
              <a:rPr lang="en-US" sz="2000" dirty="0" smtClean="0">
                <a:solidFill>
                  <a:srgbClr val="FF6600"/>
                </a:solidFill>
              </a:rPr>
              <a:t>custom</a:t>
            </a:r>
            <a:r>
              <a:rPr lang="en-US" sz="2000" dirty="0" smtClean="0"/>
              <a:t> </a:t>
            </a:r>
            <a:r>
              <a:rPr lang="en-US" sz="2000" dirty="0"/>
              <a:t>abstract method. </a:t>
            </a:r>
            <a:r>
              <a:rPr lang="en-US" sz="2000" dirty="0" smtClean="0"/>
              <a:t>Also </a:t>
            </a:r>
            <a:r>
              <a:rPr lang="en-US" sz="2000" dirty="0"/>
              <a:t>known as f</a:t>
            </a:r>
            <a:r>
              <a:rPr lang="en-US" sz="2000" dirty="0" smtClean="0"/>
              <a:t>unctional </a:t>
            </a:r>
            <a:r>
              <a:rPr lang="en-US" sz="2000" dirty="0"/>
              <a:t>interface. </a:t>
            </a:r>
            <a:endParaRPr lang="en-US" sz="2000" dirty="0" smtClean="0"/>
          </a:p>
          <a:p>
            <a:pPr lvl="2">
              <a:lnSpc>
                <a:spcPct val="90000"/>
              </a:lnSpc>
            </a:pPr>
            <a:r>
              <a:rPr lang="en-US" sz="1800" dirty="0" err="1" smtClean="0"/>
              <a:t>eg</a:t>
            </a:r>
            <a:r>
              <a:rPr lang="en-US" sz="1800" dirty="0"/>
              <a:t>. Runnable, </a:t>
            </a:r>
            <a:r>
              <a:rPr lang="en-US" sz="1800" dirty="0" smtClean="0"/>
              <a:t>comparable</a:t>
            </a:r>
          </a:p>
          <a:p>
            <a:pPr lvl="1">
              <a:lnSpc>
                <a:spcPct val="90000"/>
              </a:lnSpc>
            </a:pPr>
            <a:endParaRPr lang="en-US" sz="1800" dirty="0"/>
          </a:p>
          <a:p>
            <a:pPr>
              <a:lnSpc>
                <a:spcPct val="90000"/>
              </a:lnSpc>
            </a:pPr>
            <a:r>
              <a:rPr lang="en-US" sz="2000" dirty="0"/>
              <a:t>Lambda expressions will be used together only with functional interfaces</a:t>
            </a:r>
            <a:r>
              <a:rPr lang="en-US" sz="2000" dirty="0" smtClean="0"/>
              <a:t>.	</a:t>
            </a:r>
          </a:p>
          <a:p>
            <a:pPr>
              <a:lnSpc>
                <a:spcPct val="90000"/>
              </a:lnSpc>
            </a:pPr>
            <a:endParaRPr lang="en-US" sz="2000" dirty="0"/>
          </a:p>
          <a:p>
            <a:pPr>
              <a:lnSpc>
                <a:spcPct val="90000"/>
              </a:lnSpc>
            </a:pPr>
            <a:r>
              <a:rPr lang="en-US" sz="2000" dirty="0"/>
              <a:t>Reduce the code and also reduce the number of custom classes needed</a:t>
            </a:r>
            <a:r>
              <a:rPr lang="en-US" sz="2000" dirty="0" smtClean="0"/>
              <a:t>.</a:t>
            </a:r>
          </a:p>
          <a:p>
            <a:pPr>
              <a:lnSpc>
                <a:spcPct val="90000"/>
              </a:lnSpc>
            </a:pPr>
            <a:endParaRPr lang="en-US" sz="2000" dirty="0"/>
          </a:p>
          <a:p>
            <a:pPr>
              <a:lnSpc>
                <a:spcPct val="90000"/>
              </a:lnSpc>
            </a:pPr>
            <a:r>
              <a:rPr lang="en-US" sz="2000" i="1" dirty="0" err="1" smtClean="0">
                <a:solidFill>
                  <a:srgbClr val="00B0F0"/>
                </a:solidFill>
              </a:rPr>
              <a:t>java.util.function</a:t>
            </a:r>
            <a:r>
              <a:rPr lang="en-US" sz="2000" dirty="0" smtClean="0"/>
              <a:t> has several new functional interfaces that can be used with lambda expressions.</a:t>
            </a:r>
            <a:endParaRPr lang="en-US" sz="2000" dirty="0"/>
          </a:p>
        </p:txBody>
      </p:sp>
    </p:spTree>
    <p:extLst>
      <p:ext uri="{BB962C8B-B14F-4D97-AF65-F5344CB8AC3E}">
        <p14:creationId xmlns:p14="http://schemas.microsoft.com/office/powerpoint/2010/main" val="2968705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Syntax Break Down</a:t>
            </a:r>
            <a:br>
              <a:rPr lang="en-US" dirty="0" smtClean="0"/>
            </a:br>
            <a:endParaRPr lang="en-US" dirty="0"/>
          </a:p>
        </p:txBody>
      </p:sp>
      <p:sp>
        <p:nvSpPr>
          <p:cNvPr id="302084" name="Rectangle 4"/>
          <p:cNvSpPr>
            <a:spLocks noGrp="1" noChangeArrowheads="1"/>
          </p:cNvSpPr>
          <p:nvPr>
            <p:ph type="body" sz="half" idx="2"/>
          </p:nvPr>
        </p:nvSpPr>
        <p:spPr>
          <a:xfrm>
            <a:off x="685800" y="1120775"/>
            <a:ext cx="8123238" cy="5534025"/>
          </a:xfrm>
        </p:spPr>
        <p:txBody>
          <a:bodyPr/>
          <a:lstStyle/>
          <a:p>
            <a:pPr>
              <a:lnSpc>
                <a:spcPct val="90000"/>
              </a:lnSpc>
            </a:pPr>
            <a:r>
              <a:rPr lang="en-US" i="1" dirty="0">
                <a:solidFill>
                  <a:srgbClr val="00B0F0"/>
                </a:solidFill>
              </a:rPr>
              <a:t>Runnable r = () -&gt; </a:t>
            </a:r>
            <a:r>
              <a:rPr lang="en-US" i="1" dirty="0" err="1">
                <a:solidFill>
                  <a:srgbClr val="00B0F0"/>
                </a:solidFill>
              </a:rPr>
              <a:t>System.</a:t>
            </a:r>
            <a:r>
              <a:rPr lang="en-US" b="1" i="1" dirty="0" err="1">
                <a:solidFill>
                  <a:srgbClr val="00B0F0"/>
                </a:solidFill>
              </a:rPr>
              <a:t>out.println</a:t>
            </a:r>
            <a:r>
              <a:rPr lang="en-US" b="1" i="1" dirty="0">
                <a:solidFill>
                  <a:srgbClr val="00B0F0"/>
                </a:solidFill>
              </a:rPr>
              <a:t>("</a:t>
            </a:r>
            <a:r>
              <a:rPr lang="en-US" b="1" i="1" dirty="0" smtClean="0">
                <a:solidFill>
                  <a:srgbClr val="00B0F0"/>
                </a:solidFill>
              </a:rPr>
              <a:t>Lambda!!");</a:t>
            </a:r>
          </a:p>
          <a:p>
            <a:pPr>
              <a:lnSpc>
                <a:spcPct val="90000"/>
              </a:lnSpc>
            </a:pPr>
            <a:endParaRPr lang="en-US" b="1" i="1" dirty="0"/>
          </a:p>
          <a:p>
            <a:pPr>
              <a:lnSpc>
                <a:spcPct val="90000"/>
              </a:lnSpc>
            </a:pPr>
            <a:r>
              <a:rPr lang="en-US" dirty="0">
                <a:solidFill>
                  <a:srgbClr val="00B0F0"/>
                </a:solidFill>
              </a:rPr>
              <a:t>() </a:t>
            </a:r>
            <a:r>
              <a:rPr lang="en-US" dirty="0" smtClean="0"/>
              <a:t> - Method </a:t>
            </a:r>
            <a:r>
              <a:rPr lang="en-US" dirty="0"/>
              <a:t>signature (Of the abstract method in the functional interface). </a:t>
            </a:r>
          </a:p>
          <a:p>
            <a:pPr>
              <a:lnSpc>
                <a:spcPct val="90000"/>
              </a:lnSpc>
            </a:pPr>
            <a:r>
              <a:rPr lang="en-US" dirty="0"/>
              <a:t> </a:t>
            </a:r>
            <a:r>
              <a:rPr lang="en-US" dirty="0">
                <a:solidFill>
                  <a:srgbClr val="00B0F0"/>
                </a:solidFill>
              </a:rPr>
              <a:t>-&gt; </a:t>
            </a:r>
            <a:r>
              <a:rPr lang="en-US" dirty="0" smtClean="0"/>
              <a:t>- Lambda </a:t>
            </a:r>
            <a:r>
              <a:rPr lang="en-US" dirty="0"/>
              <a:t>Expression also known as arrow </a:t>
            </a:r>
            <a:r>
              <a:rPr lang="en-US" dirty="0" smtClean="0"/>
              <a:t>token</a:t>
            </a:r>
            <a:endParaRPr lang="en-US" dirty="0"/>
          </a:p>
          <a:p>
            <a:pPr>
              <a:lnSpc>
                <a:spcPct val="90000"/>
              </a:lnSpc>
            </a:pPr>
            <a:r>
              <a:rPr lang="en-US" i="1" dirty="0" err="1">
                <a:solidFill>
                  <a:srgbClr val="00B0F0"/>
                </a:solidFill>
              </a:rPr>
              <a:t>System.out.println</a:t>
            </a:r>
            <a:r>
              <a:rPr lang="en-US" i="1" dirty="0">
                <a:solidFill>
                  <a:srgbClr val="00B0F0"/>
                </a:solidFill>
              </a:rPr>
              <a:t>("Lambda!!"); </a:t>
            </a:r>
            <a:r>
              <a:rPr lang="en-US" dirty="0" smtClean="0"/>
              <a:t>- Single line implementation of the abstract method</a:t>
            </a:r>
          </a:p>
          <a:p>
            <a:pPr>
              <a:lnSpc>
                <a:spcPct val="90000"/>
              </a:lnSpc>
            </a:pPr>
            <a:endParaRPr lang="en-US" dirty="0"/>
          </a:p>
          <a:p>
            <a:pPr>
              <a:lnSpc>
                <a:spcPct val="90000"/>
              </a:lnSpc>
            </a:pPr>
            <a:r>
              <a:rPr lang="en-US" dirty="0" smtClean="0"/>
              <a:t>For multi line implementation we can enclose statements in </a:t>
            </a:r>
            <a:r>
              <a:rPr lang="en-US" dirty="0" smtClean="0">
                <a:solidFill>
                  <a:schemeClr val="accent1"/>
                </a:solidFill>
              </a:rPr>
              <a:t>{ }</a:t>
            </a:r>
          </a:p>
          <a:p>
            <a:pPr marL="684212" lvl="2" indent="0">
              <a:buNone/>
            </a:pPr>
            <a:r>
              <a:rPr lang="en-US" sz="1800" i="1" dirty="0" smtClean="0">
                <a:solidFill>
                  <a:srgbClr val="00B0F0"/>
                </a:solidFill>
              </a:rPr>
              <a:t>	Runnable </a:t>
            </a:r>
            <a:r>
              <a:rPr lang="en-US" sz="1800" i="1" dirty="0">
                <a:solidFill>
                  <a:srgbClr val="00B0F0"/>
                </a:solidFill>
              </a:rPr>
              <a:t>r = () -&gt; </a:t>
            </a:r>
            <a:r>
              <a:rPr lang="en-US" sz="1800" b="1" i="1" dirty="0">
                <a:solidFill>
                  <a:schemeClr val="accent1"/>
                </a:solidFill>
              </a:rPr>
              <a:t>{</a:t>
            </a:r>
          </a:p>
          <a:p>
            <a:pPr marL="1028700" lvl="3" indent="0">
              <a:buNone/>
            </a:pPr>
            <a:r>
              <a:rPr lang="en-US" sz="1800" i="1" dirty="0" smtClean="0">
                <a:solidFill>
                  <a:srgbClr val="00B0F0"/>
                </a:solidFill>
              </a:rPr>
              <a:t>	</a:t>
            </a:r>
            <a:r>
              <a:rPr lang="en-US" sz="1800" i="1" dirty="0" err="1" smtClean="0">
                <a:solidFill>
                  <a:srgbClr val="00B0F0"/>
                </a:solidFill>
              </a:rPr>
              <a:t>System.</a:t>
            </a:r>
            <a:r>
              <a:rPr lang="en-US" sz="1800" b="1" i="1" dirty="0" err="1" smtClean="0">
                <a:solidFill>
                  <a:srgbClr val="00B0F0"/>
                </a:solidFill>
              </a:rPr>
              <a:t>out.println</a:t>
            </a:r>
            <a:r>
              <a:rPr lang="en-US" sz="1800" b="1" i="1" dirty="0">
                <a:solidFill>
                  <a:srgbClr val="00B0F0"/>
                </a:solidFill>
              </a:rPr>
              <a:t>("Lambda</a:t>
            </a:r>
            <a:r>
              <a:rPr lang="en-US" sz="1800" b="1" i="1" dirty="0" smtClean="0">
                <a:solidFill>
                  <a:srgbClr val="00B0F0"/>
                </a:solidFill>
              </a:rPr>
              <a:t>!!");  </a:t>
            </a:r>
          </a:p>
          <a:p>
            <a:pPr marL="1028700" lvl="3" indent="0">
              <a:buNone/>
            </a:pPr>
            <a:r>
              <a:rPr lang="en-US" sz="1800" b="1" i="1" dirty="0" smtClean="0">
                <a:solidFill>
                  <a:schemeClr val="accent1"/>
                </a:solidFill>
              </a:rPr>
              <a:t>}</a:t>
            </a:r>
            <a:r>
              <a:rPr lang="en-US" sz="1800" i="1" dirty="0" smtClean="0">
                <a:solidFill>
                  <a:srgbClr val="00B0F0"/>
                </a:solidFill>
              </a:rPr>
              <a:t>;</a:t>
            </a:r>
            <a:endParaRPr lang="en-US" sz="1800" i="1" dirty="0">
              <a:solidFill>
                <a:srgbClr val="00B0F0"/>
              </a:solidFill>
            </a:endParaRPr>
          </a:p>
        </p:txBody>
      </p:sp>
    </p:spTree>
    <p:extLst>
      <p:ext uri="{BB962C8B-B14F-4D97-AF65-F5344CB8AC3E}">
        <p14:creationId xmlns:p14="http://schemas.microsoft.com/office/powerpoint/2010/main" val="1404649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Functional Interface</a:t>
            </a:r>
            <a:br>
              <a:rPr lang="en-US" dirty="0" smtClean="0"/>
            </a:br>
            <a:endParaRPr lang="en-US" dirty="0"/>
          </a:p>
        </p:txBody>
      </p:sp>
      <p:sp>
        <p:nvSpPr>
          <p:cNvPr id="302084" name="Rectangle 4"/>
          <p:cNvSpPr>
            <a:spLocks noGrp="1" noChangeArrowheads="1"/>
          </p:cNvSpPr>
          <p:nvPr>
            <p:ph type="body" sz="half" idx="2"/>
          </p:nvPr>
        </p:nvSpPr>
        <p:spPr>
          <a:xfrm>
            <a:off x="342900" y="828675"/>
            <a:ext cx="8123238" cy="5201307"/>
          </a:xfrm>
        </p:spPr>
        <p:txBody>
          <a:bodyPr/>
          <a:lstStyle/>
          <a:p>
            <a:pPr>
              <a:lnSpc>
                <a:spcPct val="90000"/>
              </a:lnSpc>
            </a:pPr>
            <a:r>
              <a:rPr lang="en-US" sz="2000" dirty="0"/>
              <a:t>A functional interface has exactly one abstract method.</a:t>
            </a:r>
          </a:p>
          <a:p>
            <a:pPr>
              <a:lnSpc>
                <a:spcPct val="90000"/>
              </a:lnSpc>
            </a:pPr>
            <a:endParaRPr lang="en-US" sz="2000" dirty="0"/>
          </a:p>
          <a:p>
            <a:pPr>
              <a:lnSpc>
                <a:spcPct val="90000"/>
              </a:lnSpc>
            </a:pPr>
            <a:r>
              <a:rPr lang="en-US" sz="2000" dirty="0"/>
              <a:t>Since </a:t>
            </a:r>
            <a:r>
              <a:rPr lang="en-US" sz="2000" dirty="0" smtClean="0"/>
              <a:t>default methods have an </a:t>
            </a:r>
            <a:r>
              <a:rPr lang="en-US" sz="2000" dirty="0"/>
              <a:t>implementation, they are not abstract.</a:t>
            </a:r>
          </a:p>
          <a:p>
            <a:pPr>
              <a:lnSpc>
                <a:spcPct val="90000"/>
              </a:lnSpc>
            </a:pPr>
            <a:endParaRPr lang="en-US" sz="2000" dirty="0"/>
          </a:p>
          <a:p>
            <a:pPr>
              <a:lnSpc>
                <a:spcPct val="90000"/>
              </a:lnSpc>
            </a:pPr>
            <a:r>
              <a:rPr lang="en-US" sz="2000" dirty="0"/>
              <a:t>If an interface declares an abstract method overriding one of the public methods of </a:t>
            </a:r>
            <a:r>
              <a:rPr lang="en-US" sz="2000" dirty="0" err="1"/>
              <a:t>java.lang.Object</a:t>
            </a:r>
            <a:r>
              <a:rPr lang="en-US" sz="2000" dirty="0"/>
              <a:t>, that also does not count toward the interface's abstract method count.</a:t>
            </a:r>
          </a:p>
          <a:p>
            <a:pPr>
              <a:lnSpc>
                <a:spcPct val="90000"/>
              </a:lnSpc>
            </a:pPr>
            <a:endParaRPr lang="en-US" sz="2000" dirty="0"/>
          </a:p>
          <a:p>
            <a:pPr>
              <a:lnSpc>
                <a:spcPct val="90000"/>
              </a:lnSpc>
            </a:pPr>
            <a:r>
              <a:rPr lang="en-US" sz="2000" i="1" dirty="0">
                <a:solidFill>
                  <a:srgbClr val="00B0F0"/>
                </a:solidFill>
              </a:rPr>
              <a:t>@</a:t>
            </a:r>
            <a:r>
              <a:rPr lang="en-US" sz="2000" i="1" dirty="0" err="1">
                <a:solidFill>
                  <a:srgbClr val="00B0F0"/>
                </a:solidFill>
              </a:rPr>
              <a:t>FunctionalInterface</a:t>
            </a:r>
            <a:r>
              <a:rPr lang="en-US" sz="2000" i="1" dirty="0">
                <a:solidFill>
                  <a:srgbClr val="00B0F0"/>
                </a:solidFill>
              </a:rPr>
              <a:t> </a:t>
            </a:r>
            <a:r>
              <a:rPr lang="en-US" sz="2000" dirty="0"/>
              <a:t>is an </a:t>
            </a:r>
            <a:r>
              <a:rPr lang="en-US" sz="2000" dirty="0">
                <a:solidFill>
                  <a:srgbClr val="EE6000"/>
                </a:solidFill>
              </a:rPr>
              <a:t>informative</a:t>
            </a:r>
            <a:r>
              <a:rPr lang="en-US" sz="2000" dirty="0"/>
              <a:t> annotation type used to indicate that an interface type declaration is intended to be a functional interface</a:t>
            </a:r>
          </a:p>
          <a:p>
            <a:pPr>
              <a:lnSpc>
                <a:spcPct val="90000"/>
              </a:lnSpc>
            </a:pPr>
            <a:endParaRPr lang="en-US" sz="2000" dirty="0"/>
          </a:p>
          <a:p>
            <a:pPr>
              <a:lnSpc>
                <a:spcPct val="90000"/>
              </a:lnSpc>
            </a:pPr>
            <a:r>
              <a:rPr lang="en-US" sz="2000" i="1" dirty="0">
                <a:solidFill>
                  <a:srgbClr val="00B0F0"/>
                </a:solidFill>
              </a:rPr>
              <a:t>@</a:t>
            </a:r>
            <a:r>
              <a:rPr lang="en-US" sz="2000" i="1" dirty="0" err="1">
                <a:solidFill>
                  <a:srgbClr val="00B0F0"/>
                </a:solidFill>
              </a:rPr>
              <a:t>FunctionalInterface</a:t>
            </a:r>
            <a:r>
              <a:rPr lang="en-US" sz="2000" i="1" dirty="0">
                <a:solidFill>
                  <a:srgbClr val="00B0F0"/>
                </a:solidFill>
              </a:rPr>
              <a:t> </a:t>
            </a:r>
            <a:r>
              <a:rPr lang="en-US" sz="2000" dirty="0"/>
              <a:t>will provide compilation errors if the annotated type does not satisfy the requirements of a functional </a:t>
            </a:r>
            <a:r>
              <a:rPr lang="en-US" sz="2000" dirty="0" smtClean="0"/>
              <a:t>interface</a:t>
            </a:r>
          </a:p>
          <a:p>
            <a:pPr>
              <a:lnSpc>
                <a:spcPct val="90000"/>
              </a:lnSpc>
            </a:pPr>
            <a:endParaRPr lang="en-US" sz="2000" dirty="0"/>
          </a:p>
          <a:p>
            <a:pPr>
              <a:lnSpc>
                <a:spcPct val="90000"/>
              </a:lnSpc>
            </a:pPr>
            <a:r>
              <a:rPr lang="en-US" sz="2000" dirty="0" smtClean="0"/>
              <a:t>Instance of Functional interfaces can be created using lambda </a:t>
            </a:r>
            <a:r>
              <a:rPr lang="en-US" sz="2000" dirty="0"/>
              <a:t>expressions, method references, or constructor references.</a:t>
            </a:r>
          </a:p>
        </p:txBody>
      </p:sp>
    </p:spTree>
    <p:extLst>
      <p:ext uri="{BB962C8B-B14F-4D97-AF65-F5344CB8AC3E}">
        <p14:creationId xmlns:p14="http://schemas.microsoft.com/office/powerpoint/2010/main" val="1800538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Traverse collection using Lambda</a:t>
            </a:r>
            <a:endParaRPr lang="en-US" dirty="0"/>
          </a:p>
        </p:txBody>
      </p:sp>
      <p:sp>
        <p:nvSpPr>
          <p:cNvPr id="302084" name="Rectangle 4"/>
          <p:cNvSpPr>
            <a:spLocks noGrp="1" noChangeArrowheads="1"/>
          </p:cNvSpPr>
          <p:nvPr>
            <p:ph type="body" sz="half" idx="2"/>
          </p:nvPr>
        </p:nvSpPr>
        <p:spPr>
          <a:xfrm>
            <a:off x="381000" y="828675"/>
            <a:ext cx="8123238" cy="5201307"/>
          </a:xfrm>
        </p:spPr>
        <p:txBody>
          <a:bodyPr/>
          <a:lstStyle/>
          <a:p>
            <a:pPr>
              <a:lnSpc>
                <a:spcPct val="90000"/>
              </a:lnSpc>
            </a:pPr>
            <a:r>
              <a:rPr lang="en-US" dirty="0"/>
              <a:t>Iterator interface has a new default method  which taken in a </a:t>
            </a:r>
            <a:r>
              <a:rPr lang="en-US" dirty="0" smtClean="0"/>
              <a:t>Consumer(Consumer being a functional interface we use lambda expressions)</a:t>
            </a:r>
          </a:p>
          <a:p>
            <a:pPr marL="342900" lvl="1" indent="0">
              <a:buNone/>
            </a:pPr>
            <a:r>
              <a:rPr lang="en-US" sz="1600" i="1" dirty="0" smtClean="0">
                <a:solidFill>
                  <a:srgbClr val="00B0F0"/>
                </a:solidFill>
              </a:rPr>
              <a:t>default </a:t>
            </a:r>
            <a:r>
              <a:rPr lang="en-US" sz="1600" i="1" dirty="0">
                <a:solidFill>
                  <a:srgbClr val="00B0F0"/>
                </a:solidFill>
              </a:rPr>
              <a:t>void </a:t>
            </a:r>
            <a:r>
              <a:rPr lang="en-US" sz="1600" i="1" dirty="0" err="1">
                <a:solidFill>
                  <a:srgbClr val="00B0F0"/>
                </a:solidFill>
              </a:rPr>
              <a:t>forEach</a:t>
            </a:r>
            <a:r>
              <a:rPr lang="en-US" sz="1600" i="1" dirty="0">
                <a:solidFill>
                  <a:srgbClr val="00B0F0"/>
                </a:solidFill>
              </a:rPr>
              <a:t>(Consumer&lt;? super T&gt; action) {</a:t>
            </a:r>
          </a:p>
          <a:p>
            <a:pPr marL="342900" lvl="1" indent="0">
              <a:buNone/>
            </a:pPr>
            <a:r>
              <a:rPr lang="en-US" sz="1600" i="1" dirty="0">
                <a:solidFill>
                  <a:srgbClr val="00B0F0"/>
                </a:solidFill>
              </a:rPr>
              <a:t>        </a:t>
            </a:r>
            <a:r>
              <a:rPr lang="en-US" sz="1600" i="1" dirty="0" err="1">
                <a:solidFill>
                  <a:srgbClr val="00B0F0"/>
                </a:solidFill>
              </a:rPr>
              <a:t>Objects.requireNonNull</a:t>
            </a:r>
            <a:r>
              <a:rPr lang="en-US" sz="1600" i="1" dirty="0">
                <a:solidFill>
                  <a:srgbClr val="00B0F0"/>
                </a:solidFill>
              </a:rPr>
              <a:t>(action);</a:t>
            </a:r>
          </a:p>
          <a:p>
            <a:pPr marL="342900" lvl="1" indent="0">
              <a:buNone/>
            </a:pPr>
            <a:r>
              <a:rPr lang="en-US" sz="1600" i="1" dirty="0">
                <a:solidFill>
                  <a:srgbClr val="00B0F0"/>
                </a:solidFill>
              </a:rPr>
              <a:t>        for (T </a:t>
            </a:r>
            <a:r>
              <a:rPr lang="en-US" sz="1600" i="1" dirty="0" err="1">
                <a:solidFill>
                  <a:srgbClr val="00B0F0"/>
                </a:solidFill>
              </a:rPr>
              <a:t>t</a:t>
            </a:r>
            <a:r>
              <a:rPr lang="en-US" sz="1600" i="1" dirty="0">
                <a:solidFill>
                  <a:srgbClr val="00B0F0"/>
                </a:solidFill>
              </a:rPr>
              <a:t> : this) {</a:t>
            </a:r>
          </a:p>
          <a:p>
            <a:pPr marL="342900" lvl="1" indent="0">
              <a:buNone/>
            </a:pPr>
            <a:r>
              <a:rPr lang="en-US" sz="1600" i="1" dirty="0" smtClean="0">
                <a:solidFill>
                  <a:srgbClr val="00B0F0"/>
                </a:solidFill>
              </a:rPr>
              <a:t>            </a:t>
            </a:r>
            <a:r>
              <a:rPr lang="en-US" sz="1600" i="1" dirty="0" err="1" smtClean="0">
                <a:solidFill>
                  <a:srgbClr val="00B0F0"/>
                </a:solidFill>
              </a:rPr>
              <a:t>action.accept</a:t>
            </a:r>
            <a:r>
              <a:rPr lang="en-US" sz="1600" i="1" dirty="0" smtClean="0">
                <a:solidFill>
                  <a:srgbClr val="00B0F0"/>
                </a:solidFill>
              </a:rPr>
              <a:t>(t);</a:t>
            </a:r>
            <a:endParaRPr lang="en-US" sz="1600" i="1" dirty="0">
              <a:solidFill>
                <a:srgbClr val="00B0F0"/>
              </a:solidFill>
            </a:endParaRPr>
          </a:p>
          <a:p>
            <a:pPr marL="342900" lvl="1" indent="0">
              <a:buNone/>
            </a:pPr>
            <a:r>
              <a:rPr lang="en-US" sz="1600" i="1" dirty="0">
                <a:solidFill>
                  <a:srgbClr val="00B0F0"/>
                </a:solidFill>
              </a:rPr>
              <a:t>        </a:t>
            </a:r>
            <a:r>
              <a:rPr lang="en-US" sz="1600" i="1" dirty="0" smtClean="0">
                <a:solidFill>
                  <a:srgbClr val="00B0F0"/>
                </a:solidFill>
              </a:rPr>
              <a:t>}</a:t>
            </a:r>
            <a:endParaRPr lang="en-US" sz="1600" i="1" dirty="0">
              <a:solidFill>
                <a:srgbClr val="00B0F0"/>
              </a:solidFill>
            </a:endParaRPr>
          </a:p>
          <a:p>
            <a:pPr marL="342900" lvl="1" indent="0">
              <a:buNone/>
            </a:pPr>
            <a:r>
              <a:rPr lang="en-US" sz="1600" i="1" dirty="0">
                <a:solidFill>
                  <a:srgbClr val="00B0F0"/>
                </a:solidFill>
              </a:rPr>
              <a:t>    }</a:t>
            </a:r>
          </a:p>
          <a:p>
            <a:pPr>
              <a:lnSpc>
                <a:spcPct val="90000"/>
              </a:lnSpc>
            </a:pPr>
            <a:endParaRPr lang="en-US" dirty="0" smtClean="0"/>
          </a:p>
          <a:p>
            <a:pPr>
              <a:lnSpc>
                <a:spcPct val="90000"/>
              </a:lnSpc>
            </a:pPr>
            <a:r>
              <a:rPr lang="en-US" dirty="0" smtClean="0"/>
              <a:t>We use this default function to iterate over </a:t>
            </a:r>
            <a:r>
              <a:rPr lang="en-US" dirty="0" err="1" smtClean="0"/>
              <a:t>Iterable</a:t>
            </a:r>
            <a:r>
              <a:rPr lang="en-US" dirty="0" smtClean="0"/>
              <a:t> implementations, </a:t>
            </a:r>
            <a:r>
              <a:rPr lang="en-US" dirty="0" err="1" smtClean="0"/>
              <a:t>ie</a:t>
            </a:r>
            <a:r>
              <a:rPr lang="en-US" dirty="0" smtClean="0"/>
              <a:t>. all collection classes.</a:t>
            </a:r>
          </a:p>
          <a:p>
            <a:pPr marL="342900" lvl="1" indent="0">
              <a:buNone/>
            </a:pPr>
            <a:r>
              <a:rPr lang="en-US" sz="1600" i="1" dirty="0" err="1">
                <a:solidFill>
                  <a:srgbClr val="00B0F0"/>
                </a:solidFill>
              </a:rPr>
              <a:t>personList.forEach</a:t>
            </a:r>
            <a:r>
              <a:rPr lang="en-US" sz="1600" i="1" dirty="0">
                <a:solidFill>
                  <a:srgbClr val="00B0F0"/>
                </a:solidFill>
              </a:rPr>
              <a:t>(person -&gt; {</a:t>
            </a:r>
          </a:p>
          <a:p>
            <a:pPr marL="342900" lvl="1" indent="0">
              <a:buNone/>
            </a:pPr>
            <a:r>
              <a:rPr lang="en-US" sz="1600" i="1" dirty="0" smtClean="0">
                <a:solidFill>
                  <a:srgbClr val="00B0F0"/>
                </a:solidFill>
              </a:rPr>
              <a:t>	</a:t>
            </a:r>
            <a:r>
              <a:rPr lang="en-US" sz="1600" i="1" dirty="0" err="1" smtClean="0">
                <a:solidFill>
                  <a:srgbClr val="00B0F0"/>
                </a:solidFill>
              </a:rPr>
              <a:t>System.out.println</a:t>
            </a:r>
            <a:r>
              <a:rPr lang="en-US" sz="1600" i="1" dirty="0" smtClean="0">
                <a:solidFill>
                  <a:srgbClr val="00B0F0"/>
                </a:solidFill>
              </a:rPr>
              <a:t>(person</a:t>
            </a:r>
            <a:r>
              <a:rPr lang="en-US" sz="1600" i="1" dirty="0">
                <a:solidFill>
                  <a:srgbClr val="00B0F0"/>
                </a:solidFill>
              </a:rPr>
              <a:t>);</a:t>
            </a:r>
          </a:p>
          <a:p>
            <a:pPr marL="342900" lvl="1" indent="0">
              <a:buNone/>
            </a:pPr>
            <a:r>
              <a:rPr lang="en-US" sz="1600" i="1" dirty="0">
                <a:solidFill>
                  <a:srgbClr val="00B0F0"/>
                </a:solidFill>
              </a:rPr>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33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Filtering collection with predicate</a:t>
            </a:r>
            <a:endParaRPr lang="en-US" dirty="0"/>
          </a:p>
        </p:txBody>
      </p:sp>
      <p:sp>
        <p:nvSpPr>
          <p:cNvPr id="302084" name="Rectangle 4"/>
          <p:cNvSpPr>
            <a:spLocks noGrp="1" noChangeArrowheads="1"/>
          </p:cNvSpPr>
          <p:nvPr>
            <p:ph type="body" sz="half" idx="2"/>
          </p:nvPr>
        </p:nvSpPr>
        <p:spPr>
          <a:xfrm>
            <a:off x="381000" y="828675"/>
            <a:ext cx="8123238" cy="5201307"/>
          </a:xfrm>
        </p:spPr>
        <p:txBody>
          <a:bodyPr/>
          <a:lstStyle/>
          <a:p>
            <a:pPr>
              <a:lnSpc>
                <a:spcPct val="90000"/>
              </a:lnSpc>
            </a:pPr>
            <a:r>
              <a:rPr lang="en-US" dirty="0" smtClean="0"/>
              <a:t>Predicate is a new functional interface which has a single Boolean method named test that can be used to wrap up conditional processing.</a:t>
            </a:r>
          </a:p>
          <a:p>
            <a:pPr lvl="1">
              <a:lnSpc>
                <a:spcPct val="90000"/>
              </a:lnSpc>
            </a:pPr>
            <a:r>
              <a:rPr lang="en-US" sz="1800" i="1" dirty="0" err="1" smtClean="0">
                <a:solidFill>
                  <a:srgbClr val="00B0F0"/>
                </a:solidFill>
              </a:rPr>
              <a:t>boolean</a:t>
            </a:r>
            <a:r>
              <a:rPr lang="en-US" sz="1800" i="1" dirty="0" smtClean="0">
                <a:solidFill>
                  <a:srgbClr val="00B0F0"/>
                </a:solidFill>
              </a:rPr>
              <a:t> test(T t);</a:t>
            </a:r>
            <a:r>
              <a:rPr lang="en-US" sz="1400" i="1" dirty="0" smtClean="0">
                <a:solidFill>
                  <a:srgbClr val="00B0F0"/>
                </a:solidFill>
              </a:rPr>
              <a:t>	</a:t>
            </a:r>
            <a:endParaRPr lang="en-US" sz="1400" i="1" dirty="0">
              <a:solidFill>
                <a:srgbClr val="00B0F0"/>
              </a:solidFill>
            </a:endParaRPr>
          </a:p>
          <a:p>
            <a:pPr lvl="1">
              <a:lnSpc>
                <a:spcPct val="90000"/>
              </a:lnSpc>
            </a:pPr>
            <a:endParaRPr lang="en-US" sz="1800" i="1" dirty="0">
              <a:solidFill>
                <a:srgbClr val="00B0F0"/>
              </a:solidFill>
            </a:endParaRPr>
          </a:p>
          <a:p>
            <a:pPr>
              <a:lnSpc>
                <a:spcPct val="90000"/>
              </a:lnSpc>
            </a:pPr>
            <a:r>
              <a:rPr lang="en-US" dirty="0"/>
              <a:t>We can create a new instance of predicate using lambda.</a:t>
            </a:r>
          </a:p>
          <a:p>
            <a:pPr lvl="1">
              <a:lnSpc>
                <a:spcPct val="90000"/>
              </a:lnSpc>
            </a:pPr>
            <a:r>
              <a:rPr lang="en-US" sz="1800" i="1" dirty="0">
                <a:solidFill>
                  <a:srgbClr val="00B0F0"/>
                </a:solidFill>
              </a:rPr>
              <a:t>Predicate&lt;Person&gt; </a:t>
            </a:r>
            <a:r>
              <a:rPr lang="en-US" sz="1800" i="1" dirty="0" err="1">
                <a:solidFill>
                  <a:srgbClr val="00B0F0"/>
                </a:solidFill>
              </a:rPr>
              <a:t>pred</a:t>
            </a:r>
            <a:r>
              <a:rPr lang="en-US" sz="1800" i="1" dirty="0">
                <a:solidFill>
                  <a:srgbClr val="00B0F0"/>
                </a:solidFill>
              </a:rPr>
              <a:t> = (person) -&gt; </a:t>
            </a:r>
            <a:r>
              <a:rPr lang="en-US" sz="1800" i="1" dirty="0" err="1">
                <a:solidFill>
                  <a:srgbClr val="00B0F0"/>
                </a:solidFill>
              </a:rPr>
              <a:t>person.getAge</a:t>
            </a:r>
            <a:r>
              <a:rPr lang="en-US" sz="1800" i="1" dirty="0">
                <a:solidFill>
                  <a:srgbClr val="00B0F0"/>
                </a:solidFill>
              </a:rPr>
              <a:t>() &gt; 30</a:t>
            </a:r>
            <a:r>
              <a:rPr lang="en-US" sz="1800" i="1" dirty="0" smtClean="0">
                <a:solidFill>
                  <a:srgbClr val="00B0F0"/>
                </a:solidFill>
              </a:rPr>
              <a:t>;</a:t>
            </a:r>
          </a:p>
          <a:p>
            <a:pPr lvl="1">
              <a:lnSpc>
                <a:spcPct val="90000"/>
              </a:lnSpc>
            </a:pPr>
            <a:endParaRPr lang="en-US" sz="1800" i="1" dirty="0" smtClean="0">
              <a:solidFill>
                <a:srgbClr val="00B0F0"/>
              </a:solidFill>
            </a:endParaRPr>
          </a:p>
          <a:p>
            <a:pPr>
              <a:lnSpc>
                <a:spcPct val="90000"/>
              </a:lnSpc>
            </a:pPr>
            <a:r>
              <a:rPr lang="en-US" dirty="0"/>
              <a:t>And use </a:t>
            </a:r>
            <a:r>
              <a:rPr lang="en-US" dirty="0" smtClean="0"/>
              <a:t>the predicate to </a:t>
            </a:r>
            <a:r>
              <a:rPr lang="en-US" dirty="0"/>
              <a:t>filter a list of persons</a:t>
            </a:r>
          </a:p>
          <a:p>
            <a:pPr lvl="1"/>
            <a:r>
              <a:rPr lang="en-US" sz="1800" i="1" dirty="0" err="1">
                <a:solidFill>
                  <a:srgbClr val="00B0F0"/>
                </a:solidFill>
              </a:rPr>
              <a:t>persons.forEach</a:t>
            </a:r>
            <a:r>
              <a:rPr lang="en-US" sz="1800" i="1" dirty="0">
                <a:solidFill>
                  <a:srgbClr val="00B0F0"/>
                </a:solidFill>
              </a:rPr>
              <a:t>((person) -&gt;{</a:t>
            </a:r>
          </a:p>
          <a:p>
            <a:pPr marL="684212" lvl="2" indent="0">
              <a:buNone/>
            </a:pPr>
            <a:r>
              <a:rPr lang="en-US" sz="1800" i="1" dirty="0">
                <a:solidFill>
                  <a:srgbClr val="00B0F0"/>
                </a:solidFill>
              </a:rPr>
              <a:t>if(</a:t>
            </a:r>
            <a:r>
              <a:rPr lang="en-US" sz="1800" i="1" dirty="0" err="1">
                <a:solidFill>
                  <a:srgbClr val="00B0F0"/>
                </a:solidFill>
              </a:rPr>
              <a:t>pred.test</a:t>
            </a:r>
            <a:r>
              <a:rPr lang="en-US" sz="1800" i="1" dirty="0">
                <a:solidFill>
                  <a:srgbClr val="00B0F0"/>
                </a:solidFill>
              </a:rPr>
              <a:t>(person)){</a:t>
            </a:r>
          </a:p>
          <a:p>
            <a:pPr marL="684212" lvl="2" indent="0">
              <a:buNone/>
            </a:pPr>
            <a:r>
              <a:rPr lang="en-US" sz="1800" i="1" dirty="0" err="1">
                <a:solidFill>
                  <a:srgbClr val="00B0F0"/>
                </a:solidFill>
              </a:rPr>
              <a:t>System.out.println</a:t>
            </a:r>
            <a:r>
              <a:rPr lang="en-US" sz="1800" i="1" dirty="0">
                <a:solidFill>
                  <a:srgbClr val="00B0F0"/>
                </a:solidFill>
              </a:rPr>
              <a:t>(</a:t>
            </a:r>
            <a:r>
              <a:rPr lang="en-US" sz="1800" i="1" dirty="0" err="1">
                <a:solidFill>
                  <a:srgbClr val="00B0F0"/>
                </a:solidFill>
              </a:rPr>
              <a:t>person.getPersonInfo</a:t>
            </a:r>
            <a:r>
              <a:rPr lang="en-US" sz="1800" i="1" dirty="0">
                <a:solidFill>
                  <a:srgbClr val="00B0F0"/>
                </a:solidFill>
              </a:rPr>
              <a:t>());</a:t>
            </a:r>
          </a:p>
          <a:p>
            <a:pPr marL="684212" lvl="2" indent="0">
              <a:buNone/>
            </a:pPr>
            <a:r>
              <a:rPr lang="en-US" sz="1800" i="1" dirty="0">
                <a:solidFill>
                  <a:srgbClr val="00B0F0"/>
                </a:solidFill>
              </a:rPr>
              <a:t>}</a:t>
            </a:r>
          </a:p>
          <a:p>
            <a:pPr marL="341313" lvl="1" indent="0">
              <a:buNone/>
            </a:pPr>
            <a:r>
              <a:rPr lang="en-US" sz="1800" i="1" dirty="0">
                <a:solidFill>
                  <a:srgbClr val="00B0F0"/>
                </a:solidFill>
              </a:rPr>
              <a:t>});</a:t>
            </a:r>
          </a:p>
        </p:txBody>
      </p:sp>
    </p:spTree>
    <p:extLst>
      <p:ext uri="{BB962C8B-B14F-4D97-AF65-F5344CB8AC3E}">
        <p14:creationId xmlns:p14="http://schemas.microsoft.com/office/powerpoint/2010/main" val="3402530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Strategy Pattern using Predicates</a:t>
            </a:r>
            <a:endParaRPr lang="en-US" dirty="0"/>
          </a:p>
        </p:txBody>
      </p:sp>
      <p:sp>
        <p:nvSpPr>
          <p:cNvPr id="302084" name="Rectangle 4"/>
          <p:cNvSpPr>
            <a:spLocks noGrp="1" noChangeArrowheads="1"/>
          </p:cNvSpPr>
          <p:nvPr>
            <p:ph type="body" sz="half" idx="2"/>
          </p:nvPr>
        </p:nvSpPr>
        <p:spPr>
          <a:xfrm>
            <a:off x="381000" y="828675"/>
            <a:ext cx="8123238" cy="5201307"/>
          </a:xfrm>
        </p:spPr>
        <p:txBody>
          <a:bodyPr/>
          <a:lstStyle/>
          <a:p>
            <a:pPr>
              <a:lnSpc>
                <a:spcPct val="90000"/>
              </a:lnSpc>
            </a:pPr>
            <a:r>
              <a:rPr lang="en-US" sz="1800" dirty="0" smtClean="0"/>
              <a:t>Strategy pattern allows the algorithm's </a:t>
            </a:r>
            <a:r>
              <a:rPr lang="en-US" sz="1800" dirty="0"/>
              <a:t>behavior to be selected at runtime</a:t>
            </a:r>
            <a:endParaRPr lang="en-US" sz="1800" dirty="0" smtClean="0"/>
          </a:p>
          <a:p>
            <a:pPr>
              <a:lnSpc>
                <a:spcPct val="90000"/>
              </a:lnSpc>
            </a:pPr>
            <a:endParaRPr lang="en-US" sz="1800" dirty="0"/>
          </a:p>
          <a:p>
            <a:pPr>
              <a:lnSpc>
                <a:spcPct val="90000"/>
              </a:lnSpc>
            </a:pPr>
            <a:r>
              <a:rPr lang="en-US" sz="1800" dirty="0" smtClean="0"/>
              <a:t>A function to find the sum of all numbers in an Array</a:t>
            </a:r>
          </a:p>
          <a:p>
            <a:pPr>
              <a:lnSpc>
                <a:spcPct val="90000"/>
              </a:lnSpc>
            </a:pPr>
            <a:r>
              <a:rPr lang="en-US" sz="1800" dirty="0" smtClean="0"/>
              <a:t>Later we have to provide a function to find the sum of all odd numbers in an Array</a:t>
            </a:r>
          </a:p>
          <a:p>
            <a:pPr>
              <a:lnSpc>
                <a:spcPct val="90000"/>
              </a:lnSpc>
            </a:pPr>
            <a:r>
              <a:rPr lang="en-US" sz="1800" dirty="0" smtClean="0"/>
              <a:t>After some time we are supposed to provide additional function to find the sum of all even numbers.</a:t>
            </a:r>
            <a:endParaRPr lang="en-US" sz="1800" i="1" dirty="0">
              <a:solidFill>
                <a:srgbClr val="00B0F0"/>
              </a:solidFill>
            </a:endParaRPr>
          </a:p>
          <a:p>
            <a:pPr>
              <a:lnSpc>
                <a:spcPct val="90000"/>
              </a:lnSpc>
            </a:pPr>
            <a:endParaRPr lang="en-US" sz="1800" i="1" dirty="0">
              <a:solidFill>
                <a:srgbClr val="00B0F0"/>
              </a:solidFill>
            </a:endParaRPr>
          </a:p>
          <a:p>
            <a:pPr>
              <a:lnSpc>
                <a:spcPct val="90000"/>
              </a:lnSpc>
            </a:pPr>
            <a:r>
              <a:rPr lang="en-US" sz="1800" dirty="0" smtClean="0"/>
              <a:t>In such cases we can make use of the strategy pattern using the Predicate to provide better code.</a:t>
            </a:r>
          </a:p>
          <a:p>
            <a:pPr>
              <a:lnSpc>
                <a:spcPct val="90000"/>
              </a:lnSpc>
            </a:pPr>
            <a:endParaRPr lang="en-US" sz="1800" dirty="0" smtClean="0"/>
          </a:p>
          <a:p>
            <a:pPr marL="341313" lvl="1" indent="0">
              <a:buNone/>
            </a:pPr>
            <a:r>
              <a:rPr lang="en-US" sz="1400" i="1" dirty="0">
                <a:solidFill>
                  <a:srgbClr val="00B0F0"/>
                </a:solidFill>
              </a:rPr>
              <a:t>private static </a:t>
            </a:r>
            <a:r>
              <a:rPr lang="en-US" sz="1400" i="1" dirty="0" err="1">
                <a:solidFill>
                  <a:srgbClr val="00B0F0"/>
                </a:solidFill>
              </a:rPr>
              <a:t>int</a:t>
            </a:r>
            <a:r>
              <a:rPr lang="en-US" sz="1400" i="1" dirty="0">
                <a:solidFill>
                  <a:srgbClr val="00B0F0"/>
                </a:solidFill>
              </a:rPr>
              <a:t> sum(Integer[] array, Predicate&lt;Integer&gt; </a:t>
            </a:r>
            <a:r>
              <a:rPr lang="en-US" sz="1400" i="1" dirty="0" err="1">
                <a:solidFill>
                  <a:srgbClr val="00B0F0"/>
                </a:solidFill>
              </a:rPr>
              <a:t>pred</a:t>
            </a:r>
            <a:r>
              <a:rPr lang="en-US" sz="1400" i="1" dirty="0">
                <a:solidFill>
                  <a:srgbClr val="00B0F0"/>
                </a:solidFill>
              </a:rPr>
              <a:t>) {</a:t>
            </a:r>
          </a:p>
          <a:p>
            <a:pPr marL="685800" lvl="2" indent="0">
              <a:buNone/>
            </a:pPr>
            <a:r>
              <a:rPr lang="en-US" sz="1400" i="1" dirty="0" err="1">
                <a:solidFill>
                  <a:srgbClr val="00B0F0"/>
                </a:solidFill>
              </a:rPr>
              <a:t>int</a:t>
            </a:r>
            <a:r>
              <a:rPr lang="en-US" sz="1400" i="1" dirty="0">
                <a:solidFill>
                  <a:srgbClr val="00B0F0"/>
                </a:solidFill>
              </a:rPr>
              <a:t> sum = 0;</a:t>
            </a:r>
          </a:p>
          <a:p>
            <a:pPr marL="1030288" lvl="3" indent="0">
              <a:buNone/>
            </a:pPr>
            <a:r>
              <a:rPr lang="en-US" sz="1400" i="1" dirty="0">
                <a:solidFill>
                  <a:srgbClr val="00B0F0"/>
                </a:solidFill>
              </a:rPr>
              <a:t>for(Integer </a:t>
            </a:r>
            <a:r>
              <a:rPr lang="en-US" sz="1400" i="1" dirty="0" err="1">
                <a:solidFill>
                  <a:srgbClr val="00B0F0"/>
                </a:solidFill>
              </a:rPr>
              <a:t>val</a:t>
            </a:r>
            <a:r>
              <a:rPr lang="en-US" sz="1400" i="1" dirty="0">
                <a:solidFill>
                  <a:srgbClr val="00B0F0"/>
                </a:solidFill>
              </a:rPr>
              <a:t> : array){</a:t>
            </a:r>
          </a:p>
          <a:p>
            <a:pPr marL="1030288" lvl="3" indent="0">
              <a:buNone/>
            </a:pPr>
            <a:r>
              <a:rPr lang="en-US" sz="1400" i="1" dirty="0">
                <a:solidFill>
                  <a:srgbClr val="00B0F0"/>
                </a:solidFill>
              </a:rPr>
              <a:t> </a:t>
            </a:r>
            <a:r>
              <a:rPr lang="en-US" sz="1400" i="1" dirty="0" smtClean="0">
                <a:solidFill>
                  <a:srgbClr val="00B0F0"/>
                </a:solidFill>
              </a:rPr>
              <a:t>   if(</a:t>
            </a:r>
            <a:r>
              <a:rPr lang="en-US" sz="1400" i="1" dirty="0" err="1" smtClean="0">
                <a:solidFill>
                  <a:srgbClr val="00B0F0"/>
                </a:solidFill>
              </a:rPr>
              <a:t>pred.test</a:t>
            </a:r>
            <a:r>
              <a:rPr lang="en-US" sz="1400" i="1" dirty="0" smtClean="0">
                <a:solidFill>
                  <a:srgbClr val="00B0F0"/>
                </a:solidFill>
              </a:rPr>
              <a:t>(</a:t>
            </a:r>
            <a:r>
              <a:rPr lang="en-US" sz="1400" i="1" dirty="0" err="1" smtClean="0">
                <a:solidFill>
                  <a:srgbClr val="00B0F0"/>
                </a:solidFill>
              </a:rPr>
              <a:t>val</a:t>
            </a:r>
            <a:r>
              <a:rPr lang="en-US" sz="1400" i="1" dirty="0">
                <a:solidFill>
                  <a:srgbClr val="00B0F0"/>
                </a:solidFill>
              </a:rPr>
              <a:t>))</a:t>
            </a:r>
          </a:p>
          <a:p>
            <a:pPr marL="1030288" lvl="3" indent="0">
              <a:buNone/>
            </a:pPr>
            <a:r>
              <a:rPr lang="en-US" sz="1400" i="1" dirty="0" smtClean="0">
                <a:solidFill>
                  <a:srgbClr val="00B0F0"/>
                </a:solidFill>
              </a:rPr>
              <a:t>        sum </a:t>
            </a:r>
            <a:r>
              <a:rPr lang="en-US" sz="1400" i="1" dirty="0">
                <a:solidFill>
                  <a:srgbClr val="00B0F0"/>
                </a:solidFill>
              </a:rPr>
              <a:t>+= </a:t>
            </a:r>
            <a:r>
              <a:rPr lang="en-US" sz="1400" i="1" dirty="0" err="1">
                <a:solidFill>
                  <a:srgbClr val="00B0F0"/>
                </a:solidFill>
              </a:rPr>
              <a:t>val</a:t>
            </a:r>
            <a:r>
              <a:rPr lang="en-US" sz="1400" i="1" dirty="0">
                <a:solidFill>
                  <a:srgbClr val="00B0F0"/>
                </a:solidFill>
              </a:rPr>
              <a:t>;</a:t>
            </a:r>
          </a:p>
          <a:p>
            <a:pPr marL="1030288" lvl="3" indent="0">
              <a:buNone/>
            </a:pPr>
            <a:r>
              <a:rPr lang="en-US" sz="1400" i="1" dirty="0">
                <a:solidFill>
                  <a:srgbClr val="00B0F0"/>
                </a:solidFill>
              </a:rPr>
              <a:t>}</a:t>
            </a:r>
          </a:p>
          <a:p>
            <a:pPr marL="685800" lvl="2" indent="0">
              <a:buNone/>
            </a:pPr>
            <a:r>
              <a:rPr lang="en-US" sz="1400" i="1" dirty="0">
                <a:solidFill>
                  <a:srgbClr val="00B0F0"/>
                </a:solidFill>
              </a:rPr>
              <a:t>return sum;</a:t>
            </a:r>
          </a:p>
          <a:p>
            <a:pPr marL="341313" lvl="1" indent="0">
              <a:buNone/>
            </a:pPr>
            <a:r>
              <a:rPr lang="en-US" sz="1400" i="1" dirty="0">
                <a:solidFill>
                  <a:srgbClr val="00B0F0"/>
                </a:solidFill>
              </a:rPr>
              <a:t>}</a:t>
            </a:r>
          </a:p>
        </p:txBody>
      </p:sp>
    </p:spTree>
    <p:extLst>
      <p:ext uri="{BB962C8B-B14F-4D97-AF65-F5344CB8AC3E}">
        <p14:creationId xmlns:p14="http://schemas.microsoft.com/office/powerpoint/2010/main" val="2229681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Method reference</a:t>
            </a:r>
            <a:endParaRPr lang="en-US" dirty="0"/>
          </a:p>
        </p:txBody>
      </p:sp>
      <p:sp>
        <p:nvSpPr>
          <p:cNvPr id="302084" name="Rectangle 4"/>
          <p:cNvSpPr>
            <a:spLocks noGrp="1" noChangeArrowheads="1"/>
          </p:cNvSpPr>
          <p:nvPr>
            <p:ph type="body" sz="half" idx="2"/>
          </p:nvPr>
        </p:nvSpPr>
        <p:spPr>
          <a:xfrm>
            <a:off x="381000" y="828675"/>
            <a:ext cx="8123238" cy="5201307"/>
          </a:xfrm>
        </p:spPr>
        <p:txBody>
          <a:bodyPr/>
          <a:lstStyle/>
          <a:p>
            <a:pPr>
              <a:lnSpc>
                <a:spcPct val="90000"/>
              </a:lnSpc>
            </a:pPr>
            <a:r>
              <a:rPr lang="en-US" dirty="0"/>
              <a:t>Some times, A lambda expression do nothing but just calls a method which is already </a:t>
            </a:r>
            <a:r>
              <a:rPr lang="en-US" dirty="0" smtClean="0"/>
              <a:t>defined. In </a:t>
            </a:r>
            <a:r>
              <a:rPr lang="en-US" dirty="0"/>
              <a:t>this case, to be more lazy to write, You can use method references</a:t>
            </a:r>
            <a:r>
              <a:rPr lang="en-US" dirty="0" smtClean="0"/>
              <a:t>.</a:t>
            </a:r>
          </a:p>
          <a:p>
            <a:pPr>
              <a:lnSpc>
                <a:spcPct val="90000"/>
              </a:lnSpc>
            </a:pPr>
            <a:endParaRPr lang="en-US" dirty="0" smtClean="0"/>
          </a:p>
          <a:p>
            <a:pPr>
              <a:lnSpc>
                <a:spcPct val="90000"/>
              </a:lnSpc>
            </a:pPr>
            <a:r>
              <a:rPr lang="en-US" dirty="0"/>
              <a:t>Method references are just compact and more readable form of a lambda expression for already written methods. </a:t>
            </a:r>
            <a:r>
              <a:rPr lang="en-US" b="1" dirty="0">
                <a:solidFill>
                  <a:srgbClr val="00B0F0"/>
                </a:solidFill>
              </a:rPr>
              <a:t>“::”</a:t>
            </a:r>
            <a:r>
              <a:rPr lang="en-US" dirty="0"/>
              <a:t> operator is used for method reference.</a:t>
            </a:r>
            <a:endParaRPr lang="en-US" dirty="0" smtClean="0"/>
          </a:p>
          <a:p>
            <a:pPr>
              <a:lnSpc>
                <a:spcPct val="90000"/>
              </a:lnSpc>
            </a:pPr>
            <a:endParaRPr lang="en-US" dirty="0"/>
          </a:p>
          <a:p>
            <a:pPr>
              <a:lnSpc>
                <a:spcPct val="90000"/>
              </a:lnSpc>
            </a:pPr>
            <a:r>
              <a:rPr lang="en-US" dirty="0" smtClean="0"/>
              <a:t>Method reference can be used on 4 kinds of methods</a:t>
            </a:r>
          </a:p>
          <a:p>
            <a:pPr lvl="1">
              <a:lnSpc>
                <a:spcPct val="90000"/>
              </a:lnSpc>
            </a:pPr>
            <a:r>
              <a:rPr lang="en-US" dirty="0" smtClean="0"/>
              <a:t>Static method of any class</a:t>
            </a:r>
          </a:p>
          <a:p>
            <a:pPr lvl="1">
              <a:lnSpc>
                <a:spcPct val="90000"/>
              </a:lnSpc>
            </a:pPr>
            <a:r>
              <a:rPr lang="en-US" dirty="0" smtClean="0"/>
              <a:t>Instance methods of a particular object</a:t>
            </a:r>
          </a:p>
          <a:p>
            <a:pPr lvl="1">
              <a:lnSpc>
                <a:spcPct val="90000"/>
              </a:lnSpc>
            </a:pPr>
            <a:r>
              <a:rPr lang="en-US" dirty="0" smtClean="0"/>
              <a:t>Instance method of an arbitrary methods</a:t>
            </a:r>
          </a:p>
          <a:p>
            <a:pPr lvl="2">
              <a:lnSpc>
                <a:spcPct val="90000"/>
              </a:lnSpc>
            </a:pPr>
            <a:r>
              <a:rPr lang="en-US" dirty="0" smtClean="0"/>
              <a:t>In which case you would refer to it just like it where a static method.</a:t>
            </a:r>
          </a:p>
          <a:p>
            <a:pPr lvl="1">
              <a:lnSpc>
                <a:spcPct val="90000"/>
              </a:lnSpc>
            </a:pPr>
            <a:r>
              <a:rPr lang="en-US" dirty="0" smtClean="0"/>
              <a:t>References to constructor methods</a:t>
            </a:r>
          </a:p>
          <a:p>
            <a:pPr lvl="1">
              <a:lnSpc>
                <a:spcPct val="90000"/>
              </a:lnSpc>
            </a:pPr>
            <a:endParaRPr lang="en-US" dirty="0"/>
          </a:p>
        </p:txBody>
      </p:sp>
    </p:spTree>
    <p:extLst>
      <p:ext uri="{BB962C8B-B14F-4D97-AF65-F5344CB8AC3E}">
        <p14:creationId xmlns:p14="http://schemas.microsoft.com/office/powerpoint/2010/main" val="2994000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57200" y="3656013"/>
            <a:ext cx="8062470" cy="779462"/>
          </a:xfrm>
        </p:spPr>
        <p:txBody>
          <a:bodyPr/>
          <a:lstStyle/>
          <a:p>
            <a:r>
              <a:rPr lang="en-US" dirty="0" smtClean="0"/>
              <a:t>Lambda Vs. Anonymous Inner class</a:t>
            </a:r>
            <a:endParaRPr lang="en-US" dirty="0"/>
          </a:p>
        </p:txBody>
      </p:sp>
      <p:sp>
        <p:nvSpPr>
          <p:cNvPr id="302084" name="Rectangle 4"/>
          <p:cNvSpPr>
            <a:spLocks noGrp="1" noChangeArrowheads="1"/>
          </p:cNvSpPr>
          <p:nvPr>
            <p:ph type="body" sz="half" idx="2"/>
          </p:nvPr>
        </p:nvSpPr>
        <p:spPr>
          <a:xfrm>
            <a:off x="457200" y="4537075"/>
            <a:ext cx="8123238" cy="1762125"/>
          </a:xfrm>
        </p:spPr>
        <p:txBody>
          <a:bodyPr/>
          <a:lstStyle/>
          <a:p>
            <a:pPr lvl="1">
              <a:lnSpc>
                <a:spcPct val="90000"/>
              </a:lnSpc>
            </a:pPr>
            <a:r>
              <a:rPr lang="en-US" dirty="0" smtClean="0"/>
              <a:t>Inner class generate multiple class files</a:t>
            </a:r>
          </a:p>
          <a:p>
            <a:pPr lvl="1">
              <a:lnSpc>
                <a:spcPct val="90000"/>
              </a:lnSpc>
            </a:pPr>
            <a:r>
              <a:rPr lang="en-US" dirty="0" smtClean="0"/>
              <a:t>Inner class can have state in the form of instance variables.</a:t>
            </a:r>
          </a:p>
          <a:p>
            <a:pPr lvl="1">
              <a:lnSpc>
                <a:spcPct val="90000"/>
              </a:lnSpc>
            </a:pPr>
            <a:r>
              <a:rPr lang="en-US" dirty="0" smtClean="0"/>
              <a:t>Inner class can have multiple method implementations</a:t>
            </a:r>
          </a:p>
          <a:p>
            <a:pPr lvl="1">
              <a:lnSpc>
                <a:spcPct val="90000"/>
              </a:lnSpc>
            </a:pPr>
            <a:r>
              <a:rPr lang="en-US" dirty="0" smtClean="0"/>
              <a:t>this keyword in inner class refers to the inner class whereas in lambda this refers to the enclosing object</a:t>
            </a:r>
            <a:endParaRPr lang="en-US" dirty="0"/>
          </a:p>
          <a:p>
            <a:pPr lvl="1">
              <a:lnSpc>
                <a:spcPct val="90000"/>
              </a:lnSpc>
            </a:pPr>
            <a:endParaRPr lang="en-US" dirty="0" smtClean="0"/>
          </a:p>
          <a:p>
            <a:pPr lvl="1">
              <a:lnSpc>
                <a:spcPct val="90000"/>
              </a:lnSpc>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5863"/>
            <a:ext cx="8668960" cy="3399350"/>
          </a:xfrm>
          <a:prstGeom prst="rect">
            <a:avLst/>
          </a:prstGeom>
        </p:spPr>
      </p:pic>
    </p:spTree>
    <p:extLst>
      <p:ext uri="{BB962C8B-B14F-4D97-AF65-F5344CB8AC3E}">
        <p14:creationId xmlns:p14="http://schemas.microsoft.com/office/powerpoint/2010/main" val="2968851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98930" y="2843213"/>
            <a:ext cx="8062470" cy="779462"/>
          </a:xfrm>
        </p:spPr>
        <p:txBody>
          <a:bodyPr/>
          <a:lstStyle/>
          <a:p>
            <a:pPr algn="ctr"/>
            <a:r>
              <a:rPr lang="en-US" sz="4000" dirty="0" smtClean="0"/>
              <a:t>Stream API</a:t>
            </a:r>
            <a:br>
              <a:rPr lang="en-US" sz="4000" dirty="0" smtClean="0"/>
            </a:br>
            <a:endParaRPr lang="en-US" sz="4000" dirty="0"/>
          </a:p>
        </p:txBody>
      </p:sp>
    </p:spTree>
    <p:extLst>
      <p:ext uri="{BB962C8B-B14F-4D97-AF65-F5344CB8AC3E}">
        <p14:creationId xmlns:p14="http://schemas.microsoft.com/office/powerpoint/2010/main" val="1803526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b="0" dirty="0" smtClean="0"/>
              <a:t>History</a:t>
            </a:r>
            <a:endParaRPr lang="en-US" b="0" dirty="0"/>
          </a:p>
        </p:txBody>
      </p:sp>
      <p:sp>
        <p:nvSpPr>
          <p:cNvPr id="302084" name="Rectangle 4"/>
          <p:cNvSpPr>
            <a:spLocks noGrp="1" noChangeArrowheads="1"/>
          </p:cNvSpPr>
          <p:nvPr>
            <p:ph type="body" sz="half" idx="2"/>
          </p:nvPr>
        </p:nvSpPr>
        <p:spPr>
          <a:xfrm>
            <a:off x="342900" y="762000"/>
            <a:ext cx="8123238" cy="5308600"/>
          </a:xfrm>
        </p:spPr>
        <p:txBody>
          <a:bodyPr/>
          <a:lstStyle/>
          <a:p>
            <a:pPr>
              <a:lnSpc>
                <a:spcPct val="90000"/>
              </a:lnSpc>
            </a:pPr>
            <a:endParaRPr lang="en-US" sz="2000" dirty="0" smtClean="0"/>
          </a:p>
          <a:p>
            <a:pPr>
              <a:lnSpc>
                <a:spcPct val="90000"/>
              </a:lnSpc>
            </a:pPr>
            <a:r>
              <a:rPr lang="en-US" b="1" u="sng" dirty="0"/>
              <a:t>Java</a:t>
            </a:r>
            <a:r>
              <a:rPr lang="en-US" sz="2000" b="1" u="sng" dirty="0"/>
              <a:t> 5 </a:t>
            </a:r>
            <a:r>
              <a:rPr lang="en-US" sz="1400" b="1" u="sng" dirty="0"/>
              <a:t>(2004</a:t>
            </a:r>
            <a:r>
              <a:rPr lang="en-US" sz="1400" b="1" u="sng" dirty="0" smtClean="0"/>
              <a:t>)</a:t>
            </a:r>
            <a:endParaRPr lang="en-US" sz="2000" dirty="0"/>
          </a:p>
          <a:p>
            <a:pPr lvl="1">
              <a:lnSpc>
                <a:spcPct val="90000"/>
              </a:lnSpc>
            </a:pPr>
            <a:r>
              <a:rPr lang="en-US" sz="1600" dirty="0" smtClean="0"/>
              <a:t>Biggest update before Java 8</a:t>
            </a:r>
          </a:p>
          <a:p>
            <a:pPr lvl="1">
              <a:lnSpc>
                <a:spcPct val="90000"/>
              </a:lnSpc>
            </a:pPr>
            <a:r>
              <a:rPr lang="en-US" sz="1800" b="1" dirty="0" smtClean="0"/>
              <a:t>Generics</a:t>
            </a:r>
            <a:endParaRPr lang="en-US" sz="2000" b="1" dirty="0" smtClean="0"/>
          </a:p>
          <a:p>
            <a:pPr lvl="1">
              <a:lnSpc>
                <a:spcPct val="90000"/>
              </a:lnSpc>
            </a:pPr>
            <a:r>
              <a:rPr lang="en-US" sz="1600" dirty="0" smtClean="0"/>
              <a:t>Annotations</a:t>
            </a:r>
          </a:p>
          <a:p>
            <a:pPr lvl="1">
              <a:lnSpc>
                <a:spcPct val="90000"/>
              </a:lnSpc>
            </a:pPr>
            <a:r>
              <a:rPr lang="en-US" sz="1600" dirty="0" smtClean="0"/>
              <a:t>Concurrent collections</a:t>
            </a:r>
          </a:p>
          <a:p>
            <a:pPr lvl="1">
              <a:lnSpc>
                <a:spcPct val="90000"/>
              </a:lnSpc>
            </a:pPr>
            <a:r>
              <a:rPr lang="en-US" sz="1600" dirty="0" err="1" smtClean="0"/>
              <a:t>Enum</a:t>
            </a:r>
            <a:r>
              <a:rPr lang="en-US" sz="1600" dirty="0" smtClean="0"/>
              <a:t> types</a:t>
            </a:r>
          </a:p>
          <a:p>
            <a:pPr lvl="1">
              <a:lnSpc>
                <a:spcPct val="90000"/>
              </a:lnSpc>
            </a:pPr>
            <a:r>
              <a:rPr lang="en-US" sz="1600" dirty="0" smtClean="0"/>
              <a:t>For Each</a:t>
            </a:r>
          </a:p>
          <a:p>
            <a:pPr lvl="1">
              <a:lnSpc>
                <a:spcPct val="90000"/>
              </a:lnSpc>
            </a:pPr>
            <a:r>
              <a:rPr lang="en-US" sz="1600" dirty="0" smtClean="0"/>
              <a:t>Static Imports</a:t>
            </a:r>
            <a:endParaRPr lang="en-US" sz="1600" dirty="0"/>
          </a:p>
          <a:p>
            <a:pPr lvl="1">
              <a:lnSpc>
                <a:spcPct val="90000"/>
              </a:lnSpc>
            </a:pPr>
            <a:endParaRPr lang="en-US" sz="1600" b="1" dirty="0"/>
          </a:p>
          <a:p>
            <a:pPr>
              <a:lnSpc>
                <a:spcPct val="90000"/>
              </a:lnSpc>
            </a:pPr>
            <a:r>
              <a:rPr lang="en-US" b="1" u="sng" dirty="0" smtClean="0"/>
              <a:t>Java 6</a:t>
            </a:r>
          </a:p>
          <a:p>
            <a:pPr lvl="1">
              <a:lnSpc>
                <a:spcPct val="90000"/>
              </a:lnSpc>
            </a:pPr>
            <a:r>
              <a:rPr lang="en-US" sz="1600" dirty="0" smtClean="0"/>
              <a:t>Some performance improvements under the hood</a:t>
            </a:r>
          </a:p>
          <a:p>
            <a:pPr lvl="1">
              <a:lnSpc>
                <a:spcPct val="90000"/>
              </a:lnSpc>
            </a:pPr>
            <a:r>
              <a:rPr lang="en-US" sz="1600" dirty="0" smtClean="0"/>
              <a:t>Better XML parsing</a:t>
            </a:r>
          </a:p>
          <a:p>
            <a:pPr lvl="1">
              <a:lnSpc>
                <a:spcPct val="90000"/>
              </a:lnSpc>
            </a:pPr>
            <a:r>
              <a:rPr lang="en-US" sz="1600" dirty="0" smtClean="0"/>
              <a:t>First scripting engine (Rhino)</a:t>
            </a:r>
          </a:p>
        </p:txBody>
      </p:sp>
    </p:spTree>
    <p:extLst>
      <p:ext uri="{BB962C8B-B14F-4D97-AF65-F5344CB8AC3E}">
        <p14:creationId xmlns:p14="http://schemas.microsoft.com/office/powerpoint/2010/main" val="3737441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Stream</a:t>
            </a:r>
            <a:endParaRPr lang="en-US" dirty="0"/>
          </a:p>
        </p:txBody>
      </p:sp>
      <p:sp>
        <p:nvSpPr>
          <p:cNvPr id="302084" name="Rectangle 4"/>
          <p:cNvSpPr>
            <a:spLocks noGrp="1" noChangeArrowheads="1"/>
          </p:cNvSpPr>
          <p:nvPr>
            <p:ph type="body" sz="half" idx="2"/>
          </p:nvPr>
        </p:nvSpPr>
        <p:spPr>
          <a:xfrm>
            <a:off x="368300" y="803275"/>
            <a:ext cx="8123238" cy="5201307"/>
          </a:xfrm>
        </p:spPr>
        <p:txBody>
          <a:bodyPr/>
          <a:lstStyle/>
          <a:p>
            <a:pPr lvl="1">
              <a:lnSpc>
                <a:spcPct val="90000"/>
              </a:lnSpc>
            </a:pPr>
            <a:r>
              <a:rPr lang="en-US" dirty="0" smtClean="0"/>
              <a:t>It’s a new way of working with data as a whole instead of dealing with each item individually.</a:t>
            </a:r>
          </a:p>
          <a:p>
            <a:pPr lvl="1">
              <a:lnSpc>
                <a:spcPct val="90000"/>
              </a:lnSpc>
            </a:pPr>
            <a:endParaRPr lang="en-US" dirty="0" smtClean="0"/>
          </a:p>
          <a:p>
            <a:pPr lvl="1">
              <a:lnSpc>
                <a:spcPct val="90000"/>
              </a:lnSpc>
            </a:pPr>
            <a:r>
              <a:rPr lang="en-US" dirty="0"/>
              <a:t>Stream has a </a:t>
            </a:r>
          </a:p>
          <a:p>
            <a:pPr lvl="2">
              <a:lnSpc>
                <a:spcPct val="90000"/>
              </a:lnSpc>
            </a:pPr>
            <a:r>
              <a:rPr lang="en-US" dirty="0"/>
              <a:t>Source - that the stream can pull objects from </a:t>
            </a:r>
          </a:p>
          <a:p>
            <a:pPr lvl="2">
              <a:lnSpc>
                <a:spcPct val="90000"/>
              </a:lnSpc>
            </a:pPr>
            <a:r>
              <a:rPr lang="en-US" dirty="0"/>
              <a:t>Pipeline – of operations that will be executed</a:t>
            </a:r>
          </a:p>
          <a:p>
            <a:pPr lvl="2">
              <a:lnSpc>
                <a:spcPct val="90000"/>
              </a:lnSpc>
            </a:pPr>
            <a:r>
              <a:rPr lang="en-US" dirty="0"/>
              <a:t>Terminal – that will pull values from the </a:t>
            </a:r>
            <a:r>
              <a:rPr lang="en-US" dirty="0" smtClean="0"/>
              <a:t>stream</a:t>
            </a:r>
          </a:p>
          <a:p>
            <a:pPr lvl="1">
              <a:lnSpc>
                <a:spcPct val="90000"/>
              </a:lnSpc>
            </a:pPr>
            <a:endParaRPr lang="en-US" dirty="0"/>
          </a:p>
          <a:p>
            <a:pPr lvl="1">
              <a:lnSpc>
                <a:spcPct val="90000"/>
              </a:lnSpc>
            </a:pPr>
            <a:r>
              <a:rPr lang="en-US" dirty="0" smtClean="0"/>
              <a:t>Two kind of collection stream.</a:t>
            </a:r>
          </a:p>
          <a:p>
            <a:pPr lvl="2">
              <a:lnSpc>
                <a:spcPct val="90000"/>
              </a:lnSpc>
            </a:pPr>
            <a:r>
              <a:rPr lang="en-US" dirty="0" smtClean="0"/>
              <a:t>Sequential Stream </a:t>
            </a:r>
          </a:p>
          <a:p>
            <a:pPr lvl="3">
              <a:lnSpc>
                <a:spcPct val="90000"/>
              </a:lnSpc>
            </a:pPr>
            <a:r>
              <a:rPr lang="en-US" dirty="0" smtClean="0"/>
              <a:t>Process the data sequentially one at a time in the same order</a:t>
            </a:r>
          </a:p>
          <a:p>
            <a:pPr lvl="2">
              <a:lnSpc>
                <a:spcPct val="90000"/>
              </a:lnSpc>
            </a:pPr>
            <a:r>
              <a:rPr lang="en-US" dirty="0" smtClean="0"/>
              <a:t>Parallel stream</a:t>
            </a:r>
          </a:p>
          <a:p>
            <a:pPr lvl="3">
              <a:lnSpc>
                <a:spcPct val="90000"/>
              </a:lnSpc>
            </a:pPr>
            <a:r>
              <a:rPr lang="en-US" dirty="0" smtClean="0"/>
              <a:t>A stream that can be broken up and work load split among multiple processors.</a:t>
            </a:r>
          </a:p>
          <a:p>
            <a:pPr lvl="3">
              <a:lnSpc>
                <a:spcPct val="90000"/>
              </a:lnSpc>
            </a:pPr>
            <a:r>
              <a:rPr lang="en-US" dirty="0" smtClean="0"/>
              <a:t>This might not necessarily provide performance benefits.</a:t>
            </a:r>
          </a:p>
          <a:p>
            <a:pPr lvl="3">
              <a:lnSpc>
                <a:spcPct val="90000"/>
              </a:lnSpc>
            </a:pPr>
            <a:r>
              <a:rPr lang="en-US" dirty="0" smtClean="0"/>
              <a:t>It depend upon the size of dataset and nature of hardware</a:t>
            </a:r>
            <a:endParaRPr lang="en-US" dirty="0"/>
          </a:p>
        </p:txBody>
      </p:sp>
    </p:spTree>
    <p:extLst>
      <p:ext uri="{BB962C8B-B14F-4D97-AF65-F5344CB8AC3E}">
        <p14:creationId xmlns:p14="http://schemas.microsoft.com/office/powerpoint/2010/main" val="1713810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Life Cycle of the Stream</a:t>
            </a:r>
            <a:endParaRPr lang="en-US" dirty="0"/>
          </a:p>
        </p:txBody>
      </p:sp>
      <p:sp>
        <p:nvSpPr>
          <p:cNvPr id="302084" name="Rectangle 4"/>
          <p:cNvSpPr>
            <a:spLocks noGrp="1" noChangeArrowheads="1"/>
          </p:cNvSpPr>
          <p:nvPr>
            <p:ph type="body" sz="half" idx="2"/>
          </p:nvPr>
        </p:nvSpPr>
        <p:spPr>
          <a:xfrm>
            <a:off x="381000" y="1006475"/>
            <a:ext cx="8123238" cy="5201307"/>
          </a:xfrm>
        </p:spPr>
        <p:txBody>
          <a:bodyPr/>
          <a:lstStyle/>
          <a:p>
            <a:pPr lvl="1">
              <a:lnSpc>
                <a:spcPct val="90000"/>
              </a:lnSpc>
            </a:pPr>
            <a:r>
              <a:rPr lang="en-US" dirty="0" smtClean="0"/>
              <a:t>Creation</a:t>
            </a:r>
          </a:p>
          <a:p>
            <a:pPr marL="684212" lvl="2" indent="0">
              <a:lnSpc>
                <a:spcPct val="90000"/>
              </a:lnSpc>
              <a:buNone/>
            </a:pPr>
            <a:r>
              <a:rPr lang="en-US" dirty="0" smtClean="0"/>
              <a:t>	Streams get created from a source object such a collection</a:t>
            </a:r>
          </a:p>
          <a:p>
            <a:pPr lvl="1">
              <a:lnSpc>
                <a:spcPct val="90000"/>
              </a:lnSpc>
            </a:pPr>
            <a:endParaRPr lang="en-US" dirty="0" smtClean="0"/>
          </a:p>
          <a:p>
            <a:pPr lvl="1">
              <a:lnSpc>
                <a:spcPct val="90000"/>
              </a:lnSpc>
            </a:pPr>
            <a:r>
              <a:rPr lang="en-US" dirty="0" smtClean="0"/>
              <a:t>Configuration</a:t>
            </a:r>
          </a:p>
          <a:p>
            <a:pPr marL="684212" lvl="2" indent="0">
              <a:lnSpc>
                <a:spcPct val="90000"/>
              </a:lnSpc>
              <a:buNone/>
            </a:pPr>
            <a:r>
              <a:rPr lang="en-US" dirty="0" smtClean="0"/>
              <a:t>	Streams get configured with a collection of pipeline operations</a:t>
            </a:r>
          </a:p>
          <a:p>
            <a:pPr marL="684212" lvl="2" indent="0">
              <a:lnSpc>
                <a:spcPct val="90000"/>
              </a:lnSpc>
              <a:buNone/>
            </a:pPr>
            <a:endParaRPr lang="en-US" dirty="0" smtClean="0"/>
          </a:p>
          <a:p>
            <a:pPr lvl="1">
              <a:lnSpc>
                <a:spcPct val="90000"/>
              </a:lnSpc>
            </a:pPr>
            <a:r>
              <a:rPr lang="en-US" dirty="0" smtClean="0"/>
              <a:t>Execution</a:t>
            </a:r>
          </a:p>
          <a:p>
            <a:pPr marL="684212" lvl="2" indent="0">
              <a:lnSpc>
                <a:spcPct val="90000"/>
              </a:lnSpc>
              <a:buNone/>
            </a:pPr>
            <a:r>
              <a:rPr lang="en-US" dirty="0"/>
              <a:t>	</a:t>
            </a:r>
            <a:r>
              <a:rPr lang="en-US" dirty="0" smtClean="0"/>
              <a:t>Stream terminal operation is invoked which starts pulling objects through the operation pipeline of the stream	</a:t>
            </a:r>
          </a:p>
          <a:p>
            <a:pPr marL="684212" lvl="2" indent="0">
              <a:lnSpc>
                <a:spcPct val="90000"/>
              </a:lnSpc>
              <a:buNone/>
            </a:pPr>
            <a:endParaRPr lang="en-US" dirty="0" smtClean="0"/>
          </a:p>
          <a:p>
            <a:pPr marL="682625" lvl="1" indent="-342900">
              <a:lnSpc>
                <a:spcPct val="90000"/>
              </a:lnSpc>
            </a:pPr>
            <a:r>
              <a:rPr lang="en-US" dirty="0"/>
              <a:t>Clean </a:t>
            </a:r>
            <a:r>
              <a:rPr lang="en-US" dirty="0" smtClean="0"/>
              <a:t>up</a:t>
            </a:r>
          </a:p>
          <a:p>
            <a:pPr marL="684212" lvl="2" indent="0">
              <a:lnSpc>
                <a:spcPct val="90000"/>
              </a:lnSpc>
              <a:buNone/>
            </a:pPr>
            <a:r>
              <a:rPr lang="en-US" dirty="0" smtClean="0"/>
              <a:t>	Streams can only be used once.</a:t>
            </a:r>
            <a:endParaRPr lang="en-US" dirty="0"/>
          </a:p>
          <a:p>
            <a:pPr marL="684212" lvl="2" indent="0">
              <a:lnSpc>
                <a:spcPct val="90000"/>
              </a:lnSpc>
              <a:buNone/>
            </a:pPr>
            <a:endParaRPr lang="en-US" dirty="0"/>
          </a:p>
        </p:txBody>
      </p:sp>
    </p:spTree>
    <p:extLst>
      <p:ext uri="{BB962C8B-B14F-4D97-AF65-F5344CB8AC3E}">
        <p14:creationId xmlns:p14="http://schemas.microsoft.com/office/powerpoint/2010/main" val="3153020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How to create Stream</a:t>
            </a:r>
            <a:endParaRPr lang="en-US" dirty="0"/>
          </a:p>
        </p:txBody>
      </p:sp>
      <p:sp>
        <p:nvSpPr>
          <p:cNvPr id="302084" name="Rectangle 4"/>
          <p:cNvSpPr>
            <a:spLocks noGrp="1" noChangeArrowheads="1"/>
          </p:cNvSpPr>
          <p:nvPr>
            <p:ph type="body" sz="half" idx="2"/>
          </p:nvPr>
        </p:nvSpPr>
        <p:spPr>
          <a:xfrm>
            <a:off x="317500" y="1006475"/>
            <a:ext cx="8123238" cy="5201307"/>
          </a:xfrm>
        </p:spPr>
        <p:txBody>
          <a:bodyPr/>
          <a:lstStyle/>
          <a:p>
            <a:pPr lvl="1">
              <a:lnSpc>
                <a:spcPct val="90000"/>
              </a:lnSpc>
            </a:pPr>
            <a:r>
              <a:rPr lang="en-US" dirty="0" smtClean="0"/>
              <a:t>To create a Stream from </a:t>
            </a:r>
            <a:r>
              <a:rPr lang="en-US" dirty="0" smtClean="0">
                <a:solidFill>
                  <a:srgbClr val="FF6600"/>
                </a:solidFill>
              </a:rPr>
              <a:t>collection</a:t>
            </a:r>
            <a:r>
              <a:rPr lang="en-US" dirty="0" smtClean="0"/>
              <a:t> use </a:t>
            </a:r>
            <a:r>
              <a:rPr lang="en-US" i="1" dirty="0" smtClean="0">
                <a:solidFill>
                  <a:srgbClr val="00B0F0"/>
                </a:solidFill>
              </a:rPr>
              <a:t>stream </a:t>
            </a:r>
            <a:r>
              <a:rPr lang="en-US" dirty="0" smtClean="0"/>
              <a:t>and </a:t>
            </a:r>
            <a:r>
              <a:rPr lang="en-US" i="1" dirty="0" err="1" smtClean="0">
                <a:solidFill>
                  <a:srgbClr val="00B0F0"/>
                </a:solidFill>
              </a:rPr>
              <a:t>parallelStream</a:t>
            </a:r>
            <a:r>
              <a:rPr lang="en-US" i="1" dirty="0" smtClean="0">
                <a:solidFill>
                  <a:srgbClr val="00B0F0"/>
                </a:solidFill>
              </a:rPr>
              <a:t> </a:t>
            </a:r>
            <a:r>
              <a:rPr lang="en-US" dirty="0" smtClean="0"/>
              <a:t>default methods in collection interface. </a:t>
            </a:r>
          </a:p>
          <a:p>
            <a:pPr marL="687387" lvl="2" indent="0">
              <a:buNone/>
            </a:pPr>
            <a:r>
              <a:rPr lang="en-US" sz="1400" i="1" dirty="0" err="1" smtClean="0">
                <a:solidFill>
                  <a:srgbClr val="00B0F0"/>
                </a:solidFill>
              </a:rPr>
              <a:t>personsCollection.stream</a:t>
            </a:r>
            <a:r>
              <a:rPr lang="en-US" sz="1400" i="1" dirty="0" smtClean="0">
                <a:solidFill>
                  <a:srgbClr val="00B0F0"/>
                </a:solidFill>
              </a:rPr>
              <a:t>();</a:t>
            </a:r>
            <a:endParaRPr lang="en-US" sz="1400" i="1" dirty="0">
              <a:solidFill>
                <a:srgbClr val="00B0F0"/>
              </a:solidFill>
            </a:endParaRPr>
          </a:p>
          <a:p>
            <a:pPr marL="687387" lvl="2" indent="0">
              <a:buNone/>
            </a:pPr>
            <a:r>
              <a:rPr lang="en-US" sz="1400" i="1" dirty="0" err="1" smtClean="0">
                <a:solidFill>
                  <a:srgbClr val="00B0F0"/>
                </a:solidFill>
              </a:rPr>
              <a:t>personsCollection.parallelStream</a:t>
            </a:r>
            <a:r>
              <a:rPr lang="en-US" sz="1400" i="1" dirty="0" smtClean="0">
                <a:solidFill>
                  <a:srgbClr val="00B0F0"/>
                </a:solidFill>
              </a:rPr>
              <a:t>();</a:t>
            </a:r>
            <a:endParaRPr lang="en-US" sz="1400" i="1" dirty="0">
              <a:solidFill>
                <a:srgbClr val="00B0F0"/>
              </a:solidFill>
            </a:endParaRPr>
          </a:p>
          <a:p>
            <a:pPr marL="687387" lvl="2" indent="0">
              <a:buNone/>
            </a:pPr>
            <a:endParaRPr lang="en-US" sz="1400" i="1" dirty="0">
              <a:solidFill>
                <a:srgbClr val="00B0F0"/>
              </a:solidFill>
            </a:endParaRPr>
          </a:p>
          <a:p>
            <a:pPr marL="685800" lvl="1" indent="-342900"/>
            <a:r>
              <a:rPr lang="en-US" dirty="0" smtClean="0"/>
              <a:t>There are a couple of approaches to create stream from </a:t>
            </a:r>
            <a:r>
              <a:rPr lang="en-US" dirty="0" smtClean="0">
                <a:solidFill>
                  <a:srgbClr val="EE6000"/>
                </a:solidFill>
              </a:rPr>
              <a:t>arrays</a:t>
            </a:r>
            <a:r>
              <a:rPr lang="en-US" dirty="0" smtClean="0"/>
              <a:t> directly without converting them to a collection class </a:t>
            </a:r>
          </a:p>
          <a:p>
            <a:pPr marL="1031875" lvl="3" indent="0">
              <a:buNone/>
            </a:pPr>
            <a:r>
              <a:rPr lang="en-US" sz="1400" i="1" dirty="0" err="1">
                <a:solidFill>
                  <a:srgbClr val="00B0F0"/>
                </a:solidFill>
              </a:rPr>
              <a:t>Stream.of</a:t>
            </a:r>
            <a:r>
              <a:rPr lang="en-US" sz="1400" i="1" dirty="0">
                <a:solidFill>
                  <a:srgbClr val="00B0F0"/>
                </a:solidFill>
              </a:rPr>
              <a:t>(array);</a:t>
            </a:r>
          </a:p>
          <a:p>
            <a:pPr marL="1031875" lvl="3" indent="0">
              <a:buNone/>
            </a:pPr>
            <a:r>
              <a:rPr lang="en-US" sz="1400" i="1" dirty="0" err="1" smtClean="0">
                <a:solidFill>
                  <a:srgbClr val="00B0F0"/>
                </a:solidFill>
              </a:rPr>
              <a:t>Arrays.stream</a:t>
            </a:r>
            <a:r>
              <a:rPr lang="en-US" sz="1400" i="1" dirty="0" smtClean="0">
                <a:solidFill>
                  <a:srgbClr val="00B0F0"/>
                </a:solidFill>
              </a:rPr>
              <a:t>(array</a:t>
            </a:r>
            <a:r>
              <a:rPr lang="en-US" sz="1400" i="1" dirty="0">
                <a:solidFill>
                  <a:srgbClr val="00B0F0"/>
                </a:solidFill>
              </a:rPr>
              <a:t>);</a:t>
            </a:r>
          </a:p>
          <a:p>
            <a:pPr marL="341313" lvl="1" indent="0">
              <a:lnSpc>
                <a:spcPct val="90000"/>
              </a:lnSpc>
              <a:buNone/>
            </a:pPr>
            <a:endParaRPr lang="en-US" sz="1400" i="1" dirty="0">
              <a:solidFill>
                <a:srgbClr val="00B0F0"/>
              </a:solidFill>
            </a:endParaRPr>
          </a:p>
          <a:p>
            <a:pPr lvl="1">
              <a:lnSpc>
                <a:spcPct val="90000"/>
              </a:lnSpc>
            </a:pPr>
            <a:r>
              <a:rPr lang="en-US" dirty="0" smtClean="0"/>
              <a:t>We can convert a sequential stream to parallel stream and vice versa</a:t>
            </a:r>
          </a:p>
          <a:p>
            <a:pPr marL="1031875" lvl="3" indent="0">
              <a:buNone/>
            </a:pPr>
            <a:r>
              <a:rPr lang="en-US" sz="1400" i="1" dirty="0" err="1">
                <a:solidFill>
                  <a:srgbClr val="00B0F0"/>
                </a:solidFill>
              </a:rPr>
              <a:t>personsCollection.stream</a:t>
            </a:r>
            <a:r>
              <a:rPr lang="en-US" sz="1400" i="1" dirty="0">
                <a:solidFill>
                  <a:srgbClr val="00B0F0"/>
                </a:solidFill>
              </a:rPr>
              <a:t>().parallel();</a:t>
            </a:r>
          </a:p>
          <a:p>
            <a:pPr marL="1031875" lvl="3" indent="0">
              <a:buNone/>
            </a:pPr>
            <a:r>
              <a:rPr lang="en-US" sz="1400" i="1" dirty="0" err="1">
                <a:solidFill>
                  <a:srgbClr val="00B0F0"/>
                </a:solidFill>
              </a:rPr>
              <a:t>personsCollection.parallelStream</a:t>
            </a:r>
            <a:r>
              <a:rPr lang="en-US" sz="1400" i="1" dirty="0">
                <a:solidFill>
                  <a:srgbClr val="00B0F0"/>
                </a:solidFill>
              </a:rPr>
              <a:t>().sequential();</a:t>
            </a:r>
          </a:p>
        </p:txBody>
      </p:sp>
    </p:spTree>
    <p:extLst>
      <p:ext uri="{BB962C8B-B14F-4D97-AF65-F5344CB8AC3E}">
        <p14:creationId xmlns:p14="http://schemas.microsoft.com/office/powerpoint/2010/main" val="4151256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Operations on Stream</a:t>
            </a:r>
            <a:endParaRPr lang="en-US" dirty="0"/>
          </a:p>
        </p:txBody>
      </p:sp>
      <p:sp>
        <p:nvSpPr>
          <p:cNvPr id="302084" name="Rectangle 4"/>
          <p:cNvSpPr>
            <a:spLocks noGrp="1" noChangeArrowheads="1"/>
          </p:cNvSpPr>
          <p:nvPr>
            <p:ph type="body" sz="half" idx="2"/>
          </p:nvPr>
        </p:nvSpPr>
        <p:spPr>
          <a:xfrm>
            <a:off x="292100" y="1120775"/>
            <a:ext cx="8123238" cy="5201307"/>
          </a:xfrm>
        </p:spPr>
        <p:txBody>
          <a:bodyPr/>
          <a:lstStyle/>
          <a:p>
            <a:pPr lvl="1">
              <a:lnSpc>
                <a:spcPct val="90000"/>
              </a:lnSpc>
            </a:pPr>
            <a:r>
              <a:rPr lang="en-US" dirty="0" smtClean="0"/>
              <a:t>Operation on stream can be </a:t>
            </a:r>
          </a:p>
          <a:p>
            <a:pPr lvl="1">
              <a:lnSpc>
                <a:spcPct val="90000"/>
              </a:lnSpc>
            </a:pPr>
            <a:endParaRPr lang="en-US" dirty="0" smtClean="0"/>
          </a:p>
          <a:p>
            <a:pPr lvl="1">
              <a:lnSpc>
                <a:spcPct val="90000"/>
              </a:lnSpc>
            </a:pPr>
            <a:r>
              <a:rPr lang="en-US" dirty="0" smtClean="0"/>
              <a:t>Intermediate</a:t>
            </a:r>
            <a:endParaRPr lang="en-US" dirty="0"/>
          </a:p>
          <a:p>
            <a:pPr lvl="2">
              <a:lnSpc>
                <a:spcPct val="90000"/>
              </a:lnSpc>
            </a:pPr>
            <a:r>
              <a:rPr lang="en-US" dirty="0"/>
              <a:t>The intermediate operations return streams and hence can be connected </a:t>
            </a:r>
            <a:r>
              <a:rPr lang="en-US" dirty="0" smtClean="0"/>
              <a:t>together to form a pipeline of operations.</a:t>
            </a:r>
          </a:p>
          <a:p>
            <a:pPr lvl="2">
              <a:lnSpc>
                <a:spcPct val="90000"/>
              </a:lnSpc>
            </a:pPr>
            <a:r>
              <a:rPr lang="en-US" dirty="0" smtClean="0"/>
              <a:t>They are always lazy</a:t>
            </a:r>
          </a:p>
          <a:p>
            <a:pPr lvl="3">
              <a:lnSpc>
                <a:spcPct val="90000"/>
              </a:lnSpc>
            </a:pPr>
            <a:r>
              <a:rPr lang="en-US" sz="1800" i="1" dirty="0" err="1" smtClean="0">
                <a:solidFill>
                  <a:srgbClr val="00B0F0"/>
                </a:solidFill>
              </a:rPr>
              <a:t>Eg</a:t>
            </a:r>
            <a:r>
              <a:rPr lang="en-US" sz="1800" i="1" dirty="0" smtClean="0">
                <a:solidFill>
                  <a:srgbClr val="00B0F0"/>
                </a:solidFill>
              </a:rPr>
              <a:t>. </a:t>
            </a:r>
            <a:r>
              <a:rPr lang="en-US" sz="1800" i="1" dirty="0">
                <a:solidFill>
                  <a:srgbClr val="00B0F0"/>
                </a:solidFill>
              </a:rPr>
              <a:t>map, filter, </a:t>
            </a:r>
            <a:r>
              <a:rPr lang="en-US" sz="1800" i="1" dirty="0" smtClean="0">
                <a:solidFill>
                  <a:srgbClr val="00B0F0"/>
                </a:solidFill>
              </a:rPr>
              <a:t>limit</a:t>
            </a:r>
          </a:p>
          <a:p>
            <a:pPr lvl="2">
              <a:lnSpc>
                <a:spcPct val="90000"/>
              </a:lnSpc>
            </a:pPr>
            <a:endParaRPr lang="en-US" sz="1800" i="1" dirty="0" smtClean="0">
              <a:solidFill>
                <a:srgbClr val="00B0F0"/>
              </a:solidFill>
            </a:endParaRPr>
          </a:p>
          <a:p>
            <a:pPr lvl="2">
              <a:lnSpc>
                <a:spcPct val="90000"/>
              </a:lnSpc>
            </a:pPr>
            <a:endParaRPr lang="en-US" sz="1800" i="1" dirty="0" smtClean="0">
              <a:solidFill>
                <a:srgbClr val="00B0F0"/>
              </a:solidFill>
            </a:endParaRPr>
          </a:p>
          <a:p>
            <a:pPr lvl="1">
              <a:lnSpc>
                <a:spcPct val="90000"/>
              </a:lnSpc>
            </a:pPr>
            <a:r>
              <a:rPr lang="en-US" sz="1800" dirty="0"/>
              <a:t>Terminal</a:t>
            </a:r>
            <a:r>
              <a:rPr lang="en-US" sz="1800" dirty="0" smtClean="0"/>
              <a:t>.</a:t>
            </a:r>
            <a:endParaRPr lang="en-US" sz="1800" i="1" dirty="0">
              <a:solidFill>
                <a:srgbClr val="00B0F0"/>
              </a:solidFill>
            </a:endParaRPr>
          </a:p>
          <a:p>
            <a:pPr lvl="2">
              <a:lnSpc>
                <a:spcPct val="90000"/>
              </a:lnSpc>
            </a:pPr>
            <a:r>
              <a:rPr lang="en-US" sz="1800" dirty="0"/>
              <a:t>T</a:t>
            </a:r>
            <a:r>
              <a:rPr lang="en-US" sz="1800" dirty="0" smtClean="0"/>
              <a:t>erminal </a:t>
            </a:r>
            <a:r>
              <a:rPr lang="en-US" sz="1800" dirty="0"/>
              <a:t>operations, as the name suggests reside at the end of such a pipeline and their task is to close the stream in some meaningful </a:t>
            </a:r>
            <a:r>
              <a:rPr lang="en-US" sz="1800" dirty="0" smtClean="0"/>
              <a:t>way.</a:t>
            </a:r>
          </a:p>
          <a:p>
            <a:pPr lvl="2">
              <a:lnSpc>
                <a:spcPct val="90000"/>
              </a:lnSpc>
            </a:pPr>
            <a:r>
              <a:rPr lang="en-US" sz="1800" dirty="0"/>
              <a:t>After the terminal operation is performed, the stream pipeline is considered consumed, and can no longer be </a:t>
            </a:r>
            <a:r>
              <a:rPr lang="en-US" sz="1800" dirty="0" smtClean="0"/>
              <a:t>used. </a:t>
            </a:r>
            <a:r>
              <a:rPr lang="en-US" sz="1800" dirty="0"/>
              <a:t>if you need to traverse the same data source again, you must return to the data source to get a new stream</a:t>
            </a:r>
            <a:endParaRPr lang="en-US" sz="1800" i="1" dirty="0">
              <a:solidFill>
                <a:srgbClr val="00B0F0"/>
              </a:solidFill>
            </a:endParaRPr>
          </a:p>
        </p:txBody>
      </p:sp>
    </p:spTree>
    <p:extLst>
      <p:ext uri="{BB962C8B-B14F-4D97-AF65-F5344CB8AC3E}">
        <p14:creationId xmlns:p14="http://schemas.microsoft.com/office/powerpoint/2010/main" val="2559645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Intermediate Operations</a:t>
            </a:r>
            <a:endParaRPr lang="en-US" dirty="0"/>
          </a:p>
        </p:txBody>
      </p:sp>
      <p:sp>
        <p:nvSpPr>
          <p:cNvPr id="302084" name="Rectangle 4"/>
          <p:cNvSpPr>
            <a:spLocks noGrp="1" noChangeArrowheads="1"/>
          </p:cNvSpPr>
          <p:nvPr>
            <p:ph type="body" sz="half" idx="2"/>
          </p:nvPr>
        </p:nvSpPr>
        <p:spPr>
          <a:xfrm>
            <a:off x="215900" y="803275"/>
            <a:ext cx="8123238" cy="5457825"/>
          </a:xfrm>
        </p:spPr>
        <p:txBody>
          <a:bodyPr/>
          <a:lstStyle/>
          <a:p>
            <a:pPr lvl="1">
              <a:lnSpc>
                <a:spcPct val="90000"/>
              </a:lnSpc>
            </a:pPr>
            <a:r>
              <a:rPr lang="en-US" sz="2400" dirty="0" smtClean="0"/>
              <a:t>Are further divided into</a:t>
            </a:r>
          </a:p>
          <a:p>
            <a:pPr lvl="2">
              <a:lnSpc>
                <a:spcPct val="90000"/>
              </a:lnSpc>
            </a:pPr>
            <a:r>
              <a:rPr lang="en-US" sz="2400" dirty="0" smtClean="0"/>
              <a:t>Stateless</a:t>
            </a:r>
          </a:p>
          <a:p>
            <a:pPr lvl="3">
              <a:lnSpc>
                <a:spcPct val="90000"/>
              </a:lnSpc>
            </a:pPr>
            <a:r>
              <a:rPr lang="en-US" sz="1800" dirty="0"/>
              <a:t>Stateless operations, such as filter and map, retain no state from previously seen element when processing a new element -- each element can be processed independently of operations on other elements</a:t>
            </a:r>
            <a:endParaRPr lang="en-US" sz="1800" dirty="0" smtClean="0"/>
          </a:p>
          <a:p>
            <a:pPr lvl="2">
              <a:lnSpc>
                <a:spcPct val="90000"/>
              </a:lnSpc>
            </a:pPr>
            <a:r>
              <a:rPr lang="en-US" sz="2400" dirty="0" err="1" smtClean="0"/>
              <a:t>Stateful</a:t>
            </a:r>
            <a:endParaRPr lang="en-US" sz="2400" dirty="0" smtClean="0"/>
          </a:p>
          <a:p>
            <a:pPr lvl="3">
              <a:lnSpc>
                <a:spcPct val="90000"/>
              </a:lnSpc>
            </a:pPr>
            <a:r>
              <a:rPr lang="en-US" sz="1800" dirty="0" err="1"/>
              <a:t>Stateful</a:t>
            </a:r>
            <a:r>
              <a:rPr lang="en-US" sz="1800" dirty="0"/>
              <a:t> operations such as distinct and sorted, may incorporate state from previously seen elements when processing new elements. </a:t>
            </a:r>
          </a:p>
          <a:p>
            <a:pPr lvl="1">
              <a:lnSpc>
                <a:spcPct val="90000"/>
              </a:lnSpc>
            </a:pPr>
            <a:r>
              <a:rPr lang="en-US" sz="2400" dirty="0" smtClean="0"/>
              <a:t>Mapping Operation</a:t>
            </a:r>
          </a:p>
          <a:p>
            <a:pPr lvl="2">
              <a:lnSpc>
                <a:spcPct val="90000"/>
              </a:lnSpc>
            </a:pPr>
            <a:r>
              <a:rPr lang="en-US" sz="1800" dirty="0" smtClean="0"/>
              <a:t>Mapping </a:t>
            </a:r>
            <a:r>
              <a:rPr lang="en-US" sz="1800" dirty="0"/>
              <a:t>is a process of changing the form of the elements in a </a:t>
            </a:r>
            <a:r>
              <a:rPr lang="en-US" sz="1800" i="1" dirty="0"/>
              <a:t>stream</a:t>
            </a:r>
            <a:r>
              <a:rPr lang="en-US" sz="1800" dirty="0" smtClean="0"/>
              <a:t>.</a:t>
            </a:r>
          </a:p>
          <a:p>
            <a:pPr lvl="2">
              <a:lnSpc>
                <a:spcPct val="90000"/>
              </a:lnSpc>
            </a:pPr>
            <a:r>
              <a:rPr lang="en-US" sz="1800" dirty="0"/>
              <a:t>Returns a stream consisting of the results of applying the given function to the elements of this stream.</a:t>
            </a:r>
            <a:endParaRPr lang="en-US" sz="1800" dirty="0" smtClean="0"/>
          </a:p>
          <a:p>
            <a:pPr lvl="2">
              <a:lnSpc>
                <a:spcPct val="90000"/>
              </a:lnSpc>
            </a:pPr>
            <a:r>
              <a:rPr lang="en-US" sz="1800" dirty="0" smtClean="0"/>
              <a:t>In the below example </a:t>
            </a:r>
            <a:r>
              <a:rPr lang="en-US" sz="1800" dirty="0" err="1" smtClean="0"/>
              <a:t>p.getAge</a:t>
            </a:r>
            <a:r>
              <a:rPr lang="en-US" sz="1800" dirty="0" smtClean="0"/>
              <a:t>() is returns Integer thus creates an Integer stream</a:t>
            </a:r>
          </a:p>
          <a:p>
            <a:pPr marL="1028700" lvl="3" indent="0">
              <a:buNone/>
            </a:pPr>
            <a:r>
              <a:rPr lang="en-US" sz="1400" i="1" dirty="0">
                <a:solidFill>
                  <a:srgbClr val="00B0F0"/>
                </a:solidFill>
              </a:rPr>
              <a:t>Stream&lt;Integer&gt; </a:t>
            </a:r>
            <a:r>
              <a:rPr lang="en-US" sz="1400" i="1" dirty="0" err="1">
                <a:solidFill>
                  <a:srgbClr val="00B0F0"/>
                </a:solidFill>
              </a:rPr>
              <a:t>ageStream</a:t>
            </a:r>
            <a:r>
              <a:rPr lang="en-US" sz="1400" i="1" dirty="0">
                <a:solidFill>
                  <a:srgbClr val="00B0F0"/>
                </a:solidFill>
              </a:rPr>
              <a:t> =  </a:t>
            </a:r>
            <a:r>
              <a:rPr lang="en-US" sz="1400" i="1" dirty="0" err="1">
                <a:solidFill>
                  <a:srgbClr val="00B0F0"/>
                </a:solidFill>
              </a:rPr>
              <a:t>persons.stream</a:t>
            </a:r>
            <a:r>
              <a:rPr lang="en-US" sz="1400" i="1" dirty="0">
                <a:solidFill>
                  <a:srgbClr val="00B0F0"/>
                </a:solidFill>
              </a:rPr>
              <a:t>()</a:t>
            </a:r>
          </a:p>
          <a:p>
            <a:pPr marL="1373188" lvl="4" indent="0">
              <a:buNone/>
            </a:pPr>
            <a:r>
              <a:rPr lang="en-US" sz="1400" i="1" dirty="0" smtClean="0">
                <a:solidFill>
                  <a:srgbClr val="00B0F0"/>
                </a:solidFill>
              </a:rPr>
              <a:t>			.</a:t>
            </a:r>
            <a:r>
              <a:rPr lang="en-US" sz="1400" i="1" dirty="0">
                <a:solidFill>
                  <a:srgbClr val="00B0F0"/>
                </a:solidFill>
              </a:rPr>
              <a:t>map((p) -&gt; </a:t>
            </a:r>
            <a:r>
              <a:rPr lang="en-US" sz="1400" i="1" dirty="0" err="1">
                <a:solidFill>
                  <a:srgbClr val="00B0F0"/>
                </a:solidFill>
              </a:rPr>
              <a:t>p.getAge</a:t>
            </a:r>
            <a:r>
              <a:rPr lang="en-US" sz="1400" i="1" dirty="0" smtClean="0">
                <a:solidFill>
                  <a:srgbClr val="00B0F0"/>
                </a:solidFill>
              </a:rPr>
              <a:t>());</a:t>
            </a:r>
            <a:endParaRPr lang="en-US" sz="1800" dirty="0" smtClean="0"/>
          </a:p>
          <a:p>
            <a:pPr lvl="1">
              <a:lnSpc>
                <a:spcPct val="90000"/>
              </a:lnSpc>
            </a:pPr>
            <a:endParaRPr lang="en-US" sz="1800" dirty="0" smtClean="0"/>
          </a:p>
          <a:p>
            <a:pPr marL="1373188" lvl="4" indent="0">
              <a:buNone/>
            </a:pPr>
            <a:endParaRPr lang="en-US" sz="1400" i="1" dirty="0" smtClean="0">
              <a:solidFill>
                <a:srgbClr val="00B0F0"/>
              </a:solidFill>
            </a:endParaRPr>
          </a:p>
          <a:p>
            <a:pPr marL="1373188" lvl="4" indent="0">
              <a:buNone/>
            </a:pPr>
            <a:endParaRPr lang="en-US" sz="1400" i="1" dirty="0" smtClean="0">
              <a:solidFill>
                <a:srgbClr val="00B0F0"/>
              </a:solidFill>
            </a:endParaRPr>
          </a:p>
          <a:p>
            <a:pPr marL="1373188" lvl="4" indent="0">
              <a:buNone/>
            </a:pPr>
            <a:r>
              <a:rPr lang="en-US" sz="2400" dirty="0" smtClean="0"/>
              <a:t>	</a:t>
            </a:r>
            <a:endParaRPr lang="en-US" sz="1400" i="1" dirty="0">
              <a:solidFill>
                <a:srgbClr val="00B0F0"/>
              </a:solidFill>
            </a:endParaRPr>
          </a:p>
        </p:txBody>
      </p:sp>
    </p:spTree>
    <p:extLst>
      <p:ext uri="{BB962C8B-B14F-4D97-AF65-F5344CB8AC3E}">
        <p14:creationId xmlns:p14="http://schemas.microsoft.com/office/powerpoint/2010/main" val="4135084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Intermediate Operations</a:t>
            </a:r>
            <a:endParaRPr lang="en-US" dirty="0"/>
          </a:p>
        </p:txBody>
      </p:sp>
      <p:sp>
        <p:nvSpPr>
          <p:cNvPr id="302084" name="Rectangle 4"/>
          <p:cNvSpPr>
            <a:spLocks noGrp="1" noChangeArrowheads="1"/>
          </p:cNvSpPr>
          <p:nvPr>
            <p:ph type="body" sz="half" idx="2"/>
          </p:nvPr>
        </p:nvSpPr>
        <p:spPr>
          <a:xfrm>
            <a:off x="393700" y="1006475"/>
            <a:ext cx="8123238" cy="5201307"/>
          </a:xfrm>
        </p:spPr>
        <p:txBody>
          <a:bodyPr/>
          <a:lstStyle/>
          <a:p>
            <a:pPr lvl="1">
              <a:lnSpc>
                <a:spcPct val="90000"/>
              </a:lnSpc>
            </a:pPr>
            <a:r>
              <a:rPr lang="en-US" sz="2400" dirty="0"/>
              <a:t>Filtering</a:t>
            </a:r>
          </a:p>
          <a:p>
            <a:pPr lvl="2">
              <a:lnSpc>
                <a:spcPct val="90000"/>
              </a:lnSpc>
            </a:pPr>
            <a:r>
              <a:rPr lang="en-US" sz="1800" dirty="0"/>
              <a:t>The </a:t>
            </a:r>
            <a:r>
              <a:rPr lang="en-US" sz="1800" i="1" dirty="0"/>
              <a:t>filter</a:t>
            </a:r>
            <a:r>
              <a:rPr lang="en-US" sz="1800" dirty="0"/>
              <a:t> method is used to filter out elements from a </a:t>
            </a:r>
            <a:r>
              <a:rPr lang="en-US" sz="1800" i="1" dirty="0"/>
              <a:t>stream</a:t>
            </a:r>
            <a:r>
              <a:rPr lang="en-US" sz="1800" dirty="0"/>
              <a:t>, depending upon some condition.</a:t>
            </a:r>
          </a:p>
          <a:p>
            <a:pPr lvl="2">
              <a:lnSpc>
                <a:spcPct val="90000"/>
              </a:lnSpc>
            </a:pPr>
            <a:r>
              <a:rPr lang="en-US" sz="1800" dirty="0"/>
              <a:t>Returns a stream consisting of the elements of this stream that match the given predicate. </a:t>
            </a:r>
          </a:p>
          <a:p>
            <a:pPr marL="1028700" lvl="3" indent="0">
              <a:buNone/>
            </a:pPr>
            <a:r>
              <a:rPr lang="en-US" sz="1400" i="1" dirty="0">
                <a:solidFill>
                  <a:srgbClr val="00B0F0"/>
                </a:solidFill>
              </a:rPr>
              <a:t>Stream&lt;Person&gt; </a:t>
            </a:r>
            <a:r>
              <a:rPr lang="en-US" sz="1400" i="1" dirty="0" err="1">
                <a:solidFill>
                  <a:srgbClr val="00B0F0"/>
                </a:solidFill>
              </a:rPr>
              <a:t>filteredAgeStream</a:t>
            </a:r>
            <a:r>
              <a:rPr lang="en-US" sz="1400" i="1" dirty="0">
                <a:solidFill>
                  <a:srgbClr val="00B0F0"/>
                </a:solidFill>
              </a:rPr>
              <a:t> =  </a:t>
            </a:r>
            <a:r>
              <a:rPr lang="en-US" sz="1400" i="1" dirty="0" err="1">
                <a:solidFill>
                  <a:srgbClr val="00B0F0"/>
                </a:solidFill>
              </a:rPr>
              <a:t>personStream</a:t>
            </a:r>
            <a:endParaRPr lang="en-US" sz="1400" i="1" dirty="0">
              <a:solidFill>
                <a:srgbClr val="00B0F0"/>
              </a:solidFill>
            </a:endParaRPr>
          </a:p>
          <a:p>
            <a:pPr marL="1028700" lvl="3" indent="0">
              <a:buNone/>
            </a:pPr>
            <a:r>
              <a:rPr lang="en-US" sz="1400" i="1" dirty="0">
                <a:solidFill>
                  <a:srgbClr val="00B0F0"/>
                </a:solidFill>
              </a:rPr>
              <a:t>				.filter( (p) -&gt; </a:t>
            </a:r>
            <a:r>
              <a:rPr lang="en-US" sz="1400" i="1" dirty="0" err="1">
                <a:solidFill>
                  <a:srgbClr val="00B0F0"/>
                </a:solidFill>
              </a:rPr>
              <a:t>p.getAge</a:t>
            </a:r>
            <a:r>
              <a:rPr lang="en-US" sz="1400" i="1" dirty="0">
                <a:solidFill>
                  <a:srgbClr val="00B0F0"/>
                </a:solidFill>
              </a:rPr>
              <a:t>() &gt; 30 </a:t>
            </a:r>
            <a:r>
              <a:rPr lang="en-US" sz="1400" i="1" dirty="0" smtClean="0">
                <a:solidFill>
                  <a:srgbClr val="00B0F0"/>
                </a:solidFill>
              </a:rPr>
              <a:t>);</a:t>
            </a:r>
            <a:endParaRPr lang="en-US" sz="2400" dirty="0"/>
          </a:p>
          <a:p>
            <a:pPr lvl="1">
              <a:lnSpc>
                <a:spcPct val="90000"/>
              </a:lnSpc>
            </a:pPr>
            <a:r>
              <a:rPr lang="en-US" sz="2400" dirty="0" smtClean="0"/>
              <a:t>Distinct Operation</a:t>
            </a:r>
          </a:p>
          <a:p>
            <a:pPr lvl="2">
              <a:lnSpc>
                <a:spcPct val="90000"/>
              </a:lnSpc>
            </a:pPr>
            <a:r>
              <a:rPr lang="en-US" sz="1800" dirty="0"/>
              <a:t>The function </a:t>
            </a:r>
            <a:r>
              <a:rPr lang="en-US" sz="1800" i="1" dirty="0"/>
              <a:t>distinct</a:t>
            </a:r>
            <a:r>
              <a:rPr lang="en-US" sz="1800" dirty="0"/>
              <a:t> returns a </a:t>
            </a:r>
            <a:r>
              <a:rPr lang="en-US" sz="1800" i="1" dirty="0"/>
              <a:t>stream</a:t>
            </a:r>
            <a:r>
              <a:rPr lang="en-US" sz="1800" dirty="0"/>
              <a:t> containing unique elements only. </a:t>
            </a:r>
            <a:endParaRPr lang="en-US" sz="1800" dirty="0" smtClean="0"/>
          </a:p>
          <a:p>
            <a:pPr lvl="2">
              <a:lnSpc>
                <a:spcPct val="90000"/>
              </a:lnSpc>
            </a:pPr>
            <a:r>
              <a:rPr lang="en-US" sz="1800" dirty="0" smtClean="0"/>
              <a:t>This </a:t>
            </a:r>
            <a:r>
              <a:rPr lang="en-US" sz="1800" dirty="0"/>
              <a:t>uses </a:t>
            </a:r>
            <a:r>
              <a:rPr lang="en-US" sz="1800" i="1" dirty="0"/>
              <a:t>equals</a:t>
            </a:r>
            <a:r>
              <a:rPr lang="en-US" sz="1800" dirty="0"/>
              <a:t> method for checking the </a:t>
            </a:r>
            <a:r>
              <a:rPr lang="en-US" sz="1800" dirty="0" smtClean="0"/>
              <a:t>equality.</a:t>
            </a:r>
            <a:endParaRPr lang="en-US" sz="1800" i="1" dirty="0">
              <a:solidFill>
                <a:srgbClr val="00B0F0"/>
              </a:solidFill>
            </a:endParaRPr>
          </a:p>
          <a:p>
            <a:pPr marL="1373188" lvl="4" indent="0">
              <a:lnSpc>
                <a:spcPct val="90000"/>
              </a:lnSpc>
              <a:buNone/>
            </a:pPr>
            <a:r>
              <a:rPr lang="en-US" sz="1400" i="1" dirty="0" smtClean="0">
                <a:solidFill>
                  <a:srgbClr val="00B0F0"/>
                </a:solidFill>
              </a:rPr>
              <a:t>Stream&lt;String</a:t>
            </a:r>
            <a:r>
              <a:rPr lang="en-US" sz="1400" i="1" dirty="0">
                <a:solidFill>
                  <a:srgbClr val="00B0F0"/>
                </a:solidFill>
              </a:rPr>
              <a:t>&gt; </a:t>
            </a:r>
            <a:r>
              <a:rPr lang="en-US" sz="1400" i="1" dirty="0" err="1">
                <a:solidFill>
                  <a:srgbClr val="00B0F0"/>
                </a:solidFill>
              </a:rPr>
              <a:t>distinctNames</a:t>
            </a:r>
            <a:r>
              <a:rPr lang="en-US" sz="1400" i="1" dirty="0">
                <a:solidFill>
                  <a:srgbClr val="00B0F0"/>
                </a:solidFill>
              </a:rPr>
              <a:t> =  </a:t>
            </a:r>
            <a:r>
              <a:rPr lang="en-US" sz="1400" i="1" dirty="0" err="1">
                <a:solidFill>
                  <a:srgbClr val="00B0F0"/>
                </a:solidFill>
              </a:rPr>
              <a:t>personStream</a:t>
            </a:r>
            <a:endParaRPr lang="en-US" sz="1400" i="1" dirty="0">
              <a:solidFill>
                <a:srgbClr val="00B0F0"/>
              </a:solidFill>
            </a:endParaRPr>
          </a:p>
          <a:p>
            <a:pPr marL="1373188" lvl="4" indent="0">
              <a:buNone/>
            </a:pPr>
            <a:r>
              <a:rPr lang="en-US" sz="1400" i="1" dirty="0" smtClean="0">
                <a:solidFill>
                  <a:srgbClr val="00B0F0"/>
                </a:solidFill>
              </a:rPr>
              <a:t>				.</a:t>
            </a:r>
            <a:r>
              <a:rPr lang="en-US" sz="1400" i="1" dirty="0">
                <a:solidFill>
                  <a:srgbClr val="00B0F0"/>
                </a:solidFill>
              </a:rPr>
              <a:t>map((p) -&gt; </a:t>
            </a:r>
            <a:r>
              <a:rPr lang="en-US" sz="1400" i="1" dirty="0" err="1">
                <a:solidFill>
                  <a:srgbClr val="00B0F0"/>
                </a:solidFill>
              </a:rPr>
              <a:t>p.getName</a:t>
            </a:r>
            <a:r>
              <a:rPr lang="en-US" sz="1400" i="1" dirty="0">
                <a:solidFill>
                  <a:srgbClr val="00B0F0"/>
                </a:solidFill>
              </a:rPr>
              <a:t>())</a:t>
            </a:r>
          </a:p>
          <a:p>
            <a:pPr marL="1373188" lvl="4" indent="0">
              <a:buNone/>
            </a:pPr>
            <a:r>
              <a:rPr lang="en-US" sz="1400" i="1" dirty="0" smtClean="0">
                <a:solidFill>
                  <a:srgbClr val="00B0F0"/>
                </a:solidFill>
              </a:rPr>
              <a:t>				.</a:t>
            </a:r>
            <a:r>
              <a:rPr lang="en-US" sz="1400" i="1" dirty="0">
                <a:solidFill>
                  <a:srgbClr val="00B0F0"/>
                </a:solidFill>
              </a:rPr>
              <a:t>distinct();</a:t>
            </a:r>
          </a:p>
          <a:p>
            <a:pPr lvl="1">
              <a:lnSpc>
                <a:spcPct val="90000"/>
              </a:lnSpc>
            </a:pPr>
            <a:r>
              <a:rPr lang="en-US" sz="2400" dirty="0" smtClean="0"/>
              <a:t>Limiting</a:t>
            </a:r>
            <a:endParaRPr lang="en-US" sz="2400" dirty="0"/>
          </a:p>
          <a:p>
            <a:pPr lvl="2">
              <a:lnSpc>
                <a:spcPct val="90000"/>
              </a:lnSpc>
            </a:pPr>
            <a:r>
              <a:rPr lang="en-US" sz="1800" dirty="0"/>
              <a:t>Returns a stream consisting of the elements of this stream, truncated to be no longer than </a:t>
            </a:r>
            <a:r>
              <a:rPr lang="en-US" sz="1800" dirty="0" smtClean="0"/>
              <a:t>limit provided.</a:t>
            </a:r>
          </a:p>
          <a:p>
            <a:pPr marL="684212" lvl="2" indent="0">
              <a:lnSpc>
                <a:spcPct val="90000"/>
              </a:lnSpc>
              <a:buNone/>
            </a:pPr>
            <a:r>
              <a:rPr lang="en-US" sz="1400" i="1" dirty="0" smtClean="0">
                <a:solidFill>
                  <a:srgbClr val="00B0F0"/>
                </a:solidFill>
              </a:rPr>
              <a:t>		</a:t>
            </a:r>
            <a:r>
              <a:rPr lang="en-US" sz="1400" i="1" dirty="0" err="1" smtClean="0">
                <a:solidFill>
                  <a:srgbClr val="00B0F0"/>
                </a:solidFill>
              </a:rPr>
              <a:t>persons.stream</a:t>
            </a:r>
            <a:r>
              <a:rPr lang="en-US" sz="1400" i="1" dirty="0">
                <a:solidFill>
                  <a:srgbClr val="00B0F0"/>
                </a:solidFill>
              </a:rPr>
              <a:t>().limit(2</a:t>
            </a:r>
            <a:r>
              <a:rPr lang="en-US" sz="1400" i="1" dirty="0" smtClean="0">
                <a:solidFill>
                  <a:srgbClr val="00B0F0"/>
                </a:solidFill>
              </a:rPr>
              <a:t>);</a:t>
            </a:r>
          </a:p>
          <a:p>
            <a:pPr marL="684212" lvl="2" indent="0">
              <a:lnSpc>
                <a:spcPct val="90000"/>
              </a:lnSpc>
              <a:buNone/>
            </a:pPr>
            <a:endParaRPr lang="en-US" sz="1400" i="1" dirty="0">
              <a:solidFill>
                <a:srgbClr val="00B0F0"/>
              </a:solidFill>
            </a:endParaRPr>
          </a:p>
          <a:p>
            <a:pPr lvl="1">
              <a:lnSpc>
                <a:spcPct val="90000"/>
              </a:lnSpc>
            </a:pPr>
            <a:endParaRPr lang="en-US" sz="1800" dirty="0" smtClean="0"/>
          </a:p>
          <a:p>
            <a:pPr marL="1373188" lvl="4" indent="0">
              <a:buNone/>
            </a:pPr>
            <a:endParaRPr lang="en-US" sz="1400" i="1" dirty="0" smtClean="0">
              <a:solidFill>
                <a:srgbClr val="00B0F0"/>
              </a:solidFill>
            </a:endParaRPr>
          </a:p>
          <a:p>
            <a:pPr marL="1373188" lvl="4" indent="0">
              <a:buNone/>
            </a:pPr>
            <a:endParaRPr lang="en-US" sz="1400" i="1" dirty="0" smtClean="0">
              <a:solidFill>
                <a:srgbClr val="00B0F0"/>
              </a:solidFill>
            </a:endParaRPr>
          </a:p>
          <a:p>
            <a:pPr marL="1373188" lvl="4" indent="0">
              <a:buNone/>
            </a:pPr>
            <a:r>
              <a:rPr lang="en-US" sz="2400" dirty="0" smtClean="0"/>
              <a:t>	</a:t>
            </a:r>
            <a:endParaRPr lang="en-US" sz="1400" i="1" dirty="0">
              <a:solidFill>
                <a:srgbClr val="00B0F0"/>
              </a:solidFill>
            </a:endParaRPr>
          </a:p>
        </p:txBody>
      </p:sp>
    </p:spTree>
    <p:extLst>
      <p:ext uri="{BB962C8B-B14F-4D97-AF65-F5344CB8AC3E}">
        <p14:creationId xmlns:p14="http://schemas.microsoft.com/office/powerpoint/2010/main" val="4015789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Intermediate Operations</a:t>
            </a:r>
            <a:endParaRPr lang="en-US" dirty="0"/>
          </a:p>
        </p:txBody>
      </p:sp>
      <p:sp>
        <p:nvSpPr>
          <p:cNvPr id="302084" name="Rectangle 4"/>
          <p:cNvSpPr>
            <a:spLocks noGrp="1" noChangeArrowheads="1"/>
          </p:cNvSpPr>
          <p:nvPr>
            <p:ph type="body" sz="half" idx="2"/>
          </p:nvPr>
        </p:nvSpPr>
        <p:spPr>
          <a:xfrm>
            <a:off x="393700" y="1006475"/>
            <a:ext cx="8123238" cy="5201307"/>
          </a:xfrm>
        </p:spPr>
        <p:txBody>
          <a:bodyPr/>
          <a:lstStyle/>
          <a:p>
            <a:pPr lvl="1">
              <a:lnSpc>
                <a:spcPct val="90000"/>
              </a:lnSpc>
            </a:pPr>
            <a:r>
              <a:rPr lang="en-US" sz="2400" dirty="0"/>
              <a:t>Skipping</a:t>
            </a:r>
          </a:p>
          <a:p>
            <a:pPr lvl="2">
              <a:lnSpc>
                <a:spcPct val="90000"/>
              </a:lnSpc>
            </a:pPr>
            <a:r>
              <a:rPr lang="en-US" sz="1800" dirty="0"/>
              <a:t>Returns a stream consisting of the remaining elements of this stream after discarding the first n elements of the stream. If this stream contains fewer than n elements then an empty stream will be returned. </a:t>
            </a:r>
            <a:endParaRPr lang="en-US" sz="1800" i="1" dirty="0">
              <a:solidFill>
                <a:srgbClr val="00B0F0"/>
              </a:solidFill>
            </a:endParaRPr>
          </a:p>
          <a:p>
            <a:pPr marL="684212" lvl="2" indent="0">
              <a:lnSpc>
                <a:spcPct val="90000"/>
              </a:lnSpc>
              <a:buNone/>
            </a:pPr>
            <a:r>
              <a:rPr lang="en-US" sz="1400" i="1" dirty="0">
                <a:solidFill>
                  <a:srgbClr val="00B0F0"/>
                </a:solidFill>
              </a:rPr>
              <a:t>		</a:t>
            </a:r>
            <a:r>
              <a:rPr lang="en-US" sz="1400" i="1" dirty="0" err="1">
                <a:solidFill>
                  <a:srgbClr val="00B0F0"/>
                </a:solidFill>
              </a:rPr>
              <a:t>persons.stream</a:t>
            </a:r>
            <a:r>
              <a:rPr lang="en-US" sz="1400" i="1" dirty="0">
                <a:solidFill>
                  <a:srgbClr val="00B0F0"/>
                </a:solidFill>
              </a:rPr>
              <a:t>().skip(2);</a:t>
            </a:r>
          </a:p>
          <a:p>
            <a:pPr marL="341313" lvl="1" indent="0">
              <a:lnSpc>
                <a:spcPct val="90000"/>
              </a:lnSpc>
              <a:buNone/>
            </a:pPr>
            <a:endParaRPr lang="en-US" sz="2400" dirty="0"/>
          </a:p>
          <a:p>
            <a:pPr lvl="1">
              <a:lnSpc>
                <a:spcPct val="90000"/>
              </a:lnSpc>
            </a:pPr>
            <a:r>
              <a:rPr lang="en-US" sz="2400" dirty="0" smtClean="0"/>
              <a:t>Sorting Operation</a:t>
            </a:r>
          </a:p>
          <a:p>
            <a:pPr lvl="2">
              <a:lnSpc>
                <a:spcPct val="90000"/>
              </a:lnSpc>
            </a:pPr>
            <a:r>
              <a:rPr lang="en-US" sz="1800" dirty="0"/>
              <a:t>Returns a stream consisting of the elements of this stream, sorted according to the provided </a:t>
            </a:r>
            <a:r>
              <a:rPr lang="en-US" sz="1800" dirty="0" smtClean="0"/>
              <a:t>Comparator</a:t>
            </a:r>
          </a:p>
          <a:p>
            <a:pPr marL="1028700" lvl="3" indent="0">
              <a:buNone/>
            </a:pPr>
            <a:r>
              <a:rPr lang="en-US" sz="1400" i="1" dirty="0">
                <a:solidFill>
                  <a:srgbClr val="00B0F0"/>
                </a:solidFill>
              </a:rPr>
              <a:t>	</a:t>
            </a:r>
            <a:r>
              <a:rPr lang="en-US" sz="1400" i="1" dirty="0" err="1" smtClean="0">
                <a:solidFill>
                  <a:srgbClr val="00B0F0"/>
                </a:solidFill>
              </a:rPr>
              <a:t>nameStream.sorted</a:t>
            </a:r>
            <a:r>
              <a:rPr lang="en-US" sz="1400" i="1" dirty="0" smtClean="0">
                <a:solidFill>
                  <a:srgbClr val="00B0F0"/>
                </a:solidFill>
              </a:rPr>
              <a:t>();</a:t>
            </a:r>
          </a:p>
          <a:p>
            <a:pPr lvl="2"/>
            <a:r>
              <a:rPr lang="en-US" sz="1800" dirty="0"/>
              <a:t>We can also use custom comparator using lambda</a:t>
            </a:r>
          </a:p>
          <a:p>
            <a:pPr marL="1028700" lvl="3" indent="0">
              <a:buNone/>
            </a:pPr>
            <a:r>
              <a:rPr lang="en-US" sz="1400" i="1" dirty="0" smtClean="0">
                <a:solidFill>
                  <a:srgbClr val="00B0F0"/>
                </a:solidFill>
              </a:rPr>
              <a:t>persons</a:t>
            </a:r>
            <a:endParaRPr lang="en-US" sz="1400" i="1" dirty="0">
              <a:solidFill>
                <a:srgbClr val="00B0F0"/>
              </a:solidFill>
            </a:endParaRPr>
          </a:p>
          <a:p>
            <a:pPr marL="1028700" lvl="3" indent="0">
              <a:buNone/>
            </a:pPr>
            <a:r>
              <a:rPr lang="en-US" sz="1400" i="1" dirty="0" smtClean="0">
                <a:solidFill>
                  <a:srgbClr val="00B0F0"/>
                </a:solidFill>
              </a:rPr>
              <a:t>     </a:t>
            </a:r>
            <a:r>
              <a:rPr lang="en-US" sz="1400" i="1" dirty="0">
                <a:solidFill>
                  <a:srgbClr val="00B0F0"/>
                </a:solidFill>
              </a:rPr>
              <a:t>.stream()</a:t>
            </a:r>
          </a:p>
          <a:p>
            <a:pPr marL="1028700" lvl="3" indent="0">
              <a:buNone/>
            </a:pPr>
            <a:r>
              <a:rPr lang="en-US" sz="1400" i="1" dirty="0" smtClean="0">
                <a:solidFill>
                  <a:srgbClr val="00B0F0"/>
                </a:solidFill>
              </a:rPr>
              <a:t>     </a:t>
            </a:r>
            <a:r>
              <a:rPr lang="en-US" sz="1400" i="1" dirty="0">
                <a:solidFill>
                  <a:srgbClr val="00B0F0"/>
                </a:solidFill>
              </a:rPr>
              <a:t>.sorted((p1, p2) -&gt; p1.getAge().</a:t>
            </a:r>
            <a:r>
              <a:rPr lang="en-US" sz="1400" i="1" dirty="0" err="1">
                <a:solidFill>
                  <a:srgbClr val="00B0F0"/>
                </a:solidFill>
              </a:rPr>
              <a:t>compareTo</a:t>
            </a:r>
            <a:r>
              <a:rPr lang="en-US" sz="1400" i="1" dirty="0">
                <a:solidFill>
                  <a:srgbClr val="00B0F0"/>
                </a:solidFill>
              </a:rPr>
              <a:t>(p2.getAge()));</a:t>
            </a:r>
            <a:endParaRPr lang="en-US" sz="1400" i="1" dirty="0" smtClean="0">
              <a:solidFill>
                <a:srgbClr val="00B0F0"/>
              </a:solidFill>
            </a:endParaRPr>
          </a:p>
          <a:p>
            <a:pPr marL="1028700" lvl="3" indent="0">
              <a:buNone/>
            </a:pPr>
            <a:endParaRPr lang="en-US" sz="1400" i="1" dirty="0">
              <a:solidFill>
                <a:srgbClr val="00B0F0"/>
              </a:solidFill>
            </a:endParaRPr>
          </a:p>
          <a:p>
            <a:pPr marL="1373188" lvl="4" indent="0">
              <a:buNone/>
            </a:pPr>
            <a:endParaRPr lang="en-US" sz="1400" i="1" dirty="0" smtClean="0">
              <a:solidFill>
                <a:srgbClr val="00B0F0"/>
              </a:solidFill>
            </a:endParaRPr>
          </a:p>
          <a:p>
            <a:pPr marL="1373188" lvl="4" indent="0">
              <a:buNone/>
            </a:pPr>
            <a:endParaRPr lang="en-US" sz="1400" i="1" dirty="0" smtClean="0">
              <a:solidFill>
                <a:srgbClr val="00B0F0"/>
              </a:solidFill>
            </a:endParaRPr>
          </a:p>
          <a:p>
            <a:pPr marL="1373188" lvl="4" indent="0">
              <a:buNone/>
            </a:pPr>
            <a:r>
              <a:rPr lang="en-US" sz="2400" dirty="0" smtClean="0"/>
              <a:t>	</a:t>
            </a:r>
            <a:endParaRPr lang="en-US" sz="1400" i="1" dirty="0">
              <a:solidFill>
                <a:srgbClr val="00B0F0"/>
              </a:solidFill>
            </a:endParaRPr>
          </a:p>
        </p:txBody>
      </p:sp>
    </p:spTree>
    <p:extLst>
      <p:ext uri="{BB962C8B-B14F-4D97-AF65-F5344CB8AC3E}">
        <p14:creationId xmlns:p14="http://schemas.microsoft.com/office/powerpoint/2010/main" val="2552727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Terminal Operations</a:t>
            </a:r>
            <a:endParaRPr lang="en-US" dirty="0"/>
          </a:p>
        </p:txBody>
      </p:sp>
      <p:sp>
        <p:nvSpPr>
          <p:cNvPr id="302084" name="Rectangle 4"/>
          <p:cNvSpPr>
            <a:spLocks noGrp="1" noChangeArrowheads="1"/>
          </p:cNvSpPr>
          <p:nvPr>
            <p:ph type="body" sz="half" idx="2"/>
          </p:nvPr>
        </p:nvSpPr>
        <p:spPr>
          <a:xfrm>
            <a:off x="393700" y="1006475"/>
            <a:ext cx="8123238" cy="5201307"/>
          </a:xfrm>
        </p:spPr>
        <p:txBody>
          <a:bodyPr/>
          <a:lstStyle/>
          <a:p>
            <a:pPr lvl="1">
              <a:lnSpc>
                <a:spcPct val="90000"/>
              </a:lnSpc>
            </a:pPr>
            <a:r>
              <a:rPr lang="en-US" sz="2400" dirty="0" smtClean="0"/>
              <a:t>Matching</a:t>
            </a:r>
          </a:p>
          <a:p>
            <a:pPr lvl="2">
              <a:lnSpc>
                <a:spcPct val="90000"/>
              </a:lnSpc>
            </a:pPr>
            <a:r>
              <a:rPr lang="en-US" sz="1800" dirty="0"/>
              <a:t>Returns whether </a:t>
            </a:r>
            <a:r>
              <a:rPr lang="en-US" sz="1800" dirty="0" smtClean="0"/>
              <a:t>elements </a:t>
            </a:r>
            <a:r>
              <a:rPr lang="en-US" sz="1800" dirty="0"/>
              <a:t>of this stream match the provided </a:t>
            </a:r>
            <a:r>
              <a:rPr lang="en-US" sz="1800" dirty="0" smtClean="0"/>
              <a:t>predicate</a:t>
            </a:r>
          </a:p>
          <a:p>
            <a:pPr lvl="2">
              <a:lnSpc>
                <a:spcPct val="90000"/>
              </a:lnSpc>
            </a:pPr>
            <a:r>
              <a:rPr lang="en-US" sz="1800" dirty="0" smtClean="0"/>
              <a:t>There are 3 variations of match</a:t>
            </a:r>
          </a:p>
          <a:p>
            <a:pPr marL="1028700" lvl="3" indent="0">
              <a:buNone/>
            </a:pPr>
            <a:r>
              <a:rPr lang="en-US" sz="1400" i="1" dirty="0">
                <a:solidFill>
                  <a:srgbClr val="00B0F0"/>
                </a:solidFill>
              </a:rPr>
              <a:t>Predicate&lt;Person&gt; ageGT50Predicate = (p) -&gt; </a:t>
            </a:r>
            <a:r>
              <a:rPr lang="en-US" sz="1400" i="1" dirty="0" err="1">
                <a:solidFill>
                  <a:srgbClr val="00B0F0"/>
                </a:solidFill>
              </a:rPr>
              <a:t>p.getAge</a:t>
            </a:r>
            <a:r>
              <a:rPr lang="en-US" sz="1400" i="1" dirty="0">
                <a:solidFill>
                  <a:srgbClr val="00B0F0"/>
                </a:solidFill>
              </a:rPr>
              <a:t>() &gt; 50; </a:t>
            </a:r>
          </a:p>
          <a:p>
            <a:pPr marL="1028700" lvl="3" indent="0">
              <a:buNone/>
            </a:pPr>
            <a:endParaRPr lang="en-US" sz="1400" i="1" dirty="0">
              <a:solidFill>
                <a:srgbClr val="00B0F0"/>
              </a:solidFill>
            </a:endParaRPr>
          </a:p>
          <a:p>
            <a:pPr marL="1028700" lvl="3" indent="0">
              <a:buNone/>
            </a:pPr>
            <a:r>
              <a:rPr lang="en-US" sz="1400" i="1" dirty="0">
                <a:solidFill>
                  <a:srgbClr val="00B0F0"/>
                </a:solidFill>
              </a:rPr>
              <a:t>Boolean </a:t>
            </a:r>
            <a:r>
              <a:rPr lang="en-US" sz="1400" i="1" dirty="0" err="1">
                <a:solidFill>
                  <a:srgbClr val="00B0F0"/>
                </a:solidFill>
              </a:rPr>
              <a:t>anyMatch</a:t>
            </a:r>
            <a:r>
              <a:rPr lang="en-US" sz="1400" i="1" dirty="0">
                <a:solidFill>
                  <a:srgbClr val="00B0F0"/>
                </a:solidFill>
              </a:rPr>
              <a:t> = </a:t>
            </a:r>
            <a:r>
              <a:rPr lang="en-US" sz="1400" i="1" dirty="0" err="1">
                <a:solidFill>
                  <a:srgbClr val="00B0F0"/>
                </a:solidFill>
              </a:rPr>
              <a:t>persons.stream</a:t>
            </a:r>
            <a:r>
              <a:rPr lang="en-US" sz="1400" i="1" dirty="0">
                <a:solidFill>
                  <a:srgbClr val="00B0F0"/>
                </a:solidFill>
              </a:rPr>
              <a:t>().</a:t>
            </a:r>
            <a:r>
              <a:rPr lang="en-US" sz="1400" i="1" dirty="0" err="1">
                <a:solidFill>
                  <a:srgbClr val="00B0F0"/>
                </a:solidFill>
              </a:rPr>
              <a:t>anyMatch</a:t>
            </a:r>
            <a:r>
              <a:rPr lang="en-US" sz="1400" i="1" dirty="0">
                <a:solidFill>
                  <a:srgbClr val="00B0F0"/>
                </a:solidFill>
              </a:rPr>
              <a:t>(ageGT50Predicate);</a:t>
            </a:r>
          </a:p>
          <a:p>
            <a:pPr marL="1028700" lvl="3" indent="0">
              <a:buNone/>
            </a:pPr>
            <a:r>
              <a:rPr lang="en-US" sz="1400" i="1" dirty="0">
                <a:solidFill>
                  <a:srgbClr val="00B0F0"/>
                </a:solidFill>
              </a:rPr>
              <a:t>Boolean </a:t>
            </a:r>
            <a:r>
              <a:rPr lang="en-US" sz="1400" i="1" dirty="0" err="1">
                <a:solidFill>
                  <a:srgbClr val="00B0F0"/>
                </a:solidFill>
              </a:rPr>
              <a:t>allMatch</a:t>
            </a:r>
            <a:r>
              <a:rPr lang="en-US" sz="1400" i="1" dirty="0">
                <a:solidFill>
                  <a:srgbClr val="00B0F0"/>
                </a:solidFill>
              </a:rPr>
              <a:t> = </a:t>
            </a:r>
            <a:r>
              <a:rPr lang="en-US" sz="1400" i="1" dirty="0" err="1">
                <a:solidFill>
                  <a:srgbClr val="00B0F0"/>
                </a:solidFill>
              </a:rPr>
              <a:t>persons.stream</a:t>
            </a:r>
            <a:r>
              <a:rPr lang="en-US" sz="1400" i="1" dirty="0">
                <a:solidFill>
                  <a:srgbClr val="00B0F0"/>
                </a:solidFill>
              </a:rPr>
              <a:t>().</a:t>
            </a:r>
            <a:r>
              <a:rPr lang="en-US" sz="1400" i="1" dirty="0" err="1">
                <a:solidFill>
                  <a:srgbClr val="00B0F0"/>
                </a:solidFill>
              </a:rPr>
              <a:t>allMatch</a:t>
            </a:r>
            <a:r>
              <a:rPr lang="en-US" sz="1400" i="1" dirty="0">
                <a:solidFill>
                  <a:srgbClr val="00B0F0"/>
                </a:solidFill>
              </a:rPr>
              <a:t>(ageGT50Predicate);</a:t>
            </a:r>
          </a:p>
          <a:p>
            <a:pPr marL="1028700" lvl="3" indent="0">
              <a:buNone/>
            </a:pPr>
            <a:r>
              <a:rPr lang="en-US" sz="1400" i="1" dirty="0">
                <a:solidFill>
                  <a:srgbClr val="00B0F0"/>
                </a:solidFill>
              </a:rPr>
              <a:t>Boolean </a:t>
            </a:r>
            <a:r>
              <a:rPr lang="en-US" sz="1400" i="1" dirty="0" err="1">
                <a:solidFill>
                  <a:srgbClr val="00B0F0"/>
                </a:solidFill>
              </a:rPr>
              <a:t>noneMatch</a:t>
            </a:r>
            <a:r>
              <a:rPr lang="en-US" sz="1400" i="1" dirty="0">
                <a:solidFill>
                  <a:srgbClr val="00B0F0"/>
                </a:solidFill>
              </a:rPr>
              <a:t> = </a:t>
            </a:r>
            <a:r>
              <a:rPr lang="en-US" sz="1400" i="1" dirty="0" err="1">
                <a:solidFill>
                  <a:srgbClr val="00B0F0"/>
                </a:solidFill>
              </a:rPr>
              <a:t>persons.stream</a:t>
            </a:r>
            <a:r>
              <a:rPr lang="en-US" sz="1400" i="1" dirty="0">
                <a:solidFill>
                  <a:srgbClr val="00B0F0"/>
                </a:solidFill>
              </a:rPr>
              <a:t>().</a:t>
            </a:r>
            <a:r>
              <a:rPr lang="en-US" sz="1400" i="1" dirty="0" err="1">
                <a:solidFill>
                  <a:srgbClr val="00B0F0"/>
                </a:solidFill>
              </a:rPr>
              <a:t>noneMatch</a:t>
            </a:r>
            <a:r>
              <a:rPr lang="en-US" sz="1400" i="1" dirty="0">
                <a:solidFill>
                  <a:srgbClr val="00B0F0"/>
                </a:solidFill>
              </a:rPr>
              <a:t>(ageGT50Predicate);</a:t>
            </a:r>
            <a:r>
              <a:rPr lang="en-US" i="1" dirty="0" smtClean="0"/>
              <a:t>	</a:t>
            </a:r>
            <a:endParaRPr lang="en-US" sz="1000" i="1" dirty="0">
              <a:solidFill>
                <a:srgbClr val="00B0F0"/>
              </a:solidFill>
            </a:endParaRPr>
          </a:p>
          <a:p>
            <a:pPr marL="1373188" lvl="4" indent="0">
              <a:buNone/>
            </a:pPr>
            <a:endParaRPr lang="en-US" sz="1800" dirty="0" smtClean="0"/>
          </a:p>
          <a:p>
            <a:pPr lvl="1">
              <a:lnSpc>
                <a:spcPct val="90000"/>
              </a:lnSpc>
            </a:pPr>
            <a:r>
              <a:rPr lang="en-US" sz="2400" dirty="0"/>
              <a:t>Finding</a:t>
            </a:r>
          </a:p>
          <a:p>
            <a:pPr lvl="2">
              <a:lnSpc>
                <a:spcPct val="90000"/>
              </a:lnSpc>
            </a:pPr>
            <a:r>
              <a:rPr lang="en-US" sz="1800" dirty="0"/>
              <a:t>two methods for the finding purpose- </a:t>
            </a:r>
            <a:r>
              <a:rPr lang="en-US" sz="1800" dirty="0" err="1">
                <a:solidFill>
                  <a:srgbClr val="00B0F0"/>
                </a:solidFill>
              </a:rPr>
              <a:t>findAny</a:t>
            </a:r>
            <a:r>
              <a:rPr lang="en-US" sz="1800" dirty="0"/>
              <a:t> and </a:t>
            </a:r>
            <a:r>
              <a:rPr lang="en-US" sz="1800" dirty="0" err="1">
                <a:solidFill>
                  <a:srgbClr val="00B0F0"/>
                </a:solidFill>
              </a:rPr>
              <a:t>findFirst</a:t>
            </a:r>
            <a:r>
              <a:rPr lang="en-US" sz="1800" dirty="0"/>
              <a:t>. </a:t>
            </a:r>
            <a:endParaRPr lang="en-US" sz="1800" dirty="0" smtClean="0"/>
          </a:p>
          <a:p>
            <a:pPr lvl="2">
              <a:lnSpc>
                <a:spcPct val="90000"/>
              </a:lnSpc>
            </a:pPr>
            <a:r>
              <a:rPr lang="en-US" sz="1800" dirty="0" err="1" smtClean="0"/>
              <a:t>findAny</a:t>
            </a:r>
            <a:r>
              <a:rPr lang="en-US" sz="1800" dirty="0"/>
              <a:t> method returns any element from a given </a:t>
            </a:r>
            <a:r>
              <a:rPr lang="en-US" sz="1800" dirty="0" smtClean="0"/>
              <a:t>stream </a:t>
            </a:r>
          </a:p>
          <a:p>
            <a:pPr lvl="2">
              <a:lnSpc>
                <a:spcPct val="90000"/>
              </a:lnSpc>
            </a:pPr>
            <a:r>
              <a:rPr lang="en-US" sz="1800" dirty="0" err="1" smtClean="0"/>
              <a:t>findFirst</a:t>
            </a:r>
            <a:r>
              <a:rPr lang="en-US" sz="1800" dirty="0"/>
              <a:t> returns the first element from the given stream.</a:t>
            </a:r>
          </a:p>
          <a:p>
            <a:pPr marL="341313" lvl="1" indent="0">
              <a:lnSpc>
                <a:spcPct val="90000"/>
              </a:lnSpc>
              <a:buNone/>
            </a:pPr>
            <a:r>
              <a:rPr lang="en-US" sz="1800" dirty="0"/>
              <a:t>	</a:t>
            </a:r>
          </a:p>
          <a:p>
            <a:pPr marL="1028700" lvl="3" indent="0">
              <a:lnSpc>
                <a:spcPct val="90000"/>
              </a:lnSpc>
              <a:buNone/>
            </a:pPr>
            <a:r>
              <a:rPr lang="en-US" sz="1400" i="1" dirty="0">
                <a:solidFill>
                  <a:srgbClr val="00B0F0"/>
                </a:solidFill>
              </a:rPr>
              <a:t>Optional&lt;Person&gt; </a:t>
            </a:r>
            <a:r>
              <a:rPr lang="en-US" sz="1400" i="1" dirty="0" err="1">
                <a:solidFill>
                  <a:srgbClr val="00B0F0"/>
                </a:solidFill>
              </a:rPr>
              <a:t>youngestPerson</a:t>
            </a:r>
            <a:r>
              <a:rPr lang="en-US" sz="1400" i="1" dirty="0">
                <a:solidFill>
                  <a:srgbClr val="00B0F0"/>
                </a:solidFill>
              </a:rPr>
              <a:t> = </a:t>
            </a:r>
            <a:r>
              <a:rPr lang="en-US" sz="1400" i="1" dirty="0" err="1">
                <a:solidFill>
                  <a:srgbClr val="00B0F0"/>
                </a:solidFill>
              </a:rPr>
              <a:t>personStream.findFirst</a:t>
            </a:r>
            <a:r>
              <a:rPr lang="en-US" sz="1400" i="1" dirty="0" smtClean="0">
                <a:solidFill>
                  <a:srgbClr val="00B0F0"/>
                </a:solidFill>
              </a:rPr>
              <a:t>();</a:t>
            </a:r>
          </a:p>
          <a:p>
            <a:pPr marL="1028700" lvl="3" indent="0">
              <a:lnSpc>
                <a:spcPct val="90000"/>
              </a:lnSpc>
              <a:buNone/>
            </a:pPr>
            <a:r>
              <a:rPr lang="en-US" sz="1400" i="1" dirty="0">
                <a:solidFill>
                  <a:srgbClr val="00B0F0"/>
                </a:solidFill>
              </a:rPr>
              <a:t>Optional&lt;Person&gt; </a:t>
            </a:r>
            <a:r>
              <a:rPr lang="en-US" sz="1400" i="1" dirty="0" err="1">
                <a:solidFill>
                  <a:srgbClr val="00B0F0"/>
                </a:solidFill>
              </a:rPr>
              <a:t>youngestPerson</a:t>
            </a:r>
            <a:r>
              <a:rPr lang="en-US" sz="1400" i="1" dirty="0">
                <a:solidFill>
                  <a:srgbClr val="00B0F0"/>
                </a:solidFill>
              </a:rPr>
              <a:t> = </a:t>
            </a:r>
            <a:r>
              <a:rPr lang="en-US" sz="1400" i="1" dirty="0" err="1">
                <a:solidFill>
                  <a:srgbClr val="00B0F0"/>
                </a:solidFill>
              </a:rPr>
              <a:t>personStream.findAny</a:t>
            </a:r>
            <a:r>
              <a:rPr lang="en-US" sz="1400" i="1" dirty="0">
                <a:solidFill>
                  <a:srgbClr val="00B0F0"/>
                </a:solidFill>
              </a:rPr>
              <a:t>()</a:t>
            </a:r>
          </a:p>
          <a:p>
            <a:pPr marL="1373188" lvl="4" indent="0">
              <a:buNone/>
            </a:pPr>
            <a:endParaRPr lang="en-US" sz="1400" i="1" dirty="0" smtClean="0">
              <a:solidFill>
                <a:srgbClr val="00B0F0"/>
              </a:solidFill>
            </a:endParaRPr>
          </a:p>
          <a:p>
            <a:pPr marL="1373188" lvl="4" indent="0">
              <a:buNone/>
            </a:pPr>
            <a:endParaRPr lang="en-US" sz="1400" i="1" dirty="0" smtClean="0">
              <a:solidFill>
                <a:srgbClr val="00B0F0"/>
              </a:solidFill>
            </a:endParaRPr>
          </a:p>
          <a:p>
            <a:pPr marL="1373188" lvl="4" indent="0">
              <a:buNone/>
            </a:pPr>
            <a:r>
              <a:rPr lang="en-US" sz="2400" dirty="0" smtClean="0"/>
              <a:t>	</a:t>
            </a:r>
            <a:endParaRPr lang="en-US" sz="1400" i="1" dirty="0">
              <a:solidFill>
                <a:srgbClr val="00B0F0"/>
              </a:solidFill>
            </a:endParaRPr>
          </a:p>
        </p:txBody>
      </p:sp>
    </p:spTree>
    <p:extLst>
      <p:ext uri="{BB962C8B-B14F-4D97-AF65-F5344CB8AC3E}">
        <p14:creationId xmlns:p14="http://schemas.microsoft.com/office/powerpoint/2010/main" val="4290188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Terminal Operations</a:t>
            </a:r>
            <a:endParaRPr lang="en-US" dirty="0"/>
          </a:p>
        </p:txBody>
      </p:sp>
      <p:sp>
        <p:nvSpPr>
          <p:cNvPr id="302084" name="Rectangle 4"/>
          <p:cNvSpPr>
            <a:spLocks noGrp="1" noChangeArrowheads="1"/>
          </p:cNvSpPr>
          <p:nvPr>
            <p:ph type="body" sz="half" idx="2"/>
          </p:nvPr>
        </p:nvSpPr>
        <p:spPr>
          <a:xfrm>
            <a:off x="393700" y="1006475"/>
            <a:ext cx="8123238" cy="5201307"/>
          </a:xfrm>
        </p:spPr>
        <p:txBody>
          <a:bodyPr/>
          <a:lstStyle/>
          <a:p>
            <a:pPr lvl="1">
              <a:lnSpc>
                <a:spcPct val="90000"/>
              </a:lnSpc>
            </a:pPr>
            <a:r>
              <a:rPr lang="en-US" sz="2400" dirty="0" smtClean="0"/>
              <a:t>Reducing</a:t>
            </a:r>
          </a:p>
          <a:p>
            <a:pPr lvl="2">
              <a:lnSpc>
                <a:spcPct val="90000"/>
              </a:lnSpc>
            </a:pPr>
            <a:r>
              <a:rPr lang="en-US" dirty="0"/>
              <a:t>The reducing has a capability of processing the elements in a stream repeatedly to produce an output in the form of a single element</a:t>
            </a:r>
          </a:p>
          <a:p>
            <a:pPr lvl="2">
              <a:lnSpc>
                <a:spcPct val="90000"/>
              </a:lnSpc>
            </a:pPr>
            <a:r>
              <a:rPr lang="en-US" dirty="0"/>
              <a:t>The reduce function accepts an identity or a starting value of the output, and then it combines the identity with the first element of the stream, the result is then combined with the second element of the stream and so on</a:t>
            </a:r>
          </a:p>
          <a:p>
            <a:pPr lvl="2"/>
            <a:r>
              <a:rPr lang="en-US" dirty="0"/>
              <a:t>The logic, how the elements are combined together, is provided as an accumulator. </a:t>
            </a:r>
          </a:p>
          <a:p>
            <a:pPr marL="1028700" lvl="3" indent="0">
              <a:buNone/>
            </a:pPr>
            <a:r>
              <a:rPr lang="en-US" sz="1400" i="1" dirty="0">
                <a:solidFill>
                  <a:srgbClr val="00B0F0"/>
                </a:solidFill>
              </a:rPr>
              <a:t>Optional&lt;Integer&gt; sum1 = </a:t>
            </a:r>
            <a:r>
              <a:rPr lang="en-US" sz="1400" i="1" dirty="0" err="1">
                <a:solidFill>
                  <a:srgbClr val="00B0F0"/>
                </a:solidFill>
              </a:rPr>
              <a:t>persons.stream</a:t>
            </a:r>
            <a:r>
              <a:rPr lang="en-US" sz="1400" i="1" dirty="0">
                <a:solidFill>
                  <a:srgbClr val="00B0F0"/>
                </a:solidFill>
              </a:rPr>
              <a:t>()</a:t>
            </a:r>
          </a:p>
          <a:p>
            <a:pPr marL="1028700" lvl="3" indent="0">
              <a:buNone/>
            </a:pPr>
            <a:r>
              <a:rPr lang="en-US" sz="1400" i="1" dirty="0" smtClean="0">
                <a:solidFill>
                  <a:srgbClr val="00B0F0"/>
                </a:solidFill>
              </a:rPr>
              <a:t>	.</a:t>
            </a:r>
            <a:r>
              <a:rPr lang="en-US" sz="1400" i="1" dirty="0">
                <a:solidFill>
                  <a:srgbClr val="00B0F0"/>
                </a:solidFill>
              </a:rPr>
              <a:t>map(p -&gt; </a:t>
            </a:r>
            <a:r>
              <a:rPr lang="en-US" sz="1400" i="1" dirty="0" err="1">
                <a:solidFill>
                  <a:srgbClr val="00B0F0"/>
                </a:solidFill>
              </a:rPr>
              <a:t>p.getAge</a:t>
            </a:r>
            <a:r>
              <a:rPr lang="en-US" sz="1400" i="1" dirty="0">
                <a:solidFill>
                  <a:srgbClr val="00B0F0"/>
                </a:solidFill>
              </a:rPr>
              <a:t>())</a:t>
            </a:r>
          </a:p>
          <a:p>
            <a:pPr marL="1028700" lvl="3" indent="0">
              <a:buNone/>
            </a:pPr>
            <a:r>
              <a:rPr lang="en-US" sz="1400" i="1" dirty="0" smtClean="0">
                <a:solidFill>
                  <a:srgbClr val="00B0F0"/>
                </a:solidFill>
              </a:rPr>
              <a:t>	.</a:t>
            </a:r>
            <a:r>
              <a:rPr lang="en-US" sz="1400" i="1" dirty="0">
                <a:solidFill>
                  <a:srgbClr val="00B0F0"/>
                </a:solidFill>
              </a:rPr>
              <a:t>reduce((age1, age2) -&gt; age1 + age2</a:t>
            </a:r>
            <a:r>
              <a:rPr lang="en-US" sz="1400" i="1" dirty="0" smtClean="0">
                <a:solidFill>
                  <a:srgbClr val="00B0F0"/>
                </a:solidFill>
              </a:rPr>
              <a:t>);</a:t>
            </a:r>
            <a:endParaRPr lang="en-US" sz="3600" i="1" dirty="0">
              <a:solidFill>
                <a:srgbClr val="00B0F0"/>
              </a:solidFill>
            </a:endParaRPr>
          </a:p>
          <a:p>
            <a:pPr marL="1028700" lvl="3" indent="0">
              <a:buNone/>
            </a:pPr>
            <a:r>
              <a:rPr lang="en-US" sz="1400" i="1" dirty="0" smtClean="0">
                <a:solidFill>
                  <a:srgbClr val="00B0F0"/>
                </a:solidFill>
              </a:rPr>
              <a:t> </a:t>
            </a:r>
          </a:p>
          <a:p>
            <a:pPr marL="1028700" lvl="3" indent="0">
              <a:buNone/>
            </a:pPr>
            <a:r>
              <a:rPr lang="en-US" sz="1400" i="1" dirty="0" smtClean="0">
                <a:solidFill>
                  <a:srgbClr val="00B0F0"/>
                </a:solidFill>
              </a:rPr>
              <a:t>Integer </a:t>
            </a:r>
            <a:r>
              <a:rPr lang="en-US" sz="1400" i="1" dirty="0">
                <a:solidFill>
                  <a:srgbClr val="00B0F0"/>
                </a:solidFill>
              </a:rPr>
              <a:t>sum = </a:t>
            </a:r>
            <a:r>
              <a:rPr lang="en-US" sz="1400" i="1" dirty="0" err="1">
                <a:solidFill>
                  <a:srgbClr val="00B0F0"/>
                </a:solidFill>
              </a:rPr>
              <a:t>persons.stream</a:t>
            </a:r>
            <a:r>
              <a:rPr lang="en-US" sz="1400" i="1" dirty="0">
                <a:solidFill>
                  <a:srgbClr val="00B0F0"/>
                </a:solidFill>
              </a:rPr>
              <a:t>()</a:t>
            </a:r>
          </a:p>
          <a:p>
            <a:pPr marL="1028700" lvl="3" indent="0">
              <a:buNone/>
            </a:pPr>
            <a:r>
              <a:rPr lang="en-US" sz="1400" i="1" dirty="0" smtClean="0">
                <a:solidFill>
                  <a:srgbClr val="00B0F0"/>
                </a:solidFill>
              </a:rPr>
              <a:t>	.</a:t>
            </a:r>
            <a:r>
              <a:rPr lang="en-US" sz="1400" i="1" dirty="0">
                <a:solidFill>
                  <a:srgbClr val="00B0F0"/>
                </a:solidFill>
              </a:rPr>
              <a:t>map(p -&gt; </a:t>
            </a:r>
            <a:r>
              <a:rPr lang="en-US" sz="1400" i="1" dirty="0" err="1">
                <a:solidFill>
                  <a:srgbClr val="00B0F0"/>
                </a:solidFill>
              </a:rPr>
              <a:t>p.getAge</a:t>
            </a:r>
            <a:r>
              <a:rPr lang="en-US" sz="1400" i="1" dirty="0">
                <a:solidFill>
                  <a:srgbClr val="00B0F0"/>
                </a:solidFill>
              </a:rPr>
              <a:t>())</a:t>
            </a:r>
          </a:p>
          <a:p>
            <a:pPr marL="1028700" lvl="3" indent="0">
              <a:buNone/>
            </a:pPr>
            <a:r>
              <a:rPr lang="en-US" sz="1400" i="1" dirty="0" smtClean="0">
                <a:solidFill>
                  <a:srgbClr val="00B0F0"/>
                </a:solidFill>
              </a:rPr>
              <a:t>	.</a:t>
            </a:r>
            <a:r>
              <a:rPr lang="en-US" sz="1400" i="1" dirty="0">
                <a:solidFill>
                  <a:srgbClr val="00B0F0"/>
                </a:solidFill>
              </a:rPr>
              <a:t>reduce(500,(age1, age2) -&gt; age1 + age2);</a:t>
            </a:r>
          </a:p>
          <a:p>
            <a:pPr marL="1373188" lvl="4" indent="0">
              <a:buNone/>
            </a:pPr>
            <a:endParaRPr lang="en-US" sz="1400" i="1" dirty="0" smtClean="0">
              <a:solidFill>
                <a:srgbClr val="00B0F0"/>
              </a:solidFill>
            </a:endParaRPr>
          </a:p>
          <a:p>
            <a:pPr marL="1373188" lvl="4" indent="0">
              <a:buNone/>
            </a:pPr>
            <a:endParaRPr lang="en-US" sz="1400" i="1" dirty="0" smtClean="0">
              <a:solidFill>
                <a:srgbClr val="00B0F0"/>
              </a:solidFill>
            </a:endParaRPr>
          </a:p>
          <a:p>
            <a:pPr marL="1373188" lvl="4" indent="0">
              <a:buNone/>
            </a:pPr>
            <a:r>
              <a:rPr lang="en-US" sz="2400" dirty="0" smtClean="0"/>
              <a:t>	</a:t>
            </a:r>
            <a:endParaRPr lang="en-US" sz="1400" i="1" dirty="0">
              <a:solidFill>
                <a:srgbClr val="00B0F0"/>
              </a:solidFill>
            </a:endParaRPr>
          </a:p>
        </p:txBody>
      </p:sp>
    </p:spTree>
    <p:extLst>
      <p:ext uri="{BB962C8B-B14F-4D97-AF65-F5344CB8AC3E}">
        <p14:creationId xmlns:p14="http://schemas.microsoft.com/office/powerpoint/2010/main" val="2162873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Traversing and filtering collection</a:t>
            </a:r>
            <a:endParaRPr lang="en-US" dirty="0"/>
          </a:p>
        </p:txBody>
      </p:sp>
      <p:sp>
        <p:nvSpPr>
          <p:cNvPr id="302084" name="Rectangle 4"/>
          <p:cNvSpPr>
            <a:spLocks noGrp="1" noChangeArrowheads="1"/>
          </p:cNvSpPr>
          <p:nvPr>
            <p:ph type="body" sz="half" idx="2"/>
          </p:nvPr>
        </p:nvSpPr>
        <p:spPr>
          <a:xfrm>
            <a:off x="406400" y="1158875"/>
            <a:ext cx="8123238" cy="5201307"/>
          </a:xfrm>
        </p:spPr>
        <p:txBody>
          <a:bodyPr/>
          <a:lstStyle/>
          <a:p>
            <a:pPr lvl="1">
              <a:lnSpc>
                <a:spcPct val="90000"/>
              </a:lnSpc>
            </a:pPr>
            <a:r>
              <a:rPr lang="en-US" dirty="0" smtClean="0"/>
              <a:t>We can traverse a stream using </a:t>
            </a:r>
            <a:r>
              <a:rPr lang="en-US" dirty="0" err="1" smtClean="0">
                <a:solidFill>
                  <a:srgbClr val="00B0F0"/>
                </a:solidFill>
              </a:rPr>
              <a:t>foreach</a:t>
            </a:r>
            <a:endParaRPr lang="en-US" dirty="0" smtClean="0">
              <a:solidFill>
                <a:srgbClr val="00B0F0"/>
              </a:solidFill>
            </a:endParaRPr>
          </a:p>
          <a:p>
            <a:pPr lvl="1">
              <a:lnSpc>
                <a:spcPct val="90000"/>
              </a:lnSpc>
            </a:pPr>
            <a:endParaRPr lang="en-US" dirty="0" smtClean="0"/>
          </a:p>
          <a:p>
            <a:pPr lvl="1">
              <a:lnSpc>
                <a:spcPct val="90000"/>
              </a:lnSpc>
            </a:pPr>
            <a:r>
              <a:rPr lang="en-US" dirty="0" smtClean="0"/>
              <a:t>To filter a stream instead of using the </a:t>
            </a:r>
            <a:r>
              <a:rPr lang="en-US" dirty="0" err="1" smtClean="0">
                <a:solidFill>
                  <a:srgbClr val="00B0F0"/>
                </a:solidFill>
              </a:rPr>
              <a:t>predicate.test</a:t>
            </a:r>
            <a:r>
              <a:rPr lang="en-US" dirty="0" smtClean="0">
                <a:solidFill>
                  <a:srgbClr val="00B0F0"/>
                </a:solidFill>
              </a:rPr>
              <a:t> </a:t>
            </a:r>
            <a:r>
              <a:rPr lang="en-US" dirty="0" smtClean="0"/>
              <a:t>we can directly use filter on stream.</a:t>
            </a:r>
          </a:p>
          <a:p>
            <a:pPr marL="685800" lvl="2" indent="0">
              <a:buNone/>
            </a:pPr>
            <a:r>
              <a:rPr lang="en-US" sz="1800" i="1" dirty="0" err="1" smtClean="0">
                <a:solidFill>
                  <a:srgbClr val="00B0F0"/>
                </a:solidFill>
              </a:rPr>
              <a:t>personList.stream</a:t>
            </a:r>
            <a:r>
              <a:rPr lang="en-US" sz="1800" i="1" dirty="0">
                <a:solidFill>
                  <a:srgbClr val="00B0F0"/>
                </a:solidFill>
              </a:rPr>
              <a:t>()</a:t>
            </a:r>
          </a:p>
          <a:p>
            <a:pPr marL="1028700" lvl="3" indent="0">
              <a:buNone/>
            </a:pPr>
            <a:r>
              <a:rPr lang="en-US" sz="1800" i="1" dirty="0">
                <a:solidFill>
                  <a:srgbClr val="00B0F0"/>
                </a:solidFill>
              </a:rPr>
              <a:t>.filter(</a:t>
            </a:r>
            <a:r>
              <a:rPr lang="en-US" sz="1800" i="1" dirty="0" err="1">
                <a:solidFill>
                  <a:srgbClr val="00B0F0"/>
                </a:solidFill>
              </a:rPr>
              <a:t>pred</a:t>
            </a:r>
            <a:r>
              <a:rPr lang="en-US" sz="1800" i="1" dirty="0">
                <a:solidFill>
                  <a:srgbClr val="00B0F0"/>
                </a:solidFill>
              </a:rPr>
              <a:t>)</a:t>
            </a:r>
          </a:p>
          <a:p>
            <a:pPr marL="1028700" lvl="3" indent="0">
              <a:buNone/>
            </a:pPr>
            <a:r>
              <a:rPr lang="en-US" sz="1800" i="1" dirty="0">
                <a:solidFill>
                  <a:srgbClr val="00B0F0"/>
                </a:solidFill>
              </a:rPr>
              <a:t>.</a:t>
            </a:r>
            <a:r>
              <a:rPr lang="en-US" sz="1800" i="1" dirty="0" err="1">
                <a:solidFill>
                  <a:srgbClr val="00B0F0"/>
                </a:solidFill>
              </a:rPr>
              <a:t>forEach</a:t>
            </a:r>
            <a:r>
              <a:rPr lang="en-US" sz="1800" i="1" dirty="0">
                <a:solidFill>
                  <a:srgbClr val="00B0F0"/>
                </a:solidFill>
              </a:rPr>
              <a:t>( p -&gt; </a:t>
            </a:r>
            <a:r>
              <a:rPr lang="en-US" sz="1800" i="1" dirty="0" err="1">
                <a:solidFill>
                  <a:srgbClr val="00B0F0"/>
                </a:solidFill>
              </a:rPr>
              <a:t>System.</a:t>
            </a:r>
            <a:r>
              <a:rPr lang="en-US" sz="1800" b="1" i="1" dirty="0" err="1">
                <a:solidFill>
                  <a:srgbClr val="00B0F0"/>
                </a:solidFill>
              </a:rPr>
              <a:t>out.println</a:t>
            </a:r>
            <a:r>
              <a:rPr lang="en-US" sz="1800" b="1" i="1" dirty="0">
                <a:solidFill>
                  <a:srgbClr val="00B0F0"/>
                </a:solidFill>
              </a:rPr>
              <a:t>(p) );</a:t>
            </a:r>
            <a:endParaRPr lang="en-US" i="1" dirty="0">
              <a:solidFill>
                <a:srgbClr val="00B0F0"/>
              </a:solidFill>
            </a:endParaRPr>
          </a:p>
        </p:txBody>
      </p:sp>
    </p:spTree>
    <p:extLst>
      <p:ext uri="{BB962C8B-B14F-4D97-AF65-F5344CB8AC3E}">
        <p14:creationId xmlns:p14="http://schemas.microsoft.com/office/powerpoint/2010/main" val="4182125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b="0" dirty="0"/>
              <a:t>History</a:t>
            </a:r>
            <a:endParaRPr lang="en-US" dirty="0"/>
          </a:p>
        </p:txBody>
      </p:sp>
      <p:sp>
        <p:nvSpPr>
          <p:cNvPr id="302084" name="Rectangle 4"/>
          <p:cNvSpPr>
            <a:spLocks noGrp="1" noChangeArrowheads="1"/>
          </p:cNvSpPr>
          <p:nvPr>
            <p:ph type="body" sz="half" idx="2"/>
          </p:nvPr>
        </p:nvSpPr>
        <p:spPr>
          <a:xfrm>
            <a:off x="702117" y="1158875"/>
            <a:ext cx="8123238" cy="5308600"/>
          </a:xfrm>
        </p:spPr>
        <p:txBody>
          <a:bodyPr/>
          <a:lstStyle/>
          <a:p>
            <a:pPr>
              <a:lnSpc>
                <a:spcPct val="90000"/>
              </a:lnSpc>
            </a:pPr>
            <a:r>
              <a:rPr lang="en-US" b="1" u="sng" dirty="0"/>
              <a:t>Java </a:t>
            </a:r>
            <a:r>
              <a:rPr lang="en-US" b="1" u="sng" dirty="0" smtClean="0"/>
              <a:t>7</a:t>
            </a:r>
            <a:endParaRPr lang="en-US" b="1" u="sng" dirty="0"/>
          </a:p>
          <a:p>
            <a:pPr lvl="1">
              <a:lnSpc>
                <a:spcPct val="90000"/>
              </a:lnSpc>
            </a:pPr>
            <a:r>
              <a:rPr lang="en-US" sz="1600" dirty="0" smtClean="0"/>
              <a:t>First from Oracle</a:t>
            </a:r>
          </a:p>
          <a:p>
            <a:pPr lvl="1">
              <a:lnSpc>
                <a:spcPct val="90000"/>
              </a:lnSpc>
            </a:pPr>
            <a:r>
              <a:rPr lang="en-US" sz="1600" b="1" dirty="0" smtClean="0"/>
              <a:t>Lot of syntactic sugar</a:t>
            </a:r>
          </a:p>
          <a:p>
            <a:pPr lvl="1">
              <a:lnSpc>
                <a:spcPct val="90000"/>
              </a:lnSpc>
            </a:pPr>
            <a:r>
              <a:rPr lang="en-US" sz="1600" dirty="0" smtClean="0"/>
              <a:t>Invoke Dynamic</a:t>
            </a:r>
          </a:p>
          <a:p>
            <a:pPr lvl="1">
              <a:lnSpc>
                <a:spcPct val="90000"/>
              </a:lnSpc>
            </a:pPr>
            <a:r>
              <a:rPr lang="en-US" sz="1600" dirty="0" smtClean="0"/>
              <a:t>Fork joins</a:t>
            </a:r>
          </a:p>
          <a:p>
            <a:pPr lvl="1">
              <a:lnSpc>
                <a:spcPct val="90000"/>
              </a:lnSpc>
            </a:pPr>
            <a:r>
              <a:rPr lang="en-US" sz="1600" dirty="0" smtClean="0"/>
              <a:t>Better File IO</a:t>
            </a:r>
          </a:p>
          <a:p>
            <a:pPr marL="0" indent="0">
              <a:lnSpc>
                <a:spcPct val="90000"/>
              </a:lnSpc>
              <a:buNone/>
            </a:pPr>
            <a:endParaRPr lang="en-US" sz="2000" b="1" dirty="0" smtClean="0"/>
          </a:p>
          <a:p>
            <a:pPr marL="0" indent="0">
              <a:lnSpc>
                <a:spcPct val="90000"/>
              </a:lnSpc>
              <a:buNone/>
            </a:pPr>
            <a:endParaRPr lang="hu-HU" sz="2000" b="1" dirty="0"/>
          </a:p>
        </p:txBody>
      </p:sp>
    </p:spTree>
    <p:extLst>
      <p:ext uri="{BB962C8B-B14F-4D97-AF65-F5344CB8AC3E}">
        <p14:creationId xmlns:p14="http://schemas.microsoft.com/office/powerpoint/2010/main" val="2118608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Aggregating Stream values</a:t>
            </a:r>
            <a:endParaRPr lang="en-US" dirty="0"/>
          </a:p>
        </p:txBody>
      </p:sp>
      <p:sp>
        <p:nvSpPr>
          <p:cNvPr id="302084" name="Rectangle 4"/>
          <p:cNvSpPr>
            <a:spLocks noGrp="1" noChangeArrowheads="1"/>
          </p:cNvSpPr>
          <p:nvPr>
            <p:ph type="body" sz="half" idx="2"/>
          </p:nvPr>
        </p:nvSpPr>
        <p:spPr>
          <a:xfrm>
            <a:off x="406400" y="1158875"/>
            <a:ext cx="8123238" cy="5201307"/>
          </a:xfrm>
        </p:spPr>
        <p:txBody>
          <a:bodyPr/>
          <a:lstStyle/>
          <a:p>
            <a:pPr lvl="1">
              <a:lnSpc>
                <a:spcPct val="90000"/>
              </a:lnSpc>
            </a:pPr>
            <a:r>
              <a:rPr lang="en-US" dirty="0" smtClean="0"/>
              <a:t>User stream to do aggregate items in a collection like sum average and so on.</a:t>
            </a:r>
          </a:p>
          <a:p>
            <a:pPr lvl="1">
              <a:lnSpc>
                <a:spcPct val="90000"/>
              </a:lnSpc>
            </a:pPr>
            <a:endParaRPr lang="en-US" dirty="0" smtClean="0"/>
          </a:p>
          <a:p>
            <a:pPr lvl="1">
              <a:lnSpc>
                <a:spcPct val="90000"/>
              </a:lnSpc>
            </a:pPr>
            <a:r>
              <a:rPr lang="en-US" dirty="0" smtClean="0"/>
              <a:t>To count number of elements in stream</a:t>
            </a:r>
          </a:p>
          <a:p>
            <a:pPr marL="684212" lvl="2" indent="0">
              <a:lnSpc>
                <a:spcPct val="90000"/>
              </a:lnSpc>
              <a:buNone/>
            </a:pPr>
            <a:r>
              <a:rPr lang="en-US" sz="1800" i="1" dirty="0" err="1">
                <a:solidFill>
                  <a:srgbClr val="00B0F0"/>
                </a:solidFill>
              </a:rPr>
              <a:t>stream.count</a:t>
            </a:r>
            <a:r>
              <a:rPr lang="en-US" sz="1800" i="1" dirty="0">
                <a:solidFill>
                  <a:srgbClr val="00B0F0"/>
                </a:solidFill>
              </a:rPr>
              <a:t>()</a:t>
            </a:r>
          </a:p>
          <a:p>
            <a:pPr lvl="2">
              <a:lnSpc>
                <a:spcPct val="90000"/>
              </a:lnSpc>
            </a:pPr>
            <a:endParaRPr lang="en-US" i="1" dirty="0">
              <a:solidFill>
                <a:srgbClr val="00B0F0"/>
              </a:solidFill>
            </a:endParaRPr>
          </a:p>
          <a:p>
            <a:pPr lvl="1">
              <a:lnSpc>
                <a:spcPct val="90000"/>
              </a:lnSpc>
            </a:pPr>
            <a:r>
              <a:rPr lang="en-US" dirty="0"/>
              <a:t>To </a:t>
            </a:r>
            <a:r>
              <a:rPr lang="en-US" dirty="0" smtClean="0"/>
              <a:t>get sum and average we should convert the stream to stream of integers, doubles or longs. </a:t>
            </a:r>
          </a:p>
          <a:p>
            <a:pPr lvl="1">
              <a:lnSpc>
                <a:spcPct val="90000"/>
              </a:lnSpc>
            </a:pPr>
            <a:endParaRPr lang="en-US" dirty="0" smtClean="0"/>
          </a:p>
          <a:p>
            <a:pPr lvl="2">
              <a:lnSpc>
                <a:spcPct val="90000"/>
              </a:lnSpc>
            </a:pPr>
            <a:r>
              <a:rPr lang="en-US" dirty="0" smtClean="0"/>
              <a:t>Sum of ages</a:t>
            </a:r>
          </a:p>
          <a:p>
            <a:pPr marL="1030288" lvl="3" indent="0">
              <a:buNone/>
            </a:pPr>
            <a:r>
              <a:rPr lang="en-US" sz="1800" i="1" dirty="0" err="1" smtClean="0">
                <a:solidFill>
                  <a:srgbClr val="00B0F0"/>
                </a:solidFill>
              </a:rPr>
              <a:t>personStream.mapToInt</a:t>
            </a:r>
            <a:r>
              <a:rPr lang="en-US" sz="1800" i="1" dirty="0">
                <a:solidFill>
                  <a:srgbClr val="00B0F0"/>
                </a:solidFill>
              </a:rPr>
              <a:t>( person -&gt; </a:t>
            </a:r>
            <a:r>
              <a:rPr lang="en-US" sz="1800" i="1" dirty="0" err="1">
                <a:solidFill>
                  <a:srgbClr val="00B0F0"/>
                </a:solidFill>
              </a:rPr>
              <a:t>person.getAge</a:t>
            </a:r>
            <a:r>
              <a:rPr lang="en-US" sz="1800" i="1" dirty="0">
                <a:solidFill>
                  <a:srgbClr val="00B0F0"/>
                </a:solidFill>
              </a:rPr>
              <a:t>())</a:t>
            </a:r>
          </a:p>
          <a:p>
            <a:pPr marL="1030288" lvl="3" indent="0">
              <a:buNone/>
            </a:pPr>
            <a:r>
              <a:rPr lang="en-US" sz="1800" i="1" dirty="0">
                <a:solidFill>
                  <a:srgbClr val="00B0F0"/>
                </a:solidFill>
              </a:rPr>
              <a:t>.sum</a:t>
            </a:r>
            <a:r>
              <a:rPr lang="en-US" sz="1800" i="1" dirty="0" smtClean="0">
                <a:solidFill>
                  <a:srgbClr val="00B0F0"/>
                </a:solidFill>
              </a:rPr>
              <a:t>();</a:t>
            </a:r>
          </a:p>
          <a:p>
            <a:pPr marL="971550" lvl="2" indent="-285750"/>
            <a:r>
              <a:rPr lang="en-US" sz="1800" dirty="0"/>
              <a:t>Average of </a:t>
            </a:r>
            <a:r>
              <a:rPr lang="en-US" sz="1800" dirty="0" smtClean="0"/>
              <a:t>ages</a:t>
            </a:r>
            <a:endParaRPr lang="en-US" sz="1800" i="1" dirty="0">
              <a:solidFill>
                <a:srgbClr val="00B0F0"/>
              </a:solidFill>
            </a:endParaRPr>
          </a:p>
          <a:p>
            <a:pPr marL="1030288" lvl="3" indent="0">
              <a:buNone/>
            </a:pPr>
            <a:r>
              <a:rPr lang="en-US" sz="1800" i="1" dirty="0">
                <a:solidFill>
                  <a:srgbClr val="00B0F0"/>
                </a:solidFill>
              </a:rPr>
              <a:t> </a:t>
            </a:r>
            <a:r>
              <a:rPr lang="en-US" sz="1800" i="1" dirty="0" err="1">
                <a:solidFill>
                  <a:srgbClr val="00B0F0"/>
                </a:solidFill>
              </a:rPr>
              <a:t>personStream.mapToInt</a:t>
            </a:r>
            <a:r>
              <a:rPr lang="en-US" sz="1800" i="1" dirty="0">
                <a:solidFill>
                  <a:srgbClr val="00B0F0"/>
                </a:solidFill>
              </a:rPr>
              <a:t>( person -&gt; </a:t>
            </a:r>
            <a:r>
              <a:rPr lang="en-US" sz="1800" i="1" dirty="0" err="1">
                <a:solidFill>
                  <a:srgbClr val="00B0F0"/>
                </a:solidFill>
              </a:rPr>
              <a:t>person.getAge</a:t>
            </a:r>
            <a:r>
              <a:rPr lang="en-US" sz="1800" i="1" dirty="0">
                <a:solidFill>
                  <a:srgbClr val="00B0F0"/>
                </a:solidFill>
              </a:rPr>
              <a:t>())</a:t>
            </a:r>
          </a:p>
          <a:p>
            <a:pPr marL="1030288" lvl="3" indent="0">
              <a:buNone/>
            </a:pPr>
            <a:r>
              <a:rPr lang="en-US" sz="1800" i="1" dirty="0">
                <a:solidFill>
                  <a:srgbClr val="00B0F0"/>
                </a:solidFill>
              </a:rPr>
              <a:t>.average();</a:t>
            </a:r>
          </a:p>
          <a:p>
            <a:pPr lvl="1">
              <a:lnSpc>
                <a:spcPct val="90000"/>
              </a:lnSpc>
            </a:pPr>
            <a:endParaRPr lang="en-US" sz="1800" i="1" dirty="0">
              <a:solidFill>
                <a:srgbClr val="00B0F0"/>
              </a:solidFill>
            </a:endParaRPr>
          </a:p>
        </p:txBody>
      </p:sp>
    </p:spTree>
    <p:extLst>
      <p:ext uri="{BB962C8B-B14F-4D97-AF65-F5344CB8AC3E}">
        <p14:creationId xmlns:p14="http://schemas.microsoft.com/office/powerpoint/2010/main" val="1623049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98930" y="2843213"/>
            <a:ext cx="8062470" cy="779462"/>
          </a:xfrm>
        </p:spPr>
        <p:txBody>
          <a:bodyPr/>
          <a:lstStyle/>
          <a:p>
            <a:pPr algn="ctr"/>
            <a:r>
              <a:rPr lang="en-US" sz="4000" dirty="0" smtClean="0"/>
              <a:t>Date And Time</a:t>
            </a:r>
            <a:br>
              <a:rPr lang="en-US" sz="4000" dirty="0" smtClean="0"/>
            </a:br>
            <a:endParaRPr lang="en-US" sz="4000" dirty="0"/>
          </a:p>
        </p:txBody>
      </p:sp>
    </p:spTree>
    <p:extLst>
      <p:ext uri="{BB962C8B-B14F-4D97-AF65-F5344CB8AC3E}">
        <p14:creationId xmlns:p14="http://schemas.microsoft.com/office/powerpoint/2010/main" val="17365150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Date and Time API	</a:t>
            </a:r>
            <a:endParaRPr lang="en-US" dirty="0"/>
          </a:p>
        </p:txBody>
      </p:sp>
      <p:sp>
        <p:nvSpPr>
          <p:cNvPr id="302084" name="Rectangle 4"/>
          <p:cNvSpPr>
            <a:spLocks noGrp="1" noChangeArrowheads="1"/>
          </p:cNvSpPr>
          <p:nvPr>
            <p:ph type="body" sz="half" idx="2"/>
          </p:nvPr>
        </p:nvSpPr>
        <p:spPr>
          <a:xfrm>
            <a:off x="406400" y="1158875"/>
            <a:ext cx="8123238" cy="5201307"/>
          </a:xfrm>
        </p:spPr>
        <p:txBody>
          <a:bodyPr/>
          <a:lstStyle/>
          <a:p>
            <a:pPr lvl="1">
              <a:lnSpc>
                <a:spcPct val="90000"/>
              </a:lnSpc>
            </a:pPr>
            <a:r>
              <a:rPr lang="en-US" sz="1800" dirty="0" smtClean="0"/>
              <a:t>Whole new set of Date and Time API in</a:t>
            </a:r>
            <a:r>
              <a:rPr lang="en-US" sz="1800" dirty="0" smtClean="0">
                <a:solidFill>
                  <a:srgbClr val="00B0F0"/>
                </a:solidFill>
              </a:rPr>
              <a:t> </a:t>
            </a:r>
            <a:r>
              <a:rPr lang="en-US" sz="1800" i="1" dirty="0" err="1" smtClean="0">
                <a:solidFill>
                  <a:srgbClr val="00B0F0"/>
                </a:solidFill>
              </a:rPr>
              <a:t>java.time</a:t>
            </a:r>
            <a:r>
              <a:rPr lang="en-US" sz="1800" dirty="0" smtClean="0"/>
              <a:t> package.</a:t>
            </a:r>
          </a:p>
          <a:p>
            <a:pPr lvl="1">
              <a:lnSpc>
                <a:spcPct val="90000"/>
              </a:lnSpc>
            </a:pPr>
            <a:endParaRPr lang="en-US" sz="1800" dirty="0" smtClean="0"/>
          </a:p>
          <a:p>
            <a:pPr lvl="1">
              <a:lnSpc>
                <a:spcPct val="90000"/>
              </a:lnSpc>
            </a:pPr>
            <a:r>
              <a:rPr lang="en-US" sz="1800" dirty="0" smtClean="0"/>
              <a:t>These are immutable and thread safe.</a:t>
            </a:r>
          </a:p>
          <a:p>
            <a:pPr lvl="1">
              <a:lnSpc>
                <a:spcPct val="90000"/>
              </a:lnSpc>
            </a:pPr>
            <a:endParaRPr lang="en-US" sz="1800" dirty="0" smtClean="0"/>
          </a:p>
          <a:p>
            <a:pPr lvl="1">
              <a:lnSpc>
                <a:spcPct val="90000"/>
              </a:lnSpc>
            </a:pPr>
            <a:r>
              <a:rPr lang="en-US" sz="1800" dirty="0" smtClean="0"/>
              <a:t>Some commonly used classes are</a:t>
            </a:r>
          </a:p>
          <a:p>
            <a:pPr lvl="1">
              <a:lnSpc>
                <a:spcPct val="90000"/>
              </a:lnSpc>
            </a:pPr>
            <a:endParaRPr lang="en-US" sz="1800" dirty="0" smtClean="0"/>
          </a:p>
          <a:p>
            <a:pPr lvl="2">
              <a:lnSpc>
                <a:spcPct val="90000"/>
              </a:lnSpc>
            </a:pPr>
            <a:r>
              <a:rPr lang="en-US" sz="1800" i="1" dirty="0" smtClean="0">
                <a:solidFill>
                  <a:srgbClr val="00B0F0"/>
                </a:solidFill>
              </a:rPr>
              <a:t>Instant – represents the number of milliseconds since the java epoch</a:t>
            </a:r>
          </a:p>
          <a:p>
            <a:pPr lvl="2">
              <a:lnSpc>
                <a:spcPct val="90000"/>
              </a:lnSpc>
            </a:pPr>
            <a:r>
              <a:rPr lang="en-US" sz="1800" i="1" dirty="0">
                <a:solidFill>
                  <a:srgbClr val="00B0F0"/>
                </a:solidFill>
              </a:rPr>
              <a:t>Duration – A time-based amount of time.</a:t>
            </a:r>
          </a:p>
          <a:p>
            <a:pPr lvl="2">
              <a:lnSpc>
                <a:spcPct val="90000"/>
              </a:lnSpc>
            </a:pPr>
            <a:r>
              <a:rPr lang="en-US" sz="1800" i="1" dirty="0" err="1">
                <a:solidFill>
                  <a:srgbClr val="00B0F0"/>
                </a:solidFill>
              </a:rPr>
              <a:t>LocalDate</a:t>
            </a:r>
            <a:r>
              <a:rPr lang="en-US" sz="1800" i="1" dirty="0">
                <a:solidFill>
                  <a:srgbClr val="00B0F0"/>
                </a:solidFill>
              </a:rPr>
              <a:t> - A date without a time-zone</a:t>
            </a:r>
          </a:p>
          <a:p>
            <a:pPr lvl="2">
              <a:lnSpc>
                <a:spcPct val="90000"/>
              </a:lnSpc>
            </a:pPr>
            <a:r>
              <a:rPr lang="en-US" sz="1800" i="1" dirty="0" err="1">
                <a:solidFill>
                  <a:srgbClr val="00B0F0"/>
                </a:solidFill>
              </a:rPr>
              <a:t>LocalTime</a:t>
            </a:r>
            <a:r>
              <a:rPr lang="en-US" sz="1800" i="1" dirty="0">
                <a:solidFill>
                  <a:srgbClr val="00B0F0"/>
                </a:solidFill>
              </a:rPr>
              <a:t> - A time without a time-zone</a:t>
            </a:r>
          </a:p>
          <a:p>
            <a:pPr lvl="2">
              <a:lnSpc>
                <a:spcPct val="90000"/>
              </a:lnSpc>
            </a:pPr>
            <a:r>
              <a:rPr lang="en-US" sz="1800" i="1" dirty="0" err="1">
                <a:solidFill>
                  <a:srgbClr val="00B0F0"/>
                </a:solidFill>
              </a:rPr>
              <a:t>LocalDateTime</a:t>
            </a:r>
            <a:r>
              <a:rPr lang="en-US" sz="1800" i="1" dirty="0">
                <a:solidFill>
                  <a:srgbClr val="00B0F0"/>
                </a:solidFill>
              </a:rPr>
              <a:t> - A date-time without a time-zone </a:t>
            </a:r>
            <a:endParaRPr lang="en-US" sz="1800" i="1" dirty="0" smtClean="0">
              <a:solidFill>
                <a:srgbClr val="00B0F0"/>
              </a:solidFill>
            </a:endParaRPr>
          </a:p>
          <a:p>
            <a:pPr lvl="2">
              <a:lnSpc>
                <a:spcPct val="90000"/>
              </a:lnSpc>
            </a:pPr>
            <a:r>
              <a:rPr lang="en-US" sz="1800" i="1" dirty="0" err="1">
                <a:solidFill>
                  <a:srgbClr val="00B0F0"/>
                </a:solidFill>
              </a:rPr>
              <a:t>DateTimeFormatter</a:t>
            </a:r>
            <a:r>
              <a:rPr lang="en-US" sz="1800" i="1" dirty="0">
                <a:solidFill>
                  <a:srgbClr val="00B0F0"/>
                </a:solidFill>
              </a:rPr>
              <a:t> - Formatter for printing and parsing date-time </a:t>
            </a:r>
            <a:r>
              <a:rPr lang="en-US" sz="1800" i="1" dirty="0" smtClean="0">
                <a:solidFill>
                  <a:srgbClr val="00B0F0"/>
                </a:solidFill>
              </a:rPr>
              <a:t>			objects</a:t>
            </a:r>
            <a:endParaRPr lang="en-US" sz="1800" i="1" dirty="0">
              <a:solidFill>
                <a:srgbClr val="00B0F0"/>
              </a:solidFill>
            </a:endParaRPr>
          </a:p>
          <a:p>
            <a:pPr lvl="2">
              <a:lnSpc>
                <a:spcPct val="90000"/>
              </a:lnSpc>
            </a:pPr>
            <a:r>
              <a:rPr lang="en-US" sz="1800" i="1" dirty="0" err="1">
                <a:solidFill>
                  <a:srgbClr val="00B0F0"/>
                </a:solidFill>
              </a:rPr>
              <a:t>DateTimeFormatterBuilder</a:t>
            </a:r>
            <a:r>
              <a:rPr lang="en-US" sz="1800" i="1" dirty="0">
                <a:solidFill>
                  <a:srgbClr val="00B0F0"/>
                </a:solidFill>
              </a:rPr>
              <a:t> - Builder to create date-time formatters. </a:t>
            </a:r>
            <a:endParaRPr lang="en-US" sz="1800" i="1" dirty="0" smtClean="0">
              <a:solidFill>
                <a:srgbClr val="00B0F0"/>
              </a:solidFill>
            </a:endParaRPr>
          </a:p>
          <a:p>
            <a:pPr lvl="2">
              <a:lnSpc>
                <a:spcPct val="90000"/>
              </a:lnSpc>
            </a:pPr>
            <a:r>
              <a:rPr lang="en-US" sz="1800" dirty="0" err="1"/>
              <a:t>ZonedDateTime</a:t>
            </a:r>
            <a:r>
              <a:rPr lang="en-US" sz="1800" dirty="0"/>
              <a:t> - A date-time with a time-zone</a:t>
            </a:r>
            <a:endParaRPr lang="en-US" sz="1800" i="1" dirty="0">
              <a:solidFill>
                <a:srgbClr val="00B0F0"/>
              </a:solidFill>
            </a:endParaRPr>
          </a:p>
          <a:p>
            <a:pPr lvl="2">
              <a:lnSpc>
                <a:spcPct val="90000"/>
              </a:lnSpc>
            </a:pPr>
            <a:endParaRPr lang="en-US" sz="1800" i="1" dirty="0">
              <a:solidFill>
                <a:srgbClr val="00B0F0"/>
              </a:solidFill>
            </a:endParaRPr>
          </a:p>
          <a:p>
            <a:pPr lvl="2">
              <a:lnSpc>
                <a:spcPct val="90000"/>
              </a:lnSpc>
            </a:pPr>
            <a:endParaRPr lang="en-US" sz="1800" i="1" dirty="0">
              <a:solidFill>
                <a:srgbClr val="00B0F0"/>
              </a:solidFill>
            </a:endParaRPr>
          </a:p>
        </p:txBody>
      </p:sp>
    </p:spTree>
    <p:extLst>
      <p:ext uri="{BB962C8B-B14F-4D97-AF65-F5344CB8AC3E}">
        <p14:creationId xmlns:p14="http://schemas.microsoft.com/office/powerpoint/2010/main" val="3802002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268730" y="2855913"/>
            <a:ext cx="8062470" cy="779462"/>
          </a:xfrm>
        </p:spPr>
        <p:txBody>
          <a:bodyPr/>
          <a:lstStyle/>
          <a:p>
            <a:pPr algn="ctr"/>
            <a:r>
              <a:rPr lang="en-US" sz="4000" dirty="0" err="1" smtClean="0"/>
              <a:t>Nashorn</a:t>
            </a:r>
            <a:r>
              <a:rPr lang="en-US" sz="4000" dirty="0" smtClean="0"/>
              <a:t> </a:t>
            </a:r>
            <a:br>
              <a:rPr lang="en-US" sz="4000" dirty="0" smtClean="0"/>
            </a:br>
            <a:endParaRPr lang="en-US" sz="4000" dirty="0"/>
          </a:p>
        </p:txBody>
      </p:sp>
    </p:spTree>
    <p:extLst>
      <p:ext uri="{BB962C8B-B14F-4D97-AF65-F5344CB8AC3E}">
        <p14:creationId xmlns:p14="http://schemas.microsoft.com/office/powerpoint/2010/main" val="1129302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err="1" smtClean="0"/>
              <a:t>Nashorn</a:t>
            </a:r>
            <a:endParaRPr lang="en-US" dirty="0"/>
          </a:p>
        </p:txBody>
      </p:sp>
      <p:sp>
        <p:nvSpPr>
          <p:cNvPr id="302084" name="Rectangle 4"/>
          <p:cNvSpPr>
            <a:spLocks noGrp="1" noChangeArrowheads="1"/>
          </p:cNvSpPr>
          <p:nvPr>
            <p:ph type="body" sz="half" idx="2"/>
          </p:nvPr>
        </p:nvSpPr>
        <p:spPr>
          <a:xfrm>
            <a:off x="406400" y="1158875"/>
            <a:ext cx="8123238" cy="5201307"/>
          </a:xfrm>
        </p:spPr>
        <p:txBody>
          <a:bodyPr/>
          <a:lstStyle/>
          <a:p>
            <a:pPr lvl="1">
              <a:lnSpc>
                <a:spcPct val="90000"/>
              </a:lnSpc>
            </a:pPr>
            <a:r>
              <a:rPr lang="en-US" sz="1800" dirty="0" err="1" smtClean="0">
                <a:solidFill>
                  <a:srgbClr val="00B0F0"/>
                </a:solidFill>
              </a:rPr>
              <a:t>jjs</a:t>
            </a:r>
            <a:r>
              <a:rPr lang="en-US" sz="1800" dirty="0" smtClean="0">
                <a:solidFill>
                  <a:srgbClr val="00B0F0"/>
                </a:solidFill>
              </a:rPr>
              <a:t> </a:t>
            </a:r>
            <a:r>
              <a:rPr lang="en-US" sz="1800" dirty="0"/>
              <a:t>on command prompt will open </a:t>
            </a:r>
            <a:r>
              <a:rPr lang="en-US" sz="1800" dirty="0" err="1"/>
              <a:t>javascript</a:t>
            </a:r>
            <a:r>
              <a:rPr lang="en-US" sz="1800" dirty="0"/>
              <a:t> engine</a:t>
            </a:r>
          </a:p>
          <a:p>
            <a:pPr lvl="1">
              <a:lnSpc>
                <a:spcPct val="90000"/>
              </a:lnSpc>
            </a:pPr>
            <a:endParaRPr lang="en-US" sz="1800" dirty="0"/>
          </a:p>
          <a:p>
            <a:pPr lvl="1">
              <a:lnSpc>
                <a:spcPct val="90000"/>
              </a:lnSpc>
            </a:pPr>
            <a:r>
              <a:rPr lang="en-US" sz="1800" dirty="0"/>
              <a:t>We </a:t>
            </a:r>
            <a:r>
              <a:rPr lang="en-US" sz="1800" dirty="0" smtClean="0"/>
              <a:t>can use java classes in </a:t>
            </a:r>
            <a:r>
              <a:rPr lang="en-US" sz="1800" dirty="0" err="1" smtClean="0"/>
              <a:t>jjs</a:t>
            </a:r>
            <a:r>
              <a:rPr lang="en-US" sz="1800" dirty="0" smtClean="0"/>
              <a:t> as we are working with java in background</a:t>
            </a:r>
            <a:endParaRPr lang="en-US" sz="1800" dirty="0"/>
          </a:p>
          <a:p>
            <a:pPr lvl="1">
              <a:lnSpc>
                <a:spcPct val="90000"/>
              </a:lnSpc>
            </a:pPr>
            <a:endParaRPr lang="en-US" sz="1800" dirty="0"/>
          </a:p>
          <a:p>
            <a:pPr lvl="1">
              <a:lnSpc>
                <a:spcPct val="90000"/>
              </a:lnSpc>
            </a:pPr>
            <a:r>
              <a:rPr lang="en-US" sz="1800" i="1" dirty="0" err="1">
                <a:solidFill>
                  <a:srgbClr val="00B0F0"/>
                </a:solidFill>
              </a:rPr>
              <a:t>window.alert</a:t>
            </a:r>
            <a:r>
              <a:rPr lang="en-US" sz="1800" dirty="0"/>
              <a:t> will not work as window is an object in DOM of the browser world</a:t>
            </a:r>
          </a:p>
          <a:p>
            <a:pPr lvl="2">
              <a:lnSpc>
                <a:spcPct val="90000"/>
              </a:lnSpc>
            </a:pPr>
            <a:endParaRPr lang="en-US" sz="1800" i="1" dirty="0">
              <a:solidFill>
                <a:srgbClr val="00B0F0"/>
              </a:solidFill>
            </a:endParaRPr>
          </a:p>
          <a:p>
            <a:pPr lvl="1">
              <a:lnSpc>
                <a:spcPct val="90000"/>
              </a:lnSpc>
            </a:pPr>
            <a:r>
              <a:rPr lang="en-US" sz="1800" i="1" dirty="0" smtClean="0">
                <a:solidFill>
                  <a:srgbClr val="00B0F0"/>
                </a:solidFill>
              </a:rPr>
              <a:t>Main Classes are</a:t>
            </a:r>
          </a:p>
          <a:p>
            <a:pPr lvl="2">
              <a:lnSpc>
                <a:spcPct val="90000"/>
              </a:lnSpc>
            </a:pPr>
            <a:r>
              <a:rPr lang="en-US" sz="1800" dirty="0" err="1" smtClean="0"/>
              <a:t>ScriptEngineManager</a:t>
            </a:r>
            <a:r>
              <a:rPr lang="en-US" sz="1800" dirty="0" smtClean="0"/>
              <a:t> – Gives you a way of getting an object which is a script engine.</a:t>
            </a:r>
          </a:p>
          <a:p>
            <a:pPr lvl="2">
              <a:lnSpc>
                <a:spcPct val="90000"/>
              </a:lnSpc>
            </a:pPr>
            <a:r>
              <a:rPr lang="en-US" sz="1800" dirty="0" err="1" smtClean="0"/>
              <a:t>ScriptEngine</a:t>
            </a:r>
            <a:r>
              <a:rPr lang="en-US" sz="1800" dirty="0" smtClean="0"/>
              <a:t> – Engine used to evaluate the script</a:t>
            </a:r>
            <a:endParaRPr lang="en-US" sz="1800" i="1" dirty="0">
              <a:solidFill>
                <a:srgbClr val="00B0F0"/>
              </a:solidFill>
            </a:endParaRPr>
          </a:p>
        </p:txBody>
      </p:sp>
    </p:spTree>
    <p:extLst>
      <p:ext uri="{BB962C8B-B14F-4D97-AF65-F5344CB8AC3E}">
        <p14:creationId xmlns:p14="http://schemas.microsoft.com/office/powerpoint/2010/main" val="38443303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268730" y="2855913"/>
            <a:ext cx="8062470" cy="779462"/>
          </a:xfrm>
        </p:spPr>
        <p:txBody>
          <a:bodyPr/>
          <a:lstStyle/>
          <a:p>
            <a:pPr algn="ctr"/>
            <a:r>
              <a:rPr lang="en-US" sz="4000" dirty="0" smtClean="0"/>
              <a:t>Others</a:t>
            </a:r>
            <a:br>
              <a:rPr lang="en-US" sz="4000" dirty="0" smtClean="0"/>
            </a:br>
            <a:endParaRPr lang="en-US" sz="4000" dirty="0"/>
          </a:p>
        </p:txBody>
      </p:sp>
    </p:spTree>
    <p:extLst>
      <p:ext uri="{BB962C8B-B14F-4D97-AF65-F5344CB8AC3E}">
        <p14:creationId xmlns:p14="http://schemas.microsoft.com/office/powerpoint/2010/main" val="1198601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a:t>From </a:t>
            </a:r>
            <a:r>
              <a:rPr lang="en-US" dirty="0" err="1"/>
              <a:t>PermGen</a:t>
            </a:r>
            <a:r>
              <a:rPr lang="en-US" dirty="0"/>
              <a:t> to </a:t>
            </a:r>
            <a:r>
              <a:rPr lang="en-US" dirty="0" err="1"/>
              <a:t>Metaspace</a:t>
            </a:r>
            <a:endParaRPr lang="en-US" dirty="0"/>
          </a:p>
        </p:txBody>
      </p:sp>
      <p:sp>
        <p:nvSpPr>
          <p:cNvPr id="302084" name="Rectangle 4"/>
          <p:cNvSpPr>
            <a:spLocks noGrp="1" noChangeArrowheads="1"/>
          </p:cNvSpPr>
          <p:nvPr>
            <p:ph type="body" sz="half" idx="2"/>
          </p:nvPr>
        </p:nvSpPr>
        <p:spPr>
          <a:xfrm>
            <a:off x="406400" y="1158875"/>
            <a:ext cx="8123238" cy="5201307"/>
          </a:xfrm>
        </p:spPr>
        <p:txBody>
          <a:bodyPr/>
          <a:lstStyle/>
          <a:p>
            <a:pPr lvl="1">
              <a:lnSpc>
                <a:spcPct val="90000"/>
              </a:lnSpc>
            </a:pPr>
            <a:r>
              <a:rPr lang="en-US" sz="1800" dirty="0" smtClean="0"/>
              <a:t>Permanent </a:t>
            </a:r>
            <a:r>
              <a:rPr lang="en-US" sz="1800" dirty="0"/>
              <a:t>Generation (</a:t>
            </a:r>
            <a:r>
              <a:rPr lang="en-US" sz="1800" dirty="0" err="1"/>
              <a:t>PermGen</a:t>
            </a:r>
            <a:r>
              <a:rPr lang="en-US" sz="1800" dirty="0" smtClean="0"/>
              <a:t>) space </a:t>
            </a:r>
            <a:r>
              <a:rPr lang="en-US" sz="1800" dirty="0"/>
              <a:t>is removed and a new </a:t>
            </a:r>
            <a:r>
              <a:rPr lang="en-US" sz="1800" dirty="0" err="1"/>
              <a:t>Metaspace</a:t>
            </a:r>
            <a:r>
              <a:rPr lang="en-US" sz="1800" dirty="0"/>
              <a:t> is created</a:t>
            </a:r>
          </a:p>
          <a:p>
            <a:pPr lvl="1">
              <a:lnSpc>
                <a:spcPct val="90000"/>
              </a:lnSpc>
            </a:pPr>
            <a:endParaRPr lang="en-US" sz="1800" dirty="0"/>
          </a:p>
          <a:p>
            <a:pPr lvl="1">
              <a:lnSpc>
                <a:spcPct val="90000"/>
              </a:lnSpc>
            </a:pPr>
            <a:r>
              <a:rPr lang="en-US" sz="1800" dirty="0"/>
              <a:t>The JDK 8 </a:t>
            </a:r>
            <a:r>
              <a:rPr lang="en-US" sz="1800" dirty="0" smtClean="0"/>
              <a:t>Hot Spot </a:t>
            </a:r>
            <a:r>
              <a:rPr lang="en-US" sz="1800" dirty="0"/>
              <a:t>JVM is now using native memory for the representation of class metadata and is called </a:t>
            </a:r>
            <a:r>
              <a:rPr lang="en-US" sz="1800" dirty="0" err="1" smtClean="0"/>
              <a:t>Metaspace</a:t>
            </a:r>
            <a:r>
              <a:rPr lang="en-US" sz="1800" dirty="0" smtClean="0"/>
              <a:t>, similar </a:t>
            </a:r>
            <a:r>
              <a:rPr lang="en-US" sz="1800" dirty="0"/>
              <a:t>to the Oracle </a:t>
            </a:r>
            <a:r>
              <a:rPr lang="en-US" sz="1800" dirty="0" err="1" smtClean="0"/>
              <a:t>JRockit</a:t>
            </a:r>
            <a:r>
              <a:rPr lang="en-US" sz="1800" dirty="0"/>
              <a:t> and IBM </a:t>
            </a:r>
            <a:r>
              <a:rPr lang="en-US" sz="1800" dirty="0" smtClean="0"/>
              <a:t>JVM's.</a:t>
            </a:r>
          </a:p>
          <a:p>
            <a:pPr lvl="1">
              <a:lnSpc>
                <a:spcPct val="90000"/>
              </a:lnSpc>
            </a:pPr>
            <a:endParaRPr lang="en-US" sz="1800" dirty="0"/>
          </a:p>
          <a:p>
            <a:pPr lvl="1">
              <a:lnSpc>
                <a:spcPct val="90000"/>
              </a:lnSpc>
            </a:pPr>
            <a:r>
              <a:rPr lang="en-US" sz="1800" dirty="0"/>
              <a:t>The </a:t>
            </a:r>
            <a:r>
              <a:rPr lang="en-US" sz="1800" dirty="0" err="1"/>
              <a:t>PermSize</a:t>
            </a:r>
            <a:r>
              <a:rPr lang="en-US" sz="1800" dirty="0"/>
              <a:t> and </a:t>
            </a:r>
            <a:r>
              <a:rPr lang="en-US" sz="1800" dirty="0" err="1"/>
              <a:t>MaxPermSize</a:t>
            </a:r>
            <a:r>
              <a:rPr lang="en-US" sz="1800" dirty="0"/>
              <a:t> JVM arguments are ignored and a warning is issued if present at start-up</a:t>
            </a:r>
            <a:r>
              <a:rPr lang="en-US" sz="1800" dirty="0" smtClean="0"/>
              <a:t>.</a:t>
            </a:r>
          </a:p>
          <a:p>
            <a:pPr lvl="1">
              <a:lnSpc>
                <a:spcPct val="90000"/>
              </a:lnSpc>
            </a:pPr>
            <a:endParaRPr lang="en-US" sz="1800" dirty="0"/>
          </a:p>
          <a:p>
            <a:pPr lvl="1">
              <a:lnSpc>
                <a:spcPct val="90000"/>
              </a:lnSpc>
            </a:pPr>
            <a:r>
              <a:rPr lang="en-US" sz="1800" dirty="0"/>
              <a:t>Most allocations for the class metadata are now allocated out of native memory.</a:t>
            </a:r>
          </a:p>
          <a:p>
            <a:pPr lvl="1">
              <a:lnSpc>
                <a:spcPct val="90000"/>
              </a:lnSpc>
            </a:pPr>
            <a:endParaRPr lang="en-US" sz="1800" dirty="0" smtClean="0"/>
          </a:p>
          <a:p>
            <a:pPr lvl="1">
              <a:lnSpc>
                <a:spcPct val="90000"/>
              </a:lnSpc>
            </a:pPr>
            <a:endParaRPr lang="en-US" sz="1800" dirty="0"/>
          </a:p>
          <a:p>
            <a:pPr lvl="1">
              <a:lnSpc>
                <a:spcPct val="90000"/>
              </a:lnSpc>
            </a:pPr>
            <a:endParaRPr lang="en-US" sz="1800" dirty="0"/>
          </a:p>
        </p:txBody>
      </p:sp>
    </p:spTree>
    <p:extLst>
      <p:ext uri="{BB962C8B-B14F-4D97-AF65-F5344CB8AC3E}">
        <p14:creationId xmlns:p14="http://schemas.microsoft.com/office/powerpoint/2010/main" val="36201423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a:t>From </a:t>
            </a:r>
            <a:r>
              <a:rPr lang="en-US" dirty="0" err="1"/>
              <a:t>PermGen</a:t>
            </a:r>
            <a:r>
              <a:rPr lang="en-US" dirty="0"/>
              <a:t> to </a:t>
            </a:r>
            <a:r>
              <a:rPr lang="en-US" dirty="0" err="1"/>
              <a:t>Metaspace</a:t>
            </a:r>
            <a:endParaRPr lang="en-US" dirty="0"/>
          </a:p>
        </p:txBody>
      </p:sp>
      <p:sp>
        <p:nvSpPr>
          <p:cNvPr id="302084" name="Rectangle 4"/>
          <p:cNvSpPr>
            <a:spLocks noGrp="1" noChangeArrowheads="1"/>
          </p:cNvSpPr>
          <p:nvPr>
            <p:ph type="body" sz="half" idx="2"/>
          </p:nvPr>
        </p:nvSpPr>
        <p:spPr>
          <a:xfrm>
            <a:off x="406400" y="1158875"/>
            <a:ext cx="8123238" cy="5201307"/>
          </a:xfrm>
        </p:spPr>
        <p:txBody>
          <a:bodyPr/>
          <a:lstStyle/>
          <a:p>
            <a:r>
              <a:rPr lang="en-US" dirty="0" err="1"/>
              <a:t>Metaspace</a:t>
            </a:r>
            <a:r>
              <a:rPr lang="en-US" dirty="0"/>
              <a:t> </a:t>
            </a:r>
            <a:r>
              <a:rPr lang="en-US" dirty="0" smtClean="0"/>
              <a:t>capacity</a:t>
            </a:r>
          </a:p>
          <a:p>
            <a:pPr lvl="1"/>
            <a:r>
              <a:rPr lang="en-US" b="1" dirty="0" err="1" smtClean="0"/>
              <a:t>Metaspace</a:t>
            </a:r>
            <a:r>
              <a:rPr lang="en-US" b="1" dirty="0" smtClean="0"/>
              <a:t> </a:t>
            </a:r>
            <a:r>
              <a:rPr lang="en-US" b="1" dirty="0"/>
              <a:t>by default auto increases</a:t>
            </a:r>
            <a:r>
              <a:rPr lang="en-US" dirty="0"/>
              <a:t> its size (up to what the underlying OS provides), while </a:t>
            </a:r>
            <a:r>
              <a:rPr lang="en-US" dirty="0" err="1"/>
              <a:t>PermGen</a:t>
            </a:r>
            <a:r>
              <a:rPr lang="en-US" dirty="0"/>
              <a:t> always has a fixed maximum size. </a:t>
            </a:r>
            <a:endParaRPr lang="en-US" dirty="0" smtClean="0"/>
          </a:p>
          <a:p>
            <a:pPr lvl="1"/>
            <a:endParaRPr lang="en-US" dirty="0"/>
          </a:p>
          <a:p>
            <a:pPr lvl="1"/>
            <a:r>
              <a:rPr lang="en-US" dirty="0" smtClean="0"/>
              <a:t>A </a:t>
            </a:r>
            <a:r>
              <a:rPr lang="en-US" dirty="0"/>
              <a:t>new flag is available (</a:t>
            </a:r>
            <a:r>
              <a:rPr lang="en-US" dirty="0" err="1"/>
              <a:t>MaxMetaspaceSize</a:t>
            </a:r>
            <a:r>
              <a:rPr lang="en-US" dirty="0"/>
              <a:t>), allowing you to </a:t>
            </a:r>
            <a:r>
              <a:rPr lang="en-US" dirty="0" smtClean="0"/>
              <a:t>limit</a:t>
            </a:r>
            <a:r>
              <a:rPr lang="en-US" u="sng" dirty="0" smtClean="0"/>
              <a:t> </a:t>
            </a:r>
            <a:r>
              <a:rPr lang="en-US" dirty="0" smtClean="0"/>
              <a:t>the </a:t>
            </a:r>
            <a:r>
              <a:rPr lang="en-US" dirty="0"/>
              <a:t>amount of native memory used for class metadata. If you don’t specify this flag, the </a:t>
            </a:r>
            <a:r>
              <a:rPr lang="en-US" dirty="0" err="1"/>
              <a:t>Metaspace</a:t>
            </a:r>
            <a:r>
              <a:rPr lang="en-US" dirty="0"/>
              <a:t> will dynamically re-size depending of the application demand at runtime.</a:t>
            </a:r>
          </a:p>
          <a:p>
            <a:pPr lvl="1">
              <a:lnSpc>
                <a:spcPct val="90000"/>
              </a:lnSpc>
            </a:pPr>
            <a:endParaRPr lang="en-US" sz="1800" dirty="0" smtClean="0"/>
          </a:p>
          <a:p>
            <a:pPr>
              <a:lnSpc>
                <a:spcPct val="90000"/>
              </a:lnSpc>
            </a:pPr>
            <a:r>
              <a:rPr lang="en-US" sz="2000" dirty="0"/>
              <a:t>Some miscellaneous data has been moved to the Java heap space. This means you may observe an increase of the Java heap space following a future JDK 8 upgrade.</a:t>
            </a:r>
          </a:p>
          <a:p>
            <a:pPr>
              <a:lnSpc>
                <a:spcPct val="90000"/>
              </a:lnSpc>
            </a:pPr>
            <a:endParaRPr lang="en-US" sz="2200" dirty="0"/>
          </a:p>
        </p:txBody>
      </p:sp>
    </p:spTree>
    <p:extLst>
      <p:ext uri="{BB962C8B-B14F-4D97-AF65-F5344CB8AC3E}">
        <p14:creationId xmlns:p14="http://schemas.microsoft.com/office/powerpoint/2010/main" val="411841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And Many More</a:t>
            </a:r>
            <a:endParaRPr lang="en-US" dirty="0"/>
          </a:p>
        </p:txBody>
      </p:sp>
      <p:sp>
        <p:nvSpPr>
          <p:cNvPr id="302084" name="Rectangle 4"/>
          <p:cNvSpPr>
            <a:spLocks noGrp="1" noChangeArrowheads="1"/>
          </p:cNvSpPr>
          <p:nvPr>
            <p:ph type="body" sz="half" idx="2"/>
          </p:nvPr>
        </p:nvSpPr>
        <p:spPr>
          <a:xfrm>
            <a:off x="406400" y="1158875"/>
            <a:ext cx="8123238" cy="5201307"/>
          </a:xfrm>
        </p:spPr>
        <p:txBody>
          <a:bodyPr/>
          <a:lstStyle/>
          <a:p>
            <a:pPr lvl="1">
              <a:lnSpc>
                <a:spcPct val="90000"/>
              </a:lnSpc>
            </a:pPr>
            <a:r>
              <a:rPr lang="en-US" dirty="0" smtClean="0">
                <a:ea typeface="+mn-ea"/>
                <a:cs typeface="+mn-cs"/>
              </a:rPr>
              <a:t>For Multi threaded environments:</a:t>
            </a:r>
          </a:p>
          <a:p>
            <a:pPr lvl="2">
              <a:lnSpc>
                <a:spcPct val="90000"/>
              </a:lnSpc>
            </a:pPr>
            <a:r>
              <a:rPr lang="en-US" sz="1800" dirty="0"/>
              <a:t>New methods to handle race conditions</a:t>
            </a:r>
          </a:p>
          <a:p>
            <a:pPr lvl="2">
              <a:lnSpc>
                <a:spcPct val="90000"/>
              </a:lnSpc>
            </a:pPr>
            <a:r>
              <a:rPr lang="en-US" sz="1800" dirty="0"/>
              <a:t>Improvements to </a:t>
            </a:r>
            <a:r>
              <a:rPr lang="en-US" sz="1800" dirty="0" err="1"/>
              <a:t>ConcurrentHashMap</a:t>
            </a:r>
            <a:endParaRPr lang="en-US" sz="1800" dirty="0"/>
          </a:p>
          <a:p>
            <a:pPr lvl="2">
              <a:lnSpc>
                <a:spcPct val="90000"/>
              </a:lnSpc>
            </a:pPr>
            <a:r>
              <a:rPr lang="en-US" sz="1800" dirty="0" smtClean="0"/>
              <a:t>Parallel </a:t>
            </a:r>
            <a:r>
              <a:rPr lang="en-US" sz="1800" dirty="0"/>
              <a:t>Operations with </a:t>
            </a:r>
            <a:r>
              <a:rPr lang="en-US" sz="1800" dirty="0" smtClean="0"/>
              <a:t>Arrays</a:t>
            </a:r>
          </a:p>
          <a:p>
            <a:pPr lvl="2">
              <a:lnSpc>
                <a:spcPct val="90000"/>
              </a:lnSpc>
            </a:pPr>
            <a:endParaRPr lang="en-US" sz="1800" dirty="0"/>
          </a:p>
          <a:p>
            <a:pPr lvl="1">
              <a:lnSpc>
                <a:spcPct val="90000"/>
              </a:lnSpc>
            </a:pPr>
            <a:r>
              <a:rPr lang="en-US" sz="1800" dirty="0" smtClean="0"/>
              <a:t>New Collection framework methods</a:t>
            </a:r>
          </a:p>
          <a:p>
            <a:pPr lvl="2">
              <a:lnSpc>
                <a:spcPct val="90000"/>
              </a:lnSpc>
            </a:pPr>
            <a:r>
              <a:rPr lang="en-US" sz="1800" dirty="0" smtClean="0"/>
              <a:t>Collection : </a:t>
            </a:r>
            <a:r>
              <a:rPr lang="en-US" sz="1800" dirty="0" err="1"/>
              <a:t>removeIf</a:t>
            </a:r>
            <a:r>
              <a:rPr lang="en-US" sz="1800" dirty="0" smtClean="0"/>
              <a:t>()</a:t>
            </a:r>
          </a:p>
          <a:p>
            <a:pPr lvl="2">
              <a:lnSpc>
                <a:spcPct val="90000"/>
              </a:lnSpc>
            </a:pPr>
            <a:r>
              <a:rPr lang="en-US" sz="1800" dirty="0" smtClean="0"/>
              <a:t>List : </a:t>
            </a:r>
            <a:r>
              <a:rPr lang="en-US" sz="1800" dirty="0" err="1" smtClean="0"/>
              <a:t>replaceAll</a:t>
            </a:r>
            <a:r>
              <a:rPr lang="en-US" sz="1800" dirty="0" smtClean="0"/>
              <a:t>(), sort()</a:t>
            </a:r>
          </a:p>
          <a:p>
            <a:pPr lvl="2">
              <a:lnSpc>
                <a:spcPct val="90000"/>
              </a:lnSpc>
            </a:pPr>
            <a:r>
              <a:rPr lang="en-US" sz="1800" dirty="0" smtClean="0"/>
              <a:t>Map : </a:t>
            </a:r>
            <a:r>
              <a:rPr lang="en-US" sz="1800" dirty="0" err="1" smtClean="0"/>
              <a:t>forEach</a:t>
            </a:r>
            <a:r>
              <a:rPr lang="en-US" sz="1800" dirty="0" smtClean="0"/>
              <a:t>(), replace(), remove() and more…</a:t>
            </a:r>
            <a:endParaRPr lang="en-US" sz="1800" dirty="0"/>
          </a:p>
          <a:p>
            <a:pPr lvl="1">
              <a:lnSpc>
                <a:spcPct val="90000"/>
              </a:lnSpc>
            </a:pPr>
            <a:endParaRPr lang="en-US" sz="1800" dirty="0" smtClean="0"/>
          </a:p>
          <a:p>
            <a:pPr lvl="1">
              <a:lnSpc>
                <a:spcPct val="90000"/>
              </a:lnSpc>
            </a:pPr>
            <a:r>
              <a:rPr lang="en-US" sz="1800" dirty="0" smtClean="0"/>
              <a:t>JDBC 4.2</a:t>
            </a:r>
          </a:p>
          <a:p>
            <a:pPr lvl="2">
              <a:lnSpc>
                <a:spcPct val="90000"/>
              </a:lnSpc>
            </a:pPr>
            <a:r>
              <a:rPr lang="en-US" sz="1800" dirty="0" smtClean="0"/>
              <a:t>Date, Time and </a:t>
            </a:r>
            <a:r>
              <a:rPr lang="en-US" sz="1800" dirty="0" err="1" smtClean="0"/>
              <a:t>TimeStamp</a:t>
            </a:r>
            <a:r>
              <a:rPr lang="en-US" sz="1800" dirty="0" smtClean="0"/>
              <a:t> can be converted </a:t>
            </a:r>
          </a:p>
          <a:p>
            <a:pPr lvl="2">
              <a:lnSpc>
                <a:spcPct val="90000"/>
              </a:lnSpc>
            </a:pPr>
            <a:r>
              <a:rPr lang="en-US" sz="1800" dirty="0" smtClean="0"/>
              <a:t>Statement class has </a:t>
            </a:r>
            <a:r>
              <a:rPr lang="en-US" sz="1800" dirty="0" err="1" smtClean="0"/>
              <a:t>executeLargeUpdate</a:t>
            </a:r>
            <a:r>
              <a:rPr lang="en-US" sz="1800" dirty="0" smtClean="0"/>
              <a:t>()</a:t>
            </a:r>
            <a:endParaRPr lang="en-US" sz="1800" dirty="0"/>
          </a:p>
        </p:txBody>
      </p:sp>
    </p:spTree>
    <p:extLst>
      <p:ext uri="{BB962C8B-B14F-4D97-AF65-F5344CB8AC3E}">
        <p14:creationId xmlns:p14="http://schemas.microsoft.com/office/powerpoint/2010/main" val="17314359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A peek Into Java 9</a:t>
            </a:r>
            <a:endParaRPr lang="en-US" dirty="0"/>
          </a:p>
        </p:txBody>
      </p:sp>
      <p:sp>
        <p:nvSpPr>
          <p:cNvPr id="302084" name="Rectangle 4"/>
          <p:cNvSpPr>
            <a:spLocks noGrp="1" noChangeArrowheads="1"/>
          </p:cNvSpPr>
          <p:nvPr>
            <p:ph type="body" sz="half" idx="2"/>
          </p:nvPr>
        </p:nvSpPr>
        <p:spPr>
          <a:xfrm>
            <a:off x="381000" y="917575"/>
            <a:ext cx="8123238" cy="5201307"/>
          </a:xfrm>
        </p:spPr>
        <p:txBody>
          <a:bodyPr/>
          <a:lstStyle/>
          <a:p>
            <a:pPr lvl="1">
              <a:lnSpc>
                <a:spcPct val="90000"/>
              </a:lnSpc>
            </a:pPr>
            <a:r>
              <a:rPr lang="en-US" sz="1800" dirty="0"/>
              <a:t> </a:t>
            </a:r>
            <a:r>
              <a:rPr lang="en-US" dirty="0">
                <a:ea typeface="+mn-ea"/>
                <a:cs typeface="+mn-cs"/>
              </a:rPr>
              <a:t>Java + REPL = </a:t>
            </a:r>
            <a:r>
              <a:rPr lang="en-US" dirty="0" err="1">
                <a:ea typeface="+mn-ea"/>
                <a:cs typeface="+mn-cs"/>
              </a:rPr>
              <a:t>jshell</a:t>
            </a:r>
            <a:endParaRPr lang="en-US" dirty="0">
              <a:ea typeface="+mn-ea"/>
              <a:cs typeface="+mn-cs"/>
            </a:endParaRPr>
          </a:p>
          <a:p>
            <a:pPr marL="684212" lvl="2" indent="0">
              <a:lnSpc>
                <a:spcPct val="90000"/>
              </a:lnSpc>
              <a:buNone/>
            </a:pPr>
            <a:r>
              <a:rPr lang="en-US" sz="1800" dirty="0" smtClean="0">
                <a:ea typeface="+mn-ea"/>
                <a:cs typeface="+mn-cs"/>
              </a:rPr>
              <a:t>		A </a:t>
            </a:r>
            <a:r>
              <a:rPr lang="en-US" sz="1800" dirty="0">
                <a:ea typeface="+mn-ea"/>
                <a:cs typeface="+mn-cs"/>
              </a:rPr>
              <a:t>new command line tool called </a:t>
            </a:r>
            <a:r>
              <a:rPr lang="en-US" sz="1800" dirty="0" err="1">
                <a:ea typeface="+mn-ea"/>
                <a:cs typeface="+mn-cs"/>
              </a:rPr>
              <a:t>jshell</a:t>
            </a:r>
            <a:r>
              <a:rPr lang="en-US" sz="1800" dirty="0">
                <a:ea typeface="+mn-ea"/>
                <a:cs typeface="+mn-cs"/>
              </a:rPr>
              <a:t> that will add native support and popularize a Java way to REPL (Read-</a:t>
            </a:r>
            <a:r>
              <a:rPr lang="en-US" sz="1800" dirty="0" err="1">
                <a:ea typeface="+mn-ea"/>
                <a:cs typeface="+mn-cs"/>
              </a:rPr>
              <a:t>Eval</a:t>
            </a:r>
            <a:r>
              <a:rPr lang="en-US" sz="1800" dirty="0">
                <a:ea typeface="+mn-ea"/>
                <a:cs typeface="+mn-cs"/>
              </a:rPr>
              <a:t>-Print-Loop). Meaning, say, if you’ll want to run a few lines of Java on their own you won’t have to wrap it all in a separate project or method. </a:t>
            </a:r>
            <a:endParaRPr lang="en-US" dirty="0">
              <a:ea typeface="+mn-ea"/>
              <a:cs typeface="+mn-cs"/>
            </a:endParaRPr>
          </a:p>
          <a:p>
            <a:pPr lvl="1">
              <a:lnSpc>
                <a:spcPct val="90000"/>
              </a:lnSpc>
            </a:pPr>
            <a:endParaRPr lang="en-US" dirty="0" smtClean="0">
              <a:ea typeface="+mn-ea"/>
              <a:cs typeface="+mn-cs"/>
            </a:endParaRPr>
          </a:p>
          <a:p>
            <a:pPr lvl="1">
              <a:lnSpc>
                <a:spcPct val="90000"/>
              </a:lnSpc>
            </a:pPr>
            <a:r>
              <a:rPr lang="en-US" dirty="0" smtClean="0">
                <a:ea typeface="+mn-ea"/>
                <a:cs typeface="+mn-cs"/>
              </a:rPr>
              <a:t>Change </a:t>
            </a:r>
            <a:r>
              <a:rPr lang="en-US" dirty="0">
                <a:ea typeface="+mn-ea"/>
                <a:cs typeface="+mn-cs"/>
              </a:rPr>
              <a:t>in Garbage Collector</a:t>
            </a:r>
          </a:p>
          <a:p>
            <a:pPr marL="684212" lvl="2" indent="0">
              <a:lnSpc>
                <a:spcPct val="90000"/>
              </a:lnSpc>
              <a:buNone/>
            </a:pPr>
            <a:r>
              <a:rPr lang="en-US" sz="1800" dirty="0" smtClean="0">
                <a:ea typeface="+mn-ea"/>
                <a:cs typeface="+mn-cs"/>
              </a:rPr>
              <a:t>		With </a:t>
            </a:r>
            <a:r>
              <a:rPr lang="en-US" sz="1800" dirty="0">
                <a:ea typeface="+mn-ea"/>
                <a:cs typeface="+mn-cs"/>
              </a:rPr>
              <a:t>Java 9, may replace the default garbage collector (The parallel / Throughput collector) with G1 which was introduced in Java 7</a:t>
            </a:r>
            <a:r>
              <a:rPr lang="en-US" dirty="0">
                <a:ea typeface="+mn-ea"/>
                <a:cs typeface="+mn-cs"/>
              </a:rPr>
              <a:t>.</a:t>
            </a:r>
          </a:p>
          <a:p>
            <a:pPr lvl="1">
              <a:lnSpc>
                <a:spcPct val="90000"/>
              </a:lnSpc>
            </a:pPr>
            <a:endParaRPr lang="en-US" dirty="0" smtClean="0">
              <a:ea typeface="+mn-ea"/>
              <a:cs typeface="+mn-cs"/>
            </a:endParaRPr>
          </a:p>
          <a:p>
            <a:pPr lvl="1">
              <a:lnSpc>
                <a:spcPct val="90000"/>
              </a:lnSpc>
            </a:pPr>
            <a:r>
              <a:rPr lang="en-US" dirty="0">
                <a:ea typeface="+mn-ea"/>
                <a:cs typeface="+mn-cs"/>
              </a:rPr>
              <a:t> HTTP 2.0 is the future</a:t>
            </a:r>
          </a:p>
          <a:p>
            <a:pPr marL="684212" lvl="2" indent="0">
              <a:lnSpc>
                <a:spcPct val="90000"/>
              </a:lnSpc>
              <a:buNone/>
            </a:pPr>
            <a:r>
              <a:rPr lang="en-US" sz="1800" dirty="0" smtClean="0">
                <a:ea typeface="+mn-ea"/>
                <a:cs typeface="+mn-cs"/>
              </a:rPr>
              <a:t>		Java </a:t>
            </a:r>
            <a:r>
              <a:rPr lang="en-US" sz="1800" dirty="0">
                <a:ea typeface="+mn-ea"/>
                <a:cs typeface="+mn-cs"/>
              </a:rPr>
              <a:t>9 will have </a:t>
            </a:r>
            <a:r>
              <a:rPr lang="en-US" sz="1800" dirty="0">
                <a:ea typeface="+mn-ea"/>
                <a:cs typeface="+mn-cs"/>
                <a:hlinkClick r:id="rId3"/>
              </a:rPr>
              <a:t>full support</a:t>
            </a:r>
            <a:r>
              <a:rPr lang="en-US" sz="1800" dirty="0">
                <a:ea typeface="+mn-ea"/>
                <a:cs typeface="+mn-cs"/>
              </a:rPr>
              <a:t> for HTTP 2.0 and feature a new HTTP client for Java that will replace </a:t>
            </a:r>
            <a:r>
              <a:rPr lang="en-US" sz="1800" dirty="0" err="1">
                <a:ea typeface="+mn-ea"/>
                <a:cs typeface="+mn-cs"/>
              </a:rPr>
              <a:t>HttpURLConnection</a:t>
            </a:r>
            <a:r>
              <a:rPr lang="en-US" sz="1800" dirty="0">
                <a:ea typeface="+mn-ea"/>
                <a:cs typeface="+mn-cs"/>
              </a:rPr>
              <a:t>, and also implement HTTP 2.0 and </a:t>
            </a:r>
            <a:r>
              <a:rPr lang="en-US" sz="1800" dirty="0" err="1">
                <a:ea typeface="+mn-ea"/>
                <a:cs typeface="+mn-cs"/>
              </a:rPr>
              <a:t>websockets</a:t>
            </a:r>
            <a:r>
              <a:rPr lang="en-US" sz="1800" dirty="0">
                <a:ea typeface="+mn-ea"/>
                <a:cs typeface="+mn-cs"/>
              </a:rPr>
              <a:t>.</a:t>
            </a:r>
          </a:p>
          <a:p>
            <a:pPr lvl="1">
              <a:lnSpc>
                <a:spcPct val="90000"/>
              </a:lnSpc>
            </a:pPr>
            <a:endParaRPr lang="en-US" dirty="0" smtClean="0">
              <a:ea typeface="+mn-ea"/>
              <a:cs typeface="+mn-cs"/>
            </a:endParaRPr>
          </a:p>
          <a:p>
            <a:pPr lvl="1">
              <a:lnSpc>
                <a:spcPct val="90000"/>
              </a:lnSpc>
            </a:pPr>
            <a:r>
              <a:rPr lang="en-US" dirty="0" smtClean="0">
                <a:ea typeface="+mn-ea"/>
                <a:cs typeface="+mn-cs"/>
              </a:rPr>
              <a:t>Project </a:t>
            </a:r>
            <a:r>
              <a:rPr lang="en-US" dirty="0">
                <a:ea typeface="+mn-ea"/>
                <a:cs typeface="+mn-cs"/>
              </a:rPr>
              <a:t>JIGSAW </a:t>
            </a:r>
          </a:p>
          <a:p>
            <a:pPr marL="684212" lvl="2" indent="0">
              <a:lnSpc>
                <a:spcPct val="90000"/>
              </a:lnSpc>
              <a:buNone/>
            </a:pPr>
            <a:r>
              <a:rPr lang="en-US" sz="1800" dirty="0" smtClean="0">
                <a:ea typeface="+mn-ea"/>
                <a:cs typeface="+mn-cs"/>
              </a:rPr>
              <a:t>		Modules </a:t>
            </a:r>
            <a:r>
              <a:rPr lang="en-US" sz="1800" dirty="0">
                <a:ea typeface="+mn-ea"/>
                <a:cs typeface="+mn-cs"/>
              </a:rPr>
              <a:t>bundle together one or more packages and offer stronger encapsulation than jars</a:t>
            </a:r>
          </a:p>
        </p:txBody>
      </p:sp>
    </p:spTree>
    <p:extLst>
      <p:ext uri="{BB962C8B-B14F-4D97-AF65-F5344CB8AC3E}">
        <p14:creationId xmlns:p14="http://schemas.microsoft.com/office/powerpoint/2010/main" val="2988014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smtClean="0"/>
              <a:t>Major Changes</a:t>
            </a:r>
            <a:br>
              <a:rPr lang="en-US" dirty="0" smtClean="0"/>
            </a:br>
            <a:endParaRPr lang="en-US" dirty="0"/>
          </a:p>
        </p:txBody>
      </p:sp>
      <p:sp>
        <p:nvSpPr>
          <p:cNvPr id="302084" name="Rectangle 4"/>
          <p:cNvSpPr>
            <a:spLocks noGrp="1" noChangeArrowheads="1"/>
          </p:cNvSpPr>
          <p:nvPr>
            <p:ph type="body" sz="half" idx="2"/>
          </p:nvPr>
        </p:nvSpPr>
        <p:spPr>
          <a:xfrm>
            <a:off x="622300" y="1313792"/>
            <a:ext cx="8123238" cy="5201307"/>
          </a:xfrm>
        </p:spPr>
        <p:txBody>
          <a:bodyPr/>
          <a:lstStyle/>
          <a:p>
            <a:pPr>
              <a:lnSpc>
                <a:spcPct val="90000"/>
              </a:lnSpc>
            </a:pPr>
            <a:r>
              <a:rPr lang="en-US" dirty="0" smtClean="0"/>
              <a:t>Project </a:t>
            </a:r>
            <a:r>
              <a:rPr lang="en-US" dirty="0"/>
              <a:t>Lambda </a:t>
            </a:r>
            <a:endParaRPr lang="en-US" dirty="0" smtClean="0"/>
          </a:p>
          <a:p>
            <a:pPr lvl="1">
              <a:lnSpc>
                <a:spcPct val="90000"/>
              </a:lnSpc>
            </a:pPr>
            <a:r>
              <a:rPr lang="en-US" dirty="0" smtClean="0"/>
              <a:t> Functional </a:t>
            </a:r>
            <a:r>
              <a:rPr lang="en-US" dirty="0"/>
              <a:t>programming with lambda </a:t>
            </a:r>
            <a:r>
              <a:rPr lang="en-US" dirty="0" smtClean="0"/>
              <a:t>expressions</a:t>
            </a:r>
          </a:p>
          <a:p>
            <a:pPr lvl="1">
              <a:lnSpc>
                <a:spcPct val="90000"/>
              </a:lnSpc>
            </a:pPr>
            <a:endParaRPr lang="en-US" dirty="0" smtClean="0"/>
          </a:p>
          <a:p>
            <a:pPr>
              <a:lnSpc>
                <a:spcPct val="90000"/>
              </a:lnSpc>
            </a:pPr>
            <a:r>
              <a:rPr lang="en-US" dirty="0"/>
              <a:t>Stream API </a:t>
            </a:r>
          </a:p>
          <a:p>
            <a:pPr lvl="1">
              <a:lnSpc>
                <a:spcPct val="90000"/>
              </a:lnSpc>
            </a:pPr>
            <a:r>
              <a:rPr lang="en-US" dirty="0"/>
              <a:t>Improved collection management and parallel processing</a:t>
            </a:r>
          </a:p>
          <a:p>
            <a:pPr>
              <a:lnSpc>
                <a:spcPct val="90000"/>
              </a:lnSpc>
            </a:pPr>
            <a:endParaRPr lang="en-US" dirty="0"/>
          </a:p>
          <a:p>
            <a:pPr>
              <a:lnSpc>
                <a:spcPct val="90000"/>
              </a:lnSpc>
            </a:pPr>
            <a:r>
              <a:rPr lang="en-US" dirty="0" smtClean="0"/>
              <a:t>New </a:t>
            </a:r>
            <a:r>
              <a:rPr lang="en-US" dirty="0"/>
              <a:t>Date And Time API </a:t>
            </a:r>
          </a:p>
          <a:p>
            <a:pPr lvl="1">
              <a:lnSpc>
                <a:spcPct val="90000"/>
              </a:lnSpc>
            </a:pPr>
            <a:r>
              <a:rPr lang="en-US" dirty="0" smtClean="0"/>
              <a:t>Simpler </a:t>
            </a:r>
            <a:r>
              <a:rPr lang="en-US" dirty="0"/>
              <a:t>management of </a:t>
            </a:r>
            <a:r>
              <a:rPr lang="en-US" dirty="0" smtClean="0"/>
              <a:t>date </a:t>
            </a:r>
            <a:r>
              <a:rPr lang="en-US" dirty="0"/>
              <a:t>and </a:t>
            </a:r>
            <a:r>
              <a:rPr lang="en-US" dirty="0" smtClean="0"/>
              <a:t>time</a:t>
            </a:r>
          </a:p>
          <a:p>
            <a:pPr marL="341313" lvl="1" indent="0">
              <a:lnSpc>
                <a:spcPct val="90000"/>
              </a:lnSpc>
              <a:buNone/>
            </a:pPr>
            <a:endParaRPr lang="en-US" dirty="0"/>
          </a:p>
          <a:p>
            <a:pPr>
              <a:lnSpc>
                <a:spcPct val="90000"/>
              </a:lnSpc>
            </a:pPr>
            <a:r>
              <a:rPr lang="en-US" dirty="0" err="1" smtClean="0"/>
              <a:t>Nashhorn</a:t>
            </a:r>
            <a:r>
              <a:rPr lang="en-US" dirty="0" smtClean="0"/>
              <a:t> </a:t>
            </a:r>
            <a:r>
              <a:rPr lang="en-US" dirty="0"/>
              <a:t>Java script engine </a:t>
            </a:r>
            <a:r>
              <a:rPr lang="en-US" dirty="0" smtClean="0"/>
              <a:t> </a:t>
            </a:r>
          </a:p>
          <a:p>
            <a:pPr lvl="1">
              <a:lnSpc>
                <a:spcPct val="90000"/>
              </a:lnSpc>
            </a:pPr>
            <a:r>
              <a:rPr lang="en-US" dirty="0" smtClean="0"/>
              <a:t>Program </a:t>
            </a:r>
            <a:r>
              <a:rPr lang="en-US" dirty="0"/>
              <a:t>in </a:t>
            </a:r>
            <a:r>
              <a:rPr lang="en-US" dirty="0" err="1"/>
              <a:t>js</a:t>
            </a:r>
            <a:r>
              <a:rPr lang="en-US" dirty="0"/>
              <a:t> using java classes and objects</a:t>
            </a:r>
            <a:endParaRPr lang="en-US" dirty="0">
              <a:ea typeface="+mn-ea"/>
              <a:cs typeface="+mn-cs"/>
            </a:endParaRPr>
          </a:p>
        </p:txBody>
      </p:sp>
    </p:spTree>
    <p:extLst>
      <p:ext uri="{BB962C8B-B14F-4D97-AF65-F5344CB8AC3E}">
        <p14:creationId xmlns:p14="http://schemas.microsoft.com/office/powerpoint/2010/main" val="1849205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268730" y="2855913"/>
            <a:ext cx="8062470" cy="779462"/>
          </a:xfrm>
        </p:spPr>
        <p:txBody>
          <a:bodyPr/>
          <a:lstStyle/>
          <a:p>
            <a:pPr algn="ctr"/>
            <a:r>
              <a:rPr lang="en-US" sz="4000" dirty="0" smtClean="0"/>
              <a:t>Thank You </a:t>
            </a:r>
            <a:br>
              <a:rPr lang="en-US" sz="4000" dirty="0" smtClean="0"/>
            </a:br>
            <a:endParaRPr lang="en-US" sz="4000" dirty="0"/>
          </a:p>
        </p:txBody>
      </p:sp>
    </p:spTree>
    <p:extLst>
      <p:ext uri="{BB962C8B-B14F-4D97-AF65-F5344CB8AC3E}">
        <p14:creationId xmlns:p14="http://schemas.microsoft.com/office/powerpoint/2010/main" val="2428464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smtClean="0"/>
              <a:t>Minor Changes</a:t>
            </a:r>
            <a:br>
              <a:rPr lang="en-US" dirty="0" smtClean="0"/>
            </a:br>
            <a:endParaRPr lang="en-US" dirty="0"/>
          </a:p>
        </p:txBody>
      </p:sp>
      <p:sp>
        <p:nvSpPr>
          <p:cNvPr id="302084" name="Rectangle 4"/>
          <p:cNvSpPr>
            <a:spLocks noGrp="1" noChangeArrowheads="1"/>
          </p:cNvSpPr>
          <p:nvPr>
            <p:ph type="body" sz="half" idx="2"/>
          </p:nvPr>
        </p:nvSpPr>
        <p:spPr>
          <a:xfrm>
            <a:off x="622300" y="1313792"/>
            <a:ext cx="8123238" cy="5201307"/>
          </a:xfrm>
        </p:spPr>
        <p:txBody>
          <a:bodyPr/>
          <a:lstStyle/>
          <a:p>
            <a:pPr>
              <a:lnSpc>
                <a:spcPct val="90000"/>
              </a:lnSpc>
            </a:pPr>
            <a:r>
              <a:rPr lang="en-US" dirty="0" smtClean="0">
                <a:ea typeface="+mn-ea"/>
                <a:cs typeface="+mn-cs"/>
              </a:rPr>
              <a:t>Joining String values</a:t>
            </a:r>
          </a:p>
          <a:p>
            <a:pPr lvl="1">
              <a:lnSpc>
                <a:spcPct val="90000"/>
              </a:lnSpc>
            </a:pPr>
            <a:r>
              <a:rPr lang="en-US" dirty="0" smtClean="0"/>
              <a:t>Two new approaches in concatenating string literals</a:t>
            </a:r>
          </a:p>
          <a:p>
            <a:pPr marL="341313" lvl="1" indent="0">
              <a:lnSpc>
                <a:spcPct val="90000"/>
              </a:lnSpc>
              <a:buNone/>
            </a:pPr>
            <a:endParaRPr lang="en-US" dirty="0" smtClean="0"/>
          </a:p>
          <a:p>
            <a:pPr>
              <a:lnSpc>
                <a:spcPct val="90000"/>
              </a:lnSpc>
            </a:pPr>
            <a:r>
              <a:rPr lang="en-US" dirty="0" smtClean="0">
                <a:ea typeface="+mn-ea"/>
                <a:cs typeface="+mn-cs"/>
              </a:rPr>
              <a:t>Better handling of null</a:t>
            </a:r>
          </a:p>
          <a:p>
            <a:pPr>
              <a:lnSpc>
                <a:spcPct val="90000"/>
              </a:lnSpc>
            </a:pPr>
            <a:endParaRPr lang="en-US" dirty="0"/>
          </a:p>
          <a:p>
            <a:pPr>
              <a:lnSpc>
                <a:spcPct val="90000"/>
              </a:lnSpc>
            </a:pPr>
            <a:r>
              <a:rPr lang="en-US" dirty="0"/>
              <a:t>Default and Static methods in interface</a:t>
            </a:r>
            <a:endParaRPr lang="en-US" dirty="0">
              <a:ea typeface="+mn-ea"/>
              <a:cs typeface="+mn-cs"/>
            </a:endParaRPr>
          </a:p>
        </p:txBody>
      </p:sp>
    </p:spTree>
    <p:extLst>
      <p:ext uri="{BB962C8B-B14F-4D97-AF65-F5344CB8AC3E}">
        <p14:creationId xmlns:p14="http://schemas.microsoft.com/office/powerpoint/2010/main" val="1217482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smtClean="0"/>
              <a:t>Joining String Values</a:t>
            </a:r>
            <a:br>
              <a:rPr lang="en-US" dirty="0" smtClean="0"/>
            </a:br>
            <a:endParaRPr lang="en-US" dirty="0"/>
          </a:p>
        </p:txBody>
      </p:sp>
      <p:sp>
        <p:nvSpPr>
          <p:cNvPr id="302084" name="Rectangle 4"/>
          <p:cNvSpPr>
            <a:spLocks noGrp="1" noChangeArrowheads="1"/>
          </p:cNvSpPr>
          <p:nvPr>
            <p:ph type="body" sz="half" idx="2"/>
          </p:nvPr>
        </p:nvSpPr>
        <p:spPr>
          <a:xfrm>
            <a:off x="635000" y="1006475"/>
            <a:ext cx="8123238" cy="5201307"/>
          </a:xfrm>
        </p:spPr>
        <p:txBody>
          <a:bodyPr/>
          <a:lstStyle/>
          <a:p>
            <a:pPr>
              <a:lnSpc>
                <a:spcPct val="90000"/>
              </a:lnSpc>
            </a:pPr>
            <a:r>
              <a:rPr lang="en-US" dirty="0" smtClean="0">
                <a:ea typeface="+mn-ea"/>
                <a:cs typeface="+mn-cs"/>
              </a:rPr>
              <a:t>List of values as comma delimited or other separators.</a:t>
            </a:r>
          </a:p>
          <a:p>
            <a:pPr>
              <a:lnSpc>
                <a:spcPct val="90000"/>
              </a:lnSpc>
            </a:pPr>
            <a:endParaRPr lang="en-US" dirty="0" smtClean="0"/>
          </a:p>
          <a:p>
            <a:pPr>
              <a:lnSpc>
                <a:spcPct val="90000"/>
              </a:lnSpc>
            </a:pPr>
            <a:r>
              <a:rPr lang="en-US" dirty="0" smtClean="0"/>
              <a:t>Two new tools for this.</a:t>
            </a:r>
          </a:p>
          <a:p>
            <a:pPr lvl="2">
              <a:lnSpc>
                <a:spcPct val="90000"/>
              </a:lnSpc>
            </a:pPr>
            <a:endParaRPr lang="en-US" dirty="0" smtClean="0">
              <a:ea typeface="+mn-ea"/>
              <a:cs typeface="+mn-cs"/>
            </a:endParaRPr>
          </a:p>
          <a:p>
            <a:pPr lvl="2">
              <a:lnSpc>
                <a:spcPct val="90000"/>
              </a:lnSpc>
            </a:pPr>
            <a:r>
              <a:rPr lang="en-US" dirty="0" smtClean="0">
                <a:ea typeface="+mn-ea"/>
                <a:cs typeface="+mn-cs"/>
              </a:rPr>
              <a:t>Static method in String class</a:t>
            </a:r>
          </a:p>
          <a:p>
            <a:pPr marL="1028700" lvl="3" indent="0">
              <a:lnSpc>
                <a:spcPct val="90000"/>
              </a:lnSpc>
              <a:buNone/>
            </a:pPr>
            <a:r>
              <a:rPr lang="en-US" i="1" dirty="0" err="1" smtClean="0">
                <a:solidFill>
                  <a:srgbClr val="00B0F0"/>
                </a:solidFill>
              </a:rPr>
              <a:t>String.join</a:t>
            </a:r>
            <a:r>
              <a:rPr lang="en-US" i="1" dirty="0">
                <a:solidFill>
                  <a:srgbClr val="00B0F0"/>
                </a:solidFill>
              </a:rPr>
              <a:t>(" , ", "Jerin", "Joseph");</a:t>
            </a:r>
            <a:endParaRPr lang="en-US" i="1" dirty="0" smtClean="0">
              <a:solidFill>
                <a:srgbClr val="00B0F0"/>
              </a:solidFill>
              <a:ea typeface="+mn-ea"/>
              <a:cs typeface="+mn-cs"/>
            </a:endParaRPr>
          </a:p>
          <a:p>
            <a:pPr lvl="2">
              <a:lnSpc>
                <a:spcPct val="90000"/>
              </a:lnSpc>
            </a:pPr>
            <a:endParaRPr lang="en-US" dirty="0" smtClean="0">
              <a:ea typeface="+mn-ea"/>
              <a:cs typeface="+mn-cs"/>
            </a:endParaRPr>
          </a:p>
          <a:p>
            <a:pPr lvl="2">
              <a:lnSpc>
                <a:spcPct val="90000"/>
              </a:lnSpc>
            </a:pPr>
            <a:r>
              <a:rPr lang="en-US" dirty="0" err="1" smtClean="0">
                <a:ea typeface="+mn-ea"/>
                <a:cs typeface="+mn-cs"/>
              </a:rPr>
              <a:t>StringJoiner</a:t>
            </a:r>
            <a:r>
              <a:rPr lang="en-US" dirty="0" smtClean="0">
                <a:ea typeface="+mn-ea"/>
                <a:cs typeface="+mn-cs"/>
              </a:rPr>
              <a:t> </a:t>
            </a:r>
            <a:r>
              <a:rPr lang="en-US" dirty="0">
                <a:ea typeface="+mn-ea"/>
                <a:cs typeface="+mn-cs"/>
              </a:rPr>
              <a:t>- </a:t>
            </a:r>
            <a:r>
              <a:rPr lang="en-US" dirty="0" err="1">
                <a:ea typeface="+mn-ea"/>
                <a:cs typeface="+mn-cs"/>
              </a:rPr>
              <a:t>StringJoiner</a:t>
            </a:r>
            <a:r>
              <a:rPr lang="en-US" dirty="0">
                <a:ea typeface="+mn-ea"/>
                <a:cs typeface="+mn-cs"/>
              </a:rPr>
              <a:t> is used to construct a sequence of characters separated by a delimiter and optionally starting with a supplied prefix and ending with a supplied </a:t>
            </a:r>
            <a:r>
              <a:rPr lang="en-US" dirty="0" smtClean="0">
                <a:ea typeface="+mn-ea"/>
                <a:cs typeface="+mn-cs"/>
              </a:rPr>
              <a:t>suffix</a:t>
            </a:r>
          </a:p>
          <a:p>
            <a:pPr lvl="3">
              <a:lnSpc>
                <a:spcPct val="90000"/>
              </a:lnSpc>
            </a:pPr>
            <a:endParaRPr lang="en-US" dirty="0" smtClean="0"/>
          </a:p>
          <a:p>
            <a:pPr marL="1028700" lvl="3" indent="0">
              <a:lnSpc>
                <a:spcPct val="90000"/>
              </a:lnSpc>
              <a:buNone/>
            </a:pPr>
            <a:r>
              <a:rPr lang="en-US" i="1" dirty="0" err="1" smtClean="0">
                <a:solidFill>
                  <a:srgbClr val="00B0F0"/>
                </a:solidFill>
              </a:rPr>
              <a:t>StringJoiner</a:t>
            </a:r>
            <a:r>
              <a:rPr lang="en-US" i="1" dirty="0" smtClean="0">
                <a:solidFill>
                  <a:srgbClr val="00B0F0"/>
                </a:solidFill>
              </a:rPr>
              <a:t> </a:t>
            </a:r>
            <a:r>
              <a:rPr lang="en-US" i="1" dirty="0" err="1">
                <a:solidFill>
                  <a:srgbClr val="00B0F0"/>
                </a:solidFill>
              </a:rPr>
              <a:t>sj</a:t>
            </a:r>
            <a:r>
              <a:rPr lang="en-US" i="1" dirty="0">
                <a:solidFill>
                  <a:srgbClr val="00B0F0"/>
                </a:solidFill>
              </a:rPr>
              <a:t> = </a:t>
            </a:r>
            <a:r>
              <a:rPr lang="en-US" b="1" i="1" dirty="0">
                <a:solidFill>
                  <a:srgbClr val="00B0F0"/>
                </a:solidFill>
              </a:rPr>
              <a:t>new </a:t>
            </a:r>
            <a:r>
              <a:rPr lang="en-US" b="1" i="1" dirty="0" err="1">
                <a:solidFill>
                  <a:srgbClr val="00B0F0"/>
                </a:solidFill>
              </a:rPr>
              <a:t>StringJoiner</a:t>
            </a:r>
            <a:r>
              <a:rPr lang="en-US" b="1" i="1" dirty="0">
                <a:solidFill>
                  <a:srgbClr val="00B0F0"/>
                </a:solidFill>
              </a:rPr>
              <a:t>(" , ", "{ " , " </a:t>
            </a:r>
            <a:r>
              <a:rPr lang="en-US" b="1" i="1" dirty="0" smtClean="0">
                <a:solidFill>
                  <a:srgbClr val="00B0F0"/>
                </a:solidFill>
              </a:rPr>
              <a:t>}");</a:t>
            </a:r>
          </a:p>
          <a:p>
            <a:pPr marL="1028700" lvl="3" indent="0">
              <a:lnSpc>
                <a:spcPct val="90000"/>
              </a:lnSpc>
              <a:buNone/>
            </a:pPr>
            <a:r>
              <a:rPr lang="en-US" i="1" dirty="0" err="1">
                <a:solidFill>
                  <a:srgbClr val="00B0F0"/>
                </a:solidFill>
              </a:rPr>
              <a:t>sj.setEmptyValue</a:t>
            </a:r>
            <a:r>
              <a:rPr lang="en-US" i="1" dirty="0">
                <a:solidFill>
                  <a:srgbClr val="00B0F0"/>
                </a:solidFill>
              </a:rPr>
              <a:t>("No cities");</a:t>
            </a:r>
            <a:endParaRPr lang="en-US" i="1" dirty="0">
              <a:solidFill>
                <a:srgbClr val="00B0F0"/>
              </a:solidFill>
              <a:ea typeface="+mn-ea"/>
              <a:cs typeface="+mn-cs"/>
            </a:endParaRPr>
          </a:p>
        </p:txBody>
      </p:sp>
    </p:spTree>
    <p:extLst>
      <p:ext uri="{BB962C8B-B14F-4D97-AF65-F5344CB8AC3E}">
        <p14:creationId xmlns:p14="http://schemas.microsoft.com/office/powerpoint/2010/main" val="122200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smtClean="0"/>
              <a:t>Optional Values</a:t>
            </a:r>
            <a:br>
              <a:rPr lang="en-US" dirty="0" smtClean="0"/>
            </a:br>
            <a:endParaRPr lang="en-US" dirty="0"/>
          </a:p>
        </p:txBody>
      </p:sp>
      <p:sp>
        <p:nvSpPr>
          <p:cNvPr id="302084" name="Rectangle 4"/>
          <p:cNvSpPr>
            <a:spLocks noGrp="1" noChangeArrowheads="1"/>
          </p:cNvSpPr>
          <p:nvPr>
            <p:ph type="body" sz="half" idx="2"/>
          </p:nvPr>
        </p:nvSpPr>
        <p:spPr>
          <a:xfrm>
            <a:off x="571500" y="1006475"/>
            <a:ext cx="8123238" cy="5201307"/>
          </a:xfrm>
        </p:spPr>
        <p:txBody>
          <a:bodyPr/>
          <a:lstStyle/>
          <a:p>
            <a:pPr>
              <a:lnSpc>
                <a:spcPct val="90000"/>
              </a:lnSpc>
            </a:pPr>
            <a:r>
              <a:rPr lang="en-US" dirty="0"/>
              <a:t>A container object which may or may not contain a non-null value</a:t>
            </a:r>
            <a:r>
              <a:rPr lang="en-US" dirty="0" smtClean="0"/>
              <a:t>.</a:t>
            </a:r>
            <a:r>
              <a:rPr lang="en-US" dirty="0"/>
              <a:t> So it's meant to convey the meaning that the value might be absent.</a:t>
            </a:r>
            <a:endParaRPr lang="en-US" dirty="0" smtClean="0"/>
          </a:p>
          <a:p>
            <a:pPr>
              <a:lnSpc>
                <a:spcPct val="90000"/>
              </a:lnSpc>
            </a:pPr>
            <a:endParaRPr lang="en-US" dirty="0"/>
          </a:p>
          <a:p>
            <a:pPr>
              <a:lnSpc>
                <a:spcPct val="90000"/>
              </a:lnSpc>
            </a:pPr>
            <a:r>
              <a:rPr lang="en-US" dirty="0"/>
              <a:t>Optional </a:t>
            </a:r>
            <a:r>
              <a:rPr lang="en-US" b="1" dirty="0"/>
              <a:t>should be used as the return type</a:t>
            </a:r>
            <a:r>
              <a:rPr lang="en-US" dirty="0"/>
              <a:t> of functions that might not return a value</a:t>
            </a:r>
            <a:r>
              <a:rPr lang="en-US" dirty="0" smtClean="0"/>
              <a:t>.</a:t>
            </a:r>
          </a:p>
          <a:p>
            <a:pPr>
              <a:lnSpc>
                <a:spcPct val="90000"/>
              </a:lnSpc>
            </a:pPr>
            <a:endParaRPr lang="en-US" dirty="0"/>
          </a:p>
          <a:p>
            <a:pPr>
              <a:lnSpc>
                <a:spcPct val="90000"/>
              </a:lnSpc>
            </a:pPr>
            <a:r>
              <a:rPr lang="en-US" dirty="0"/>
              <a:t>Optional is an attempt to reduce the number of null pointer </a:t>
            </a:r>
            <a:r>
              <a:rPr lang="en-US" dirty="0" smtClean="0"/>
              <a:t>exceptions.</a:t>
            </a:r>
          </a:p>
          <a:p>
            <a:pPr>
              <a:lnSpc>
                <a:spcPct val="90000"/>
              </a:lnSpc>
            </a:pPr>
            <a:endParaRPr lang="en-US" dirty="0" smtClean="0">
              <a:ea typeface="+mn-ea"/>
              <a:cs typeface="+mn-cs"/>
            </a:endParaRPr>
          </a:p>
          <a:p>
            <a:pPr>
              <a:lnSpc>
                <a:spcPct val="90000"/>
              </a:lnSpc>
            </a:pPr>
            <a:r>
              <a:rPr lang="en-US" dirty="0" smtClean="0">
                <a:ea typeface="+mn-ea"/>
                <a:cs typeface="+mn-cs"/>
              </a:rPr>
              <a:t>There specific implementation for </a:t>
            </a:r>
          </a:p>
          <a:p>
            <a:pPr lvl="1">
              <a:lnSpc>
                <a:spcPct val="90000"/>
              </a:lnSpc>
            </a:pPr>
            <a:r>
              <a:rPr lang="en-US" dirty="0" smtClean="0">
                <a:ea typeface="+mn-ea"/>
                <a:cs typeface="+mn-cs"/>
              </a:rPr>
              <a:t>Double - </a:t>
            </a:r>
            <a:r>
              <a:rPr lang="en-US" u="sng" dirty="0" err="1"/>
              <a:t>OptionalDouble</a:t>
            </a:r>
            <a:endParaRPr lang="en-US" dirty="0" smtClean="0">
              <a:ea typeface="+mn-ea"/>
              <a:cs typeface="+mn-cs"/>
            </a:endParaRPr>
          </a:p>
          <a:p>
            <a:pPr lvl="1">
              <a:lnSpc>
                <a:spcPct val="90000"/>
              </a:lnSpc>
            </a:pPr>
            <a:r>
              <a:rPr lang="en-US" dirty="0" err="1" smtClean="0">
                <a:ea typeface="+mn-ea"/>
                <a:cs typeface="+mn-cs"/>
              </a:rPr>
              <a:t>Int</a:t>
            </a:r>
            <a:r>
              <a:rPr lang="en-US" dirty="0" smtClean="0">
                <a:ea typeface="+mn-ea"/>
                <a:cs typeface="+mn-cs"/>
              </a:rPr>
              <a:t> - </a:t>
            </a:r>
            <a:r>
              <a:rPr lang="en-US" u="sng" dirty="0" err="1"/>
              <a:t>OptionalInt</a:t>
            </a:r>
            <a:endParaRPr lang="en-US" dirty="0" smtClean="0">
              <a:ea typeface="+mn-ea"/>
              <a:cs typeface="+mn-cs"/>
            </a:endParaRPr>
          </a:p>
          <a:p>
            <a:pPr lvl="1">
              <a:lnSpc>
                <a:spcPct val="90000"/>
              </a:lnSpc>
            </a:pPr>
            <a:r>
              <a:rPr lang="en-US" dirty="0" smtClean="0">
                <a:ea typeface="+mn-ea"/>
                <a:cs typeface="+mn-cs"/>
              </a:rPr>
              <a:t>Long - </a:t>
            </a:r>
            <a:r>
              <a:rPr lang="en-US" u="sng" dirty="0" err="1"/>
              <a:t>OptionalLong</a:t>
            </a:r>
            <a:endParaRPr lang="en-US" dirty="0" smtClean="0">
              <a:ea typeface="+mn-ea"/>
              <a:cs typeface="+mn-cs"/>
            </a:endParaRPr>
          </a:p>
          <a:p>
            <a:pPr lvl="2">
              <a:lnSpc>
                <a:spcPct val="90000"/>
              </a:lnSpc>
            </a:pPr>
            <a:endParaRPr lang="en-US" dirty="0">
              <a:ea typeface="+mn-ea"/>
              <a:cs typeface="+mn-cs"/>
            </a:endParaRPr>
          </a:p>
          <a:p>
            <a:pPr marL="0" indent="0">
              <a:lnSpc>
                <a:spcPct val="90000"/>
              </a:lnSpc>
              <a:buNone/>
            </a:pPr>
            <a:endParaRPr lang="en-US" dirty="0">
              <a:ea typeface="+mn-ea"/>
              <a:cs typeface="+mn-cs"/>
            </a:endParaRPr>
          </a:p>
        </p:txBody>
      </p:sp>
    </p:spTree>
    <p:extLst>
      <p:ext uri="{BB962C8B-B14F-4D97-AF65-F5344CB8AC3E}">
        <p14:creationId xmlns:p14="http://schemas.microsoft.com/office/powerpoint/2010/main" val="341018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smtClean="0"/>
              <a:t>Default Methods in Interfaces</a:t>
            </a:r>
            <a:br>
              <a:rPr lang="en-US" dirty="0" smtClean="0"/>
            </a:br>
            <a:endParaRPr lang="en-US" dirty="0"/>
          </a:p>
        </p:txBody>
      </p:sp>
      <p:sp>
        <p:nvSpPr>
          <p:cNvPr id="302084" name="Rectangle 4"/>
          <p:cNvSpPr>
            <a:spLocks noGrp="1" noChangeArrowheads="1"/>
          </p:cNvSpPr>
          <p:nvPr>
            <p:ph type="body" sz="half" idx="2"/>
          </p:nvPr>
        </p:nvSpPr>
        <p:spPr>
          <a:xfrm>
            <a:off x="558800" y="1095375"/>
            <a:ext cx="8123238" cy="5201307"/>
          </a:xfrm>
        </p:spPr>
        <p:txBody>
          <a:bodyPr/>
          <a:lstStyle/>
          <a:p>
            <a:pPr>
              <a:lnSpc>
                <a:spcPct val="90000"/>
              </a:lnSpc>
            </a:pPr>
            <a:r>
              <a:rPr lang="en-US" dirty="0"/>
              <a:t>From Java 8 we can have fully implemented static and default methods in </a:t>
            </a:r>
            <a:r>
              <a:rPr lang="en-US" dirty="0" smtClean="0"/>
              <a:t>interface.</a:t>
            </a:r>
            <a:endParaRPr lang="en-US" dirty="0"/>
          </a:p>
          <a:p>
            <a:pPr>
              <a:lnSpc>
                <a:spcPct val="90000"/>
              </a:lnSpc>
            </a:pPr>
            <a:endParaRPr lang="en-US" dirty="0" smtClean="0">
              <a:solidFill>
                <a:srgbClr val="0070C0"/>
              </a:solidFill>
            </a:endParaRPr>
          </a:p>
          <a:p>
            <a:pPr>
              <a:lnSpc>
                <a:spcPct val="90000"/>
              </a:lnSpc>
            </a:pPr>
            <a:r>
              <a:rPr lang="en-US" dirty="0" smtClean="0">
                <a:solidFill>
                  <a:srgbClr val="0070C0"/>
                </a:solidFill>
              </a:rPr>
              <a:t>default</a:t>
            </a:r>
            <a:r>
              <a:rPr lang="en-US" dirty="0" smtClean="0"/>
              <a:t> is the key word used to define default methods.</a:t>
            </a:r>
          </a:p>
          <a:p>
            <a:pPr>
              <a:lnSpc>
                <a:spcPct val="90000"/>
              </a:lnSpc>
            </a:pPr>
            <a:endParaRPr lang="en-US" dirty="0" smtClean="0"/>
          </a:p>
          <a:p>
            <a:pPr>
              <a:lnSpc>
                <a:spcPct val="90000"/>
              </a:lnSpc>
            </a:pPr>
            <a:r>
              <a:rPr lang="en-US" dirty="0" smtClean="0"/>
              <a:t>Just like abstract methods these also will be public.</a:t>
            </a:r>
          </a:p>
          <a:p>
            <a:pPr marL="0" indent="0">
              <a:lnSpc>
                <a:spcPct val="90000"/>
              </a:lnSpc>
              <a:buNone/>
            </a:pPr>
            <a:endParaRPr lang="en-US" dirty="0" smtClean="0"/>
          </a:p>
          <a:p>
            <a:pPr>
              <a:lnSpc>
                <a:spcPct val="90000"/>
              </a:lnSpc>
            </a:pPr>
            <a:r>
              <a:rPr lang="en-US" dirty="0" smtClean="0"/>
              <a:t>The </a:t>
            </a:r>
            <a:r>
              <a:rPr lang="en-US" dirty="0"/>
              <a:t>addition of default methods removes </a:t>
            </a:r>
            <a:r>
              <a:rPr lang="en-US" dirty="0">
                <a:solidFill>
                  <a:srgbClr val="42B438"/>
                </a:solidFill>
              </a:rPr>
              <a:t>many</a:t>
            </a:r>
            <a:r>
              <a:rPr lang="en-US" dirty="0"/>
              <a:t> of the reasons to use abstract </a:t>
            </a:r>
            <a:r>
              <a:rPr lang="en-US" dirty="0" smtClean="0"/>
              <a:t>classes and remove a whole layer of inheritance.</a:t>
            </a:r>
          </a:p>
          <a:p>
            <a:pPr>
              <a:lnSpc>
                <a:spcPct val="90000"/>
              </a:lnSpc>
            </a:pPr>
            <a:endParaRPr lang="en-US" dirty="0"/>
          </a:p>
          <a:p>
            <a:pPr>
              <a:lnSpc>
                <a:spcPct val="90000"/>
              </a:lnSpc>
            </a:pPr>
            <a:r>
              <a:rPr lang="en-US" dirty="0"/>
              <a:t>Adding a default method to an interface may render some class </a:t>
            </a:r>
            <a:r>
              <a:rPr lang="en-US" dirty="0" smtClean="0"/>
              <a:t>unusable. </a:t>
            </a:r>
            <a:endParaRPr lang="en-US" dirty="0"/>
          </a:p>
        </p:txBody>
      </p:sp>
    </p:spTree>
    <p:extLst>
      <p:ext uri="{BB962C8B-B14F-4D97-AF65-F5344CB8AC3E}">
        <p14:creationId xmlns:p14="http://schemas.microsoft.com/office/powerpoint/2010/main" val="1427806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865630" y="227013"/>
            <a:ext cx="8062470" cy="779462"/>
          </a:xfrm>
        </p:spPr>
        <p:txBody>
          <a:bodyPr/>
          <a:lstStyle/>
          <a:p>
            <a:r>
              <a:rPr lang="en-US" dirty="0"/>
              <a:t>3</a:t>
            </a:r>
            <a:r>
              <a:rPr lang="en-US" dirty="0" smtClean="0"/>
              <a:t> Rules of Default Methods</a:t>
            </a:r>
            <a:endParaRPr lang="en-US" dirty="0"/>
          </a:p>
        </p:txBody>
      </p:sp>
      <p:sp>
        <p:nvSpPr>
          <p:cNvPr id="302084" name="Rectangle 4"/>
          <p:cNvSpPr>
            <a:spLocks noGrp="1" noChangeArrowheads="1"/>
          </p:cNvSpPr>
          <p:nvPr>
            <p:ph type="body" sz="half" idx="2"/>
          </p:nvPr>
        </p:nvSpPr>
        <p:spPr>
          <a:xfrm>
            <a:off x="558800" y="1095375"/>
            <a:ext cx="8123238" cy="5201307"/>
          </a:xfrm>
        </p:spPr>
        <p:txBody>
          <a:bodyPr/>
          <a:lstStyle/>
          <a:p>
            <a:pPr>
              <a:lnSpc>
                <a:spcPct val="90000"/>
              </a:lnSpc>
            </a:pPr>
            <a:r>
              <a:rPr lang="en-US" dirty="0"/>
              <a:t>Rule #1:</a:t>
            </a:r>
          </a:p>
          <a:p>
            <a:pPr lvl="1">
              <a:lnSpc>
                <a:spcPct val="90000"/>
              </a:lnSpc>
            </a:pPr>
            <a:r>
              <a:rPr lang="en-US" dirty="0"/>
              <a:t>Classes win over interfaces. If a class in the superclass chain has a declaration for the method (concrete or abstract), you’re done, and defaults are irrelevant.</a:t>
            </a:r>
          </a:p>
          <a:p>
            <a:pPr>
              <a:lnSpc>
                <a:spcPct val="90000"/>
              </a:lnSpc>
            </a:pPr>
            <a:endParaRPr lang="en-US" dirty="0" smtClean="0"/>
          </a:p>
          <a:p>
            <a:pPr>
              <a:lnSpc>
                <a:spcPct val="90000"/>
              </a:lnSpc>
            </a:pPr>
            <a:r>
              <a:rPr lang="en-US" dirty="0" smtClean="0"/>
              <a:t>Rule </a:t>
            </a:r>
            <a:r>
              <a:rPr lang="en-US" dirty="0"/>
              <a:t>#2:</a:t>
            </a:r>
          </a:p>
          <a:p>
            <a:pPr lvl="1">
              <a:lnSpc>
                <a:spcPct val="90000"/>
              </a:lnSpc>
            </a:pPr>
            <a:r>
              <a:rPr lang="en-US" dirty="0"/>
              <a:t>More specific interfaces win over less specific ones (where specificity means “subtyping”). A default from List wins over a default from Collection, regardless of where or how or how many times List and Collection enter the inheritance graph.</a:t>
            </a:r>
          </a:p>
          <a:p>
            <a:pPr>
              <a:lnSpc>
                <a:spcPct val="90000"/>
              </a:lnSpc>
            </a:pPr>
            <a:endParaRPr lang="en-US" dirty="0" smtClean="0"/>
          </a:p>
          <a:p>
            <a:pPr>
              <a:lnSpc>
                <a:spcPct val="90000"/>
              </a:lnSpc>
            </a:pPr>
            <a:r>
              <a:rPr lang="en-US" dirty="0" smtClean="0"/>
              <a:t>Rule </a:t>
            </a:r>
            <a:r>
              <a:rPr lang="en-US" dirty="0"/>
              <a:t>#3:</a:t>
            </a:r>
          </a:p>
          <a:p>
            <a:pPr lvl="1">
              <a:lnSpc>
                <a:spcPct val="90000"/>
              </a:lnSpc>
            </a:pPr>
            <a:r>
              <a:rPr lang="en-US" dirty="0"/>
              <a:t>There’s no Rule #3. If there is not a unique winner according to the above rules, concrete classes must disambiguate manually.</a:t>
            </a:r>
          </a:p>
        </p:txBody>
      </p:sp>
    </p:spTree>
    <p:extLst>
      <p:ext uri="{BB962C8B-B14F-4D97-AF65-F5344CB8AC3E}">
        <p14:creationId xmlns:p14="http://schemas.microsoft.com/office/powerpoint/2010/main" val="669495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racleTheme">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14387</TotalTime>
  <Words>2043</Words>
  <Application>Microsoft Office PowerPoint</Application>
  <PresentationFormat>On-screen Show (4:3)</PresentationFormat>
  <Paragraphs>495</Paragraphs>
  <Slides>40</Slides>
  <Notes>40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40</vt:i4>
      </vt:variant>
    </vt:vector>
  </HeadingPairs>
  <TitlesOfParts>
    <vt:vector size="42" baseType="lpstr">
      <vt:lpstr>Arial</vt:lpstr>
      <vt:lpstr>1_OracleTheme</vt:lpstr>
      <vt:lpstr>What is new in Java 8</vt:lpstr>
      <vt:lpstr>History</vt:lpstr>
      <vt:lpstr>History</vt:lpstr>
      <vt:lpstr>Major Changes </vt:lpstr>
      <vt:lpstr>Minor Changes </vt:lpstr>
      <vt:lpstr>Joining String Values </vt:lpstr>
      <vt:lpstr>Optional Values </vt:lpstr>
      <vt:lpstr>Default Methods in Interfaces </vt:lpstr>
      <vt:lpstr>3 Rules of Default Methods</vt:lpstr>
      <vt:lpstr>PROJECT LAMBDA </vt:lpstr>
      <vt:lpstr>Introduction to Lambda </vt:lpstr>
      <vt:lpstr>Syntax Break Down </vt:lpstr>
      <vt:lpstr>Functional Interface </vt:lpstr>
      <vt:lpstr>Traverse collection using Lambda</vt:lpstr>
      <vt:lpstr>Filtering collection with predicate</vt:lpstr>
      <vt:lpstr>Strategy Pattern using Predicates</vt:lpstr>
      <vt:lpstr>Method reference</vt:lpstr>
      <vt:lpstr>Lambda Vs. Anonymous Inner class</vt:lpstr>
      <vt:lpstr>Stream API </vt:lpstr>
      <vt:lpstr>Stream</vt:lpstr>
      <vt:lpstr>Life Cycle of the Stream</vt:lpstr>
      <vt:lpstr>How to create Stream</vt:lpstr>
      <vt:lpstr>Operations on Stream</vt:lpstr>
      <vt:lpstr>Intermediate Operations</vt:lpstr>
      <vt:lpstr>Intermediate Operations</vt:lpstr>
      <vt:lpstr>Intermediate Operations</vt:lpstr>
      <vt:lpstr>Terminal Operations</vt:lpstr>
      <vt:lpstr>Terminal Operations</vt:lpstr>
      <vt:lpstr>Traversing and filtering collection</vt:lpstr>
      <vt:lpstr>Aggregating Stream values</vt:lpstr>
      <vt:lpstr>Date And Time </vt:lpstr>
      <vt:lpstr>Date and Time API </vt:lpstr>
      <vt:lpstr>Nashorn  </vt:lpstr>
      <vt:lpstr>Nashorn</vt:lpstr>
      <vt:lpstr>Others </vt:lpstr>
      <vt:lpstr>From PermGen to Metaspace</vt:lpstr>
      <vt:lpstr>From PermGen to Metaspace</vt:lpstr>
      <vt:lpstr>And Many More</vt:lpstr>
      <vt:lpstr>A peek Into Java 9</vt:lpstr>
      <vt:lpstr>Thank You  </vt:lpstr>
    </vt:vector>
  </TitlesOfParts>
  <Company>addis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addis sony laptop</dc:creator>
  <cp:lastModifiedBy>Jerin Joseph</cp:lastModifiedBy>
  <cp:revision>762</cp:revision>
  <dcterms:created xsi:type="dcterms:W3CDTF">2005-08-01T21:42:37Z</dcterms:created>
  <dcterms:modified xsi:type="dcterms:W3CDTF">2016-12-05T14:33:38Z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Status">
    <vt:lpwstr/>
  </property>
</Properties>
</file>