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2" r:id="rId5"/>
    <p:sldId id="413" r:id="rId6"/>
    <p:sldId id="418" r:id="rId7"/>
    <p:sldId id="414" r:id="rId8"/>
    <p:sldId id="416" r:id="rId9"/>
    <p:sldId id="415" r:id="rId10"/>
    <p:sldId id="417" r:id="rId11"/>
    <p:sldId id="41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这篇文章我们来讲一下拓扑排序，这可是一个很重要也很实用的算法，面试中常考，工作中常用，无论是互联网公司还是金融公司，考算法的时候都贼喜欢问这个。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拓扑排序其实并不是一个传统意义上的排序算法，它是针对AOV网线性输出的过程，所以我们先来了解一下AOV网是什么东西。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拓扑排序算法只适用于AOV网，它是一种有向无环图，那么到底什么是AOV网呢？</a:t>
            </a:r>
            <a:endParaRPr lang="zh-CN" altLang="en-US"/>
          </a:p>
          <a:p>
            <a:r>
              <a:rPr lang="zh-CN" altLang="en-US"/>
              <a:t>在日常生活中，一项大工程可以看作是由若干个小工程组成的，但这些小工程之间必定存在一些先后顺序，也就是说，有些工程必须在其它一些工程完成之后才能开始。我们可以用有向图来形象地表示这些工程之间的先后关系，小工程为顶点，之间的先后关系为有向边，绘制成的有向图就是AOV网。一个AOV网必定是一个有向无环图，也就是不应该带有回路，否则就会出现先后关系的自相矛盾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例如，假定一个计算机专业的学生必须完成下图所列出的全部课程。</a:t>
            </a:r>
            <a:endParaRPr lang="zh-CN" altLang="en-US"/>
          </a:p>
          <a:p>
            <a:r>
              <a:rPr lang="zh-CN" altLang="en-US"/>
              <a:t>在这里，每个课程就代表一个小工程，学习一门课程就表示进行一项工程，学习每门课程的先决条件是学完它的全部先修课程。如学习《高等数学》课程则可以随时安排，因为它是基础课程，没有先修课。学习《数据结构》课程就必须安排在学完它的两门先修课程《离散数学》和《算法语言》之后。</a:t>
            </a:r>
            <a:endParaRPr lang="zh-CN" altLang="en-US"/>
          </a:p>
          <a:p>
            <a:r>
              <a:rPr lang="zh-CN" altLang="en-US"/>
              <a:t>若用AOV网来表示这种课程安排的先后关系，则如上图所示。图中的每个顶点代表一门课程，每条有向边代表起点对应的课程是终点对应课程的先修课。从图中可以清楚地看出各课程之间的先修和后续的关系。如课程C5的先修课为C2，后续课程为C4和C6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这就是我们专业的核心课程拓扑图，那么拓扑排序到底是干什么的呢？如果我们要安排课表，那么不可能直接把AOV图给学生看，而是需要把它排成一个序列，使得每个课程的先修课都排在该课程的前面，这个过程就称为“拓扑排序”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拓扑排序得到的序列并不是唯一的，就好像你早上穿衣服可以先穿内衣再穿外套，然后再穿裤子，也可以先穿裤子再穿内衣，最后再穿外套，只要内衣在外套之前穿就行。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拓扑排序得到的序列可以帮助我们合理安排一个工程的进度，所以，由AOV网构造拓扑序列具有很高的实际应用价值。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构造拓扑序列的拓扑排序算法思想很简单：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我们以下面这个</a:t>
            </a:r>
            <a:r>
              <a:rPr lang="en-US" altLang="zh-CN"/>
              <a:t>AOV</a:t>
            </a:r>
            <a:r>
              <a:rPr lang="zh-CN" altLang="en-US"/>
              <a:t>网为例，通过拓扑排序得到一个拓扑序列，并且写一个拓扑排序的模板。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好了，拓扑排序的概念和模板就讲完了。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760220"/>
            <a:ext cx="1219136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拓扑排序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Topological Sorting</a:t>
            </a:r>
            <a:endParaRPr lang="en-US" altLang="zh-CN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2131604" y="2042541"/>
            <a:ext cx="3253831" cy="3088254"/>
            <a:chOff x="918118" y="2074291"/>
            <a:chExt cx="3253831" cy="3088254"/>
          </a:xfrm>
        </p:grpSpPr>
        <p:sp>
          <p:nvSpPr>
            <p:cNvPr id="10" name="矩形 9"/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4891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01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909310" y="3171825"/>
            <a:ext cx="25292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cs typeface="+mn-ea"/>
                <a:sym typeface="+mn-lt"/>
              </a:rPr>
              <a:t>AOV</a:t>
            </a:r>
            <a:r>
              <a:rPr lang="zh-CN" altLang="en-US" sz="4800" dirty="0">
                <a:cs typeface="+mn-ea"/>
                <a:sym typeface="+mn-lt"/>
              </a:rPr>
              <a:t>网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439129" y="2582685"/>
            <a:ext cx="555708" cy="1855199"/>
            <a:chOff x="9448800" y="2089837"/>
            <a:chExt cx="1428750" cy="2731515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108547" name="组合 108546"/>
          <p:cNvGrpSpPr/>
          <p:nvPr/>
        </p:nvGrpSpPr>
        <p:grpSpPr>
          <a:xfrm>
            <a:off x="2159953" y="1900873"/>
            <a:ext cx="7872412" cy="1581150"/>
            <a:chOff x="513" y="912"/>
            <a:chExt cx="4959" cy="996"/>
          </a:xfrm>
        </p:grpSpPr>
        <p:sp>
          <p:nvSpPr>
            <p:cNvPr id="108548" name="任意多边形 108547"/>
            <p:cNvSpPr/>
            <p:nvPr/>
          </p:nvSpPr>
          <p:spPr>
            <a:xfrm>
              <a:off x="513" y="912"/>
              <a:ext cx="4896" cy="996"/>
            </a:xfrm>
            <a:custGeom>
              <a:avLst/>
              <a:gdLst/>
              <a:ahLst/>
              <a:cxnLst/>
              <a:pathLst>
                <a:path w="4986" h="996">
                  <a:moveTo>
                    <a:pt x="234" y="43"/>
                  </a:moveTo>
                  <a:cubicBezTo>
                    <a:pt x="394" y="70"/>
                    <a:pt x="321" y="59"/>
                    <a:pt x="452" y="76"/>
                  </a:cubicBezTo>
                  <a:cubicBezTo>
                    <a:pt x="836" y="67"/>
                    <a:pt x="1207" y="43"/>
                    <a:pt x="1587" y="0"/>
                  </a:cubicBezTo>
                  <a:cubicBezTo>
                    <a:pt x="1934" y="9"/>
                    <a:pt x="2277" y="32"/>
                    <a:pt x="2623" y="43"/>
                  </a:cubicBezTo>
                  <a:cubicBezTo>
                    <a:pt x="2929" y="40"/>
                    <a:pt x="3234" y="40"/>
                    <a:pt x="3540" y="33"/>
                  </a:cubicBezTo>
                  <a:cubicBezTo>
                    <a:pt x="3696" y="29"/>
                    <a:pt x="4009" y="11"/>
                    <a:pt x="4009" y="11"/>
                  </a:cubicBezTo>
                  <a:cubicBezTo>
                    <a:pt x="4307" y="18"/>
                    <a:pt x="4606" y="5"/>
                    <a:pt x="4903" y="33"/>
                  </a:cubicBezTo>
                  <a:cubicBezTo>
                    <a:pt x="4926" y="35"/>
                    <a:pt x="4925" y="75"/>
                    <a:pt x="4925" y="98"/>
                  </a:cubicBezTo>
                  <a:cubicBezTo>
                    <a:pt x="4928" y="353"/>
                    <a:pt x="4986" y="618"/>
                    <a:pt x="4914" y="862"/>
                  </a:cubicBezTo>
                  <a:cubicBezTo>
                    <a:pt x="4893" y="932"/>
                    <a:pt x="4769" y="869"/>
                    <a:pt x="4696" y="873"/>
                  </a:cubicBezTo>
                  <a:cubicBezTo>
                    <a:pt x="4381" y="944"/>
                    <a:pt x="4017" y="873"/>
                    <a:pt x="3692" y="840"/>
                  </a:cubicBezTo>
                  <a:cubicBezTo>
                    <a:pt x="3463" y="794"/>
                    <a:pt x="3227" y="769"/>
                    <a:pt x="2994" y="753"/>
                  </a:cubicBezTo>
                  <a:cubicBezTo>
                    <a:pt x="2886" y="735"/>
                    <a:pt x="2667" y="720"/>
                    <a:pt x="2667" y="720"/>
                  </a:cubicBezTo>
                  <a:cubicBezTo>
                    <a:pt x="2528" y="824"/>
                    <a:pt x="2654" y="743"/>
                    <a:pt x="2274" y="763"/>
                  </a:cubicBezTo>
                  <a:cubicBezTo>
                    <a:pt x="2223" y="766"/>
                    <a:pt x="2171" y="795"/>
                    <a:pt x="2121" y="807"/>
                  </a:cubicBezTo>
                  <a:cubicBezTo>
                    <a:pt x="2247" y="996"/>
                    <a:pt x="1572" y="815"/>
                    <a:pt x="1401" y="796"/>
                  </a:cubicBezTo>
                  <a:cubicBezTo>
                    <a:pt x="1289" y="768"/>
                    <a:pt x="1344" y="778"/>
                    <a:pt x="1238" y="763"/>
                  </a:cubicBezTo>
                  <a:cubicBezTo>
                    <a:pt x="1063" y="767"/>
                    <a:pt x="889" y="768"/>
                    <a:pt x="714" y="774"/>
                  </a:cubicBezTo>
                  <a:cubicBezTo>
                    <a:pt x="618" y="778"/>
                    <a:pt x="534" y="826"/>
                    <a:pt x="441" y="840"/>
                  </a:cubicBezTo>
                  <a:cubicBezTo>
                    <a:pt x="353" y="854"/>
                    <a:pt x="182" y="859"/>
                    <a:pt x="114" y="862"/>
                  </a:cubicBezTo>
                  <a:cubicBezTo>
                    <a:pt x="85" y="866"/>
                    <a:pt x="55" y="882"/>
                    <a:pt x="27" y="873"/>
                  </a:cubicBezTo>
                  <a:cubicBezTo>
                    <a:pt x="0" y="864"/>
                    <a:pt x="25" y="794"/>
                    <a:pt x="27" y="785"/>
                  </a:cubicBezTo>
                  <a:cubicBezTo>
                    <a:pt x="48" y="573"/>
                    <a:pt x="123" y="373"/>
                    <a:pt x="158" y="163"/>
                  </a:cubicBezTo>
                  <a:cubicBezTo>
                    <a:pt x="154" y="145"/>
                    <a:pt x="141" y="126"/>
                    <a:pt x="147" y="109"/>
                  </a:cubicBezTo>
                  <a:cubicBezTo>
                    <a:pt x="151" y="98"/>
                    <a:pt x="172" y="106"/>
                    <a:pt x="180" y="98"/>
                  </a:cubicBezTo>
                  <a:cubicBezTo>
                    <a:pt x="238" y="40"/>
                    <a:pt x="201" y="13"/>
                    <a:pt x="234" y="43"/>
                  </a:cubicBezTo>
                  <a:close/>
                </a:path>
              </a:pathLst>
            </a:custGeom>
            <a:gradFill rotWithShape="0">
              <a:gsLst>
                <a:gs pos="0">
                  <a:srgbClr val="0000FF">
                    <a:alpha val="100000"/>
                  </a:srgbClr>
                </a:gs>
                <a:gs pos="100000">
                  <a:srgbClr val="66CCFF"/>
                </a:gs>
              </a:gsLst>
              <a:lin ang="5400000" scaled="1"/>
              <a:tileRect/>
            </a:gradFill>
            <a:ln w="12700"/>
            <a:scene3d>
              <a:camera prst="legacyObliqueTopRight">
                <a:rot lat="0" lon="0" rev="0"/>
              </a:camera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/>
            <a:p>
              <a:endParaRPr lang="zh-CN" altLang="en-US"/>
            </a:p>
          </p:txBody>
        </p:sp>
        <p:sp>
          <p:nvSpPr>
            <p:cNvPr id="108549" name="文本框 108548"/>
            <p:cNvSpPr txBox="1"/>
            <p:nvPr/>
          </p:nvSpPr>
          <p:spPr>
            <a:xfrm>
              <a:off x="720" y="1008"/>
              <a:ext cx="4752" cy="63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2600" b="1" dirty="0">
                  <a:solidFill>
                    <a:srgbClr val="FFFF00"/>
                  </a:solidFill>
                  <a:latin typeface="幼圆" panose="02010509060101010101" charset="-122"/>
                  <a:ea typeface="幼圆" panose="02010509060101010101" charset="-122"/>
                </a:rPr>
                <a:t>    </a:t>
              </a:r>
              <a:r>
                <a:rPr lang="zh-CN" altLang="en-US" sz="2600" b="1" dirty="0">
                  <a:solidFill>
                    <a:srgbClr val="FFFF00"/>
                  </a:solidFill>
                  <a:latin typeface="幼圆" panose="02010509060101010101" charset="-122"/>
                  <a:ea typeface="幼圆" panose="02010509060101010101" charset="-122"/>
                </a:rPr>
                <a:t>以顶点表示活动，以有向边表示活动之间的</a:t>
              </a:r>
              <a:endParaRPr lang="zh-CN" altLang="en-US" sz="2600" b="1" dirty="0">
                <a:solidFill>
                  <a:srgbClr val="FFFF00"/>
                </a:solidFill>
                <a:latin typeface="幼圆" panose="02010509060101010101" charset="-122"/>
                <a:ea typeface="幼圆" panose="02010509060101010101" charset="-122"/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sz="2600" b="1" dirty="0">
                  <a:solidFill>
                    <a:srgbClr val="FFFF00"/>
                  </a:solidFill>
                  <a:latin typeface="幼圆" panose="02010509060101010101" charset="-122"/>
                  <a:ea typeface="幼圆" panose="02010509060101010101" charset="-122"/>
                </a:rPr>
                <a:t>优先关系的有向图称为</a:t>
              </a:r>
              <a:r>
                <a:rPr lang="en-US" altLang="zh-CN" sz="26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AOV</a:t>
              </a:r>
              <a:r>
                <a:rPr lang="zh-CN" altLang="en-US" sz="2600" b="1" dirty="0">
                  <a:solidFill>
                    <a:srgbClr val="FFFF00"/>
                  </a:solidFill>
                  <a:latin typeface="幼圆" panose="02010509060101010101" charset="-122"/>
                  <a:ea typeface="幼圆" panose="02010509060101010101" charset="-122"/>
                </a:rPr>
                <a:t>网</a:t>
              </a:r>
              <a:r>
                <a:rPr lang="zh-CN" altLang="en-US" sz="2600" b="1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26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08554" name="椭圆 108553"/>
          <p:cNvSpPr/>
          <p:nvPr/>
        </p:nvSpPr>
        <p:spPr>
          <a:xfrm>
            <a:off x="5305108" y="48625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5" name="椭圆 108554"/>
          <p:cNvSpPr/>
          <p:nvPr/>
        </p:nvSpPr>
        <p:spPr>
          <a:xfrm>
            <a:off x="6448108" y="42529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6" name="椭圆 108555"/>
          <p:cNvSpPr/>
          <p:nvPr/>
        </p:nvSpPr>
        <p:spPr>
          <a:xfrm>
            <a:off x="7057708" y="5700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7" name="椭圆 108556"/>
          <p:cNvSpPr/>
          <p:nvPr/>
        </p:nvSpPr>
        <p:spPr>
          <a:xfrm>
            <a:off x="7514908" y="4938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8" name="椭圆 108557"/>
          <p:cNvSpPr/>
          <p:nvPr/>
        </p:nvSpPr>
        <p:spPr>
          <a:xfrm>
            <a:off x="6448108" y="4938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9" name="椭圆 108558"/>
          <p:cNvSpPr/>
          <p:nvPr/>
        </p:nvSpPr>
        <p:spPr>
          <a:xfrm>
            <a:off x="5914708" y="5700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60" name="直接连接符 108559"/>
          <p:cNvSpPr/>
          <p:nvPr/>
        </p:nvSpPr>
        <p:spPr>
          <a:xfrm flipV="1">
            <a:off x="5627370" y="4540250"/>
            <a:ext cx="838200" cy="3810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1" name="直接连接符 108560"/>
          <p:cNvSpPr/>
          <p:nvPr/>
        </p:nvSpPr>
        <p:spPr>
          <a:xfrm>
            <a:off x="6829108" y="4557713"/>
            <a:ext cx="685800" cy="4572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2" name="直接连接符 108561"/>
          <p:cNvSpPr/>
          <p:nvPr/>
        </p:nvSpPr>
        <p:spPr>
          <a:xfrm>
            <a:off x="5686108" y="5167313"/>
            <a:ext cx="762000" cy="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3" name="直接连接符 108562"/>
          <p:cNvSpPr/>
          <p:nvPr/>
        </p:nvSpPr>
        <p:spPr>
          <a:xfrm>
            <a:off x="5533708" y="5243513"/>
            <a:ext cx="457200" cy="5334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4" name="直接连接符 108563"/>
          <p:cNvSpPr/>
          <p:nvPr/>
        </p:nvSpPr>
        <p:spPr>
          <a:xfrm>
            <a:off x="6295708" y="5929313"/>
            <a:ext cx="762000" cy="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5" name="直接连接符 108564"/>
          <p:cNvSpPr/>
          <p:nvPr/>
        </p:nvSpPr>
        <p:spPr>
          <a:xfrm flipV="1">
            <a:off x="7362508" y="5319713"/>
            <a:ext cx="304800" cy="3810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6" name="直接连接符 108565"/>
          <p:cNvSpPr/>
          <p:nvPr/>
        </p:nvSpPr>
        <p:spPr>
          <a:xfrm>
            <a:off x="6752908" y="5319713"/>
            <a:ext cx="381000" cy="3810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7" name="直接连接符 108566"/>
          <p:cNvSpPr/>
          <p:nvPr/>
        </p:nvSpPr>
        <p:spPr>
          <a:xfrm>
            <a:off x="6829108" y="5167313"/>
            <a:ext cx="685800" cy="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8" name="文本框 108567"/>
          <p:cNvSpPr txBox="1"/>
          <p:nvPr/>
        </p:nvSpPr>
        <p:spPr>
          <a:xfrm>
            <a:off x="5305108" y="4786313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A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69" name="文本框 108568"/>
          <p:cNvSpPr txBox="1"/>
          <p:nvPr/>
        </p:nvSpPr>
        <p:spPr>
          <a:xfrm>
            <a:off x="6456045" y="48974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B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0" name="文本框 108569"/>
          <p:cNvSpPr txBox="1"/>
          <p:nvPr/>
        </p:nvSpPr>
        <p:spPr>
          <a:xfrm>
            <a:off x="7033895" y="56769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C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1" name="文本框 108570"/>
          <p:cNvSpPr txBox="1"/>
          <p:nvPr/>
        </p:nvSpPr>
        <p:spPr>
          <a:xfrm>
            <a:off x="6448108" y="4214813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D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2" name="文本框 108571"/>
          <p:cNvSpPr txBox="1"/>
          <p:nvPr/>
        </p:nvSpPr>
        <p:spPr>
          <a:xfrm>
            <a:off x="5932170" y="565943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F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3" name="文本框 108572"/>
          <p:cNvSpPr txBox="1"/>
          <p:nvPr/>
        </p:nvSpPr>
        <p:spPr>
          <a:xfrm>
            <a:off x="7522845" y="48799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E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5" name="椭圆 108574"/>
          <p:cNvSpPr/>
          <p:nvPr/>
        </p:nvSpPr>
        <p:spPr>
          <a:xfrm>
            <a:off x="6476683" y="4938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76" name="椭圆 108575"/>
          <p:cNvSpPr/>
          <p:nvPr/>
        </p:nvSpPr>
        <p:spPr>
          <a:xfrm>
            <a:off x="7535545" y="4938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77" name="椭圆 108576"/>
          <p:cNvSpPr/>
          <p:nvPr/>
        </p:nvSpPr>
        <p:spPr>
          <a:xfrm>
            <a:off x="7052945" y="5680075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78" name="椭圆 108577"/>
          <p:cNvSpPr/>
          <p:nvPr/>
        </p:nvSpPr>
        <p:spPr>
          <a:xfrm>
            <a:off x="5951220" y="5680075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79" name="椭圆 108578"/>
          <p:cNvSpPr/>
          <p:nvPr/>
        </p:nvSpPr>
        <p:spPr>
          <a:xfrm>
            <a:off x="5324158" y="4867275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502410"/>
            <a:ext cx="3335655" cy="3853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40" y="1721485"/>
            <a:ext cx="6334125" cy="3415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" y="695960"/>
            <a:ext cx="10948670" cy="616458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2131604" y="2042541"/>
            <a:ext cx="3253831" cy="3088254"/>
            <a:chOff x="918118" y="2074291"/>
            <a:chExt cx="3253831" cy="3088254"/>
          </a:xfrm>
        </p:grpSpPr>
        <p:sp>
          <p:nvSpPr>
            <p:cNvPr id="10" name="矩形 9"/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4891" y="2708685"/>
              <a:ext cx="2175306" cy="186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02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909310" y="3171825"/>
            <a:ext cx="32893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cs typeface="+mn-ea"/>
                <a:sym typeface="+mn-lt"/>
              </a:rPr>
              <a:t>拓扑排序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439129" y="2582685"/>
            <a:ext cx="555708" cy="1855199"/>
            <a:chOff x="9448800" y="2089837"/>
            <a:chExt cx="1428750" cy="2731515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1979930"/>
            <a:ext cx="8385175" cy="2897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0" y="886460"/>
            <a:ext cx="121926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（1）选择一个入度为0的顶点；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（2）从AOV网中删除此顶点及以此顶点为起点的关联边；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（3）重复上述两步直到不存在入度为0的顶点为止；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（4）若AOV网中还有顶点，则说明有向图存在回路。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65" y="4106545"/>
            <a:ext cx="7977505" cy="2751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 descr="6B57BC4C73A488BEF3001E03877C97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720090"/>
            <a:ext cx="3882390" cy="558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6420" y="2628900"/>
            <a:ext cx="60255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感谢聆听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IMING" val="|0.3|0.9|0.7|0.9|0.7|0.7|1|0.9"/>
</p:tagLst>
</file>

<file path=ppt/tags/tag64.xml><?xml version="1.0" encoding="utf-8"?>
<p:tagLst xmlns:p="http://schemas.openxmlformats.org/presentationml/2006/main">
  <p:tag name="TIMING" val="|0.3|0.7|0.7|0.7|0.8"/>
</p:tagLst>
</file>

<file path=ppt/tags/tag65.xml><?xml version="1.0" encoding="utf-8"?>
<p:tagLst xmlns:p="http://schemas.openxmlformats.org/presentationml/2006/main">
  <p:tag name="TIMING" val="|0.3|0.7|0.7|0.7|0.8"/>
</p:tagLst>
</file>

<file path=ppt/tags/tag66.xml><?xml version="1.0" encoding="utf-8"?>
<p:tagLst xmlns:p="http://schemas.openxmlformats.org/presentationml/2006/main">
  <p:tag name="TIMING" val="|0.3|0.7|0.7|0.7|0.8"/>
</p:tagLst>
</file>

<file path=ppt/tags/tag67.xml><?xml version="1.0" encoding="utf-8"?>
<p:tagLst xmlns:p="http://schemas.openxmlformats.org/presentationml/2006/main">
  <p:tag name="TIMING" val="|0.3|0.7|0.7|0.7|0.8"/>
</p:tagLst>
</file>

<file path=ppt/tags/tag68.xml><?xml version="1.0" encoding="utf-8"?>
<p:tagLst xmlns:p="http://schemas.openxmlformats.org/presentationml/2006/main">
  <p:tag name="TIMING" val="|0.3|0.7|0.7|0.7|0.8"/>
</p:tagLst>
</file>

<file path=ppt/tags/tag69.xml><?xml version="1.0" encoding="utf-8"?>
<p:tagLst xmlns:p="http://schemas.openxmlformats.org/presentationml/2006/main">
  <p:tag name="TIMING" val="|0.3|0.7|0.7|0.7|0.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IMING" val="|0.3|0.7|0.7|0.7|0.8"/>
</p:tagLst>
</file>

<file path=ppt/tags/tag71.xml><?xml version="1.0" encoding="utf-8"?>
<p:tagLst xmlns:p="http://schemas.openxmlformats.org/presentationml/2006/main">
  <p:tag name="TIMING" val="|0.6|0.7|0.7|0.7|0.9|0.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54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Agency FB</vt:lpstr>
      <vt:lpstr>Trebuchet MS</vt:lpstr>
      <vt:lpstr>幼圆</vt:lpstr>
      <vt:lpstr>Times New Roman</vt:lpstr>
      <vt:lpstr>楷体_GB2312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ko king</cp:lastModifiedBy>
  <cp:revision>152</cp:revision>
  <dcterms:created xsi:type="dcterms:W3CDTF">2019-06-19T02:08:00Z</dcterms:created>
  <dcterms:modified xsi:type="dcterms:W3CDTF">2021-01-12T10:30:27Z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