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2DE-6736-DCE0-2533-474EC6ADA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638158"/>
            <a:ext cx="7315200" cy="1930957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Global University Ranking Analysis</a:t>
            </a:r>
          </a:p>
        </p:txBody>
      </p:sp>
      <p:pic>
        <p:nvPicPr>
          <p:cNvPr id="5" name="Picture 4" descr="A colorful letter e with white text&#10;&#10;AI-generated content may be incorrect.">
            <a:extLst>
              <a:ext uri="{FF2B5EF4-FFF2-40B4-BE49-F238E27FC236}">
                <a16:creationId xmlns:a16="http://schemas.microsoft.com/office/drawing/2014/main" id="{E46ED6B3-4200-36A4-4E7B-FAA36A52C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808" y="3733805"/>
            <a:ext cx="3865614" cy="166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FA1AA-45A7-02C9-6E04-7B9AD8C6409E}"/>
              </a:ext>
            </a:extLst>
          </p:cNvPr>
          <p:cNvSpPr txBox="1"/>
          <p:nvPr/>
        </p:nvSpPr>
        <p:spPr>
          <a:xfrm>
            <a:off x="9367192" y="1858978"/>
            <a:ext cx="2767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Presented by</a:t>
            </a:r>
          </a:p>
          <a:p>
            <a:pPr algn="ctr"/>
            <a:r>
              <a:rPr lang="en-I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Group 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24669-2029-4CC1-23CA-68DC3CAEEF63}"/>
              </a:ext>
            </a:extLst>
          </p:cNvPr>
          <p:cNvSpPr txBox="1"/>
          <p:nvPr/>
        </p:nvSpPr>
        <p:spPr>
          <a:xfrm>
            <a:off x="9367192" y="3048000"/>
            <a:ext cx="2767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B01759301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B01757368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B01772768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B01746656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B01764963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B01755979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B01794675</a:t>
            </a:r>
          </a:p>
        </p:txBody>
      </p:sp>
    </p:spTree>
    <p:extLst>
      <p:ext uri="{BB962C8B-B14F-4D97-AF65-F5344CB8AC3E}">
        <p14:creationId xmlns:p14="http://schemas.microsoft.com/office/powerpoint/2010/main" val="39980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0E5-DEFF-C0AA-C3B3-F3DEC986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2C025-DB00-52F0-1B81-3C4ECDD1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Dataset: Times Higher Education World University Rankings</a:t>
            </a:r>
          </a:p>
          <a:p>
            <a:r>
              <a:rPr lang="en-US" dirty="0">
                <a:latin typeface="Aptos" panose="020B0004020202020204" pitchFamily="34" charset="0"/>
              </a:rPr>
              <a:t>Tools: Tableau, Tableau Prep and Microsoft Excel</a:t>
            </a:r>
          </a:p>
          <a:p>
            <a:r>
              <a:rPr lang="en-US" dirty="0">
                <a:latin typeface="Aptos" panose="020B0004020202020204" pitchFamily="34" charset="0"/>
              </a:rPr>
              <a:t>Key Areas of Interest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Total score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Teaching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Research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International student diversity</a:t>
            </a:r>
          </a:p>
          <a:p>
            <a:pPr lvl="1"/>
            <a:r>
              <a:rPr lang="en-US" dirty="0">
                <a:latin typeface="Aptos" panose="020B0004020202020204" pitchFamily="34" charset="0"/>
              </a:rPr>
              <a:t>Student population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7373-6EE8-E7AF-3634-F89A1523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152C-5913-6C13-1352-3FDBB542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  <a:cs typeface="Aparajita" panose="020B0502040204020203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49B2-87C7-02D5-6943-FC3A9CD7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32797" cy="512064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USA dominates global rankings with 11 out of top 15 universities.</a:t>
            </a:r>
          </a:p>
          <a:p>
            <a:r>
              <a:rPr lang="en-US" dirty="0">
                <a:latin typeface="Aptos" panose="020B0004020202020204" pitchFamily="34" charset="0"/>
              </a:rPr>
              <a:t>Caltech, Stanford, and Harvard have the highest total scores.</a:t>
            </a:r>
          </a:p>
          <a:p>
            <a:r>
              <a:rPr lang="en-US" dirty="0">
                <a:latin typeface="Aptos" panose="020B0004020202020204" pitchFamily="34" charset="0"/>
              </a:rPr>
              <a:t>Singapore, USA, and Canada have the best average university scores.</a:t>
            </a:r>
          </a:p>
          <a:p>
            <a:r>
              <a:rPr lang="en-US" dirty="0">
                <a:latin typeface="Aptos" panose="020B0004020202020204" pitchFamily="34" charset="0"/>
              </a:rPr>
              <a:t>UK is consistent in teaching and research; USA is top but scattered.</a:t>
            </a:r>
          </a:p>
          <a:p>
            <a:r>
              <a:rPr lang="en-US" dirty="0">
                <a:latin typeface="Aptos" panose="020B0004020202020204" pitchFamily="34" charset="0"/>
              </a:rPr>
              <a:t>Swiss and UK universities lead in international student percentages.</a:t>
            </a:r>
          </a:p>
          <a:p>
            <a:r>
              <a:rPr lang="en-US" dirty="0">
                <a:latin typeface="Aptos" panose="020B0004020202020204" pitchFamily="34" charset="0"/>
              </a:rPr>
              <a:t>USA has the highest number of ranked universities (327).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3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ABF7-AF9E-7D8B-20D6-0DCE2C575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B6B3-BBB0-83BF-B790-DBF3CE7D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Dashboard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0788-F371-3B66-75B4-45821D69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32797" cy="512064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Top 15 Universities by Total Score (Bar Chart): Highlights top-performing global institutions.</a:t>
            </a:r>
          </a:p>
          <a:p>
            <a:r>
              <a:rPr lang="en-US" dirty="0">
                <a:latin typeface="Aptos" panose="020B0004020202020204" pitchFamily="34" charset="0"/>
              </a:rPr>
              <a:t>Average Total Score by Country (Bar Chart): Shows academic quality at the national level.</a:t>
            </a:r>
          </a:p>
          <a:p>
            <a:r>
              <a:rPr lang="en-US" dirty="0">
                <a:latin typeface="Aptos" panose="020B0004020202020204" pitchFamily="34" charset="0"/>
              </a:rPr>
              <a:t>Teaching vs Research (Scatter Plot): Reveals performance consistency and balance.</a:t>
            </a:r>
          </a:p>
          <a:p>
            <a:r>
              <a:rPr lang="en-US" dirty="0">
                <a:latin typeface="Aptos" panose="020B0004020202020204" pitchFamily="34" charset="0"/>
              </a:rPr>
              <a:t>Top 15 by International Students (Bar Chart): Indicates diversity and global appeal.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38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AA0EC-581A-8E29-9C63-C291D4DD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F9503-338C-2CB8-11E7-A2A3C3A7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Demonstration</a:t>
            </a:r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97EBAE21-84C7-CCF6-C8ED-81CE8F699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973" y="133387"/>
            <a:ext cx="8370054" cy="40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5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39120-08B2-E052-C2F3-A92DB19E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777E84D-060C-8014-FCED-605BB78C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5" y="1123837"/>
            <a:ext cx="3291610" cy="4601183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United Kingdom in the year 2015</a:t>
            </a:r>
          </a:p>
        </p:txBody>
      </p:sp>
      <p:pic>
        <p:nvPicPr>
          <p:cNvPr id="23" name="Content Placeholder 22" descr="A screenshot of a graph&#10;&#10;AI-generated content may be incorrect.">
            <a:extLst>
              <a:ext uri="{FF2B5EF4-FFF2-40B4-BE49-F238E27FC236}">
                <a16:creationId xmlns:a16="http://schemas.microsoft.com/office/drawing/2014/main" id="{666C97EC-893D-6288-F8D0-6910B022B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761" y="1299132"/>
            <a:ext cx="7973584" cy="4250592"/>
          </a:xfrm>
        </p:spPr>
      </p:pic>
    </p:spTree>
    <p:extLst>
      <p:ext uri="{BB962C8B-B14F-4D97-AF65-F5344CB8AC3E}">
        <p14:creationId xmlns:p14="http://schemas.microsoft.com/office/powerpoint/2010/main" val="358742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C1354-94DC-3C05-7A17-9AA4AD3B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915A16-2FBD-4583-A286-6A07C02E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5" y="1123837"/>
            <a:ext cx="3291610" cy="460118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Average Score/Student Population by Country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9" name="Content Placeholder 8" descr="A close-up of a chart&#10;&#10;AI-generated content may be incorrect.">
            <a:extLst>
              <a:ext uri="{FF2B5EF4-FFF2-40B4-BE49-F238E27FC236}">
                <a16:creationId xmlns:a16="http://schemas.microsoft.com/office/drawing/2014/main" id="{4B817752-04B2-DF67-1535-58B1E3219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291" y="491185"/>
            <a:ext cx="6037412" cy="5875630"/>
          </a:xfrm>
        </p:spPr>
      </p:pic>
    </p:spTree>
    <p:extLst>
      <p:ext uri="{BB962C8B-B14F-4D97-AF65-F5344CB8AC3E}">
        <p14:creationId xmlns:p14="http://schemas.microsoft.com/office/powerpoint/2010/main" val="18078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15005-312E-965C-A2A7-53C99F045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0E4C2D3-3483-CBBA-49F7-6D0321FB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5" y="1123837"/>
            <a:ext cx="3291610" cy="460118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Global Distribution</a:t>
            </a:r>
            <a:endParaRPr lang="en-IN" dirty="0">
              <a:latin typeface="Aptos" panose="020B0004020202020204" pitchFamily="34" charset="0"/>
            </a:endParaRPr>
          </a:p>
        </p:txBody>
      </p:sp>
      <p:pic>
        <p:nvPicPr>
          <p:cNvPr id="10" name="Content Placeholder 9" descr="A map of the world&#10;&#10;AI-generated content may be incorrect.">
            <a:extLst>
              <a:ext uri="{FF2B5EF4-FFF2-40B4-BE49-F238E27FC236}">
                <a16:creationId xmlns:a16="http://schemas.microsoft.com/office/drawing/2014/main" id="{38267499-1CA9-1C75-8400-A5FB9E697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935" y="1139044"/>
            <a:ext cx="8211878" cy="4601183"/>
          </a:xfrm>
        </p:spPr>
      </p:pic>
    </p:spTree>
    <p:extLst>
      <p:ext uri="{BB962C8B-B14F-4D97-AF65-F5344CB8AC3E}">
        <p14:creationId xmlns:p14="http://schemas.microsoft.com/office/powerpoint/2010/main" val="1452609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9AD48-CE71-4B66-238E-74EB06B1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6E73BB6-5C00-F748-9345-4C7C2F87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5" y="1123837"/>
            <a:ext cx="3291610" cy="460118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Conclusion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9A991-5364-677E-5B73-9BB50E90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USA leads with most top-ranked universities and highest student population.</a:t>
            </a:r>
          </a:p>
          <a:p>
            <a:r>
              <a:rPr lang="en-US" dirty="0">
                <a:latin typeface="Aptos" panose="020B0004020202020204" pitchFamily="34" charset="0"/>
              </a:rPr>
              <a:t>Singapore ranks highest in average university score.</a:t>
            </a:r>
          </a:p>
          <a:p>
            <a:r>
              <a:rPr lang="en-US" dirty="0">
                <a:latin typeface="Aptos" panose="020B0004020202020204" pitchFamily="34" charset="0"/>
              </a:rPr>
              <a:t>UK shows strong consistency in teaching, research, and international diversity.</a:t>
            </a:r>
          </a:p>
          <a:p>
            <a:r>
              <a:rPr lang="en-US" dirty="0">
                <a:latin typeface="Aptos" panose="020B0004020202020204" pitchFamily="34" charset="0"/>
              </a:rPr>
              <a:t>Teaching and research scores are closely linked in top institutions.</a:t>
            </a:r>
          </a:p>
          <a:p>
            <a:r>
              <a:rPr lang="en-US" dirty="0">
                <a:latin typeface="Aptos" panose="020B0004020202020204" pitchFamily="34" charset="0"/>
              </a:rPr>
              <a:t>Data reveals clear global patterns in academic quality and diversity.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73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32</TotalTime>
  <Words>253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Corbel</vt:lpstr>
      <vt:lpstr>Wingdings</vt:lpstr>
      <vt:lpstr>Wingdings 2</vt:lpstr>
      <vt:lpstr>Frame</vt:lpstr>
      <vt:lpstr>Global University Ranking Analysis</vt:lpstr>
      <vt:lpstr>Overview</vt:lpstr>
      <vt:lpstr>Key Insights</vt:lpstr>
      <vt:lpstr>Dashboard Design</vt:lpstr>
      <vt:lpstr>Demonstration</vt:lpstr>
      <vt:lpstr>United Kingdom in the year 2015</vt:lpstr>
      <vt:lpstr>Average Score/Student Population by Country</vt:lpstr>
      <vt:lpstr>Global Distribution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Prajwal Aradhya S K</dc:creator>
  <cp:lastModifiedBy>Prajwal Aradhya S K</cp:lastModifiedBy>
  <cp:revision>40</cp:revision>
  <dcterms:created xsi:type="dcterms:W3CDTF">2025-04-13T17:02:50Z</dcterms:created>
  <dcterms:modified xsi:type="dcterms:W3CDTF">2025-04-13T17:38:46Z</dcterms:modified>
</cp:coreProperties>
</file>