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835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pos="382">
          <p15:clr>
            <a:srgbClr val="A4A3A4"/>
          </p15:clr>
        </p15:guide>
        <p15:guide id="3" pos="73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98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3994">
          <p15:clr>
            <a:srgbClr val="A4A3A4"/>
          </p15:clr>
        </p15:guide>
        <p15:guide id="8" pos="7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aTYkDSB7IgLP6RuoUogpQ0eF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E022F-5163-47EA-994A-762ED42C4A2A}">
  <a:tblStyle styleId="{3EAE022F-5163-47EA-994A-762ED42C4A2A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173"/>
        <p:guide pos="382"/>
        <p:guide pos="7302"/>
        <p:guide orient="horz" pos="709"/>
        <p:guide orient="horz" pos="4198"/>
        <p:guide orient="horz" pos="3840"/>
        <p:guide orient="horz" pos="3994"/>
        <p:guide pos="74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7E36962-7706-7B7A-9681-5B5A5B67F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8" y="4960938"/>
            <a:ext cx="1435720" cy="155714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015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5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15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 alternate">
  <p:cSld name="3_Cover alterna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2">
            <a:alphaModFix/>
          </a:blip>
          <a:srcRect l="1" t="8797" r="1" b="6895"/>
          <a:stretch/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 rot="10800000">
            <a:off x="505146" y="594863"/>
            <a:ext cx="6012542" cy="4064277"/>
          </a:xfrm>
          <a:custGeom>
            <a:avLst/>
            <a:gdLst/>
            <a:ahLst/>
            <a:cxnLst/>
            <a:rect l="l" t="t" r="r" b="b"/>
            <a:pathLst>
              <a:path w="10000" h="10688" extrusionOk="0">
                <a:moveTo>
                  <a:pt x="6" y="0"/>
                </a:moveTo>
                <a:cubicBezTo>
                  <a:pt x="4" y="2358"/>
                  <a:pt x="2" y="8331"/>
                  <a:pt x="0" y="10688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ctrTitle"/>
          </p:nvPr>
        </p:nvSpPr>
        <p:spPr>
          <a:xfrm>
            <a:off x="793659" y="1873223"/>
            <a:ext cx="542275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Inter Light"/>
              <a:buNone/>
              <a:defRPr sz="3000" b="0">
                <a:solidFill>
                  <a:srgbClr val="40404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subTitle" idx="1"/>
          </p:nvPr>
        </p:nvSpPr>
        <p:spPr>
          <a:xfrm>
            <a:off x="793660" y="2819491"/>
            <a:ext cx="5422755" cy="3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0" name="Google Shape;290;p36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1" name="Google Shape;291;p36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 alternate">
  <p:cSld name="2_Cover alternat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5" name="Google Shape;295;p37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7" name="Google Shape;297;p37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8" name="Google Shape;298;p37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2" name="Google Shape;302;p3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04" name="Google Shape;304;p38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38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38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09" name="Google Shape;309;p3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10" name="Google Shape;310;p3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6" name="Google Shape;316;p39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9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2"/>
          </p:nvPr>
        </p:nvSpPr>
        <p:spPr>
          <a:xfrm>
            <a:off x="4619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3"/>
          </p:nvPr>
        </p:nvSpPr>
        <p:spPr>
          <a:xfrm>
            <a:off x="4619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21" name="Google Shape;321;p3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325" name="Google Shape;325;p4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391" name="Google Shape;391;p4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397" name="Google Shape;397;p4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98" name="Google Shape;398;p4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1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02" name="Google Shape;402;p41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468" name="Google Shape;468;p41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41"/>
          <p:cNvGrpSpPr/>
          <p:nvPr/>
        </p:nvGrpSpPr>
        <p:grpSpPr>
          <a:xfrm>
            <a:off x="489366" y="876058"/>
            <a:ext cx="4855295" cy="3374475"/>
            <a:chOff x="6855933" y="899048"/>
            <a:chExt cx="4855295" cy="3374475"/>
          </a:xfrm>
        </p:grpSpPr>
        <p:sp>
          <p:nvSpPr>
            <p:cNvPr id="471" name="Google Shape;471;p41"/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/>
              <a:ahLst/>
              <a:cxnLst/>
              <a:rect l="l" t="t" r="r" b="b"/>
              <a:pathLst>
                <a:path w="4855294" h="3374474" extrusionOk="0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76" name="Google Shape;476;p41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0" name="Google Shape;480;p4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2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4" name="Google Shape;484;p4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44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44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2" name="Google Shape;492;p44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2" name="Google Shape;42;p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5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9" name="Google Shape;499;p45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3" name="Google Shape;503;p4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no bullets">
  <p:cSld name="4_Standard slide_no bullet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7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no bullets">
  <p:cSld name="5_Standard slide_no bullets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511" name="Google Shape;511;p49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9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9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0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617221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3"/>
          </p:nvPr>
        </p:nvSpPr>
        <p:spPr>
          <a:xfrm>
            <a:off x="617221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2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6" name="Google Shape;526;p52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p52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2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2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0" name="Google Shape;530;p5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6" name="Google Shape;536;p5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6" name="Google Shape;46;p9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19" name="Google Shape;119;p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9" name="Google Shape;539;p5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544" name="Google Shape;544;p5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1" name="Google Shape;551;p5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r="15539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66" y="869576"/>
            <a:ext cx="4848024" cy="39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25" name="Google Shape;125;p1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94" name="Google Shape;194;p1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4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278" name="Google Shape;278;p35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279" name="Google Shape;279;p35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82" name="Google Shape;282;p35"/>
          <p:cNvSpPr txBox="1"/>
          <p:nvPr/>
        </p:nvSpPr>
        <p:spPr>
          <a:xfrm>
            <a:off x="1352728" y="6471244"/>
            <a:ext cx="1191258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19 September 2023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162988" y="6471244"/>
            <a:ext cx="3086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Presentation title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09600" y="6471244"/>
            <a:ext cx="66306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Page </a:t>
            </a:r>
            <a:fld id="{00000000-1234-1234-1234-123412341234}" type="slidenum"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2">
          <p15:clr>
            <a:srgbClr val="F26B43"/>
          </p15:clr>
        </p15:guide>
        <p15:guide id="2" pos="384">
          <p15:clr>
            <a:srgbClr val="F26B43"/>
          </p15:clr>
        </p15:guide>
        <p15:guide id="3" pos="7302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4199">
          <p15:clr>
            <a:srgbClr val="F26B43"/>
          </p15:clr>
        </p15:guide>
        <p15:guide id="7" orient="horz" pos="173">
          <p15:clr>
            <a:srgbClr val="F26B43"/>
          </p15:clr>
        </p15:guide>
        <p15:guide id="8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</a:pPr>
            <a:r>
              <a:rPr lang="en-GB" dirty="0">
                <a:latin typeface="EYInterstate Light" panose="02000506000000020004" pitchFamily="2" charset="0"/>
              </a:rPr>
              <a:t>EY </a:t>
            </a:r>
            <a:r>
              <a:rPr lang="en-GB" dirty="0" err="1">
                <a:latin typeface="EYInterstate Light" panose="02000506000000020004" pitchFamily="2" charset="0"/>
              </a:rPr>
              <a:t>Techathon</a:t>
            </a:r>
            <a:r>
              <a:rPr lang="en-GB" dirty="0">
                <a:latin typeface="EYInterstate Light" panose="02000506000000020004" pitchFamily="2" charset="0"/>
              </a:rPr>
              <a:t> 5.0</a:t>
            </a:r>
            <a:br>
              <a:rPr lang="en-GB" dirty="0">
                <a:latin typeface="EYInterstate Light" panose="02000506000000020004" pitchFamily="2" charset="0"/>
              </a:rPr>
            </a:br>
            <a:r>
              <a:rPr lang="en-GB" dirty="0">
                <a:latin typeface="EYInterstate Light" panose="02000506000000020004" pitchFamily="2" charset="0"/>
              </a:rPr>
              <a:t>Executive Summary</a:t>
            </a:r>
            <a:endParaRPr dirty="0">
              <a:latin typeface="EYInterstate Light" panose="02000506000000020004" pitchFamily="2" charset="0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600" dirty="0">
                <a:latin typeface="EYInterstate Light" panose="02000506000000020004" pitchFamily="2" charset="0"/>
              </a:rPr>
              <a:t>Date of submission: 16</a:t>
            </a:r>
            <a:r>
              <a:rPr lang="en-GB" sz="1600" baseline="30000" dirty="0">
                <a:latin typeface="EYInterstate Light" panose="02000506000000020004" pitchFamily="2" charset="0"/>
              </a:rPr>
              <a:t>th</a:t>
            </a:r>
            <a:r>
              <a:rPr lang="en-GB" sz="1600" dirty="0">
                <a:latin typeface="EYInterstate Light" panose="02000506000000020004" pitchFamily="2" charset="0"/>
              </a:rPr>
              <a:t> November 2024</a:t>
            </a:r>
            <a:endParaRPr dirty="0">
              <a:latin typeface="EYInterstate Light" panose="02000506000000020004" pitchFamily="2" charset="0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 descr="Contents/agenda slide.&#10;On the left side agendas are put in a numerical format. And on the right side you can place they Key Takeaways if any."/>
          <p:cNvSpPr txBox="1">
            <a:spLocks noGrp="1"/>
          </p:cNvSpPr>
          <p:nvPr>
            <p:ph type="title"/>
          </p:nvPr>
        </p:nvSpPr>
        <p:spPr>
          <a:xfrm>
            <a:off x="609918" y="198367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nter Light"/>
              <a:buNone/>
            </a:pPr>
            <a:r>
              <a:rPr lang="en-GB" dirty="0">
                <a:latin typeface="+mj-lt"/>
              </a:rPr>
              <a:t>Tell us about yourself |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Highlight a technical skill or skills each member brings to the team</a:t>
            </a:r>
            <a:endParaRPr dirty="0">
              <a:latin typeface="+mj-lt"/>
            </a:endParaRPr>
          </a:p>
        </p:txBody>
      </p:sp>
      <p:graphicFrame>
        <p:nvGraphicFramePr>
          <p:cNvPr id="574" name="Google Shape;574;p2"/>
          <p:cNvGraphicFramePr/>
          <p:nvPr>
            <p:extLst>
              <p:ext uri="{D42A27DB-BD31-4B8C-83A1-F6EECF244321}">
                <p14:modId xmlns:p14="http://schemas.microsoft.com/office/powerpoint/2010/main" val="3559911340"/>
              </p:ext>
            </p:extLst>
          </p:nvPr>
        </p:nvGraphicFramePr>
        <p:xfrm>
          <a:off x="2111534" y="2783453"/>
          <a:ext cx="7975282" cy="2438400"/>
        </p:xfrm>
        <a:graphic>
          <a:graphicData uri="http://schemas.openxmlformats.org/drawingml/2006/table">
            <a:tbl>
              <a:tblPr firstRow="1" bandRow="1">
                <a:noFill/>
                <a:tableStyleId>{3EAE022F-5163-47EA-994A-762ED42C4A2A}</a:tableStyleId>
              </a:tblPr>
              <a:tblGrid>
                <a:gridCol w="258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48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Team Name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  <a:ea typeface="Inter Light"/>
                          <a:cs typeface="Inter Light"/>
                          <a:sym typeface="Inter Light"/>
                        </a:rPr>
                        <a:t>Team </a:t>
                      </a:r>
                      <a:r>
                        <a:rPr lang="en-IN" sz="2000" b="0" i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  <a:ea typeface="EYInterstate Light"/>
                          <a:cs typeface="EYInterstate Light"/>
                          <a:sym typeface="Arial"/>
                        </a:rPr>
                        <a:t>One-Man Army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College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Manipal University Jaipur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94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</a:rPr>
                        <a:t>Member I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 am Sumit Kumar, skilled in ReactJS for frontend, NodeJS for backend, and building AI chatbots using Rasa. I also work with Tesseract OCR, MongoDB, Firebase, and Python, enabling me to develop complete, scalable solutions.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  <a:ea typeface="Inter Light"/>
                          <a:cs typeface="Inter Light"/>
                          <a:sym typeface="Inter Light"/>
                        </a:rPr>
                        <a:t>Contact details </a:t>
                      </a:r>
                      <a:endParaRPr sz="1800" b="1" dirty="0">
                        <a:latin typeface="EYInterstate Light" panose="0200050600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lt1"/>
                          </a:solidFill>
                          <a:latin typeface="EYInterstate Light" panose="02000506000000020004" pitchFamily="2" charset="0"/>
                          <a:ea typeface="Inter Light"/>
                          <a:cs typeface="Inter Light"/>
                          <a:sym typeface="Inter Light"/>
                        </a:rPr>
                        <a:t>7667064537</a:t>
                      </a:r>
                      <a:endParaRPr sz="2000" b="0" u="none" strike="noStrike" cap="none" dirty="0">
                        <a:solidFill>
                          <a:schemeClr val="lt1"/>
                        </a:solidFill>
                        <a:latin typeface="EYInterstate Light" panose="02000506000000020004" pitchFamily="2" charset="0"/>
                        <a:ea typeface="Inter Light"/>
                        <a:cs typeface="Inter Light"/>
                        <a:sym typeface="Inter 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</a:pPr>
            <a:r>
              <a:rPr lang="en-IN" dirty="0">
                <a:latin typeface="+mj-lt"/>
              </a:rPr>
              <a:t>Submission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EFD26-6AF0-C995-F673-8AD466245EC5}"/>
              </a:ext>
            </a:extLst>
          </p:cNvPr>
          <p:cNvSpPr txBox="1"/>
          <p:nvPr/>
        </p:nvSpPr>
        <p:spPr>
          <a:xfrm>
            <a:off x="606425" y="1245918"/>
            <a:ext cx="109855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dirty="0">
                <a:solidFill>
                  <a:srgbClr val="FFE600"/>
                </a:solidFill>
                <a:latin typeface="+mj-lt"/>
              </a:rPr>
              <a:t>Problem statement to be attempted:</a:t>
            </a:r>
            <a:endParaRPr lang="en-IN" sz="2000" dirty="0">
              <a:solidFill>
                <a:srgbClr val="FFE600"/>
              </a:solidFill>
              <a:latin typeface="+mj-lt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Title:</a:t>
            </a:r>
            <a:r>
              <a:rPr lang="en-US" sz="2800" dirty="0">
                <a:solidFill>
                  <a:schemeClr val="bg1"/>
                </a:solidFill>
              </a:rPr>
              <a:t> Streamlining Citizen Services with AI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Scenario:</a:t>
            </a:r>
          </a:p>
          <a:p>
            <a:pPr lvl="6" algn="just"/>
            <a:r>
              <a:rPr lang="en-US" sz="1800" dirty="0">
                <a:solidFill>
                  <a:schemeClr val="bg1"/>
                </a:solidFill>
              </a:rPr>
              <a:t>	Priya, a mother in rural Madhya Pradesh, struggles to access government schemes due to scattered information, long queues, and missing documents. She is unaware of various schemes that could benefit her family.</a:t>
            </a:r>
          </a:p>
          <a:p>
            <a:pPr lvl="6"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Challenge: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	Develop an AI-driven platform to simplify access to government schemes, making it easy for citizens to find relevant benefits, check eligibility, and submit applications efficiently.</a:t>
            </a:r>
          </a:p>
          <a:p>
            <a:pPr algn="just"/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B4717-B56D-DDD3-BDD1-78987DC82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AI Chatbot:</a:t>
            </a:r>
            <a:r>
              <a:rPr lang="en-US" sz="2000" dirty="0"/>
              <a:t> Personalized scheme discovery and eligibility checks.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Automated Document Verification:</a:t>
            </a:r>
            <a:r>
              <a:rPr lang="en-US" sz="2000" dirty="0"/>
              <a:t> Verify documents using AI and OCR.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Step-by-Step Guidance:</a:t>
            </a:r>
            <a:r>
              <a:rPr lang="en-US" sz="2000" dirty="0"/>
              <a:t> Help users complete applications and track progress.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Multilingual Support &amp; Voice Interface:</a:t>
            </a:r>
            <a:r>
              <a:rPr lang="en-US" sz="2000" dirty="0"/>
              <a:t> Accessible for all, even with limited tech knowledge.</a:t>
            </a:r>
          </a:p>
          <a:p>
            <a:pPr marL="60579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Key Technologies: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AI Chatbot: </a:t>
            </a:r>
            <a:r>
              <a:rPr lang="en-IN" sz="2000" dirty="0"/>
              <a:t>Rasa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Optical Character Recognition for Document Verification: </a:t>
            </a:r>
            <a:r>
              <a:rPr lang="en-IN" sz="2000" dirty="0"/>
              <a:t>Tesseract </a:t>
            </a:r>
            <a:r>
              <a:rPr lang="en-IN" sz="2000"/>
              <a:t>OCR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/>
              <a:t>Frontend </a:t>
            </a:r>
            <a:r>
              <a:rPr lang="en-IN" sz="2000" b="1" dirty="0"/>
              <a:t>Development: </a:t>
            </a:r>
            <a:r>
              <a:rPr lang="en-IN" sz="2000" dirty="0"/>
              <a:t>ReactJS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Backend: </a:t>
            </a:r>
            <a:r>
              <a:rPr lang="en-IN" sz="2000" dirty="0"/>
              <a:t>NodeJS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API Integration: </a:t>
            </a:r>
            <a:r>
              <a:rPr lang="en-IN" sz="2000" dirty="0"/>
              <a:t>REST 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Database Integration: </a:t>
            </a:r>
            <a:r>
              <a:rPr lang="en-IN" sz="2000" dirty="0"/>
              <a:t>MongoDB &amp; Firebase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40BAD2-65EB-BDE6-AB7C-EA4B0D60E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93688"/>
            <a:ext cx="1097915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E600"/>
                </a:solidFill>
                <a:latin typeface="+mj-lt"/>
              </a:rPr>
              <a:t>Solution Form Factor</a:t>
            </a:r>
            <a:r>
              <a:rPr lang="en-IN" sz="3200" b="1" dirty="0">
                <a:solidFill>
                  <a:srgbClr val="FFE600"/>
                </a:solidFill>
                <a:latin typeface="+mj-lt"/>
              </a:rPr>
              <a:t>: </a:t>
            </a:r>
            <a:r>
              <a:rPr lang="en-US" dirty="0"/>
              <a:t>Web App with AI Chatbot</a:t>
            </a:r>
            <a:endParaRPr lang="en-IN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97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E551A-7BE9-60AC-71E1-5B975705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8" y="898357"/>
            <a:ext cx="11293324" cy="5665955"/>
          </a:xfrm>
        </p:spPr>
        <p:txBody>
          <a:bodyPr/>
          <a:lstStyle/>
          <a:p>
            <a:r>
              <a:rPr lang="en-US" sz="2400" b="1" dirty="0"/>
              <a:t>Impact and Benefits</a:t>
            </a:r>
            <a:endParaRPr lang="en-US" sz="2800" b="1" dirty="0"/>
          </a:p>
          <a:p>
            <a:pPr lvl="1"/>
            <a:r>
              <a:rPr lang="en-US" sz="2000" b="1" dirty="0"/>
              <a:t>For Citizens (like Priya):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AI Chatbot</a:t>
            </a:r>
            <a:r>
              <a:rPr lang="en-US" sz="1800" dirty="0"/>
              <a:t>: Personalized scheme discovery and eligibility checks.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Automated Document Verification</a:t>
            </a:r>
            <a:r>
              <a:rPr lang="en-US" sz="1800" dirty="0"/>
              <a:t>: Verifies documents using AI and OCR.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Step-by-Step Guidance</a:t>
            </a:r>
            <a:r>
              <a:rPr lang="en-US" sz="1800" dirty="0"/>
              <a:t>: Help users complete applications and track progress.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Multilingual Support &amp; Voice Interface</a:t>
            </a:r>
            <a:r>
              <a:rPr lang="en-US" sz="1800" dirty="0"/>
              <a:t>: Accessible for all, even with limited tech knowledge.</a:t>
            </a:r>
          </a:p>
          <a:p>
            <a:pPr marL="106299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For the Government: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AI Chatbot</a:t>
            </a:r>
            <a:r>
              <a:rPr lang="en-US" sz="1800" dirty="0"/>
              <a:t>: Streamlines the user experience by automating scheme discovery and eligibility checks.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Automated Document Verification</a:t>
            </a:r>
            <a:r>
              <a:rPr lang="en-US" sz="1800" dirty="0"/>
              <a:t>: Reduces manual verification errors and accelerates the process.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Efficient Application Process</a:t>
            </a:r>
            <a:r>
              <a:rPr lang="en-US" sz="1800" dirty="0"/>
              <a:t>: Minimizes delays with step-by-step guidance and progress tracking.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Multilingual Support</a:t>
            </a:r>
            <a:r>
              <a:rPr lang="en-US" sz="1800" dirty="0"/>
              <a:t>: Ensures inclusivity across different regions.</a:t>
            </a:r>
          </a:p>
          <a:p>
            <a:pPr marL="1062990" lvl="2" indent="0">
              <a:buNone/>
            </a:pPr>
            <a:endParaRPr lang="en-US" sz="1800" dirty="0"/>
          </a:p>
          <a:p>
            <a:pPr lvl="1"/>
            <a:r>
              <a:rPr lang="en-US" sz="2000" b="1" dirty="0"/>
              <a:t>Scalable &amp; Sustainable: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/>
              <a:t>Designed for Growth</a:t>
            </a:r>
            <a:r>
              <a:rPr lang="en-US" sz="1800" dirty="0"/>
              <a:t>: Flexible infrastructure that adapts to increasing user demand and changing government schemes.</a:t>
            </a:r>
          </a:p>
          <a:p>
            <a:pPr marL="148590" indent="0">
              <a:buNone/>
            </a:pPr>
            <a:endParaRPr lang="en-IN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80FE60-BFBF-B002-B38E-3C07764F6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93688"/>
            <a:ext cx="109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E600"/>
                </a:solidFill>
                <a:latin typeface="+mj-lt"/>
                <a:ea typeface="Inter Light"/>
                <a:sym typeface="Inter Light"/>
              </a:rPr>
              <a:t>Brief overview of the proposed solution:</a:t>
            </a:r>
            <a:endParaRPr lang="en-IN" sz="2000" dirty="0">
              <a:solidFill>
                <a:schemeClr val="bg1"/>
              </a:solidFill>
              <a:latin typeface="+mj-lt"/>
              <a:ea typeface="Inter Light"/>
              <a:sym typeface="Int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053116734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413</Words>
  <Application>Microsoft Office PowerPoint</Application>
  <PresentationFormat>Custom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EYInterstate Light</vt:lpstr>
      <vt:lpstr>Georgia</vt:lpstr>
      <vt:lpstr>Inter</vt:lpstr>
      <vt:lpstr>Inter Light</vt:lpstr>
      <vt:lpstr>Wingdings</vt:lpstr>
      <vt:lpstr>EY dark background</vt:lpstr>
      <vt:lpstr>EY light background</vt:lpstr>
      <vt:lpstr>EY Techathon 5.0 Executive Summary</vt:lpstr>
      <vt:lpstr>Tell us about yourself |  Highlight a technical skill or skills each member brings to the team</vt:lpstr>
      <vt:lpstr>Submission Overview</vt:lpstr>
      <vt:lpstr>Solution Form Factor: Web App with AI Chatbot</vt:lpstr>
      <vt:lpstr>Brief overview of the proposed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Namrata N Sahane</dc:creator>
  <cp:lastModifiedBy>Sumit Kumar [CSE - 2021]</cp:lastModifiedBy>
  <cp:revision>7</cp:revision>
  <dcterms:created xsi:type="dcterms:W3CDTF">2016-03-16T05:57:48Z</dcterms:created>
  <dcterms:modified xsi:type="dcterms:W3CDTF">2024-11-16T08:13:44Z</dcterms:modified>
</cp:coreProperties>
</file>