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6"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F8A742-713A-4524-96CD-1E5221852846}">
          <p14:sldIdLst>
            <p14:sldId id="256"/>
            <p14:sldId id="257"/>
            <p14:sldId id="258"/>
            <p14:sldId id="259"/>
            <p14:sldId id="260"/>
            <p14:sldId id="262"/>
            <p14:sldId id="264"/>
            <p14:sldId id="263"/>
            <p14:sldId id="265"/>
            <p14:sldId id="266"/>
            <p14:sldId id="267"/>
            <p14:sldId id="268"/>
            <p14:sldId id="269"/>
            <p14:sldId id="270"/>
            <p14:sldId id="271"/>
            <p14:sldId id="272"/>
            <p14:sldId id="273"/>
            <p14:sldId id="274"/>
            <p14:sldId id="275"/>
            <p14:sldId id="276"/>
            <p14:sldId id="277"/>
            <p14:sldId id="278"/>
            <p14:sldId id="279"/>
            <p14:sldId id="287"/>
            <p14:sldId id="286"/>
          </p14:sldIdLst>
        </p14:section>
        <p14:section name="Untitled Section" id="{10091C19-1A41-44C8-A4E0-9905170F0A6A}">
          <p14:sldIdLst>
            <p14:sldId id="282"/>
            <p14:sldId id="283"/>
            <p14:sldId id="284"/>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562581"/>
            <a:ext cx="8754801" cy="4275511"/>
          </a:xfrm>
        </p:spPr>
        <p:txBody>
          <a:bodyPr/>
          <a:lstStyle/>
          <a:p>
            <a:r>
              <a:rPr lang="en-IN" sz="3600" dirty="0"/>
              <a:t> </a:t>
            </a:r>
            <a:r>
              <a:rPr lang="en-IN" sz="3600" dirty="0" smtClean="0"/>
              <a:t>            </a:t>
            </a:r>
            <a:r>
              <a:rPr lang="en-IN" sz="3600" b="1" dirty="0"/>
              <a:t>FAKE NEWS DETECTION </a:t>
            </a:r>
            <a:br>
              <a:rPr lang="en-IN" sz="3600" b="1" dirty="0"/>
            </a:br>
            <a:r>
              <a:rPr lang="en-IN" sz="3600" b="1" dirty="0"/>
              <a:t>                           USING </a:t>
            </a:r>
            <a:br>
              <a:rPr lang="en-IN" sz="3600" b="1" dirty="0"/>
            </a:br>
            <a:r>
              <a:rPr lang="en-IN" sz="3600" b="1" dirty="0"/>
              <a:t>                              NLP</a:t>
            </a:r>
            <a:br>
              <a:rPr lang="en-IN" sz="3600" b="1" dirty="0"/>
            </a:br>
            <a:r>
              <a:rPr lang="en-US" altLang="en-IN" sz="1050" b="1" dirty="0" smtClean="0"/>
              <a:t>BOGGARAPU PAVANI</a:t>
            </a:r>
            <a:br>
              <a:rPr lang="en-US" altLang="en-IN" sz="1050" b="1" dirty="0" smtClean="0"/>
            </a:br>
            <a:r>
              <a:rPr lang="en-US" altLang="en-IN" sz="1200" b="1" dirty="0"/>
              <a:t>21UP1A6608</a:t>
            </a:r>
            <a:br>
              <a:rPr lang="en-US" altLang="en-IN" sz="1200" b="1" dirty="0"/>
            </a:br>
            <a:r>
              <a:rPr lang="en-US" altLang="en-IN" sz="1200" b="1" dirty="0"/>
              <a:t>AIML</a:t>
            </a:r>
            <a:br>
              <a:rPr lang="en-IN" sz="3600" b="1" dirty="0"/>
            </a:br>
            <a:r>
              <a:rPr lang="en-IN" sz="1050" b="1" dirty="0"/>
              <a:t>VIGNAN’S INSTITUTE OF MANAGEMENT AND TECHNOLOGY FOR WOMEN </a:t>
            </a:r>
            <a:r>
              <a:rPr lang="en-IN" sz="1050" b="1" dirty="0" smtClean="0"/>
              <a:t>(VMTW)</a:t>
            </a:r>
            <a:endParaRPr lang="en-IN" sz="105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DATA REQURIMENTS</a:t>
            </a:r>
            <a:endParaRPr lang="en-IN" b="1" dirty="0"/>
          </a:p>
        </p:txBody>
      </p:sp>
      <p:sp>
        <p:nvSpPr>
          <p:cNvPr id="3" name="Content Placeholder 2"/>
          <p:cNvSpPr>
            <a:spLocks noGrp="1"/>
          </p:cNvSpPr>
          <p:nvPr>
            <p:ph idx="1"/>
          </p:nvPr>
        </p:nvSpPr>
        <p:spPr>
          <a:xfrm>
            <a:off x="1154954" y="2603500"/>
            <a:ext cx="6218119" cy="3416300"/>
          </a:xfrm>
        </p:spPr>
        <p:txBody>
          <a:bodyPr>
            <a:normAutofit fontScale="92500" lnSpcReduction="20000"/>
          </a:bodyPr>
          <a:lstStyle/>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Access to labeled datasets containing both real and fake news articles.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Diverse sources to ensure the </a:t>
            </a:r>
            <a:r>
              <a:rPr lang="en-US" sz="18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models’s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robustness across different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Annotation guidelines for labeling news articles as real or fake.</a:t>
            </a:r>
            <a:endPar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rPr>
              <a:t>Data preprocessing tools to clean and prepare the text data for analysis</a:t>
            </a:r>
            <a:endParaRPr lang="en-IN" dirty="0"/>
          </a:p>
        </p:txBody>
      </p:sp>
      <p:pic>
        <p:nvPicPr>
          <p:cNvPr id="5122" name="Picture 2" descr="1,000+ Data Requirements Stock Photos, Pictures &amp; Royalty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5208" y="3125165"/>
            <a:ext cx="2881838" cy="2222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985242"/>
            <a:ext cx="8761413" cy="706964"/>
          </a:xfrm>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                 NLP LIBRARIES AND TOOLS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775504" y="2523281"/>
            <a:ext cx="6690167" cy="3761771"/>
          </a:xfrm>
        </p:spPr>
        <p:txBody>
          <a:bodyPr>
            <a:noAutofit/>
          </a:bodyPr>
          <a:lstStyle/>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NLTK (Natural Language Toolkit)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SpaCy</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text preprocessing, tokenization, and lemmatization</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Scikit-learn for feature extraction, dimensionality reduction, and machine learning algorithms</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TensorFlow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PyTorch</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building and training deep learning models.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Word embeddings (pre-trained or custom) for capturing semantic meanings of 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Transformer architectures (BERT) for advanced language understanding.</a:t>
            </a:r>
            <a:endPar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rPr>
              <a:t>Evaluation metrics libraries such as scikit-learn or TensorFlow/</a:t>
            </a:r>
            <a:r>
              <a:rPr lang="en-US" sz="1400" dirty="0" err="1">
                <a:solidFill>
                  <a:srgbClr val="0D0D0D"/>
                </a:solidFill>
                <a:effectLst/>
                <a:latin typeface="Segoe UI" panose="020B0502040204020203" pitchFamily="34" charset="0"/>
                <a:ea typeface="Times New Roman" panose="02020603050405020304" pitchFamily="18" charset="0"/>
              </a:rPr>
              <a:t>Keras</a:t>
            </a:r>
            <a:r>
              <a:rPr lang="en-US" sz="1400" dirty="0">
                <a:solidFill>
                  <a:srgbClr val="0D0D0D"/>
                </a:solidFill>
                <a:effectLst/>
                <a:latin typeface="Segoe UI" panose="020B0502040204020203" pitchFamily="34" charset="0"/>
                <a:ea typeface="Times New Roman" panose="02020603050405020304" pitchFamily="18" charset="0"/>
              </a:rPr>
              <a:t> metrics for assessing model performance</a:t>
            </a:r>
            <a:endParaRPr lang="en-IN" sz="1400" dirty="0"/>
          </a:p>
        </p:txBody>
      </p:sp>
      <p:pic>
        <p:nvPicPr>
          <p:cNvPr id="6146" name="Picture 2" descr="10 Best Python Libraries for Natural Language Processing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1743" y="3159889"/>
            <a:ext cx="3098216" cy="2118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58410"/>
            <a:ext cx="9493755" cy="300942"/>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                                 LITERATURE REVIEW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925975" y="2468031"/>
            <a:ext cx="10440364" cy="3840171"/>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Uma Sharma The purpose of this paper is to give the user the ability to classify news as fake or real and to check the authenticity of the news publishing website. In this paper, four different machine learning algorithms such as Naïve Bayes, Random Forest and Logistic regression algorithms are used for classification. Dataset used in this paper LIAR: This database is compiled on the fact-checking website PolitiFact by its API.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Includes 12,836 brief statements from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Fake News Detection on 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focuses on fake news detection on social media platforms. It discusses the   challenges of identifying fake news and proposes a framework that utilizes NLP techniques such as textual analysis and sentiment analysis to classify news articles as fake or real.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130" y="973668"/>
            <a:ext cx="8825660" cy="706964"/>
          </a:xfrm>
        </p:spPr>
        <p:txBody>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Detecting Fake News with Deep Learning” by Yang, K. et al. (2018</a:t>
            </a:r>
            <a:r>
              <a:rPr lang="en-IN" sz="3600" b="1" dirty="0">
                <a:effectLst/>
                <a:latin typeface="Calibri" panose="020F0502020204030204" pitchFamily="34" charset="0"/>
                <a:ea typeface="Calibri" panose="020F0502020204030204" pitchFamily="34" charset="0"/>
                <a:cs typeface="Times New Roman" panose="02020603050405020304" pitchFamily="18" charset="0"/>
              </a:rPr>
              <a:t>)</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Linguistic Features for Fake News Detection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1154954" y="2430684"/>
            <a:ext cx="10234535" cy="3589116"/>
          </a:xfrm>
        </p:spPr>
        <p:txBody>
          <a:bodyPr>
            <a:normAutofit fontScale="92500"/>
          </a:bodyPr>
          <a:lstStyle/>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Yang et al. present a deep learning approach to detect fake news. Their model utilizes convolutional neural networks (CNNs) and long short-term memory networks (LSTMs) to capture semantic features from news articles and social media posts. NLP techniques are employed for text preprocessing and feature extraction.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Evidence from a Corpus of Fake News vs. Satire" by Rubin, V. L. et al.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explores linguistic features that distinguish fake news from satire. It discusses linguistic cues such as sentiment, complexity, and lexical diversity, which are leveraged for fake news detection using NLP methods like machine learning classifiers.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EXISTING LIMITATION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p:cNvSpPr>
            <a:spLocks noGrp="1"/>
          </p:cNvSpPr>
          <p:nvPr>
            <p:ph idx="1"/>
          </p:nvPr>
        </p:nvSpPr>
        <p:spPr>
          <a:xfrm>
            <a:off x="1088692" y="2661373"/>
            <a:ext cx="10014616" cy="3416300"/>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Context Understanding: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often struggle with understanding context, sarcasm, irony, and other nuanced linguistic elements. Fake news can exploit these ambiguities to appear genuine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effectLst/>
                <a:latin typeface="Calibri" panose="020F0502020204030204" pitchFamily="34" charset="0"/>
                <a:ea typeface="Calibri" panose="020F0502020204030204" pitchFamily="34" charset="0"/>
                <a:cs typeface="Times New Roman" panose="02020603050405020304" pitchFamily="18" charset="0"/>
              </a:rPr>
              <a:t>Data Quality and Quantity: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effectiveness of NLP models heavily depends on the quality and quantity of training data. Gathering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datasets of fake news can be challenging due to its dynamic and subjective nature</a:t>
            </a:r>
            <a:r>
              <a:rPr lang="en-IN" b="1" dirty="0">
                <a:latin typeface="Calibri" panose="020F0502020204030204" pitchFamily="34" charset="0"/>
                <a:ea typeface="Calibri" panose="020F0502020204030204" pitchFamily="34" charset="0"/>
                <a:cs typeface="Times New Roman" panose="02020603050405020304" pitchFamily="18" charset="0"/>
              </a:rPr>
              <a:t>.</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Language and Cultural Bias: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trained on certain languages or datasets may exhibit bias, leading to inaccuracies in fake news detection, especially in multilingual or culturally diverse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603500"/>
            <a:ext cx="10118788" cy="3669978"/>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Source Dependence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NLP-based fake news detection often relies on identifying unreliable sources. However, this can be challenging as the credibility of sources can vary based on context and may change over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Privacy Concerns: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Accessing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large amounts of data to train NLP models for fake news detection raises privacy concerns, especially when dealing with sensitive information or personal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User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detection could benefit from considering user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social network dynamics. However, collecting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such data raises privacy and ethical concerns, and it may not always be reliable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a:t>                                      Where Exposure To Fake News Is Highest</a:t>
            </a:r>
            <a:endParaRPr lang="en-IN" sz="1800" dirty="0"/>
          </a:p>
        </p:txBody>
      </p:sp>
      <p:pic>
        <p:nvPicPr>
          <p:cNvPr id="8" name="Content Placeholder 7"/>
          <p:cNvPicPr>
            <a:picLocks noGrp="1" noChangeAspect="1"/>
          </p:cNvPicPr>
          <p:nvPr>
            <p:ph idx="1"/>
          </p:nvPr>
        </p:nvPicPr>
        <p:blipFill>
          <a:blip r:embed="rId1"/>
          <a:stretch>
            <a:fillRect/>
          </a:stretch>
        </p:blipFill>
        <p:spPr>
          <a:xfrm>
            <a:off x="2827509" y="2696098"/>
            <a:ext cx="6223894" cy="3416300"/>
          </a:xfrm>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Calibri" panose="020F0502020204030204" pitchFamily="34" charset="0"/>
                <a:ea typeface="Calibri" panose="020F0502020204030204" pitchFamily="34" charset="0"/>
                <a:cs typeface="Times New Roman" panose="02020603050405020304" pitchFamily="18" charset="0"/>
              </a:rPr>
              <a:t>                           PROPOSED SYSTEM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p:cNvSpPr>
            <a:spLocks noGrp="1"/>
          </p:cNvSpPr>
          <p:nvPr>
            <p:ph idx="1"/>
          </p:nvPr>
        </p:nvSpPr>
        <p:spPr>
          <a:xfrm>
            <a:off x="1154954" y="2603500"/>
            <a:ext cx="9875719" cy="341630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Our Proposed System is Natural Language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Natural language processing is a form of Artificial Intelligence based on construction equipment that can easily understand and respond to text or voice data in the same way as humans.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With NLP, machines can even perform tasks with spoken or written text. Steps Involved in Natural Language processing are Data pre-processing, Tokenization, stemming, Lemmatization and vectorization.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363300" y="2685327"/>
            <a:ext cx="4366169" cy="3415497"/>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Data pre-processing is the first and most important step in the development of machine learning models as it is concerned with preparing raw data and adapting the machine learning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Natural Language Toolkit includes libraries for NLP activities such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stemming,lemmatization,stopwords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(methods used to break sentences into tokens and word breaks)etc.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p:cNvPicPr>
            <a:picLocks noChangeAspect="1"/>
          </p:cNvPicPr>
          <p:nvPr/>
        </p:nvPicPr>
        <p:blipFill>
          <a:blip r:embed="rId1"/>
          <a:srcRect/>
          <a:stretch>
            <a:fillRect/>
          </a:stretch>
        </p:blipFill>
        <p:spPr bwMode="auto">
          <a:xfrm>
            <a:off x="6629780" y="2685327"/>
            <a:ext cx="4632387" cy="3217762"/>
          </a:xfrm>
          <a:prstGeom prst="rect">
            <a:avLst/>
          </a:prstGeom>
          <a:noFill/>
          <a:ln w="9525">
            <a:noFill/>
            <a:miter lim="800000"/>
            <a:headEnd/>
            <a:tailEnd/>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972273" y="2603499"/>
            <a:ext cx="10266745" cy="3751001"/>
          </a:xfrm>
        </p:spPr>
        <p:txBody>
          <a:bodyPr>
            <a:normAutofit fontScale="92500" lnSpcReduction="2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Lemmatization: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Lemmatization is a method used to reduce tokens to a standard form i.e., the form of a root dictionary. This process looks at morphological analysis of words to translate words into a common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Stemming: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form of reducing a word into its own vocabulary that is, the base of words. Stemming basically removes a suffix from a word and cuts it into its root. This process uses a noun 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Stop words are used to remove non-essential words, allowing applications to focus on keywords instead.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Vectorization: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Vectorization jargon is an old method of converting input data from its raw format (i.e., text)   into real number vectors which is a format supported by ML models. This approach has been around since the advent of computers, works wonders in a variety of domains, and is now widely used in NLP. We have TF-IDF</a:t>
            </a:r>
            <a:endParaRPr lang="en-I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906" y="804672"/>
            <a:ext cx="2020822" cy="1347215"/>
          </a:xfrm>
        </p:spPr>
        <p:txBody>
          <a:bodyPr>
            <a:normAutofit/>
          </a:bodyPr>
          <a:lstStyle/>
          <a:p>
            <a:r>
              <a:rPr lang="en-IN" sz="2000" dirty="0"/>
              <a:t>      CONTEXT</a:t>
            </a:r>
            <a:endParaRPr lang="en-IN" sz="2000" dirty="0"/>
          </a:p>
        </p:txBody>
      </p:sp>
      <p:sp>
        <p:nvSpPr>
          <p:cNvPr id="3" name="Content Placeholder 2"/>
          <p:cNvSpPr>
            <a:spLocks noGrp="1"/>
          </p:cNvSpPr>
          <p:nvPr>
            <p:ph idx="1"/>
          </p:nvPr>
        </p:nvSpPr>
        <p:spPr>
          <a:xfrm>
            <a:off x="1295401" y="2316480"/>
            <a:ext cx="9323831" cy="4120896"/>
          </a:xfrm>
        </p:spPr>
        <p:txBody>
          <a:bodyPr/>
          <a:lstStyle/>
          <a:p>
            <a:r>
              <a:rPr lang="en-IN" sz="1100" dirty="0"/>
              <a:t>ABSTRACT</a:t>
            </a:r>
            <a:endParaRPr lang="en-IN" sz="1100" dirty="0"/>
          </a:p>
          <a:p>
            <a:r>
              <a:rPr lang="en-IN" sz="1100" dirty="0"/>
              <a:t>INTRODUCTION</a:t>
            </a:r>
            <a:endParaRPr lang="en-IN" sz="1100" dirty="0"/>
          </a:p>
          <a:p>
            <a:r>
              <a:rPr lang="en-IN" sz="1100" dirty="0"/>
              <a:t>SYSTEM REQURIMENTS</a:t>
            </a:r>
            <a:endParaRPr lang="en-IN" sz="1100" dirty="0"/>
          </a:p>
          <a:p>
            <a:r>
              <a:rPr lang="en-IN" sz="1100" dirty="0">
                <a:effectLst/>
                <a:latin typeface="Calibri" panose="020F0502020204030204" pitchFamily="34" charset="0"/>
                <a:ea typeface="Calibri" panose="020F0502020204030204" pitchFamily="34" charset="0"/>
                <a:cs typeface="Times New Roman" panose="02020603050405020304" pitchFamily="18" charset="0"/>
              </a:rPr>
              <a:t>LITERATURE REVIEW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effectLst/>
                <a:latin typeface="Calibri" panose="020F0502020204030204" pitchFamily="34" charset="0"/>
                <a:ea typeface="Calibri" panose="020F0502020204030204" pitchFamily="34" charset="0"/>
                <a:cs typeface="Times New Roman" panose="02020603050405020304" pitchFamily="18" charset="0"/>
              </a:rPr>
              <a:t>EXISTING LIMITATION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t> PROPOSED SYSTEM</a:t>
            </a:r>
            <a:endParaRPr lang="en-IN" sz="1100" dirty="0"/>
          </a:p>
          <a:p>
            <a:r>
              <a:rPr lang="en-IN" sz="1100" dirty="0"/>
              <a:t>SYSTEM ARCHEITURE</a:t>
            </a:r>
            <a:endParaRPr lang="en-IN" sz="1100" dirty="0"/>
          </a:p>
          <a:p>
            <a:r>
              <a:rPr lang="en-IN" sz="1100" dirty="0"/>
              <a:t>MODELS</a:t>
            </a:r>
            <a:endParaRPr lang="en-IN" sz="1100" dirty="0"/>
          </a:p>
          <a:p>
            <a:r>
              <a:rPr lang="en-IN" sz="1100" dirty="0"/>
              <a:t>FURTURE SCOPE</a:t>
            </a:r>
            <a:endParaRPr lang="en-IN" sz="1100" dirty="0"/>
          </a:p>
          <a:p>
            <a:r>
              <a:rPr lang="en-IN" sz="1100" dirty="0"/>
              <a:t>IMPLEMENTATION</a:t>
            </a:r>
            <a:endParaRPr lang="en-IN" sz="1100" dirty="0"/>
          </a:p>
          <a:p>
            <a:r>
              <a:rPr lang="en-IN" sz="1100" dirty="0"/>
              <a:t>CONCLUSION</a:t>
            </a:r>
            <a:endParaRPr lang="en-IN" sz="1100" dirty="0"/>
          </a:p>
          <a:p>
            <a:r>
              <a:rPr lang="en-IN" sz="1100" dirty="0"/>
              <a:t>REFERENCES</a:t>
            </a:r>
            <a:endParaRPr lang="en-IN" sz="1100" dirty="0"/>
          </a:p>
          <a:p>
            <a:pPr marL="0" indent="0">
              <a:buNone/>
            </a:pPr>
            <a:endParaRPr lang="en-IN" sz="1100" dirty="0"/>
          </a:p>
          <a:p>
            <a:endParaRPr lang="en-IN" sz="1100" dirty="0"/>
          </a:p>
          <a:p>
            <a:endParaRPr lang="en-IN" sz="1200" dirty="0"/>
          </a:p>
          <a:p>
            <a:endParaRPr lang="en-IN" sz="1200" dirty="0"/>
          </a:p>
          <a:p>
            <a:endParaRPr lang="en-IN" sz="1200" dirty="0"/>
          </a:p>
          <a:p>
            <a:endParaRPr lang="en-IN" sz="1200" dirty="0"/>
          </a:p>
          <a:p>
            <a:endParaRPr lang="en-IN" dirty="0"/>
          </a:p>
          <a:p>
            <a:endParaRPr lang="en-IN" dirty="0"/>
          </a:p>
          <a:p>
            <a:endParaRPr lang="en-IN"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87078" y="2384385"/>
            <a:ext cx="9193535" cy="3635415"/>
          </a:xfrm>
        </p:spPr>
        <p:txBody>
          <a:bodyPr/>
          <a:lstStyle/>
          <a:p>
            <a:pPr marL="0" lvl="0" indent="0" algn="just">
              <a:lnSpc>
                <a:spcPct val="150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TF-IDF: </a:t>
            </a:r>
            <a:r>
              <a:rPr lang="en-IN" sz="1800" dirty="0">
                <a:effectLst/>
                <a:latin typeface="Calibri" panose="020F0502020204030204" pitchFamily="34" charset="0"/>
                <a:ea typeface="Calibri" panose="020F0502020204030204" pitchFamily="34" charset="0"/>
                <a:cs typeface="Times New Roman" panose="02020603050405020304" pitchFamily="18" charset="0"/>
              </a:rPr>
              <a:t>TF stands for Term Frequency. It can be understood as a general effect of frequency. IDF stands for Inverse Document Frequency, but before we go into IDF, we have to make sense of DF - Document Frequency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SYSTEM ARCHEITURE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1"/>
          <a:srcRect/>
          <a:stretch>
            <a:fillRect/>
          </a:stretch>
        </p:blipFill>
        <p:spPr bwMode="auto">
          <a:xfrm>
            <a:off x="1500851" y="2395960"/>
            <a:ext cx="9190298" cy="2453832"/>
          </a:xfrm>
          <a:prstGeom prst="rect">
            <a:avLst/>
          </a:prstGeom>
          <a:noFill/>
          <a:ln w="9525">
            <a:noFill/>
            <a:miter lim="800000"/>
            <a:headEnd/>
            <a:tailEnd/>
          </a:ln>
        </p:spPr>
      </p:pic>
      <p:sp>
        <p:nvSpPr>
          <p:cNvPr id="6" name="TextBox 5"/>
          <p:cNvSpPr txBox="1"/>
          <p:nvPr/>
        </p:nvSpPr>
        <p:spPr>
          <a:xfrm>
            <a:off x="2164466" y="4849792"/>
            <a:ext cx="7349924" cy="646331"/>
          </a:xfrm>
          <a:prstGeom prst="rect">
            <a:avLst/>
          </a:prstGeom>
          <a:noFill/>
        </p:spPr>
        <p:txBody>
          <a:bodyPr wrap="square">
            <a:sp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Fig1: </a:t>
            </a:r>
            <a:r>
              <a:rPr lang="en-IN" sz="1800" dirty="0">
                <a:solidFill>
                  <a:srgbClr val="000000"/>
                </a:solidFill>
                <a:effectLst/>
                <a:highlight>
                  <a:srgbClr val="FFFFFF"/>
                </a:highlight>
                <a:latin typeface="ff2"/>
                <a:ea typeface="Calibri" panose="020F0502020204030204" pitchFamily="34" charset="0"/>
                <a:cs typeface="Times New Roman" panose="02020603050405020304" pitchFamily="18" charset="0"/>
              </a:rPr>
              <a:t>Architecture of the proposed automatic fake news detection system</a:t>
            </a:r>
            <a:endParaRPr lang="en-IN"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338086"/>
            <a:ext cx="10257684" cy="4004842"/>
          </a:xfrm>
        </p:spPr>
        <p:txBody>
          <a:bodyPr>
            <a:normAutofit fontScale="25000" lnSpcReduction="20000"/>
          </a:bodyPr>
          <a:lstStyle/>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  The first step involves gathering a large dataset of news articles or content. This dataset should ideally include both real and fake news articles to train the model effectively</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PREPROCESSING</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Before feeding the data into the NLP model, preprocessing is done to clean the text and prepare it for analysis. This includes tasks such as tokenization, lowercasing, removing punctuation, stop words, and special characters, as well as stemming or lemmatization.</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FEATURE EXTRACTION</a:t>
            </a:r>
            <a:r>
              <a:rPr lang="en-IN" sz="34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In this step, features are extracted from the </a:t>
            </a:r>
            <a:r>
              <a:rPr lang="en-IN" sz="3400" dirty="0" err="1">
                <a:effectLst/>
                <a:latin typeface="Calibri" panose="020F0502020204030204" pitchFamily="34" charset="0"/>
                <a:ea typeface="Calibri" panose="020F0502020204030204" pitchFamily="34" charset="0"/>
                <a:cs typeface="Times New Roman" panose="02020603050405020304" pitchFamily="18" charset="0"/>
              </a:rPr>
              <a:t>preprocessed</a:t>
            </a:r>
            <a:r>
              <a:rPr lang="en-IN" sz="3400" dirty="0">
                <a:effectLst/>
                <a:latin typeface="Calibri" panose="020F0502020204030204" pitchFamily="34" charset="0"/>
                <a:ea typeface="Calibri" panose="020F0502020204030204" pitchFamily="34" charset="0"/>
                <a:cs typeface="Times New Roman" panose="02020603050405020304" pitchFamily="18" charset="0"/>
              </a:rPr>
              <a:t> text data. These features could include word frequency, n-grams, syntactic features, semantic features, and other linguistic features that help the model understand the content of the text.</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MODEL BUILIDING</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dirty="0">
                <a:effectLst/>
                <a:latin typeface="Calibri" panose="020F0502020204030204" pitchFamily="34" charset="0"/>
                <a:ea typeface="Calibri" panose="020F0502020204030204" pitchFamily="34" charset="0"/>
                <a:cs typeface="Times New Roman" panose="02020603050405020304" pitchFamily="18" charset="0"/>
              </a:rPr>
              <a:t>Various machine learning or deep learning models are employed to classify news articles as real or fake based on the extracted features. Common approaches include</a:t>
            </a:r>
            <a:endParaRPr lang="en-IN" sz="3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4000" dirty="0">
                <a:effectLst/>
                <a:latin typeface="Calibri" panose="020F0502020204030204" pitchFamily="34" charset="0"/>
                <a:ea typeface="Calibri" panose="020F0502020204030204" pitchFamily="34" charset="0"/>
                <a:cs typeface="Times New Roman" panose="02020603050405020304" pitchFamily="18" charset="0"/>
              </a:rPr>
              <a:t>SUPERVISED LEARNING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effectLst/>
                <a:latin typeface="Calibri" panose="020F0502020204030204" pitchFamily="34" charset="0"/>
                <a:ea typeface="Calibri" panose="020F0502020204030204" pitchFamily="34" charset="0"/>
                <a:cs typeface="Times New Roman" panose="02020603050405020304" pitchFamily="18" charset="0"/>
              </a:rPr>
              <a:t>Using algorithms like Support Vector Machines (SVM), Random Forest, Naive Bayes, or Logistic Regression trained on </a:t>
            </a:r>
            <a:r>
              <a:rPr lang="en-IN" sz="44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4400" dirty="0">
                <a:effectLst/>
                <a:latin typeface="Calibri" panose="020F0502020204030204" pitchFamily="34" charset="0"/>
                <a:ea typeface="Calibri" panose="020F0502020204030204" pitchFamily="34" charset="0"/>
                <a:cs typeface="Times New Roman" panose="02020603050405020304" pitchFamily="18" charset="0"/>
              </a:rPr>
              <a:t> data.</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MACHINE LEARNING MODELS</a:t>
            </a:r>
            <a:endParaRPr lang="en-IN" b="1" dirty="0"/>
          </a:p>
        </p:txBody>
      </p:sp>
      <p:sp>
        <p:nvSpPr>
          <p:cNvPr id="6" name="Content Placeholder 5"/>
          <p:cNvSpPr>
            <a:spLocks noGrp="1"/>
          </p:cNvSpPr>
          <p:nvPr>
            <p:ph idx="1"/>
          </p:nvPr>
        </p:nvSpPr>
        <p:spPr>
          <a:xfrm>
            <a:off x="1154954" y="2430684"/>
            <a:ext cx="10234535" cy="3589116"/>
          </a:xfrm>
        </p:spPr>
        <p:txBody>
          <a:bodyPr>
            <a:normAutofit fontScale="92500" lnSpcReduction="20000"/>
          </a:bodyPr>
          <a:lstStyle/>
          <a:p>
            <a:pPr marL="25908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models are used to predict the correct label for the given test data. So, supervised learning algorithms such as Passive Aggressive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(PAC) and SVM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Passive-Aggressive algorithms are a family of Machine learning algorithms that are popularly used in big data application.</a:t>
            </a:r>
            <a:r>
              <a:rPr lang="en-IN" sz="1800" spc="-5" dirty="0">
                <a:solidFill>
                  <a:srgbClr val="242424"/>
                </a:solidFill>
                <a:effectLst/>
                <a:latin typeface="Georgia" panose="02040502050405020303" pitchFamily="18" charset="0"/>
                <a:ea typeface="Calibri" panose="020F0502020204030204" pitchFamily="34" charset="0"/>
                <a:cs typeface="Times New Roman" panose="02020603050405020304" pitchFamily="18" charset="0"/>
              </a:rPr>
              <a:t> Passive-Aggressive algorithms are generally used for large-scale learning. It is one of the</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a:t>
            </a:r>
            <a:r>
              <a:rPr lang="en-IN" sz="1800" b="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online-learning algorithms</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In online machine learning algorithms, the input data comes in sequential order and the machine learning model is updated sequentially, as opposed to conventional batch learning, where the entire training dataset is used at once.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spcAft>
                <a:spcPts val="1000"/>
              </a:spcAft>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This is very useful in situations where there is a huge amount of data, and it is computationally infeasible to train the entire dataset because of the sheer size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b="1" dirty="0" smtClean="0"/>
              <a:t>DATA ANALYSIS</a:t>
            </a:r>
            <a:endParaRPr lang="en-US" b="1" dirty="0" smtClean="0"/>
          </a:p>
          <a:p>
            <a:r>
              <a:rPr lang="en-IN" dirty="0" smtClean="0"/>
              <a:t>Here I will explain the dataset.</a:t>
            </a:r>
            <a:endParaRPr lang="en-US" dirty="0" smtClean="0"/>
          </a:p>
          <a:p>
            <a:r>
              <a:rPr lang="en-IN" dirty="0" smtClean="0"/>
              <a:t>In this python project, we have used the CSV dataset. The dataset contains 57796 rows and 4 columns.</a:t>
            </a:r>
            <a:endParaRPr lang="en-US" dirty="0" smtClean="0"/>
          </a:p>
          <a:p>
            <a:r>
              <a:rPr lang="en-IN" dirty="0" smtClean="0"/>
              <a:t>This dataset has four columns,</a:t>
            </a:r>
            <a:endParaRPr lang="en-US" dirty="0" smtClean="0"/>
          </a:p>
          <a:p>
            <a:pPr lvl="0"/>
            <a:r>
              <a:rPr lang="en-IN" b="1" dirty="0" smtClean="0"/>
              <a:t>title</a:t>
            </a:r>
            <a:r>
              <a:rPr lang="en-IN" dirty="0" smtClean="0"/>
              <a:t>: this represents the title of the news.</a:t>
            </a:r>
            <a:endParaRPr lang="en-US" dirty="0" smtClean="0"/>
          </a:p>
          <a:p>
            <a:pPr lvl="0"/>
            <a:r>
              <a:rPr lang="en-IN" b="1" dirty="0" smtClean="0"/>
              <a:t>author</a:t>
            </a:r>
            <a:r>
              <a:rPr lang="en-IN" dirty="0" smtClean="0"/>
              <a:t>: this represents the name of the author who has written the news.</a:t>
            </a:r>
            <a:endParaRPr lang="en-US" dirty="0" smtClean="0"/>
          </a:p>
          <a:p>
            <a:pPr lvl="0"/>
            <a:r>
              <a:rPr lang="en-IN" b="1" dirty="0" smtClean="0"/>
              <a:t>text</a:t>
            </a:r>
            <a:r>
              <a:rPr lang="en-IN" dirty="0" smtClean="0"/>
              <a:t>: this column has the news itself.</a:t>
            </a:r>
            <a:endParaRPr lang="en-US" dirty="0" smtClean="0"/>
          </a:p>
          <a:p>
            <a:pPr lvl="0"/>
            <a:r>
              <a:rPr lang="en-IN" b="1" dirty="0" smtClean="0"/>
              <a:t>label</a:t>
            </a:r>
            <a:r>
              <a:rPr lang="en-IN" dirty="0" smtClean="0"/>
              <a:t>: this is a binary column representing if the news is fake or real </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PASSIVE-AGGRESSIVE CLASSIFIER</a:t>
            </a:r>
            <a:endParaRPr lang="en-US" dirty="0" smtClean="0"/>
          </a:p>
          <a:p>
            <a:r>
              <a:rPr lang="en-US" dirty="0" smtClean="0"/>
              <a:t>from </a:t>
            </a:r>
            <a:r>
              <a:rPr lang="en-US" dirty="0" err="1" smtClean="0"/>
              <a:t>sklearn.metrics</a:t>
            </a:r>
            <a:r>
              <a:rPr lang="en-US" dirty="0" smtClean="0"/>
              <a:t> import </a:t>
            </a:r>
            <a:r>
              <a:rPr lang="en-US" dirty="0" err="1" smtClean="0"/>
              <a:t>accuracy_scorefrom</a:t>
            </a:r>
            <a:r>
              <a:rPr lang="en-US" dirty="0" smtClean="0"/>
              <a:t> </a:t>
            </a:r>
            <a:r>
              <a:rPr lang="en-US" dirty="0" err="1" smtClean="0"/>
              <a:t>sklearn.linear_model</a:t>
            </a:r>
            <a:r>
              <a:rPr lang="en-US" dirty="0" smtClean="0"/>
              <a:t> import </a:t>
            </a:r>
            <a:r>
              <a:rPr lang="en-US" dirty="0" err="1" smtClean="0"/>
              <a:t>PassiveAggressiveClassifier</a:t>
            </a:r>
            <a:r>
              <a:rPr lang="en-US" dirty="0" smtClean="0"/>
              <a:t>  </a:t>
            </a:r>
            <a:r>
              <a:rPr lang="en-US" dirty="0" err="1" smtClean="0"/>
              <a:t>pac</a:t>
            </a:r>
            <a:r>
              <a:rPr lang="en-US" dirty="0" smtClean="0"/>
              <a:t>=</a:t>
            </a:r>
            <a:r>
              <a:rPr lang="en-US" dirty="0" err="1" smtClean="0"/>
              <a:t>PassiveAggressiveClassifier</a:t>
            </a:r>
            <a:r>
              <a:rPr lang="en-US" dirty="0" smtClean="0"/>
              <a:t>(</a:t>
            </a:r>
            <a:r>
              <a:rPr lang="en-US" dirty="0" err="1" smtClean="0"/>
              <a:t>max_iter</a:t>
            </a:r>
            <a:r>
              <a:rPr lang="en-US" dirty="0" smtClean="0"/>
              <a:t>=50) pac.fit(</a:t>
            </a:r>
            <a:r>
              <a:rPr lang="en-US" dirty="0" err="1" smtClean="0"/>
              <a:t>x_train,y_train</a:t>
            </a:r>
            <a:r>
              <a:rPr lang="en-US" dirty="0" smtClean="0"/>
              <a:t>) #Predict on the test set and calculate </a:t>
            </a:r>
            <a:r>
              <a:rPr lang="en-US" dirty="0" err="1" smtClean="0"/>
              <a:t>accuracyy_pred</a:t>
            </a:r>
            <a:r>
              <a:rPr lang="en-US" dirty="0" smtClean="0"/>
              <a:t>=</a:t>
            </a:r>
            <a:r>
              <a:rPr lang="en-US" dirty="0" err="1" smtClean="0"/>
              <a:t>pac.predict</a:t>
            </a:r>
            <a:r>
              <a:rPr lang="en-US" dirty="0" smtClean="0"/>
              <a:t>(</a:t>
            </a:r>
            <a:r>
              <a:rPr lang="en-US" dirty="0" err="1" smtClean="0"/>
              <a:t>x_test</a:t>
            </a:r>
            <a:r>
              <a:rPr lang="en-US" dirty="0" smtClean="0"/>
              <a:t>)score=</a:t>
            </a:r>
            <a:r>
              <a:rPr lang="en-US" dirty="0" err="1" smtClean="0"/>
              <a:t>accuracy_score</a:t>
            </a:r>
            <a:r>
              <a:rPr lang="en-US" dirty="0" smtClean="0"/>
              <a:t>(</a:t>
            </a:r>
            <a:r>
              <a:rPr lang="en-US" dirty="0" err="1" smtClean="0"/>
              <a:t>y_test,y_pred</a:t>
            </a:r>
            <a:r>
              <a:rPr lang="en-US" dirty="0" smtClean="0"/>
              <a:t>) print(</a:t>
            </a:r>
            <a:r>
              <a:rPr lang="en-US" dirty="0" err="1" smtClean="0"/>
              <a:t>f'Accuracy</a:t>
            </a:r>
            <a:r>
              <a:rPr lang="en-US" dirty="0" smtClean="0"/>
              <a:t>: {round(score*100,2)}%') Output:</a:t>
            </a:r>
            <a:endParaRPr lang="en-US" dirty="0" smtClean="0"/>
          </a:p>
          <a:p>
            <a:r>
              <a:rPr lang="en-US" dirty="0" smtClean="0"/>
              <a:t>Accuracy: 93.12%</a:t>
            </a: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OUTPUT OF THE MODELS</a:t>
            </a:r>
            <a:endParaRPr lang="en-IN" b="1" dirty="0"/>
          </a:p>
        </p:txBody>
      </p:sp>
      <p:pic>
        <p:nvPicPr>
          <p:cNvPr id="4" name="Content Placeholder 3"/>
          <p:cNvPicPr>
            <a:picLocks noGrp="1" noChangeAspect="1"/>
          </p:cNvPicPr>
          <p:nvPr>
            <p:ph idx="1"/>
          </p:nvPr>
        </p:nvPicPr>
        <p:blipFill>
          <a:blip r:embed="rId1"/>
          <a:srcRect/>
          <a:stretch>
            <a:fillRect/>
          </a:stretch>
        </p:blipFill>
        <p:spPr bwMode="auto">
          <a:xfrm>
            <a:off x="1154954" y="2391081"/>
            <a:ext cx="3912243" cy="2372810"/>
          </a:xfrm>
          <a:prstGeom prst="rect">
            <a:avLst/>
          </a:prstGeom>
          <a:noFill/>
          <a:ln w="9525">
            <a:noFill/>
            <a:miter lim="800000"/>
            <a:headEnd/>
            <a:tailEnd/>
          </a:ln>
        </p:spPr>
      </p:pic>
      <p:pic>
        <p:nvPicPr>
          <p:cNvPr id="5" name="Picture 4"/>
          <p:cNvPicPr>
            <a:picLocks noChangeAspect="1"/>
          </p:cNvPicPr>
          <p:nvPr/>
        </p:nvPicPr>
        <p:blipFill>
          <a:blip r:embed="rId2"/>
          <a:srcRect/>
          <a:stretch>
            <a:fillRect/>
          </a:stretch>
        </p:blipFill>
        <p:spPr bwMode="auto">
          <a:xfrm>
            <a:off x="7872889" y="4108876"/>
            <a:ext cx="3609197" cy="2372810"/>
          </a:xfrm>
          <a:prstGeom prst="rect">
            <a:avLst/>
          </a:prstGeom>
          <a:noFill/>
          <a:ln w="9525">
            <a:noFill/>
            <a:miter lim="800000"/>
            <a:headEnd/>
            <a:tailEnd/>
          </a:ln>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FUTURE SCOPE</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p:cNvSpPr>
            <a:spLocks noGrp="1"/>
          </p:cNvSpPr>
          <p:nvPr>
            <p:ph idx="1"/>
          </p:nvPr>
        </p:nvSpPr>
        <p:spPr>
          <a:xfrm>
            <a:off x="1090708" y="2468031"/>
            <a:ext cx="5217495" cy="3712849"/>
          </a:xfrm>
        </p:spPr>
        <p:txBody>
          <a:bodyPr>
            <a:normAutofit fontScale="85000" lnSpcReduction="20000"/>
          </a:bodyPr>
          <a:lstStyle/>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Processing(NLP) : Integrating NLP techniques can enhance the accuracy of the system in detecting fake news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sentiment and one of the news article.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Incorporating multimedia content : The  system can be further improved by incorporating multimedia content such as images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videos,to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detect fake news that are propagated through such means.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Mobile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Application:Developing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 mobile application for the system can make it more accessible to users on-to-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go,thus</a:t>
            </a:r>
            <a:r>
              <a:rPr lang="en-IN" sz="1800" dirty="0">
                <a:effectLst/>
                <a:latin typeface="Calibri" panose="020F0502020204030204" pitchFamily="34" charset="0"/>
                <a:ea typeface="Calibri" panose="020F0502020204030204" pitchFamily="34" charset="0"/>
                <a:cs typeface="Times New Roman" panose="02020603050405020304" pitchFamily="18" charset="0"/>
              </a:rPr>
              <a:t>  enhancing its usability and user engagement.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just a few of the potential areas for future development and improvement of the Fake News Detection System using Multinomial.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Fake News Detection in the Medical Field Using Machine Learning Techniques  | IIETA"/>
          <p:cNvPicPr>
            <a:picLocks noChangeAspect="1"/>
          </p:cNvPicPr>
          <p:nvPr/>
        </p:nvPicPr>
        <p:blipFill>
          <a:blip r:embed="rId1"/>
          <a:srcRect/>
          <a:stretch>
            <a:fillRect/>
          </a:stretch>
        </p:blipFill>
        <p:spPr bwMode="auto">
          <a:xfrm>
            <a:off x="6308203" y="2918078"/>
            <a:ext cx="5388610" cy="2433955"/>
          </a:xfrm>
          <a:prstGeom prst="rect">
            <a:avLst/>
          </a:prstGeom>
          <a:noFill/>
          <a:ln w="9525">
            <a:noFill/>
            <a:miter lim="800000"/>
            <a:headEnd/>
            <a:tailEnd/>
          </a:ln>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610" y="1018572"/>
            <a:ext cx="9296985" cy="671332"/>
          </a:xfrm>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I                                                                                         IMPLEMENTATION</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pic>
        <p:nvPicPr>
          <p:cNvPr id="4" name="Content Placeholder 3"/>
          <p:cNvPicPr>
            <a:picLocks noGrp="1" noChangeAspect="1"/>
          </p:cNvPicPr>
          <p:nvPr>
            <p:ph idx="1"/>
          </p:nvPr>
        </p:nvPicPr>
        <p:blipFill>
          <a:blip r:embed="rId1"/>
          <a:srcRect/>
          <a:stretch>
            <a:fillRect/>
          </a:stretch>
        </p:blipFill>
        <p:spPr bwMode="auto">
          <a:xfrm>
            <a:off x="2922494" y="2483225"/>
            <a:ext cx="6338047" cy="3908610"/>
          </a:xfrm>
          <a:prstGeom prst="rect">
            <a:avLst/>
          </a:prstGeom>
          <a:noFill/>
          <a:ln w="9525">
            <a:noFill/>
            <a:miter lim="800000"/>
            <a:headEnd/>
            <a:tailEnd/>
          </a:ln>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8761413" cy="706964"/>
          </a:xfrm>
        </p:spPr>
        <p:txBody>
          <a:bodyPr/>
          <a:lstStyle/>
          <a:p>
            <a:r>
              <a:rPr lang="en-IN" sz="1800" b="1" spc="15" dirty="0">
                <a:solidFill>
                  <a:srgbClr val="383838"/>
                </a:solidFill>
                <a:highlight>
                  <a:srgbClr val="FFFFFF"/>
                </a:highlight>
                <a:latin typeface="Arial" panose="020B0604020202020204" pitchFamily="34" charset="0"/>
                <a:cs typeface="Times New Roman" panose="02020603050405020304" pitchFamily="18" charset="0"/>
              </a:rPr>
              <a:t> CONCLUSION</a:t>
            </a:r>
            <a:endParaRPr lang="en-IN" dirty="0"/>
          </a:p>
        </p:txBody>
      </p:sp>
      <p:sp>
        <p:nvSpPr>
          <p:cNvPr id="3" name="Content Placeholder 2"/>
          <p:cNvSpPr>
            <a:spLocks noGrp="1"/>
          </p:cNvSpPr>
          <p:nvPr>
            <p:ph idx="1"/>
          </p:nvPr>
        </p:nvSpPr>
        <p:spPr>
          <a:xfrm>
            <a:off x="481855" y="2603500"/>
            <a:ext cx="7315946" cy="3416300"/>
          </a:xfrm>
        </p:spPr>
        <p:txBody>
          <a:bodyPr/>
          <a:lstStyle/>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The passive-aggressive classifier performed the best here and gave an accuracy of 93.12%....</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We can print a confusion matrix to gain insight into the number of false and true negatives and positives.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Fake news detection techniques can be divided into those based on style and those based on content, or fact-checking. Too often it is assumed that bad style (bad spelling, bad punctuation, limited vocabulary, using terms of abuse, ungrammaticality, etc.) is a safe indicator of fake news.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More than ever, this is a case where the machine’s opinion must be backed up by clear and fully verifiable indications for the basis of its decision, in terms of the facts checked and the authority by which the truth of each fact was determined</a:t>
            </a:r>
            <a:r>
              <a:rPr lang="en-US" sz="1800" spc="15" dirty="0">
                <a:solidFill>
                  <a:srgbClr val="383838"/>
                </a:solidFill>
                <a:effectLst/>
                <a:highlight>
                  <a:srgbClr val="FFFFFF"/>
                </a:highlight>
                <a:latin typeface="Arial" panose="020B0604020202020204" pitchFamily="34"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pic>
        <p:nvPicPr>
          <p:cNvPr id="4" name="Picture 3" descr="Fake News Detection | End to End NLP ..."/>
          <p:cNvPicPr>
            <a:picLocks noChangeAspect="1"/>
          </p:cNvPicPr>
          <p:nvPr/>
        </p:nvPicPr>
        <p:blipFill>
          <a:blip r:embed="rId1"/>
          <a:srcRect/>
          <a:stretch>
            <a:fillRect/>
          </a:stretch>
        </p:blipFill>
        <p:spPr bwMode="auto">
          <a:xfrm>
            <a:off x="8140700" y="2767330"/>
            <a:ext cx="3569445" cy="2796540"/>
          </a:xfrm>
          <a:prstGeom prst="rect">
            <a:avLst/>
          </a:prstGeom>
          <a:noFill/>
          <a:ln w="9525">
            <a:noFill/>
            <a:miter lim="800000"/>
            <a:headEnd/>
            <a:tailEnd/>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endParaRPr lang="en-IN" b="1" dirty="0"/>
          </a:p>
        </p:txBody>
      </p:sp>
      <p:pic>
        <p:nvPicPr>
          <p:cNvPr id="4" name="Content Placeholder 3" descr="Fake News Detector using Python"/>
          <p:cNvPicPr>
            <a:picLocks noGrp="1" noChangeAspect="1"/>
          </p:cNvPicPr>
          <p:nvPr>
            <p:ph idx="1"/>
          </p:nvPr>
        </p:nvPicPr>
        <p:blipFill>
          <a:blip r:embed="rId1"/>
          <a:srcRect/>
          <a:stretch>
            <a:fillRect/>
          </a:stretch>
        </p:blipFill>
        <p:spPr bwMode="auto">
          <a:xfrm>
            <a:off x="1670304" y="2603500"/>
            <a:ext cx="9521952" cy="3416300"/>
          </a:xfrm>
          <a:prstGeom prst="rect">
            <a:avLst/>
          </a:prstGeom>
          <a:noFill/>
          <a:ln w="9525">
            <a:noFill/>
            <a:miter lim="800000"/>
            <a:headEnd/>
            <a:tailEnd/>
          </a:ln>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ABSTRACT</a:t>
            </a:r>
            <a:endParaRPr lang="en-IN" b="1" dirty="0"/>
          </a:p>
        </p:txBody>
      </p:sp>
      <p:sp>
        <p:nvSpPr>
          <p:cNvPr id="3" name="Content Placeholder 2"/>
          <p:cNvSpPr>
            <a:spLocks noGrp="1"/>
          </p:cNvSpPr>
          <p:nvPr>
            <p:ph idx="1"/>
          </p:nvPr>
        </p:nvSpPr>
        <p:spPr>
          <a:xfrm>
            <a:off x="1154954" y="2603500"/>
            <a:ext cx="10244566" cy="3416300"/>
          </a:xfrm>
        </p:spPr>
        <p:txBody>
          <a:bodyPr/>
          <a:lstStyle/>
          <a:p>
            <a:pPr algn="just"/>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the age of digital media, fake news is a serious problem because it spreads misinformation and harms individuals, organizations, and even entire nations which is a challenging aspect. This study proposes a natural language processing  approach for detecting fake news. In the proposed approach, a categorization model is developed with four different types of machine learning algorithms, evaluating the content and aesthetic components of news stories. The performance of the proposed model is </a:t>
            </a:r>
            <a:r>
              <a:rPr lang="en-IN"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analyzed</a:t>
            </a:r>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by using a large dataset of real and fake news articles and the results show that it outperforms many existing systems. The proposed findings demonstrate the potential of machine learning techniques, such as logistic regression, decision tree, BERT, and passive aggressive algorithms to address the fake news detection challenges</a:t>
            </a:r>
            <a:r>
              <a:rPr lang="en-IN" sz="1800" dirty="0">
                <a:solidFill>
                  <a:srgbClr val="333333"/>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INTRODUCTION</a:t>
            </a:r>
            <a:endParaRPr lang="en-IN" b="1" dirty="0"/>
          </a:p>
        </p:txBody>
      </p:sp>
      <p:sp>
        <p:nvSpPr>
          <p:cNvPr id="3" name="Content Placeholder 2"/>
          <p:cNvSpPr>
            <a:spLocks noGrp="1"/>
          </p:cNvSpPr>
          <p:nvPr>
            <p:ph idx="1"/>
          </p:nvPr>
        </p:nvSpPr>
        <p:spPr>
          <a:xfrm>
            <a:off x="1154954" y="2560320"/>
            <a:ext cx="10122646" cy="3901440"/>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introduction of the internet and the  rapid evolution of social  media platforms such  as Facebook and Twitter have outdated newspapers, magazines, articles etc which  were the main source of  valid information.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The social media platforms are extremely powerful in their current state are and known for their ability to allow users to discuss and share ideas.</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But introduction of such platforms are also used in a negative way by certain people or organizations in the society commonly for monetary gain  and in other cases for creating their own opinions, manipulating and misguiding peoples mindsets.</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This process is generally what we call spreading fake news which can be really dangerous and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extremely harmful.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169" y="2359659"/>
            <a:ext cx="10338815" cy="4297172"/>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There have been a large number of reports everyday regarding fake news.</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People should not forward any news which they get to others without knowing whether it is real or fake.</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Basically when news is created all the information regarding author is also given, but in worst cases blind news gets forwarded hence we need to find and eradicate this from the starting stage itself.</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Even general public has a major role in spreading of news be it fake or real.</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4464" y="4508245"/>
            <a:ext cx="3421801" cy="199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603500"/>
            <a:ext cx="10222960" cy="3416300"/>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Everyone relies on a variety of online resources for news. It changes the way people use information and news from traditional to digital, resulting in comfort and speed for both newsletters and news readers.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With so many social media platforms like Facebook, Twitter etc., news is spreading fast among millions of users because social media has made it easier to share information.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It makes it easy to access and share data and technology transformation. It is so easy to produce news in these forums that there may be false stories.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dirty="0">
                <a:latin typeface="Calibri" panose="020F0502020204030204" pitchFamily="34" charset="0"/>
                <a:ea typeface="Calibri" panose="020F0502020204030204" pitchFamily="34" charset="0"/>
                <a:cs typeface="Times New Roman" panose="02020603050405020304" pitchFamily="18" charset="0"/>
              </a:rPr>
              <a:t>F</a:t>
            </a:r>
            <a:r>
              <a:rPr lang="en-IN" sz="1800" dirty="0">
                <a:effectLst/>
                <a:latin typeface="Calibri" panose="020F0502020204030204" pitchFamily="34" charset="0"/>
                <a:ea typeface="Calibri" panose="020F0502020204030204" pitchFamily="34" charset="0"/>
                <a:cs typeface="Times New Roman" panose="02020603050405020304" pitchFamily="18" charset="0"/>
              </a:rPr>
              <a:t>ake news has become one of the main concerns as it can undermine governments that put modern society at risk.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646788"/>
          </a:xfrm>
        </p:spPr>
        <p:txBody>
          <a:bodyPr/>
          <a:lstStyle/>
          <a:p>
            <a:r>
              <a:rPr lang="en-IN" sz="3600" dirty="0"/>
              <a:t>                 </a:t>
            </a:r>
            <a:r>
              <a:rPr lang="en-IN" sz="3600" b="1" dirty="0"/>
              <a:t>SYSTEM REQURIMENTS</a:t>
            </a:r>
            <a:br>
              <a:rPr lang="en-IN" sz="3600" b="1" dirty="0"/>
            </a:br>
            <a:r>
              <a:rPr lang="en-IN" sz="3600" b="1" dirty="0"/>
              <a:t>                    </a:t>
            </a:r>
            <a:r>
              <a:rPr lang="en-IN" sz="2400" b="1" dirty="0"/>
              <a:t>SOFTWARE REQURIMENTS</a:t>
            </a:r>
            <a:br>
              <a:rPr lang="en-IN" sz="3600" dirty="0"/>
            </a:br>
            <a:endParaRPr lang="en-IN" dirty="0"/>
          </a:p>
        </p:txBody>
      </p:sp>
      <p:sp>
        <p:nvSpPr>
          <p:cNvPr id="3" name="Content Placeholder 2"/>
          <p:cNvSpPr>
            <a:spLocks noGrp="1"/>
          </p:cNvSpPr>
          <p:nvPr>
            <p:ph idx="1"/>
          </p:nvPr>
        </p:nvSpPr>
        <p:spPr>
          <a:xfrm>
            <a:off x="918259" y="2468031"/>
            <a:ext cx="5783484" cy="3851746"/>
          </a:xfrm>
        </p:spPr>
        <p:txBody>
          <a:bodyPr>
            <a:normAutofit fontScale="85000" lnSpcReduction="10000"/>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Programming Language: Python is commonly used for NLP tasks  due to it extensive libraries such as NLKT, scikit-learn for deep learning.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Development Environment : DEs like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Jupyter</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Note book,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Pycharm</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or Visual Studio code.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Database Management System (DBMS): Optional for storing large datasets efficiently.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90220">
              <a:lnSpc>
                <a:spcPct val="150000"/>
              </a:lnSpc>
              <a:spcAft>
                <a:spcPts val="1000"/>
              </a:spcAft>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Example: SQLite , MySQL or MongoDB.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endParaRPr lang="en-IN" dirty="0"/>
          </a:p>
        </p:txBody>
      </p:sp>
      <p:pic>
        <p:nvPicPr>
          <p:cNvPr id="5" name="Picture 8" descr="10,697 System Requirements Images, Stock Photos, 3D object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32830" y="3194613"/>
            <a:ext cx="3345084" cy="2326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HARDWARE REQURIMENTS</a:t>
            </a:r>
            <a:endParaRPr lang="en-IN" b="1" dirty="0"/>
          </a:p>
        </p:txBody>
      </p:sp>
      <p:sp>
        <p:nvSpPr>
          <p:cNvPr id="3" name="Content Placeholder 2"/>
          <p:cNvSpPr>
            <a:spLocks noGrp="1"/>
          </p:cNvSpPr>
          <p:nvPr>
            <p:ph idx="1"/>
          </p:nvPr>
        </p:nvSpPr>
        <p:spPr>
          <a:xfrm>
            <a:off x="1154954" y="2603500"/>
            <a:ext cx="6183395" cy="3416300"/>
          </a:xfrm>
        </p:spPr>
        <p:txBody>
          <a:bodyPr/>
          <a:lstStyle/>
          <a:p>
            <a:pPr>
              <a:lnSpc>
                <a:spcPct val="150000"/>
              </a:lnSpc>
              <a:spcAft>
                <a:spcPts val="1000"/>
              </a:spcAft>
              <a:buFont typeface="Arial" panose="020B0604020202020204" pitchFamily="34" charset="0"/>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Sufficient  resources(CPU/GPU) for training ,interface , depending on the size of the dataset and complexity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Storage space for storing datasets , trained models and intermediate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098" name="Picture 2" descr="Hardware Requirements for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9668" y="2916821"/>
            <a:ext cx="3115097" cy="2210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14256</Words>
  <Application>WPS Presentation</Application>
  <PresentationFormat>Custom</PresentationFormat>
  <Paragraphs>211</Paragraphs>
  <Slides>29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SimSun</vt:lpstr>
      <vt:lpstr>Wingdings</vt:lpstr>
      <vt:lpstr>Wingdings 3</vt:lpstr>
      <vt:lpstr>Arial</vt:lpstr>
      <vt:lpstr>Calibri</vt:lpstr>
      <vt:lpstr>Times New Roman</vt:lpstr>
      <vt:lpstr>Symbol</vt:lpstr>
      <vt:lpstr>Segoe UI</vt:lpstr>
      <vt:lpstr>Century Gothic</vt:lpstr>
      <vt:lpstr>Microsoft YaHei</vt:lpstr>
      <vt:lpstr>Arial Unicode MS</vt:lpstr>
      <vt:lpstr>ff2</vt:lpstr>
      <vt:lpstr>Segoe Print</vt:lpstr>
      <vt:lpstr>Georgia</vt:lpstr>
      <vt:lpstr>Ion Boardroom</vt:lpstr>
      <vt:lpstr>             FAKE NEWS DETECTION                             USING                                NLP team Leader: ATTHILI SANTHOSHI Team Member KETHINENI BHAVYA VIGNAN’S INSTITUTE OF MANAGEMENT AND TECHNOLOGY FOR WOMEN (VMTW)</vt:lpstr>
      <vt:lpstr>      CONTEXT</vt:lpstr>
      <vt:lpstr>                           </vt:lpstr>
      <vt:lpstr>                         ABSTRACT</vt:lpstr>
      <vt:lpstr>                          INTRODUCTION</vt:lpstr>
      <vt:lpstr>PowerPoint 演示文稿</vt:lpstr>
      <vt:lpstr>PowerPoint 演示文稿</vt:lpstr>
      <vt:lpstr>                 SYSTEM REQURIMENTS                     SOFTWARE REQURIMENTS </vt:lpstr>
      <vt:lpstr>               HARDWARE REQURIMENTS</vt:lpstr>
      <vt:lpstr>                    DATA REQURIMENTS</vt:lpstr>
      <vt:lpstr>                 NLP LIBRARIES AND TOOLS </vt:lpstr>
      <vt:lpstr>                                 LITERATURE REVIEW </vt:lpstr>
      <vt:lpstr>Detecting Fake News with Deep Learning” by Yang, K. et al. (2018) Linguistic Features for Fake News Detection </vt:lpstr>
      <vt:lpstr>                                                                EXISTING LIMITATION </vt:lpstr>
      <vt:lpstr>PowerPoint 演示文稿</vt:lpstr>
      <vt:lpstr>                                      Where Exposure To Fake News Is Highest</vt:lpstr>
      <vt:lpstr>                           PROPOSED SYSTEM </vt:lpstr>
      <vt:lpstr>PowerPoint 演示文稿</vt:lpstr>
      <vt:lpstr>PowerPoint 演示文稿</vt:lpstr>
      <vt:lpstr>PowerPoint 演示文稿</vt:lpstr>
      <vt:lpstr>                         SYSTEM ARCHEITURE </vt:lpstr>
      <vt:lpstr>PowerPoint 演示文稿</vt:lpstr>
      <vt:lpstr>          MACHINE LEARNING MODELS</vt:lpstr>
      <vt:lpstr>PowerPoint 演示文稿</vt:lpstr>
      <vt:lpstr>PowerPoint 演示文稿</vt:lpstr>
      <vt:lpstr>            OUTPUT OF THE MODELS</vt:lpstr>
      <vt:lpstr>                                                              FUTURE SCOPE </vt:lpstr>
      <vt:lpstr>                                                                                          I                                                                                         IMPLEMENTATION </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Baby Harshitha Nagarapu</dc:creator>
  <cp:lastModifiedBy>ACER</cp:lastModifiedBy>
  <cp:revision>23</cp:revision>
  <dcterms:created xsi:type="dcterms:W3CDTF">2024-05-02T12:50:00Z</dcterms:created>
  <dcterms:modified xsi:type="dcterms:W3CDTF">2024-07-19T06:28:54Z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F4EF3EFDDBED4510AA345C2A39B94EE9_13</vt:lpwstr>
  </property>
  <property fmtid="{D5CDD505-2E9C-101B-9397-08002B2CF9AE}" pid="3" name="KSOProductBuildVer">
    <vt:lpwstr>1033-12.2.0.17153</vt:lpwstr>
  </property>
</Properties>
</file>