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0" r:id="rId3"/>
    <p:sldId id="337" r:id="rId5"/>
    <p:sldId id="342" r:id="rId6"/>
    <p:sldId id="341" r:id="rId7"/>
    <p:sldId id="343" r:id="rId8"/>
    <p:sldId id="331" r:id="rId9"/>
    <p:sldId id="344" r:id="rId10"/>
    <p:sldId id="346" r:id="rId11"/>
    <p:sldId id="354" r:id="rId12"/>
    <p:sldId id="348" r:id="rId13"/>
    <p:sldId id="353" r:id="rId14"/>
    <p:sldId id="351" r:id="rId15"/>
    <p:sldId id="352" r:id="rId16"/>
    <p:sldId id="349" r:id="rId17"/>
    <p:sldId id="350" r:id="rId18"/>
    <p:sldId id="356" r:id="rId19"/>
    <p:sldId id="357" r:id="rId20"/>
    <p:sldId id="358" r:id="rId21"/>
    <p:sldId id="347" r:id="rId22"/>
    <p:sldId id="359" r:id="rId23"/>
    <p:sldId id="360" r:id="rId24"/>
    <p:sldId id="361" r:id="rId25"/>
    <p:sldId id="362" r:id="rId26"/>
  </p:sldIdLst>
  <p:sldSz cx="9144000" cy="5715000" type="screen16x10"/>
  <p:notesSz cx="6858000" cy="9144000"/>
  <p:custDataLst>
    <p:tags r:id="rId3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8" autoAdjust="0"/>
    <p:restoredTop sz="94712"/>
  </p:normalViewPr>
  <p:slideViewPr>
    <p:cSldViewPr snapToGrid="0">
      <p:cViewPr varScale="1">
        <p:scale>
          <a:sx n="128" d="100"/>
          <a:sy n="128" d="100"/>
        </p:scale>
        <p:origin x="8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panose="020B0604020202020204"/>
              </a:rPr>
              <a:t>Click to move the slide</a:t>
            </a:r>
            <a:endParaRPr lang="en-US" sz="4400" b="0" strike="noStrike" spc="-1">
              <a:latin typeface="Arial" panose="020B0604020202020204"/>
            </a:endParaRPr>
          </a:p>
        </p:txBody>
      </p:sp>
      <p:sp>
        <p:nvSpPr>
          <p:cNvPr id="13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panose="020B0604020202020204"/>
              </a:rPr>
              <a:t>Click to edit the notes format</a:t>
            </a:r>
            <a:endParaRPr lang="en-US" sz="2000" b="0" strike="noStrike" spc="-1">
              <a:latin typeface="Arial" panose="020B0604020202020204"/>
            </a:endParaRPr>
          </a:p>
        </p:txBody>
      </p:sp>
      <p:sp>
        <p:nvSpPr>
          <p:cNvPr id="13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panose="02020603050405020304"/>
              </a:rPr>
              <a:t>&lt;header&gt;</a:t>
            </a:r>
            <a:endParaRPr lang="en-US" sz="1400" b="0" strike="noStrike" spc="-1">
              <a:latin typeface="Times New Roman" panose="02020603050405020304"/>
            </a:endParaRPr>
          </a:p>
        </p:txBody>
      </p:sp>
      <p:sp>
        <p:nvSpPr>
          <p:cNvPr id="132"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panose="02020603050405020304"/>
              </a:defRPr>
            </a:lvl1pPr>
          </a:lstStyle>
          <a:p>
            <a:pPr algn="r">
              <a:buNone/>
            </a:pPr>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133"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134"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panose="02020603050405020304"/>
              </a:defRPr>
            </a:lvl1pPr>
          </a:lstStyle>
          <a:p>
            <a:pPr algn="r">
              <a:buNone/>
            </a:pPr>
            <a:fld id="{F139CCDA-969A-4E84-9E67-8BDD31E01FD3}"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1" normalizeH="0" baseline="0" noProof="0">
              <a:ln>
                <a:noFill/>
              </a:ln>
              <a:solidFill>
                <a:prstClr val="black"/>
              </a:solidFill>
              <a:effectLst/>
              <a:uLnTx/>
              <a:uFillTx/>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2400" b="0" i="0" u="none" strike="noStrike" kern="1200" cap="none" spc="-1" normalizeH="0" baseline="0" noProof="0">
              <a:ln>
                <a:noFill/>
              </a:ln>
              <a:solidFill>
                <a:prstClr val="black"/>
              </a:solidFill>
              <a:effectLst/>
              <a:uLnTx/>
              <a:uFillTx/>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r>
              <a:rPr lang="zh-CN" sz="1000" b="0" strike="noStrike" spc="-1">
                <a:latin typeface="Arial" panose="020B0604020202020204"/>
              </a:rPr>
              <a:t>在 </a:t>
            </a:r>
            <a:r>
              <a:rPr lang="en-US" sz="1000" b="0" strike="noStrike" spc="-1">
                <a:latin typeface="Arial" panose="020B0604020202020204"/>
              </a:rPr>
              <a:t>LLVM </a:t>
            </a:r>
            <a:r>
              <a:rPr lang="zh-CN" sz="1000" b="0" strike="noStrike" spc="-1">
                <a:latin typeface="Arial" panose="020B0604020202020204"/>
              </a:rPr>
              <a:t>编译器源代码中</a:t>
            </a:r>
            <a:r>
              <a:rPr lang="en-US" sz="1000" b="0" strike="noStrike" spc="-1">
                <a:latin typeface="Arial" panose="020B0604020202020204"/>
              </a:rPr>
              <a:t>,PrologEpilogInserter.cpp </a:t>
            </a:r>
            <a:r>
              <a:rPr lang="zh-CN" sz="1000" b="0" strike="noStrike" spc="-1">
                <a:latin typeface="Arial" panose="020B0604020202020204"/>
              </a:rPr>
              <a:t>这个文件实现了函数</a:t>
            </a:r>
            <a:r>
              <a:rPr lang="en-US" sz="1000" b="0" strike="noStrike" spc="-1">
                <a:latin typeface="Arial" panose="020B0604020202020204"/>
              </a:rPr>
              <a:t>Prologue</a:t>
            </a:r>
            <a:r>
              <a:rPr lang="zh-CN" sz="1000" b="0" strike="noStrike" spc="-1">
                <a:latin typeface="Arial" panose="020B0604020202020204"/>
              </a:rPr>
              <a:t>和</a:t>
            </a:r>
            <a:r>
              <a:rPr lang="en-US" sz="1000" b="0" strike="noStrike" spc="-1">
                <a:latin typeface="Arial" panose="020B0604020202020204"/>
              </a:rPr>
              <a:t>Epilogue(</a:t>
            </a:r>
            <a:r>
              <a:rPr lang="zh-CN" sz="1000" b="0" strike="noStrike" spc="-1">
                <a:latin typeface="Arial" panose="020B0604020202020204"/>
              </a:rPr>
              <a:t>序言和结语</a:t>
            </a:r>
            <a:r>
              <a:rPr lang="en-US" sz="1000" b="0" strike="noStrike" spc="-1">
                <a:latin typeface="Arial" panose="020B0604020202020204"/>
              </a:rPr>
              <a:t>)</a:t>
            </a:r>
            <a:r>
              <a:rPr lang="zh-CN" sz="1000" b="0" strike="noStrike" spc="-1">
                <a:latin typeface="Arial" panose="020B0604020202020204"/>
              </a:rPr>
              <a:t>的插入逻辑。</a:t>
            </a:r>
            <a:endParaRPr lang="en-US" sz="1000" b="0" strike="noStrike" spc="-1">
              <a:latin typeface="Arial" panose="020B0604020202020204"/>
            </a:endParaRPr>
          </a:p>
          <a:p>
            <a:pPr marL="215900" indent="-215900">
              <a:lnSpc>
                <a:spcPct val="100000"/>
              </a:lnSpc>
              <a:buNone/>
            </a:pPr>
            <a:endParaRPr lang="en-US" sz="1000" b="0" strike="noStrike" spc="-1">
              <a:latin typeface="Arial" panose="020B0604020202020204"/>
            </a:endParaRPr>
          </a:p>
          <a:p>
            <a:pPr marL="215900" indent="-215900">
              <a:lnSpc>
                <a:spcPct val="100000"/>
              </a:lnSpc>
              <a:buNone/>
            </a:pPr>
            <a:r>
              <a:rPr lang="en-US" sz="1000" b="0" strike="noStrike" spc="-1">
                <a:latin typeface="Arial" panose="020B0604020202020204"/>
              </a:rPr>
              <a:t>Prologue</a:t>
            </a:r>
            <a:r>
              <a:rPr lang="zh-CN" sz="1000" b="0" strike="noStrike" spc="-1">
                <a:latin typeface="Arial" panose="020B0604020202020204"/>
              </a:rPr>
              <a:t>和</a:t>
            </a:r>
            <a:r>
              <a:rPr lang="en-US" sz="1000" b="0" strike="noStrike" spc="-1">
                <a:latin typeface="Arial" panose="020B0604020202020204"/>
              </a:rPr>
              <a:t>Epilogue</a:t>
            </a:r>
            <a:r>
              <a:rPr lang="zh-CN" sz="1000" b="0" strike="noStrike" spc="-1">
                <a:latin typeface="Arial" panose="020B0604020202020204"/>
              </a:rPr>
              <a:t>是函数体代码的开始和结束部分</a:t>
            </a:r>
            <a:r>
              <a:rPr lang="en-US" sz="1000" b="0" strike="noStrike" spc="-1">
                <a:latin typeface="Arial" panose="020B0604020202020204"/>
              </a:rPr>
              <a:t>,</a:t>
            </a:r>
            <a:r>
              <a:rPr lang="zh-CN" sz="1000" b="0" strike="noStrike" spc="-1">
                <a:latin typeface="Arial" panose="020B0604020202020204"/>
              </a:rPr>
              <a:t>通常负责如下工作</a:t>
            </a:r>
            <a:r>
              <a:rPr lang="en-US" sz="1000" b="0" strike="noStrike" spc="-1">
                <a:latin typeface="Arial" panose="020B0604020202020204"/>
              </a:rPr>
              <a:t>:</a:t>
            </a:r>
            <a:endParaRPr lang="en-US" sz="1000" b="0" strike="noStrike" spc="-1">
              <a:latin typeface="Arial" panose="020B0604020202020204"/>
            </a:endParaRPr>
          </a:p>
          <a:p>
            <a:pPr marL="215900" indent="-215900">
              <a:lnSpc>
                <a:spcPct val="100000"/>
              </a:lnSpc>
              <a:buNone/>
            </a:pP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在函数开始处为局部变量等分配栈空间</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保存寄存器的初始状态</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设置函数的链接信息</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在函数结束前恢复寄存器状态</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释放栈空间</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处理函数返回值</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其他</a:t>
            </a:r>
            <a:r>
              <a:rPr lang="en-US" sz="1000" b="0" strike="noStrike" spc="-1">
                <a:latin typeface="Arial" panose="020B0604020202020204"/>
              </a:rPr>
              <a:t>Calling Convention</a:t>
            </a:r>
            <a:r>
              <a:rPr lang="zh-CN" sz="1000" b="0" strike="noStrike" spc="-1">
                <a:latin typeface="Arial" panose="020B0604020202020204"/>
              </a:rPr>
              <a:t>要求的工作</a:t>
            </a:r>
            <a:endParaRPr lang="en-US" sz="1000" b="0" strike="noStrike" spc="-1">
              <a:latin typeface="Arial" panose="020B0604020202020204"/>
            </a:endParaRPr>
          </a:p>
          <a:p>
            <a:pPr marL="215900" indent="-215900">
              <a:lnSpc>
                <a:spcPct val="100000"/>
              </a:lnSpc>
              <a:buNone/>
            </a:pPr>
            <a:r>
              <a:rPr lang="en-US" sz="1000" b="0" strike="noStrike" spc="-1">
                <a:latin typeface="Arial" panose="020B0604020202020204"/>
              </a:rPr>
              <a:t>PrologEpilogInserter pass</a:t>
            </a:r>
            <a:r>
              <a:rPr lang="zh-CN" sz="1000" b="0" strike="noStrike" spc="-1">
                <a:latin typeface="Arial" panose="020B0604020202020204"/>
              </a:rPr>
              <a:t>会负责在</a:t>
            </a:r>
            <a:r>
              <a:rPr lang="en-US" sz="1000" b="0" strike="noStrike" spc="-1">
                <a:latin typeface="Arial" panose="020B0604020202020204"/>
              </a:rPr>
              <a:t>LLVM IR</a:t>
            </a:r>
            <a:r>
              <a:rPr lang="zh-CN" sz="1000" b="0" strike="noStrike" spc="-1">
                <a:latin typeface="Arial" panose="020B0604020202020204"/>
              </a:rPr>
              <a:t>的函数中插入适当的</a:t>
            </a:r>
            <a:r>
              <a:rPr lang="en-US" sz="1000" b="0" strike="noStrike" spc="-1">
                <a:latin typeface="Arial" panose="020B0604020202020204"/>
              </a:rPr>
              <a:t>Prologue</a:t>
            </a:r>
            <a:r>
              <a:rPr lang="zh-CN" sz="1000" b="0" strike="noStrike" spc="-1">
                <a:latin typeface="Arial" panose="020B0604020202020204"/>
              </a:rPr>
              <a:t>和</a:t>
            </a:r>
            <a:r>
              <a:rPr lang="en-US" sz="1000" b="0" strike="noStrike" spc="-1">
                <a:latin typeface="Arial" panose="020B0604020202020204"/>
              </a:rPr>
              <a:t>Epilogue</a:t>
            </a:r>
            <a:r>
              <a:rPr lang="zh-CN" sz="1000" b="0" strike="noStrike" spc="-1">
                <a:latin typeface="Arial" panose="020B0604020202020204"/>
              </a:rPr>
              <a:t>代码</a:t>
            </a:r>
            <a:r>
              <a:rPr lang="en-US" sz="1000" b="0" strike="noStrike" spc="-1">
                <a:latin typeface="Arial" panose="020B0604020202020204"/>
              </a:rPr>
              <a:t>,</a:t>
            </a:r>
            <a:r>
              <a:rPr lang="zh-CN" sz="1000" b="0" strike="noStrike" spc="-1">
                <a:latin typeface="Arial" panose="020B0604020202020204"/>
              </a:rPr>
              <a:t>主要功能有</a:t>
            </a:r>
            <a:r>
              <a:rPr lang="en-US" sz="1000" b="0" strike="noStrike" spc="-1">
                <a:latin typeface="Arial" panose="020B0604020202020204"/>
              </a:rPr>
              <a:t>:</a:t>
            </a:r>
            <a:endParaRPr lang="en-US" sz="1000" b="0" strike="noStrike" spc="-1">
              <a:latin typeface="Arial" panose="020B0604020202020204"/>
            </a:endParaRPr>
          </a:p>
          <a:p>
            <a:pPr marL="215900" indent="-215900">
              <a:lnSpc>
                <a:spcPct val="100000"/>
              </a:lnSpc>
              <a:buNone/>
            </a:pP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计算每个函数所需的栈帧大小</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插入栈指针操作和空间分配的</a:t>
            </a:r>
            <a:r>
              <a:rPr lang="en-US" sz="1000" b="0" strike="noStrike" spc="-1">
                <a:latin typeface="Arial" panose="020B0604020202020204"/>
              </a:rPr>
              <a:t>IR</a:t>
            </a:r>
            <a:r>
              <a:rPr lang="zh-CN" sz="1000" b="0" strike="noStrike" spc="-1">
                <a:latin typeface="Arial" panose="020B0604020202020204"/>
              </a:rPr>
              <a:t>代码</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保存和恢复寄存器</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处理参数传入和返回值</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确保</a:t>
            </a:r>
            <a:r>
              <a:rPr lang="en-US" sz="1000" b="0" strike="noStrike" spc="-1">
                <a:latin typeface="Arial" panose="020B0604020202020204"/>
              </a:rPr>
              <a:t>Prologue</a:t>
            </a:r>
            <a:r>
              <a:rPr lang="zh-CN" sz="1000" b="0" strike="noStrike" spc="-1">
                <a:latin typeface="Arial" panose="020B0604020202020204"/>
              </a:rPr>
              <a:t>和</a:t>
            </a:r>
            <a:r>
              <a:rPr lang="en-US" sz="1000" b="0" strike="noStrike" spc="-1">
                <a:latin typeface="Arial" panose="020B0604020202020204"/>
              </a:rPr>
              <a:t>Epilogue</a:t>
            </a:r>
            <a:r>
              <a:rPr lang="zh-CN" sz="1000" b="0" strike="noStrike" spc="-1">
                <a:latin typeface="Arial" panose="020B0604020202020204"/>
              </a:rPr>
              <a:t>匹配</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这样可以自动为目标机器产生正确的函数序言和结语</a:t>
            </a:r>
            <a:r>
              <a:rPr lang="en-US" sz="1000" b="0" strike="noStrike" spc="-1">
                <a:latin typeface="Arial" panose="020B0604020202020204"/>
              </a:rPr>
              <a:t>,</a:t>
            </a:r>
            <a:r>
              <a:rPr lang="zh-CN" sz="1000" b="0" strike="noStrike" spc="-1">
                <a:latin typeface="Arial" panose="020B0604020202020204"/>
              </a:rPr>
              <a:t>从而生成符合</a:t>
            </a:r>
            <a:r>
              <a:rPr lang="en-US" sz="1000" b="0" strike="noStrike" spc="-1">
                <a:latin typeface="Arial" panose="020B0604020202020204"/>
              </a:rPr>
              <a:t>Calling Convention</a:t>
            </a:r>
            <a:r>
              <a:rPr lang="zh-CN" sz="1000" b="0" strike="noStrike" spc="-1">
                <a:latin typeface="Arial" panose="020B0604020202020204"/>
              </a:rPr>
              <a:t>和</a:t>
            </a:r>
            <a:r>
              <a:rPr lang="en-US" sz="1000" b="0" strike="noStrike" spc="-1">
                <a:latin typeface="Arial" panose="020B0604020202020204"/>
              </a:rPr>
              <a:t>ABI</a:t>
            </a:r>
            <a:r>
              <a:rPr lang="zh-CN" sz="1000" b="0" strike="noStrike" spc="-1">
                <a:latin typeface="Arial" panose="020B0604020202020204"/>
              </a:rPr>
              <a:t>要求的机器代码。</a:t>
            </a: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dirty="0">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r>
              <a:rPr lang="zh-CN" sz="1000" b="0" strike="noStrike" spc="-1">
                <a:latin typeface="Arial" panose="020B0604020202020204"/>
              </a:rPr>
              <a:t>在 </a:t>
            </a:r>
            <a:r>
              <a:rPr lang="en-US" sz="1000" b="0" strike="noStrike" spc="-1">
                <a:latin typeface="Arial" panose="020B0604020202020204"/>
              </a:rPr>
              <a:t>LLVM </a:t>
            </a:r>
            <a:r>
              <a:rPr lang="zh-CN" sz="1000" b="0" strike="noStrike" spc="-1">
                <a:latin typeface="Arial" panose="020B0604020202020204"/>
              </a:rPr>
              <a:t>编译器源代码中</a:t>
            </a:r>
            <a:r>
              <a:rPr lang="en-US" sz="1000" b="0" strike="noStrike" spc="-1">
                <a:latin typeface="Arial" panose="020B0604020202020204"/>
              </a:rPr>
              <a:t>,PrologEpilogInserter.cpp </a:t>
            </a:r>
            <a:r>
              <a:rPr lang="zh-CN" sz="1000" b="0" strike="noStrike" spc="-1">
                <a:latin typeface="Arial" panose="020B0604020202020204"/>
              </a:rPr>
              <a:t>这个文件实现了函数</a:t>
            </a:r>
            <a:r>
              <a:rPr lang="en-US" sz="1000" b="0" strike="noStrike" spc="-1">
                <a:latin typeface="Arial" panose="020B0604020202020204"/>
              </a:rPr>
              <a:t>Prologue</a:t>
            </a:r>
            <a:r>
              <a:rPr lang="zh-CN" sz="1000" b="0" strike="noStrike" spc="-1">
                <a:latin typeface="Arial" panose="020B0604020202020204"/>
              </a:rPr>
              <a:t>和</a:t>
            </a:r>
            <a:r>
              <a:rPr lang="en-US" sz="1000" b="0" strike="noStrike" spc="-1">
                <a:latin typeface="Arial" panose="020B0604020202020204"/>
              </a:rPr>
              <a:t>Epilogue(</a:t>
            </a:r>
            <a:r>
              <a:rPr lang="zh-CN" sz="1000" b="0" strike="noStrike" spc="-1">
                <a:latin typeface="Arial" panose="020B0604020202020204"/>
              </a:rPr>
              <a:t>序言和结语</a:t>
            </a:r>
            <a:r>
              <a:rPr lang="en-US" sz="1000" b="0" strike="noStrike" spc="-1">
                <a:latin typeface="Arial" panose="020B0604020202020204"/>
              </a:rPr>
              <a:t>)</a:t>
            </a:r>
            <a:r>
              <a:rPr lang="zh-CN" sz="1000" b="0" strike="noStrike" spc="-1">
                <a:latin typeface="Arial" panose="020B0604020202020204"/>
              </a:rPr>
              <a:t>的插入逻辑。</a:t>
            </a:r>
            <a:endParaRPr lang="en-US" sz="1000" b="0" strike="noStrike" spc="-1">
              <a:latin typeface="Arial" panose="020B0604020202020204"/>
            </a:endParaRPr>
          </a:p>
          <a:p>
            <a:pPr marL="215900" indent="-215900">
              <a:lnSpc>
                <a:spcPct val="100000"/>
              </a:lnSpc>
              <a:buNone/>
            </a:pPr>
            <a:endParaRPr lang="en-US" sz="1000" b="0" strike="noStrike" spc="-1">
              <a:latin typeface="Arial" panose="020B0604020202020204"/>
            </a:endParaRPr>
          </a:p>
          <a:p>
            <a:pPr marL="215900" indent="-215900">
              <a:lnSpc>
                <a:spcPct val="100000"/>
              </a:lnSpc>
              <a:buNone/>
            </a:pPr>
            <a:r>
              <a:rPr lang="en-US" sz="1000" b="0" strike="noStrike" spc="-1">
                <a:latin typeface="Arial" panose="020B0604020202020204"/>
              </a:rPr>
              <a:t>Prologue</a:t>
            </a:r>
            <a:r>
              <a:rPr lang="zh-CN" sz="1000" b="0" strike="noStrike" spc="-1">
                <a:latin typeface="Arial" panose="020B0604020202020204"/>
              </a:rPr>
              <a:t>和</a:t>
            </a:r>
            <a:r>
              <a:rPr lang="en-US" sz="1000" b="0" strike="noStrike" spc="-1">
                <a:latin typeface="Arial" panose="020B0604020202020204"/>
              </a:rPr>
              <a:t>Epilogue</a:t>
            </a:r>
            <a:r>
              <a:rPr lang="zh-CN" sz="1000" b="0" strike="noStrike" spc="-1">
                <a:latin typeface="Arial" panose="020B0604020202020204"/>
              </a:rPr>
              <a:t>是函数体代码的开始和结束部分</a:t>
            </a:r>
            <a:r>
              <a:rPr lang="en-US" sz="1000" b="0" strike="noStrike" spc="-1">
                <a:latin typeface="Arial" panose="020B0604020202020204"/>
              </a:rPr>
              <a:t>,</a:t>
            </a:r>
            <a:r>
              <a:rPr lang="zh-CN" sz="1000" b="0" strike="noStrike" spc="-1">
                <a:latin typeface="Arial" panose="020B0604020202020204"/>
              </a:rPr>
              <a:t>通常负责如下工作</a:t>
            </a:r>
            <a:r>
              <a:rPr lang="en-US" sz="1000" b="0" strike="noStrike" spc="-1">
                <a:latin typeface="Arial" panose="020B0604020202020204"/>
              </a:rPr>
              <a:t>:</a:t>
            </a:r>
            <a:endParaRPr lang="en-US" sz="1000" b="0" strike="noStrike" spc="-1">
              <a:latin typeface="Arial" panose="020B0604020202020204"/>
            </a:endParaRPr>
          </a:p>
          <a:p>
            <a:pPr marL="215900" indent="-215900">
              <a:lnSpc>
                <a:spcPct val="100000"/>
              </a:lnSpc>
              <a:buNone/>
            </a:pP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在函数开始处为局部变量等分配栈空间</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保存寄存器的初始状态</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设置函数的链接信息</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在函数结束前恢复寄存器状态</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释放栈空间</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处理函数返回值</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其他</a:t>
            </a:r>
            <a:r>
              <a:rPr lang="en-US" sz="1000" b="0" strike="noStrike" spc="-1">
                <a:latin typeface="Arial" panose="020B0604020202020204"/>
              </a:rPr>
              <a:t>Calling Convention</a:t>
            </a:r>
            <a:r>
              <a:rPr lang="zh-CN" sz="1000" b="0" strike="noStrike" spc="-1">
                <a:latin typeface="Arial" panose="020B0604020202020204"/>
              </a:rPr>
              <a:t>要求的工作</a:t>
            </a:r>
            <a:endParaRPr lang="en-US" sz="1000" b="0" strike="noStrike" spc="-1">
              <a:latin typeface="Arial" panose="020B0604020202020204"/>
            </a:endParaRPr>
          </a:p>
          <a:p>
            <a:pPr marL="215900" indent="-215900">
              <a:lnSpc>
                <a:spcPct val="100000"/>
              </a:lnSpc>
              <a:buNone/>
            </a:pPr>
            <a:r>
              <a:rPr lang="en-US" sz="1000" b="0" strike="noStrike" spc="-1">
                <a:latin typeface="Arial" panose="020B0604020202020204"/>
              </a:rPr>
              <a:t>PrologEpilogInserter pass</a:t>
            </a:r>
            <a:r>
              <a:rPr lang="zh-CN" sz="1000" b="0" strike="noStrike" spc="-1">
                <a:latin typeface="Arial" panose="020B0604020202020204"/>
              </a:rPr>
              <a:t>会负责在</a:t>
            </a:r>
            <a:r>
              <a:rPr lang="en-US" sz="1000" b="0" strike="noStrike" spc="-1">
                <a:latin typeface="Arial" panose="020B0604020202020204"/>
              </a:rPr>
              <a:t>LLVM IR</a:t>
            </a:r>
            <a:r>
              <a:rPr lang="zh-CN" sz="1000" b="0" strike="noStrike" spc="-1">
                <a:latin typeface="Arial" panose="020B0604020202020204"/>
              </a:rPr>
              <a:t>的函数中插入适当的</a:t>
            </a:r>
            <a:r>
              <a:rPr lang="en-US" sz="1000" b="0" strike="noStrike" spc="-1">
                <a:latin typeface="Arial" panose="020B0604020202020204"/>
              </a:rPr>
              <a:t>Prologue</a:t>
            </a:r>
            <a:r>
              <a:rPr lang="zh-CN" sz="1000" b="0" strike="noStrike" spc="-1">
                <a:latin typeface="Arial" panose="020B0604020202020204"/>
              </a:rPr>
              <a:t>和</a:t>
            </a:r>
            <a:r>
              <a:rPr lang="en-US" sz="1000" b="0" strike="noStrike" spc="-1">
                <a:latin typeface="Arial" panose="020B0604020202020204"/>
              </a:rPr>
              <a:t>Epilogue</a:t>
            </a:r>
            <a:r>
              <a:rPr lang="zh-CN" sz="1000" b="0" strike="noStrike" spc="-1">
                <a:latin typeface="Arial" panose="020B0604020202020204"/>
              </a:rPr>
              <a:t>代码</a:t>
            </a:r>
            <a:r>
              <a:rPr lang="en-US" sz="1000" b="0" strike="noStrike" spc="-1">
                <a:latin typeface="Arial" panose="020B0604020202020204"/>
              </a:rPr>
              <a:t>,</a:t>
            </a:r>
            <a:r>
              <a:rPr lang="zh-CN" sz="1000" b="0" strike="noStrike" spc="-1">
                <a:latin typeface="Arial" panose="020B0604020202020204"/>
              </a:rPr>
              <a:t>主要功能有</a:t>
            </a:r>
            <a:r>
              <a:rPr lang="en-US" sz="1000" b="0" strike="noStrike" spc="-1">
                <a:latin typeface="Arial" panose="020B0604020202020204"/>
              </a:rPr>
              <a:t>:</a:t>
            </a:r>
            <a:endParaRPr lang="en-US" sz="1000" b="0" strike="noStrike" spc="-1">
              <a:latin typeface="Arial" panose="020B0604020202020204"/>
            </a:endParaRPr>
          </a:p>
          <a:p>
            <a:pPr marL="215900" indent="-215900">
              <a:lnSpc>
                <a:spcPct val="100000"/>
              </a:lnSpc>
              <a:buNone/>
            </a:pP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计算每个函数所需的栈帧大小</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插入栈指针操作和空间分配的</a:t>
            </a:r>
            <a:r>
              <a:rPr lang="en-US" sz="1000" b="0" strike="noStrike" spc="-1">
                <a:latin typeface="Arial" panose="020B0604020202020204"/>
              </a:rPr>
              <a:t>IR</a:t>
            </a:r>
            <a:r>
              <a:rPr lang="zh-CN" sz="1000" b="0" strike="noStrike" spc="-1">
                <a:latin typeface="Arial" panose="020B0604020202020204"/>
              </a:rPr>
              <a:t>代码</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保存和恢复寄存器</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处理参数传入和返回值</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确保</a:t>
            </a:r>
            <a:r>
              <a:rPr lang="en-US" sz="1000" b="0" strike="noStrike" spc="-1">
                <a:latin typeface="Arial" panose="020B0604020202020204"/>
              </a:rPr>
              <a:t>Prologue</a:t>
            </a:r>
            <a:r>
              <a:rPr lang="zh-CN" sz="1000" b="0" strike="noStrike" spc="-1">
                <a:latin typeface="Arial" panose="020B0604020202020204"/>
              </a:rPr>
              <a:t>和</a:t>
            </a:r>
            <a:r>
              <a:rPr lang="en-US" sz="1000" b="0" strike="noStrike" spc="-1">
                <a:latin typeface="Arial" panose="020B0604020202020204"/>
              </a:rPr>
              <a:t>Epilogue</a:t>
            </a:r>
            <a:r>
              <a:rPr lang="zh-CN" sz="1000" b="0" strike="noStrike" spc="-1">
                <a:latin typeface="Arial" panose="020B0604020202020204"/>
              </a:rPr>
              <a:t>匹配</a:t>
            </a:r>
            <a:endParaRPr lang="en-US" sz="1000" b="0" strike="noStrike" spc="-1">
              <a:latin typeface="Arial" panose="020B0604020202020204"/>
            </a:endParaRPr>
          </a:p>
          <a:p>
            <a:pPr marL="215900" indent="-215900">
              <a:lnSpc>
                <a:spcPct val="100000"/>
              </a:lnSpc>
              <a:buNone/>
            </a:pPr>
            <a:r>
              <a:rPr lang="zh-CN" sz="1000" b="0" strike="noStrike" spc="-1">
                <a:latin typeface="Arial" panose="020B0604020202020204"/>
              </a:rPr>
              <a:t>这样可以自动为目标机器产生正确的函数序言和结语</a:t>
            </a:r>
            <a:r>
              <a:rPr lang="en-US" sz="1000" b="0" strike="noStrike" spc="-1">
                <a:latin typeface="Arial" panose="020B0604020202020204"/>
              </a:rPr>
              <a:t>,</a:t>
            </a:r>
            <a:r>
              <a:rPr lang="zh-CN" sz="1000" b="0" strike="noStrike" spc="-1">
                <a:latin typeface="Arial" panose="020B0604020202020204"/>
              </a:rPr>
              <a:t>从而生成符合</a:t>
            </a:r>
            <a:r>
              <a:rPr lang="en-US" sz="1000" b="0" strike="noStrike" spc="-1">
                <a:latin typeface="Arial" panose="020B0604020202020204"/>
              </a:rPr>
              <a:t>Calling Convention</a:t>
            </a:r>
            <a:r>
              <a:rPr lang="zh-CN" sz="1000" b="0" strike="noStrike" spc="-1">
                <a:latin typeface="Arial" panose="020B0604020202020204"/>
              </a:rPr>
              <a:t>和</a:t>
            </a:r>
            <a:r>
              <a:rPr lang="en-US" sz="1000" b="0" strike="noStrike" spc="-1">
                <a:latin typeface="Arial" panose="020B0604020202020204"/>
              </a:rPr>
              <a:t>ABI</a:t>
            </a:r>
            <a:r>
              <a:rPr lang="zh-CN" sz="1000" b="0" strike="noStrike" spc="-1">
                <a:latin typeface="Arial" panose="020B0604020202020204"/>
              </a:rPr>
              <a:t>要求的机器代码。</a:t>
            </a: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dirty="0">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dirty="0">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687388" y="685800"/>
            <a:ext cx="5480050" cy="3425825"/>
          </a:xfrm>
          <a:prstGeom prst="rect">
            <a:avLst/>
          </a:prstGeom>
          <a:ln w="0">
            <a:noFill/>
          </a:ln>
        </p:spPr>
      </p:sp>
      <p:sp>
        <p:nvSpPr>
          <p:cNvPr id="296" name="PlaceHolder 2"/>
          <p:cNvSpPr>
            <a:spLocks noGrp="1"/>
          </p:cNvSpPr>
          <p:nvPr>
            <p:ph type="body"/>
          </p:nvPr>
        </p:nvSpPr>
        <p:spPr>
          <a:xfrm>
            <a:off x="685800" y="4343400"/>
            <a:ext cx="5483880" cy="4112280"/>
          </a:xfrm>
          <a:prstGeom prst="rect">
            <a:avLst/>
          </a:prstGeom>
          <a:noFill/>
          <a:ln w="0">
            <a:noFill/>
          </a:ln>
        </p:spPr>
        <p:txBody>
          <a:bodyPr lIns="0" tIns="0" rIns="0" bIns="0" anchor="t">
            <a:noAutofit/>
          </a:bodyPr>
          <a:lstStyle/>
          <a:p>
            <a:pPr marL="215900" indent="-215900">
              <a:lnSpc>
                <a:spcPct val="100000"/>
              </a:lnSpc>
              <a:buNone/>
            </a:pPr>
            <a:endParaRPr lang="en-US" sz="1000" b="0" strike="noStrike" spc="-1">
              <a:latin typeface="Arial" panose="020B0604020202020204"/>
            </a:endParaRPr>
          </a:p>
        </p:txBody>
      </p:sp>
      <p:sp>
        <p:nvSpPr>
          <p:cNvPr id="297" name="PlaceHolder 3"/>
          <p:cNvSpPr>
            <a:spLocks noGrp="1"/>
          </p:cNvSpPr>
          <p:nvPr>
            <p:ph type="sldNum" idx="35"/>
          </p:nvPr>
        </p:nvSpPr>
        <p:spPr>
          <a:xfrm>
            <a:off x="3884760" y="8685360"/>
            <a:ext cx="2969280" cy="454680"/>
          </a:xfrm>
          <a:prstGeom prst="rect">
            <a:avLst/>
          </a:prstGeom>
          <a:noFill/>
          <a:ln w="0">
            <a:noFill/>
          </a:ln>
        </p:spPr>
        <p:txBody>
          <a:bodyPr lIns="0" tIns="0" rIns="0" bIns="0" anchor="b">
            <a:noAutofit/>
          </a:bodyPr>
          <a:lstStyle>
            <a:lvl1pPr>
              <a:defRPr lang="en-US" sz="2400" b="0" strike="noStrike" spc="-1">
                <a:latin typeface="Times New Roman" panose="02020603050405020304"/>
              </a:defRPr>
            </a:lvl1pPr>
          </a:lstStyle>
          <a:p>
            <a:endParaRPr lang="en-US" sz="24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3283EF7B-F2E3-4937-B976-D9100964E559}" type="slidenum">
              <a:rPr/>
            </a:fld>
            <a:endParaRPr/>
          </a:p>
        </p:txBody>
      </p:sp>
      <p:sp>
        <p:nvSpPr>
          <p:cNvPr id="4" name="PlaceHolder 3"/>
          <p:cNvSpPr>
            <a:spLocks noGrp="1"/>
          </p:cNvSpPr>
          <p:nvPr>
            <p:ph type="dt" idx="3"/>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29" name="PlaceHolder 2"/>
          <p:cNvSpPr>
            <a:spLocks noGrp="1"/>
          </p:cNvSpPr>
          <p:nvPr>
            <p:ph/>
          </p:nvPr>
        </p:nvSpPr>
        <p:spPr>
          <a:xfrm>
            <a:off x="457200" y="1337040"/>
            <a:ext cx="822924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0" name="PlaceHolder 3"/>
          <p:cNvSpPr>
            <a:spLocks noGrp="1"/>
          </p:cNvSpPr>
          <p:nvPr>
            <p:ph/>
          </p:nvPr>
        </p:nvSpPr>
        <p:spPr>
          <a:xfrm>
            <a:off x="457200" y="3068280"/>
            <a:ext cx="822924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7A7D6C1-509B-4972-81E2-F0031869932E}" type="slidenum">
              <a:rPr/>
            </a:fld>
            <a:endParaRPr/>
          </a:p>
        </p:txBody>
      </p:sp>
      <p:sp>
        <p:nvSpPr>
          <p:cNvPr id="7" name="PlaceHolder 6"/>
          <p:cNvSpPr>
            <a:spLocks noGrp="1"/>
          </p:cNvSpPr>
          <p:nvPr>
            <p:ph type="dt" idx="3"/>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32" name="PlaceHolder 2"/>
          <p:cNvSpPr>
            <a:spLocks noGrp="1"/>
          </p:cNvSpPr>
          <p:nvPr>
            <p:ph/>
          </p:nvPr>
        </p:nvSpPr>
        <p:spPr>
          <a:xfrm>
            <a:off x="457200" y="1337040"/>
            <a:ext cx="40158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3" name="PlaceHolder 3"/>
          <p:cNvSpPr>
            <a:spLocks noGrp="1"/>
          </p:cNvSpPr>
          <p:nvPr>
            <p:ph/>
          </p:nvPr>
        </p:nvSpPr>
        <p:spPr>
          <a:xfrm>
            <a:off x="4674240" y="1337040"/>
            <a:ext cx="40158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4" name="PlaceHolder 4"/>
          <p:cNvSpPr>
            <a:spLocks noGrp="1"/>
          </p:cNvSpPr>
          <p:nvPr>
            <p:ph/>
          </p:nvPr>
        </p:nvSpPr>
        <p:spPr>
          <a:xfrm>
            <a:off x="457200" y="3068280"/>
            <a:ext cx="40158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5" name="PlaceHolder 5"/>
          <p:cNvSpPr>
            <a:spLocks noGrp="1"/>
          </p:cNvSpPr>
          <p:nvPr>
            <p:ph/>
          </p:nvPr>
        </p:nvSpPr>
        <p:spPr>
          <a:xfrm>
            <a:off x="4674240" y="3068280"/>
            <a:ext cx="40158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63D6133-019A-42BB-A0E5-7E9BF23E52D0}" type="slidenum">
              <a:rPr/>
            </a:fld>
            <a:endParaRPr/>
          </a:p>
        </p:txBody>
      </p:sp>
      <p:sp>
        <p:nvSpPr>
          <p:cNvPr id="9" name="PlaceHolder 8"/>
          <p:cNvSpPr>
            <a:spLocks noGrp="1"/>
          </p:cNvSpPr>
          <p:nvPr>
            <p:ph type="dt" idx="3"/>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37" name="PlaceHolder 2"/>
          <p:cNvSpPr>
            <a:spLocks noGrp="1"/>
          </p:cNvSpPr>
          <p:nvPr>
            <p:ph/>
          </p:nvPr>
        </p:nvSpPr>
        <p:spPr>
          <a:xfrm>
            <a:off x="457200" y="1337040"/>
            <a:ext cx="26496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8" name="PlaceHolder 3"/>
          <p:cNvSpPr>
            <a:spLocks noGrp="1"/>
          </p:cNvSpPr>
          <p:nvPr>
            <p:ph/>
          </p:nvPr>
        </p:nvSpPr>
        <p:spPr>
          <a:xfrm>
            <a:off x="3239640" y="1337040"/>
            <a:ext cx="26496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39" name="PlaceHolder 4"/>
          <p:cNvSpPr>
            <a:spLocks noGrp="1"/>
          </p:cNvSpPr>
          <p:nvPr>
            <p:ph/>
          </p:nvPr>
        </p:nvSpPr>
        <p:spPr>
          <a:xfrm>
            <a:off x="6022080" y="1337040"/>
            <a:ext cx="26496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40" name="PlaceHolder 5"/>
          <p:cNvSpPr>
            <a:spLocks noGrp="1"/>
          </p:cNvSpPr>
          <p:nvPr>
            <p:ph/>
          </p:nvPr>
        </p:nvSpPr>
        <p:spPr>
          <a:xfrm>
            <a:off x="457200" y="3068280"/>
            <a:ext cx="26496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41" name="PlaceHolder 6"/>
          <p:cNvSpPr>
            <a:spLocks noGrp="1"/>
          </p:cNvSpPr>
          <p:nvPr>
            <p:ph/>
          </p:nvPr>
        </p:nvSpPr>
        <p:spPr>
          <a:xfrm>
            <a:off x="3239640" y="3068280"/>
            <a:ext cx="26496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42" name="PlaceHolder 7"/>
          <p:cNvSpPr>
            <a:spLocks noGrp="1"/>
          </p:cNvSpPr>
          <p:nvPr>
            <p:ph/>
          </p:nvPr>
        </p:nvSpPr>
        <p:spPr>
          <a:xfrm>
            <a:off x="6022080" y="3068280"/>
            <a:ext cx="26496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86A32D8C-DEA1-4A16-8829-C4DA9FD1FE95}" type="slidenum">
              <a:rPr/>
            </a:fld>
            <a:endParaRPr/>
          </a:p>
        </p:txBody>
      </p:sp>
      <p:sp>
        <p:nvSpPr>
          <p:cNvPr id="11" name="PlaceHolder 10"/>
          <p:cNvSpPr>
            <a:spLocks noGrp="1"/>
          </p:cNvSpPr>
          <p:nvPr>
            <p:ph type="dt" idx="3"/>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8" name="PlaceHolder 2"/>
          <p:cNvSpPr>
            <a:spLocks noGrp="1"/>
          </p:cNvSpPr>
          <p:nvPr>
            <p:ph type="subTitle"/>
          </p:nvPr>
        </p:nvSpPr>
        <p:spPr>
          <a:xfrm>
            <a:off x="457200" y="1337040"/>
            <a:ext cx="8229240" cy="331416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AA40383-35BE-421C-8F8A-B92DD3D591D5}" type="slidenum">
              <a:rPr/>
            </a:fld>
            <a:endParaRPr/>
          </a:p>
        </p:txBody>
      </p:sp>
      <p:sp>
        <p:nvSpPr>
          <p:cNvPr id="6" name="PlaceHolder 5"/>
          <p:cNvSpPr>
            <a:spLocks noGrp="1"/>
          </p:cNvSpPr>
          <p:nvPr>
            <p:ph type="dt" idx="3"/>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10" name="PlaceHolder 2"/>
          <p:cNvSpPr>
            <a:spLocks noGrp="1"/>
          </p:cNvSpPr>
          <p:nvPr>
            <p:ph/>
          </p:nvPr>
        </p:nvSpPr>
        <p:spPr>
          <a:xfrm>
            <a:off x="457200" y="1337040"/>
            <a:ext cx="8229240" cy="3314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AB5E85F3-7927-4681-8370-7723F2FB3289}" type="slidenum">
              <a:rPr/>
            </a:fld>
            <a:endParaRPr/>
          </a:p>
        </p:txBody>
      </p:sp>
      <p:sp>
        <p:nvSpPr>
          <p:cNvPr id="6" name="PlaceHolder 5"/>
          <p:cNvSpPr>
            <a:spLocks noGrp="1"/>
          </p:cNvSpPr>
          <p:nvPr>
            <p:ph type="dt" idx="3"/>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12" name="PlaceHolder 2"/>
          <p:cNvSpPr>
            <a:spLocks noGrp="1"/>
          </p:cNvSpPr>
          <p:nvPr>
            <p:ph/>
          </p:nvPr>
        </p:nvSpPr>
        <p:spPr>
          <a:xfrm>
            <a:off x="457200" y="1337040"/>
            <a:ext cx="4015800" cy="3314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13" name="PlaceHolder 3"/>
          <p:cNvSpPr>
            <a:spLocks noGrp="1"/>
          </p:cNvSpPr>
          <p:nvPr>
            <p:ph/>
          </p:nvPr>
        </p:nvSpPr>
        <p:spPr>
          <a:xfrm>
            <a:off x="4674240" y="1337040"/>
            <a:ext cx="4015800" cy="3314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134B1E11-31EA-497C-A06A-1F788DFE0430}" type="slidenum">
              <a:rPr/>
            </a:fld>
            <a:endParaRPr/>
          </a:p>
        </p:txBody>
      </p:sp>
      <p:sp>
        <p:nvSpPr>
          <p:cNvPr id="7" name="PlaceHolder 6"/>
          <p:cNvSpPr>
            <a:spLocks noGrp="1"/>
          </p:cNvSpPr>
          <p:nvPr>
            <p:ph type="dt" idx="3"/>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369FC0E-0EBF-4271-9E89-6C1D7D3800BD}" type="slidenum">
              <a:rPr/>
            </a:fld>
            <a:endParaRPr/>
          </a:p>
        </p:txBody>
      </p:sp>
      <p:sp>
        <p:nvSpPr>
          <p:cNvPr id="5" name="PlaceHolder 4"/>
          <p:cNvSpPr>
            <a:spLocks noGrp="1"/>
          </p:cNvSpPr>
          <p:nvPr>
            <p:ph type="dt" idx="3"/>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27880"/>
            <a:ext cx="8229240" cy="4423320"/>
          </a:xfrm>
          <a:prstGeom prst="rect">
            <a:avLst/>
          </a:prstGeom>
          <a:noFill/>
          <a:ln w="0">
            <a:noFill/>
          </a:ln>
        </p:spPr>
        <p:txBody>
          <a:bodyPr lIns="0" tIns="0" rIns="0" bIns="0" anchor="ctr">
            <a:noAutofit/>
          </a:bodyPr>
          <a:lstStyle/>
          <a:p>
            <a:pPr algn="ctr">
              <a:buNone/>
            </a:pPr>
            <a:endParaRPr lang="en-US" sz="3200" b="0" strike="noStrike" spc="-1">
              <a:latin typeface="Arial" panose="020B0604020202020204"/>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815A82E-3D80-4484-B4D4-3374B4B87166}" type="slidenum">
              <a:rPr/>
            </a:fld>
            <a:endParaRPr/>
          </a:p>
        </p:txBody>
      </p:sp>
      <p:sp>
        <p:nvSpPr>
          <p:cNvPr id="5" name="PlaceHolder 4"/>
          <p:cNvSpPr>
            <a:spLocks noGrp="1"/>
          </p:cNvSpPr>
          <p:nvPr>
            <p:ph type="dt" idx="3"/>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17" name="PlaceHolder 2"/>
          <p:cNvSpPr>
            <a:spLocks noGrp="1"/>
          </p:cNvSpPr>
          <p:nvPr>
            <p:ph/>
          </p:nvPr>
        </p:nvSpPr>
        <p:spPr>
          <a:xfrm>
            <a:off x="457200" y="1337040"/>
            <a:ext cx="40158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18" name="PlaceHolder 3"/>
          <p:cNvSpPr>
            <a:spLocks noGrp="1"/>
          </p:cNvSpPr>
          <p:nvPr>
            <p:ph/>
          </p:nvPr>
        </p:nvSpPr>
        <p:spPr>
          <a:xfrm>
            <a:off x="4674240" y="1337040"/>
            <a:ext cx="4015800" cy="3314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19" name="PlaceHolder 4"/>
          <p:cNvSpPr>
            <a:spLocks noGrp="1"/>
          </p:cNvSpPr>
          <p:nvPr>
            <p:ph/>
          </p:nvPr>
        </p:nvSpPr>
        <p:spPr>
          <a:xfrm>
            <a:off x="457200" y="3068280"/>
            <a:ext cx="40158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AFAF16B-CB7F-4816-B78E-84937DFAAA43}" type="slidenum">
              <a:rPr/>
            </a:fld>
            <a:endParaRPr/>
          </a:p>
        </p:txBody>
      </p:sp>
      <p:sp>
        <p:nvSpPr>
          <p:cNvPr id="8" name="PlaceHolder 7"/>
          <p:cNvSpPr>
            <a:spLocks noGrp="1"/>
          </p:cNvSpPr>
          <p:nvPr>
            <p:ph type="dt" idx="3"/>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21" name="PlaceHolder 2"/>
          <p:cNvSpPr>
            <a:spLocks noGrp="1"/>
          </p:cNvSpPr>
          <p:nvPr>
            <p:ph/>
          </p:nvPr>
        </p:nvSpPr>
        <p:spPr>
          <a:xfrm>
            <a:off x="457200" y="1337040"/>
            <a:ext cx="4015800" cy="33141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2" name="PlaceHolder 3"/>
          <p:cNvSpPr>
            <a:spLocks noGrp="1"/>
          </p:cNvSpPr>
          <p:nvPr>
            <p:ph/>
          </p:nvPr>
        </p:nvSpPr>
        <p:spPr>
          <a:xfrm>
            <a:off x="4674240" y="1337040"/>
            <a:ext cx="40158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3" name="PlaceHolder 4"/>
          <p:cNvSpPr>
            <a:spLocks noGrp="1"/>
          </p:cNvSpPr>
          <p:nvPr>
            <p:ph/>
          </p:nvPr>
        </p:nvSpPr>
        <p:spPr>
          <a:xfrm>
            <a:off x="4674240" y="3068280"/>
            <a:ext cx="40158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077BCC7-4299-4A94-89C1-0CF2E803B0D0}" type="slidenum">
              <a:rPr/>
            </a:fld>
            <a:endParaRPr/>
          </a:p>
        </p:txBody>
      </p:sp>
      <p:sp>
        <p:nvSpPr>
          <p:cNvPr id="8" name="PlaceHolder 7"/>
          <p:cNvSpPr>
            <a:spLocks noGrp="1"/>
          </p:cNvSpPr>
          <p:nvPr>
            <p:ph type="dt" idx="3"/>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endParaRPr lang="en-US" sz="4400" b="0" strike="noStrike" spc="-1">
              <a:latin typeface="Arial" panose="020B0604020202020204"/>
            </a:endParaRPr>
          </a:p>
        </p:txBody>
      </p:sp>
      <p:sp>
        <p:nvSpPr>
          <p:cNvPr id="25" name="PlaceHolder 2"/>
          <p:cNvSpPr>
            <a:spLocks noGrp="1"/>
          </p:cNvSpPr>
          <p:nvPr>
            <p:ph/>
          </p:nvPr>
        </p:nvSpPr>
        <p:spPr>
          <a:xfrm>
            <a:off x="457200" y="1337040"/>
            <a:ext cx="40158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6" name="PlaceHolder 3"/>
          <p:cNvSpPr>
            <a:spLocks noGrp="1"/>
          </p:cNvSpPr>
          <p:nvPr>
            <p:ph/>
          </p:nvPr>
        </p:nvSpPr>
        <p:spPr>
          <a:xfrm>
            <a:off x="4674240" y="1337040"/>
            <a:ext cx="401580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27" name="PlaceHolder 4"/>
          <p:cNvSpPr>
            <a:spLocks noGrp="1"/>
          </p:cNvSpPr>
          <p:nvPr>
            <p:ph/>
          </p:nvPr>
        </p:nvSpPr>
        <p:spPr>
          <a:xfrm>
            <a:off x="457200" y="3068280"/>
            <a:ext cx="8229240" cy="1580760"/>
          </a:xfrm>
          <a:prstGeom prst="rect">
            <a:avLst/>
          </a:prstGeom>
          <a:noFill/>
          <a:ln w="0">
            <a:noFill/>
          </a:ln>
        </p:spPr>
        <p:txBody>
          <a:bodyPr lIns="0" tIns="0" rIns="0" bIns="0" anchor="t">
            <a:normAutofit/>
          </a:bodyPr>
          <a:lstStyle/>
          <a:p>
            <a:endParaRPr lang="en-US" sz="3200" b="0" strike="noStrike" spc="-1">
              <a:latin typeface="Arial" panose="020B0604020202020204"/>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0B9B1FF-7FA8-4D4D-A15B-D635A3B7E50E}" type="slidenum">
              <a:rPr/>
            </a:fld>
            <a:endParaRPr/>
          </a:p>
        </p:txBody>
      </p:sp>
      <p:sp>
        <p:nvSpPr>
          <p:cNvPr id="8" name="PlaceHolder 7"/>
          <p:cNvSpPr>
            <a:spLocks noGrp="1"/>
          </p:cNvSpPr>
          <p:nvPr>
            <p:ph type="dt" idx="3"/>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矩形 6"/>
          <p:cNvSpPr/>
          <p:nvPr/>
        </p:nvSpPr>
        <p:spPr>
          <a:xfrm>
            <a:off x="-180360" y="439200"/>
            <a:ext cx="162720" cy="478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三角形 7"/>
          <p:cNvSpPr/>
          <p:nvPr/>
        </p:nvSpPr>
        <p:spPr>
          <a:xfrm rot="5400000">
            <a:off x="-157320" y="599400"/>
            <a:ext cx="478440" cy="156960"/>
          </a:xfrm>
          <a:prstGeom prst="triangle">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PlaceHolder 1"/>
          <p:cNvSpPr>
            <a:spLocks noGrp="1"/>
          </p:cNvSpPr>
          <p:nvPr>
            <p:ph type="ftr" idx="1"/>
          </p:nvPr>
        </p:nvSpPr>
        <p:spPr>
          <a:xfrm>
            <a:off x="3124080" y="5297040"/>
            <a:ext cx="2893680" cy="302400"/>
          </a:xfrm>
          <a:prstGeom prst="rect">
            <a:avLst/>
          </a:prstGeom>
          <a:noFill/>
          <a:ln w="0">
            <a:noFill/>
          </a:ln>
        </p:spPr>
        <p:txBody>
          <a:bodyPr lIns="90000" tIns="45000" rIns="90000" bIns="45000" anchor="ctr">
            <a:noAutofit/>
          </a:bodyPr>
          <a:lstStyle>
            <a:lvl1pPr algn="ctr">
              <a:lnSpc>
                <a:spcPct val="100000"/>
              </a:lnSpc>
              <a:buNone/>
              <a:defRPr lang="en-US" sz="1400" b="0" strike="noStrike" spc="-1">
                <a:latin typeface="Times New Roman" panose="02020603050405020304"/>
              </a:defRPr>
            </a:lvl1pPr>
          </a:lstStyle>
          <a:p>
            <a:pPr algn="ctr">
              <a:lnSpc>
                <a:spcPct val="100000"/>
              </a:lnSpc>
              <a:buNone/>
            </a:pP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4" name="PlaceHolder 2"/>
          <p:cNvSpPr>
            <a:spLocks noGrp="1"/>
          </p:cNvSpPr>
          <p:nvPr>
            <p:ph type="sldNum" idx="2"/>
          </p:nvPr>
        </p:nvSpPr>
        <p:spPr>
          <a:xfrm>
            <a:off x="6553080" y="5297040"/>
            <a:ext cx="2131920" cy="302400"/>
          </a:xfrm>
          <a:prstGeom prst="rect">
            <a:avLst/>
          </a:prstGeom>
          <a:noFill/>
          <a:ln w="0">
            <a:noFill/>
          </a:ln>
        </p:spPr>
        <p:txBody>
          <a:bodyPr lIns="90000" tIns="45000" rIns="90000" bIns="45000" anchor="ctr">
            <a:noAutofit/>
          </a:bodyPr>
          <a:lstStyle>
            <a:lvl1pPr>
              <a:lnSpc>
                <a:spcPct val="100000"/>
              </a:lnSpc>
              <a:buNone/>
              <a:defRPr lang="en-US" sz="2400" b="0" strike="noStrike" spc="-1">
                <a:latin typeface="Times New Roman" panose="02020603050405020304"/>
              </a:defRPr>
            </a:lvl1pPr>
          </a:lstStyle>
          <a:p>
            <a:pPr>
              <a:lnSpc>
                <a:spcPct val="100000"/>
              </a:lnSpc>
              <a:buNone/>
            </a:pPr>
            <a:fld id="{E907FB56-3768-4027-95F1-29192EA42F5E}" type="slidenum">
              <a:rPr lang="en-US" sz="2400" b="0" strike="noStrike" spc="-1">
                <a:latin typeface="Times New Roman" panose="02020603050405020304"/>
              </a:rPr>
            </a:fld>
            <a:endParaRPr lang="en-US" sz="2400" b="0" strike="noStrike" spc="-1">
              <a:latin typeface="Times New Roman" panose="02020603050405020304"/>
            </a:endParaRPr>
          </a:p>
        </p:txBody>
      </p:sp>
      <p:sp>
        <p:nvSpPr>
          <p:cNvPr id="5" name="PlaceHolder 3"/>
          <p:cNvSpPr>
            <a:spLocks noGrp="1"/>
          </p:cNvSpPr>
          <p:nvPr>
            <p:ph type="dt" idx="3"/>
          </p:nvPr>
        </p:nvSpPr>
        <p:spPr>
          <a:xfrm>
            <a:off x="457200" y="5297040"/>
            <a:ext cx="2131920" cy="302400"/>
          </a:xfrm>
          <a:prstGeom prst="rect">
            <a:avLst/>
          </a:prstGeom>
          <a:noFill/>
          <a:ln w="0">
            <a:noFill/>
          </a:ln>
        </p:spPr>
        <p:txBody>
          <a:bodyPr lIns="90000" tIns="45000" rIns="90000" bIns="45000" anchor="ctr">
            <a:noAutofit/>
          </a:bodyPr>
          <a:lstStyle>
            <a:lvl1pPr>
              <a:defRPr lang="en-US" sz="1400" b="0" strike="noStrike" spc="-1">
                <a:latin typeface="Times New Roman" panose="02020603050405020304"/>
              </a:defRPr>
            </a:lvl1pPr>
          </a:lstStyle>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6" name="PlaceHolder 4"/>
          <p:cNvSpPr>
            <a:spLocks noGrp="1"/>
          </p:cNvSpPr>
          <p:nvPr>
            <p:ph type="title"/>
          </p:nvPr>
        </p:nvSpPr>
        <p:spPr>
          <a:xfrm>
            <a:off x="457200" y="227880"/>
            <a:ext cx="8229240" cy="954000"/>
          </a:xfrm>
          <a:prstGeom prst="rect">
            <a:avLst/>
          </a:prstGeom>
          <a:noFill/>
          <a:ln w="0">
            <a:noFill/>
          </a:ln>
        </p:spPr>
        <p:txBody>
          <a:bodyPr lIns="0" tIns="0" rIns="0" bIns="0" anchor="ctr">
            <a:noAutofit/>
          </a:bodyPr>
          <a:lstStyle/>
          <a:p>
            <a:pPr algn="ctr">
              <a:buNone/>
            </a:pP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7" name="PlaceHolder 5"/>
          <p:cNvSpPr>
            <a:spLocks noGrp="1"/>
          </p:cNvSpPr>
          <p:nvPr>
            <p:ph type="body"/>
          </p:nvPr>
        </p:nvSpPr>
        <p:spPr>
          <a:xfrm>
            <a:off x="457200" y="1337040"/>
            <a:ext cx="8229240" cy="331416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github.com/JiahuiYu/generative_inpainting" TargetMode="External"/><Relationship Id="rId3" Type="http://schemas.openxmlformats.org/officeDocument/2006/relationships/hyperlink" Target="https://github.com/knazeri/edge-connect" TargetMode="External"/><Relationship Id="rId2" Type="http://schemas.openxmlformats.org/officeDocument/2006/relationships/hyperlink" Target="https://github.com/Sanster/IOPaint" TargetMode="External"/><Relationship Id="rId1" Type="http://schemas.openxmlformats.org/officeDocument/2006/relationships/hyperlink" Target="https://github.com/advimman/lama"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zhuanlan.zhihu.com/p/462029471" TargetMode="External"/><Relationship Id="rId1" Type="http://schemas.openxmlformats.org/officeDocument/2006/relationships/hyperlink" Target="https://blog.csdn.net/seawaysyyy/article/details/101082503"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hyperlink" Target="https://eulixos.com/"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hyperlink" Target="https://eulixo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hyperlink" Target="https://eulixos.com/" TargetMode="Externa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hyperlink" Target="https://eulixos.com/" TargetMode="Externa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hyperlink" Target="https://eulixos.com/"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hyperlink" Target="https://eulixo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hyperlink" Target="https://sourceware.org/gdb/"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www.voidtools.com/" TargetMode="External"/><Relationship Id="rId3" Type="http://schemas.openxmlformats.org/officeDocument/2006/relationships/hyperlink" Target="https://zhuanlan.zhihu.com/p/575333647" TargetMode="External"/><Relationship Id="rId2" Type="http://schemas.openxmlformats.org/officeDocument/2006/relationships/hyperlink" Target="https://doc.qt.io/qt-5/qtquick-index.html" TargetMode="External"/><Relationship Id="rId1" Type="http://schemas.openxmlformats.org/officeDocument/2006/relationships/hyperlink" Target="https://lucene.apache.org/core/9_12_0/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pPr>
              <a:lnSpc>
                <a:spcPct val="100000"/>
              </a:lnSpc>
              <a:buNone/>
            </a:pPr>
            <a:r>
              <a:rPr lang="zh-CN" altLang="en-US" sz="3600" b="1" strike="noStrike" spc="-1" dirty="0">
                <a:solidFill>
                  <a:srgbClr val="BE384B"/>
                </a:solidFill>
                <a:latin typeface="Arial" panose="020B0604020202020204"/>
                <a:ea typeface="微软雅黑" panose="020B0503020204020204" charset="-122"/>
              </a:rPr>
              <a:t>期末作业</a:t>
            </a:r>
            <a:endParaRPr lang="en-US" sz="3600" b="0" strike="noStrike" spc="-1" dirty="0">
              <a:latin typeface="Arial" panose="020B0604020202020204"/>
            </a:endParaRPr>
          </a:p>
        </p:txBody>
      </p:sp>
      <p:sp>
        <p:nvSpPr>
          <p:cNvPr id="229" name="PlaceHolder 40"/>
          <p:cNvSpPr/>
          <p:nvPr/>
        </p:nvSpPr>
        <p:spPr>
          <a:xfrm>
            <a:off x="457200" y="1333800"/>
            <a:ext cx="8227080" cy="376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大作业：</a:t>
            </a:r>
            <a:r>
              <a:rPr lang="en-US" altLang="zh-CN" sz="1400" b="1" strike="noStrike" spc="-1" dirty="0">
                <a:solidFill>
                  <a:srgbClr val="404040"/>
                </a:solidFill>
                <a:latin typeface="Arial" panose="020B0604020202020204"/>
                <a:ea typeface="微软雅黑" panose="020B0503020204020204" charset="-122"/>
              </a:rPr>
              <a:t>40% </a:t>
            </a:r>
            <a:r>
              <a:rPr lang="zh-CN" altLang="en-US" sz="1400" b="1" strike="noStrike" spc="-1" dirty="0">
                <a:solidFill>
                  <a:srgbClr val="404040"/>
                </a:solidFill>
                <a:latin typeface="Arial" panose="020B0604020202020204"/>
                <a:ea typeface="微软雅黑" panose="020B0503020204020204" charset="-122"/>
              </a:rPr>
              <a:t>（团队作业</a:t>
            </a:r>
            <a:r>
              <a:rPr lang="en-US" altLang="zh-CN" sz="1400" b="1" strike="noStrike" spc="-1" dirty="0">
                <a:solidFill>
                  <a:srgbClr val="404040"/>
                </a:solidFill>
                <a:latin typeface="Arial" panose="020B0604020202020204"/>
                <a:ea typeface="微软雅黑" panose="020B0503020204020204" charset="-122"/>
              </a:rPr>
              <a:t>+</a:t>
            </a:r>
            <a:r>
              <a:rPr lang="en-GB" altLang="zh-CN" sz="1400" b="1" strike="noStrike" spc="-1" dirty="0">
                <a:solidFill>
                  <a:srgbClr val="404040"/>
                </a:solidFill>
                <a:latin typeface="Arial" panose="020B0604020202020204"/>
                <a:ea typeface="微软雅黑" panose="020B0503020204020204" charset="-122"/>
              </a:rPr>
              <a:t>presentation</a:t>
            </a:r>
            <a:r>
              <a:rPr lang="zh-CN" altLang="en-GB" sz="1400" b="1" strike="noStrike" spc="-1" dirty="0">
                <a:solidFill>
                  <a:srgbClr val="404040"/>
                </a:solidFill>
                <a:latin typeface="Arial" panose="020B0604020202020204"/>
                <a:ea typeface="微软雅黑" panose="020B0503020204020204" charset="-122"/>
              </a:rPr>
              <a:t>）</a:t>
            </a:r>
            <a:endParaRPr lang="zh-CN" altLang="en-GB" sz="1400" b="1" strike="noStrike" spc="-1" dirty="0">
              <a:solidFill>
                <a:srgbClr val="404040"/>
              </a:solidFill>
              <a:latin typeface="Arial" panose="020B0604020202020204"/>
              <a:ea typeface="微软雅黑" panose="020B0503020204020204" charset="-122"/>
            </a:endParaRPr>
          </a:p>
          <a:p>
            <a:pPr marL="342900" indent="-342900">
              <a:lnSpc>
                <a:spcPct val="120000"/>
              </a:lnSpc>
              <a:spcBef>
                <a:spcPts val="575"/>
              </a:spcBef>
              <a:buClr>
                <a:srgbClr val="404040"/>
              </a:buClr>
              <a:buFont typeface="Arial" panose="020B0604020202020204"/>
              <a:buChar char="•"/>
            </a:pPr>
            <a:endParaRPr lang="en-US" sz="1400" b="0" strike="noStrike" spc="-1" dirty="0">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200" b="1" strike="noStrike" spc="-1" dirty="0">
                <a:solidFill>
                  <a:srgbClr val="BE384B"/>
                </a:solidFill>
                <a:latin typeface="Arial" panose="020B0604020202020204"/>
                <a:ea typeface="微软雅黑" panose="020B0503020204020204" charset="-122"/>
              </a:rPr>
              <a:t>实验</a:t>
            </a:r>
            <a:r>
              <a:rPr lang="en-US" altLang="zh-CN" sz="3200" b="1" spc="-1" dirty="0">
                <a:solidFill>
                  <a:srgbClr val="BE384B"/>
                </a:solidFill>
                <a:latin typeface="Arial" panose="020B0604020202020204"/>
                <a:ea typeface="微软雅黑" panose="020B0503020204020204" charset="-122"/>
              </a:rPr>
              <a:t>7</a:t>
            </a:r>
            <a:r>
              <a:rPr lang="zh-CN" altLang="en-US" sz="3200" b="1" strike="noStrike" spc="-1" dirty="0">
                <a:solidFill>
                  <a:srgbClr val="BE384B"/>
                </a:solidFill>
                <a:latin typeface="Arial" panose="020B0604020202020204"/>
                <a:ea typeface="微软雅黑" panose="020B0503020204020204" charset="-122"/>
              </a:rPr>
              <a:t>：</a:t>
            </a:r>
            <a:r>
              <a:rPr lang="en-US" altLang="zh-CN" sz="3200" b="1" strike="noStrike" spc="-1" dirty="0">
                <a:solidFill>
                  <a:srgbClr val="BE384B"/>
                </a:solidFill>
                <a:latin typeface="Arial" panose="020B0604020202020204"/>
                <a:ea typeface="微软雅黑" panose="020B0503020204020204" charset="-122"/>
              </a:rPr>
              <a:t>AI</a:t>
            </a:r>
            <a:r>
              <a:rPr lang="zh-CN" altLang="en-US" sz="3200" b="1" spc="-1" dirty="0">
                <a:solidFill>
                  <a:srgbClr val="BE384B"/>
                </a:solidFill>
                <a:latin typeface="Arial" panose="020B0604020202020204"/>
                <a:ea typeface="微软雅黑" panose="020B0503020204020204" charset="-122"/>
              </a:rPr>
              <a:t>图像消除软件</a:t>
            </a:r>
            <a:r>
              <a:rPr lang="zh-CN" altLang="en-US" sz="3200" b="1" strike="noStrike" spc="-1" dirty="0">
                <a:solidFill>
                  <a:srgbClr val="BE384B"/>
                </a:solidFill>
                <a:latin typeface="Arial" panose="020B0604020202020204"/>
                <a:ea typeface="微软雅黑" panose="020B0503020204020204" charset="-122"/>
              </a:rPr>
              <a:t>（</a:t>
            </a:r>
            <a:r>
              <a:rPr lang="en-US" altLang="zh-CN" sz="3200" b="1" strike="noStrike" spc="-1" dirty="0">
                <a:solidFill>
                  <a:srgbClr val="BE384B"/>
                </a:solidFill>
                <a:latin typeface="Arial" panose="020B0604020202020204"/>
                <a:ea typeface="微软雅黑" panose="020B0503020204020204" charset="-122"/>
              </a:rPr>
              <a:t>2</a:t>
            </a:r>
            <a:r>
              <a:rPr lang="zh-CN" altLang="en-US" sz="3200" b="1" strike="noStrike" spc="-1" dirty="0">
                <a:solidFill>
                  <a:srgbClr val="BE384B"/>
                </a:solidFill>
                <a:latin typeface="Arial" panose="020B0604020202020204"/>
                <a:ea typeface="微软雅黑" panose="020B0503020204020204" charset="-122"/>
              </a:rPr>
              <a:t>组，每组</a:t>
            </a:r>
            <a:r>
              <a:rPr lang="en-US" altLang="zh-CN" sz="3200" b="1" strike="noStrike" spc="-1" dirty="0">
                <a:solidFill>
                  <a:srgbClr val="BE384B"/>
                </a:solidFill>
                <a:latin typeface="Arial" panose="020B0604020202020204"/>
                <a:ea typeface="微软雅黑" panose="020B0503020204020204" charset="-122"/>
              </a:rPr>
              <a:t>3</a:t>
            </a:r>
            <a:r>
              <a:rPr lang="zh-CN" altLang="en-US" sz="3200" b="1" strike="noStrike" spc="-1" dirty="0">
                <a:solidFill>
                  <a:srgbClr val="BE384B"/>
                </a:solidFill>
                <a:latin typeface="Arial" panose="020B0604020202020204"/>
                <a:ea typeface="微软雅黑" panose="020B0503020204020204" charset="-122"/>
              </a:rPr>
              <a:t>人）</a:t>
            </a:r>
            <a:endParaRPr lang="en-US" sz="3200" b="0" strike="noStrike" spc="-1" dirty="0">
              <a:latin typeface="Arial" panose="020B0604020202020204"/>
            </a:endParaRPr>
          </a:p>
        </p:txBody>
      </p:sp>
      <p:sp>
        <p:nvSpPr>
          <p:cNvPr id="229" name="PlaceHolder 40"/>
          <p:cNvSpPr/>
          <p:nvPr/>
        </p:nvSpPr>
        <p:spPr>
          <a:xfrm>
            <a:off x="403761" y="1126800"/>
            <a:ext cx="8227080" cy="446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实验内容：</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1.</a:t>
            </a:r>
            <a:r>
              <a:rPr lang="zh-CN" altLang="en-US" sz="1200" b="1" spc="-1" dirty="0">
                <a:solidFill>
                  <a:srgbClr val="404040"/>
                </a:solidFill>
                <a:latin typeface="Arial" panose="020B0604020202020204"/>
                <a:ea typeface="微软雅黑" panose="020B0503020204020204" charset="-122"/>
              </a:rPr>
              <a:t>  在</a:t>
            </a:r>
            <a:r>
              <a:rPr lang="en-US" altLang="zh-CN" sz="1200" b="1" spc="-1" dirty="0" err="1">
                <a:solidFill>
                  <a:srgbClr val="404040"/>
                </a:solidFill>
                <a:latin typeface="Arial" panose="020B0604020202020204"/>
                <a:ea typeface="微软雅黑" panose="020B0503020204020204" charset="-122"/>
              </a:rPr>
              <a:t>RVBook</a:t>
            </a:r>
            <a:r>
              <a:rPr lang="zh-CN" altLang="en-US" sz="1200" b="1" spc="-1" dirty="0">
                <a:solidFill>
                  <a:srgbClr val="404040"/>
                </a:solidFill>
                <a:latin typeface="Arial" panose="020B0604020202020204"/>
                <a:ea typeface="微软雅黑" panose="020B0503020204020204" charset="-122"/>
              </a:rPr>
              <a:t>（基于 </a:t>
            </a:r>
            <a:r>
              <a:rPr lang="en-US" altLang="zh-CN" sz="1200" b="1" spc="-1" dirty="0" err="1">
                <a:solidFill>
                  <a:srgbClr val="404040"/>
                </a:solidFill>
                <a:latin typeface="Arial" panose="020B0604020202020204"/>
                <a:ea typeface="微软雅黑" panose="020B0503020204020204" charset="-122"/>
              </a:rPr>
              <a:t>openEuler</a:t>
            </a:r>
            <a:r>
              <a:rPr lang="en-US" altLang="zh-CN" sz="1200" b="1" spc="-1" dirty="0">
                <a:solidFill>
                  <a:srgbClr val="404040"/>
                </a:solidFill>
                <a:latin typeface="Arial" panose="020B0604020202020204"/>
                <a:ea typeface="微软雅黑" panose="020B0503020204020204" charset="-122"/>
              </a:rPr>
              <a:t> </a:t>
            </a:r>
            <a:r>
              <a:rPr lang="zh-CN" altLang="en-US" sz="1200" b="1" spc="-1" dirty="0">
                <a:solidFill>
                  <a:srgbClr val="404040"/>
                </a:solidFill>
                <a:latin typeface="Arial" panose="020B0604020202020204"/>
                <a:ea typeface="微软雅黑" panose="020B0503020204020204" charset="-122"/>
              </a:rPr>
              <a:t>操作系统的 </a:t>
            </a:r>
            <a:r>
              <a:rPr lang="en-US" altLang="zh-CN" sz="1200" b="1" spc="-1" dirty="0">
                <a:solidFill>
                  <a:srgbClr val="404040"/>
                </a:solidFill>
                <a:latin typeface="Arial" panose="020B0604020202020204"/>
                <a:ea typeface="微软雅黑" panose="020B0503020204020204" charset="-122"/>
              </a:rPr>
              <a:t>RISC-V </a:t>
            </a:r>
            <a:r>
              <a:rPr lang="zh-CN" altLang="en-US" sz="1200" b="1" spc="-1" dirty="0">
                <a:solidFill>
                  <a:srgbClr val="404040"/>
                </a:solidFill>
                <a:latin typeface="Arial" panose="020B0604020202020204"/>
                <a:ea typeface="微软雅黑" panose="020B0503020204020204" charset="-122"/>
              </a:rPr>
              <a:t>架构笔记本电脑）上开发一款具备 </a:t>
            </a:r>
            <a:r>
              <a:rPr lang="en-US" altLang="zh-CN" sz="1200" b="1" spc="-1" dirty="0">
                <a:solidFill>
                  <a:srgbClr val="404040"/>
                </a:solidFill>
                <a:latin typeface="Arial" panose="020B0604020202020204"/>
                <a:ea typeface="微软雅黑" panose="020B0503020204020204" charset="-122"/>
              </a:rPr>
              <a:t>AI </a:t>
            </a:r>
            <a:r>
              <a:rPr lang="zh-CN" altLang="en-US" sz="1200" b="1" spc="-1" dirty="0">
                <a:solidFill>
                  <a:srgbClr val="404040"/>
                </a:solidFill>
                <a:latin typeface="Arial" panose="020B0604020202020204"/>
                <a:ea typeface="微软雅黑" panose="020B0503020204020204" charset="-122"/>
              </a:rPr>
              <a:t>图像消除能力的工具，允许用户选择需要消除的部分，系统自动智能识别并进行平滑处理，保证图片的自然感和美观度。离线使用。</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endParaRPr lang="zh-CN" altLang="en-US" sz="1200" b="1" strike="noStrike"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支持用户选择并消除图片中的指定元素（如水印、杂物等），且消除后图片仍然自然、美观，无明显痕迹。（</a:t>
            </a:r>
            <a:r>
              <a:rPr lang="en-US" altLang="zh-CN" sz="1200" b="1" strike="noStrike" spc="-1" dirty="0">
                <a:solidFill>
                  <a:srgbClr val="404040"/>
                </a:solidFill>
                <a:latin typeface="Arial" panose="020B0604020202020204"/>
                <a:ea typeface="微软雅黑" panose="020B0503020204020204" charset="-122"/>
              </a:rPr>
              <a:t>30</a:t>
            </a:r>
            <a:r>
              <a:rPr lang="zh-CN" altLang="en-US" sz="1200" b="1" strike="noStrike" spc="-1" dirty="0">
                <a:solidFill>
                  <a:srgbClr val="404040"/>
                </a:solidFill>
                <a:latin typeface="Arial" panose="020B0604020202020204"/>
                <a:ea typeface="微软雅黑" panose="020B0503020204020204" charset="-122"/>
              </a:rPr>
              <a:t>分）</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用户操作简便，操作过程不超过 </a:t>
            </a:r>
            <a:r>
              <a:rPr lang="en-US" altLang="zh-CN" sz="1200" b="1" strike="noStrike" spc="-1" dirty="0">
                <a:solidFill>
                  <a:srgbClr val="404040"/>
                </a:solidFill>
                <a:latin typeface="Arial" panose="020B0604020202020204"/>
                <a:ea typeface="微软雅黑" panose="020B0503020204020204" charset="-122"/>
              </a:rPr>
              <a:t>3 </a:t>
            </a:r>
            <a:r>
              <a:rPr lang="zh-CN" altLang="en-US" sz="1200" b="1" strike="noStrike" spc="-1" dirty="0">
                <a:solidFill>
                  <a:srgbClr val="404040"/>
                </a:solidFill>
                <a:latin typeface="Arial" panose="020B0604020202020204"/>
                <a:ea typeface="微软雅黑" panose="020B0503020204020204" charset="-122"/>
              </a:rPr>
              <a:t>步。（</a:t>
            </a:r>
            <a:r>
              <a:rPr lang="en-US" altLang="zh-CN" sz="1200" b="1" strike="noStrike" spc="-1" dirty="0">
                <a:solidFill>
                  <a:srgbClr val="404040"/>
                </a:solidFill>
                <a:latin typeface="Arial" panose="020B0604020202020204"/>
                <a:ea typeface="微软雅黑" panose="020B0503020204020204" charset="-122"/>
              </a:rPr>
              <a:t>10</a:t>
            </a:r>
            <a:r>
              <a:rPr lang="zh-CN" altLang="en-US" sz="1200" b="1" strike="noStrike" spc="-1" dirty="0">
                <a:solidFill>
                  <a:srgbClr val="404040"/>
                </a:solidFill>
                <a:latin typeface="Arial" panose="020B0604020202020204"/>
                <a:ea typeface="微软雅黑" panose="020B0503020204020204" charset="-122"/>
              </a:rPr>
              <a:t>分）</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在不同图片格式（如 </a:t>
            </a:r>
            <a:r>
              <a:rPr lang="en-US" altLang="zh-CN" sz="1200" b="1" strike="noStrike" spc="-1" dirty="0">
                <a:solidFill>
                  <a:srgbClr val="404040"/>
                </a:solidFill>
                <a:latin typeface="Arial" panose="020B0604020202020204"/>
                <a:ea typeface="微软雅黑" panose="020B0503020204020204" charset="-122"/>
              </a:rPr>
              <a:t>JPG</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PNG</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BMP</a:t>
            </a:r>
            <a:r>
              <a:rPr lang="zh-CN" altLang="en-US" sz="1200" b="1" strike="noStrike" spc="-1" dirty="0">
                <a:solidFill>
                  <a:srgbClr val="404040"/>
                </a:solidFill>
                <a:latin typeface="Arial" panose="020B0604020202020204"/>
                <a:ea typeface="微软雅黑" panose="020B0503020204020204" charset="-122"/>
              </a:rPr>
              <a:t>）下均可正常使用，并且处理效果稳定。（</a:t>
            </a:r>
            <a:r>
              <a:rPr lang="en-US" altLang="zh-CN" sz="1200" b="1" strike="noStrike" spc="-1" dirty="0">
                <a:solidFill>
                  <a:srgbClr val="404040"/>
                </a:solidFill>
                <a:latin typeface="Arial" panose="020B0604020202020204"/>
                <a:ea typeface="微软雅黑" panose="020B0503020204020204" charset="-122"/>
              </a:rPr>
              <a:t>20</a:t>
            </a:r>
            <a:r>
              <a:rPr lang="zh-CN" altLang="en-US" sz="1200" b="1" strike="noStrike" spc="-1" dirty="0">
                <a:solidFill>
                  <a:srgbClr val="404040"/>
                </a:solidFill>
                <a:latin typeface="Arial" panose="020B0604020202020204"/>
                <a:ea typeface="微软雅黑" panose="020B0503020204020204" charset="-122"/>
              </a:rPr>
              <a:t>分）</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对于普通分辨率（</a:t>
            </a:r>
            <a:r>
              <a:rPr lang="en-US" altLang="zh-CN" sz="1200" b="1" strike="noStrike" spc="-1" dirty="0">
                <a:solidFill>
                  <a:srgbClr val="404040"/>
                </a:solidFill>
                <a:latin typeface="Arial" panose="020B0604020202020204"/>
                <a:ea typeface="微软雅黑" panose="020B0503020204020204" charset="-122"/>
              </a:rPr>
              <a:t>1920x1080</a:t>
            </a:r>
            <a:r>
              <a:rPr lang="zh-CN" altLang="en-US" sz="1200" b="1" strike="noStrike" spc="-1" dirty="0">
                <a:solidFill>
                  <a:srgbClr val="404040"/>
                </a:solidFill>
                <a:latin typeface="Arial" panose="020B0604020202020204"/>
                <a:ea typeface="微软雅黑" panose="020B0503020204020204" charset="-122"/>
              </a:rPr>
              <a:t>）的图片，效果可实时预览。（</a:t>
            </a:r>
            <a:r>
              <a:rPr lang="en-US" altLang="zh-CN" sz="1200" b="1" strike="noStrike" spc="-1" dirty="0">
                <a:solidFill>
                  <a:srgbClr val="404040"/>
                </a:solidFill>
                <a:latin typeface="Arial" panose="020B0604020202020204"/>
                <a:ea typeface="微软雅黑" panose="020B0503020204020204" charset="-122"/>
              </a:rPr>
              <a:t>20</a:t>
            </a:r>
            <a:r>
              <a:rPr lang="zh-CN" altLang="en-US" sz="1200" b="1" strike="noStrike" spc="-1" dirty="0">
                <a:solidFill>
                  <a:srgbClr val="404040"/>
                </a:solidFill>
                <a:latin typeface="Arial" panose="020B0604020202020204"/>
                <a:ea typeface="微软雅黑" panose="020B0503020204020204" charset="-122"/>
              </a:rPr>
              <a:t>分）</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en-US" altLang="zh-CN" sz="1200" b="1" strike="noStrike" spc="-1" dirty="0">
                <a:solidFill>
                  <a:srgbClr val="404040"/>
                </a:solidFill>
                <a:latin typeface="Arial" panose="020B0604020202020204"/>
                <a:ea typeface="微软雅黑" panose="020B0503020204020204" charset="-122"/>
              </a:rPr>
              <a:t>AI </a:t>
            </a:r>
            <a:r>
              <a:rPr lang="zh-CN" altLang="en-US" sz="1200" b="1" strike="noStrike" spc="-1" dirty="0">
                <a:solidFill>
                  <a:srgbClr val="404040"/>
                </a:solidFill>
                <a:latin typeface="Arial" panose="020B0604020202020204"/>
                <a:ea typeface="微软雅黑" panose="020B0503020204020204" charset="-122"/>
              </a:rPr>
              <a:t>模型需在本地运行，且占用的系统资源（</a:t>
            </a:r>
            <a:r>
              <a:rPr lang="en-US" altLang="zh-CN" sz="1200" b="1" strike="noStrike" spc="-1" dirty="0">
                <a:solidFill>
                  <a:srgbClr val="404040"/>
                </a:solidFill>
                <a:latin typeface="Arial" panose="020B0604020202020204"/>
                <a:ea typeface="微软雅黑" panose="020B0503020204020204" charset="-122"/>
              </a:rPr>
              <a:t>CPU</a:t>
            </a:r>
            <a:r>
              <a:rPr lang="zh-CN" altLang="en-US" sz="1200" b="1" strike="noStrike" spc="-1" dirty="0">
                <a:solidFill>
                  <a:srgbClr val="404040"/>
                </a:solidFill>
                <a:latin typeface="Arial" panose="020B0604020202020204"/>
                <a:ea typeface="微软雅黑" panose="020B0503020204020204" charset="-122"/>
              </a:rPr>
              <a:t>、内存）需保持在合理范围。（</a:t>
            </a:r>
            <a:r>
              <a:rPr lang="en-US" altLang="zh-CN" sz="1200" b="1" strike="noStrike" spc="-1" dirty="0">
                <a:solidFill>
                  <a:srgbClr val="404040"/>
                </a:solidFill>
                <a:latin typeface="Arial" panose="020B0604020202020204"/>
                <a:ea typeface="微软雅黑" panose="020B0503020204020204" charset="-122"/>
              </a:rPr>
              <a:t>20</a:t>
            </a:r>
            <a:r>
              <a:rPr lang="zh-CN" altLang="en-US" sz="1200" b="1" strike="noStrike" spc="-1" dirty="0">
                <a:solidFill>
                  <a:srgbClr val="404040"/>
                </a:solidFill>
                <a:latin typeface="Arial" panose="020B0604020202020204"/>
                <a:ea typeface="微软雅黑" panose="020B0503020204020204" charset="-122"/>
              </a:rPr>
              <a:t>分）</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ea typeface="微软雅黑" panose="020B0503020204020204" charset="-122"/>
              </a:rPr>
              <a:t>实验总分不超过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altLang="zh-CN" sz="1100" b="0" strike="noStrike" spc="-1" dirty="0"/>
          </a:p>
          <a:p>
            <a:pPr lvl="1">
              <a:lnSpc>
                <a:spcPct val="120000"/>
              </a:lnSpc>
              <a:spcBef>
                <a:spcPts val="575"/>
              </a:spcBef>
              <a:buClr>
                <a:srgbClr val="404040"/>
              </a:buClr>
            </a:pPr>
            <a:endParaRPr lang="en-US" sz="1200" b="0" strike="noStrike" spc="-1" dirty="0">
              <a:latin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457560" y="1101640"/>
            <a:ext cx="8229240" cy="4501600"/>
          </a:xfrm>
        </p:spPr>
        <p:txBody>
          <a:bodyPr/>
          <a:lstStyle/>
          <a:p>
            <a:pPr algn="l"/>
            <a:r>
              <a:rPr lang="zh-CN" altLang="zh-CN" sz="1000" b="1" kern="0" dirty="0">
                <a:effectLst/>
                <a:latin typeface="Calibri" panose="020F0502020204030204" pitchFamily="34" charset="0"/>
                <a:ea typeface="宋体" panose="02010600030101010101" pitchFamily="2" charset="-122"/>
                <a:cs typeface="宋体" panose="02010600030101010101" pitchFamily="2" charset="-122"/>
              </a:rPr>
              <a:t>提示：</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 </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以下是调研提示，研发时不限于以下技术和算法，可以使用更加高效的算法和方案。</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1.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模型选择与准备</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目标：选择一个能在本地运行并适合图像修复、消除的模型，要求它能智能识别和修复缺失区域。</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推荐模型：主要包括对象的检测、擦除和背景填充，可以考虑常见的</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a:t>
            </a:r>
            <a:r>
              <a:rPr lang="en-US" altLang="zh-CN" sz="1000" kern="0" dirty="0" err="1">
                <a:effectLst/>
                <a:latin typeface="Calibri" panose="020F0502020204030204" pitchFamily="34" charset="0"/>
                <a:ea typeface="宋体" panose="02010600030101010101" pitchFamily="2" charset="-122"/>
                <a:cs typeface="宋体" panose="02010600030101010101" pitchFamily="2" charset="-122"/>
              </a:rPr>
              <a:t>LaMa</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Mask-RCNN</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模型。不需要在</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RISC-V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笔记本上做训练，仅使用训练好的</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AI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模型做推理。</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优化：模型在用户本地运行时，优先考虑</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CPU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上运行，笔记本暂不支持</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GPU</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2.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用户交互界面设计</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UI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设计：设计一个直观的界面，用户可以通过很容易的选取需要消除的区域。可以参考华为和小米手机上相册中自带的智能消除功能。研发时可以提供基于</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Web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网页界面或者原生客户端界面。</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3.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消除流程的实现</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输入处理：获取用户选择的区域，将其转换为掩码（</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mask</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）格式。</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推理与修复：将原始图像和掩码一起传入模型，由模型推理消除选择区域并生成无瑕疵的替换区域。</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平滑与合成：进行后期平滑处理，以减少消除区域的边缘痕迹，确保图像自然连贯。</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4.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性能优化与本地运行</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硬件兼容：请在玄铁</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TH1520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做兼容测试。</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内存管理：笔记本是</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16G</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内存，确保内存占用合理。</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marL="342900" lvl="0" indent="-342900" algn="l">
              <a:buFont typeface="+mj-lt"/>
              <a:buAutoNum type="arabicPeriod" startAt="5"/>
            </a:pP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开发环境</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建议使用</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a:t>
            </a:r>
            <a:r>
              <a:rPr lang="en-US" altLang="zh-CN" sz="1000" kern="0" dirty="0" err="1">
                <a:effectLst/>
                <a:latin typeface="Calibri" panose="020F0502020204030204" pitchFamily="34" charset="0"/>
                <a:ea typeface="宋体" panose="02010600030101010101" pitchFamily="2" charset="-122"/>
                <a:cs typeface="宋体" panose="02010600030101010101" pitchFamily="2" charset="-122"/>
              </a:rPr>
              <a:t>VSCode</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，编程语言</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Python 3.x</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。需要依赖一些</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AI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的库可以咨询我们，比如</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torch</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。建议在</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RV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笔记本上原生编译。</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b="1" kern="0" dirty="0">
                <a:effectLst/>
                <a:latin typeface="Calibri" panose="020F0502020204030204" pitchFamily="34" charset="0"/>
                <a:ea typeface="宋体" panose="02010600030101010101" pitchFamily="2" charset="-122"/>
                <a:cs typeface="宋体" panose="02010600030101010101" pitchFamily="2" charset="-122"/>
              </a:rPr>
              <a:t>参考资料</a:t>
            </a:r>
            <a:r>
              <a:rPr lang="en-US" altLang="zh-CN" sz="1000" b="1" kern="0" dirty="0">
                <a:effectLst/>
                <a:latin typeface="Calibri" panose="020F0502020204030204" pitchFamily="34" charset="0"/>
                <a:ea typeface="宋体" panose="02010600030101010101" pitchFamily="2" charset="-122"/>
                <a:cs typeface="宋体" panose="02010600030101010101" pitchFamily="2" charset="-122"/>
              </a:rPr>
              <a:t>:</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lvl="0"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1.</a:t>
            </a:r>
            <a:r>
              <a:rPr lang="zh-CN" altLang="en-US" sz="1000" kern="0" dirty="0">
                <a:effectLst/>
                <a:latin typeface="宋体" panose="02010600030101010101" pitchFamily="2" charset="-122"/>
                <a:ea typeface="宋体" panose="02010600030101010101" pitchFamily="2" charset="-122"/>
                <a:cs typeface="宋体" panose="02010600030101010101" pitchFamily="2" charset="-122"/>
              </a:rPr>
              <a:t> </a:t>
            </a:r>
            <a:r>
              <a:rPr lang="en-US" altLang="zh-CN" sz="1000" kern="0" dirty="0" err="1">
                <a:effectLst/>
                <a:latin typeface="宋体" panose="02010600030101010101" pitchFamily="2" charset="-122"/>
                <a:ea typeface="宋体" panose="02010600030101010101" pitchFamily="2" charset="-122"/>
                <a:cs typeface="宋体" panose="02010600030101010101" pitchFamily="2" charset="-122"/>
              </a:rPr>
              <a:t>LaMa</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文档</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u="sng" kern="0" dirty="0">
                <a:solidFill>
                  <a:srgbClr val="0000FF"/>
                </a:solidFill>
                <a:effectLst/>
                <a:latin typeface="宋体" panose="02010600030101010101" pitchFamily="2" charset="-122"/>
                <a:ea typeface="宋体" panose="02010600030101010101" pitchFamily="2" charset="-122"/>
                <a:cs typeface="宋体" panose="02010600030101010101" pitchFamily="2" charset="-122"/>
                <a:hlinkClick r:id="rId1"/>
              </a:rPr>
              <a:t>https://github.com/advimman/lama</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lvl="0"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2.</a:t>
            </a:r>
            <a:r>
              <a:rPr lang="zh-CN" altLang="en-US" sz="1000" kern="0" dirty="0">
                <a:effectLst/>
                <a:latin typeface="宋体" panose="02010600030101010101" pitchFamily="2" charset="-122"/>
                <a:ea typeface="宋体" panose="02010600030101010101" pitchFamily="2" charset="-122"/>
                <a:cs typeface="宋体" panose="02010600030101010101" pitchFamily="2" charset="-122"/>
              </a:rPr>
              <a:t> </a:t>
            </a:r>
            <a:r>
              <a:rPr lang="en-US" altLang="zh-CN" sz="1000" kern="0" dirty="0" err="1">
                <a:effectLst/>
                <a:latin typeface="宋体" panose="02010600030101010101" pitchFamily="2" charset="-122"/>
                <a:ea typeface="宋体" panose="02010600030101010101" pitchFamily="2" charset="-122"/>
                <a:cs typeface="宋体" panose="02010600030101010101" pitchFamily="2" charset="-122"/>
              </a:rPr>
              <a:t>IOPaint</a:t>
            </a:r>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文档</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u="sng" kern="0" dirty="0">
                <a:solidFill>
                  <a:srgbClr val="0000FF"/>
                </a:solidFill>
                <a:effectLst/>
                <a:latin typeface="宋体" panose="02010600030101010101" pitchFamily="2" charset="-122"/>
                <a:ea typeface="宋体" panose="02010600030101010101" pitchFamily="2" charset="-122"/>
                <a:cs typeface="宋体" panose="02010600030101010101" pitchFamily="2" charset="-122"/>
                <a:hlinkClick r:id="rId2"/>
              </a:rPr>
              <a:t>https://github.com/Sanster/IOPaint</a:t>
            </a:r>
            <a:endParaRPr lang="en-US" altLang="zh-CN" sz="1000" u="sng" kern="100" dirty="0">
              <a:solidFill>
                <a:srgbClr val="0000FF"/>
              </a:solidFill>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u="sng" kern="100" dirty="0">
                <a:solidFill>
                  <a:srgbClr val="0000FF"/>
                </a:solidFill>
                <a:effectLst/>
                <a:latin typeface="Calibri" panose="020F0502020204030204" pitchFamily="34" charset="0"/>
                <a:ea typeface="宋体" panose="02010600030101010101" pitchFamily="2" charset="-122"/>
                <a:cs typeface="Cordia New" panose="020B0304020202020204" pitchFamily="34" charset="-34"/>
              </a:rPr>
              <a:t>3.</a:t>
            </a:r>
            <a:r>
              <a:rPr lang="zh-CN" altLang="en-US" sz="1000" u="sng" kern="100" dirty="0">
                <a:solidFill>
                  <a:srgbClr val="0000FF"/>
                </a:solidFill>
                <a:effectLst/>
                <a:latin typeface="Calibri" panose="020F0502020204030204" pitchFamily="34" charset="0"/>
                <a:ea typeface="宋体" panose="02010600030101010101" pitchFamily="2" charset="-122"/>
                <a:cs typeface="Cordia New" panose="020B0304020202020204" pitchFamily="34" charset="-34"/>
              </a:rPr>
              <a:t> </a:t>
            </a:r>
            <a:r>
              <a:rPr lang="en-US" altLang="zh-CN" sz="1000" kern="100" dirty="0" err="1">
                <a:effectLst/>
                <a:latin typeface="宋体" panose="02010600030101010101" pitchFamily="2" charset="-122"/>
                <a:ea typeface="宋体" panose="02010600030101010101" pitchFamily="2" charset="-122"/>
                <a:cs typeface="宋体" panose="02010600030101010101" pitchFamily="2" charset="-122"/>
              </a:rPr>
              <a:t>EdgeConnect</a:t>
            </a:r>
            <a:r>
              <a:rPr lang="en-US" altLang="zh-CN" sz="1000" kern="100" dirty="0">
                <a:effectLst/>
                <a:latin typeface="宋体" panose="02010600030101010101" pitchFamily="2" charset="-122"/>
                <a:ea typeface="宋体" panose="02010600030101010101" pitchFamily="2" charset="-122"/>
                <a:cs typeface="宋体" panose="02010600030101010101" pitchFamily="2" charset="-122"/>
              </a:rPr>
              <a:t> </a:t>
            </a:r>
            <a:r>
              <a:rPr lang="zh-CN" altLang="zh-CN" sz="1000" kern="100" dirty="0">
                <a:effectLst/>
                <a:latin typeface="Calibri" panose="020F0502020204030204" pitchFamily="34" charset="0"/>
                <a:ea typeface="宋体" panose="02010600030101010101" pitchFamily="2" charset="-122"/>
                <a:cs typeface="宋体" panose="02010600030101010101" pitchFamily="2" charset="-122"/>
              </a:rPr>
              <a:t>文档</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u="sng" kern="0" dirty="0">
                <a:solidFill>
                  <a:srgbClr val="0000FF"/>
                </a:solidFill>
                <a:effectLst/>
                <a:latin typeface="宋体" panose="02010600030101010101" pitchFamily="2" charset="-122"/>
                <a:ea typeface="宋体" panose="02010600030101010101" pitchFamily="2" charset="-122"/>
                <a:cs typeface="宋体" panose="02010600030101010101" pitchFamily="2" charset="-122"/>
                <a:hlinkClick r:id="rId3"/>
              </a:rPr>
              <a:t>https://github.com/knazeri/edge-connect</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lvl="0" algn="l"/>
            <a:r>
              <a:rPr lang="en-US" altLang="zh-CN" sz="1000" kern="100" dirty="0">
                <a:effectLst/>
                <a:latin typeface="宋体" panose="02010600030101010101" pitchFamily="2" charset="-122"/>
                <a:ea typeface="宋体" panose="02010600030101010101" pitchFamily="2" charset="-122"/>
                <a:cs typeface="宋体" panose="02010600030101010101" pitchFamily="2" charset="-122"/>
              </a:rPr>
              <a:t>4.</a:t>
            </a:r>
            <a:r>
              <a:rPr lang="zh-CN" altLang="en-US" sz="1000" kern="100" dirty="0">
                <a:effectLst/>
                <a:latin typeface="宋体" panose="02010600030101010101" pitchFamily="2" charset="-122"/>
                <a:ea typeface="宋体" panose="02010600030101010101" pitchFamily="2" charset="-122"/>
                <a:cs typeface="宋体" panose="02010600030101010101" pitchFamily="2" charset="-122"/>
              </a:rPr>
              <a:t> </a:t>
            </a:r>
            <a:r>
              <a:rPr lang="en-US" altLang="zh-CN" sz="1000" kern="100" dirty="0" err="1">
                <a:effectLst/>
                <a:latin typeface="宋体" panose="02010600030101010101" pitchFamily="2" charset="-122"/>
                <a:ea typeface="宋体" panose="02010600030101010101" pitchFamily="2" charset="-122"/>
                <a:cs typeface="宋体" panose="02010600030101010101" pitchFamily="2" charset="-122"/>
              </a:rPr>
              <a:t>DeepFill</a:t>
            </a:r>
            <a:r>
              <a:rPr lang="en-US" altLang="zh-CN" sz="1000" kern="100" dirty="0">
                <a:effectLst/>
                <a:latin typeface="宋体" panose="02010600030101010101" pitchFamily="2" charset="-122"/>
                <a:ea typeface="宋体" panose="02010600030101010101" pitchFamily="2" charset="-122"/>
                <a:cs typeface="宋体" panose="02010600030101010101" pitchFamily="2" charset="-122"/>
              </a:rPr>
              <a:t> v2 </a:t>
            </a:r>
            <a:r>
              <a:rPr lang="zh-CN" altLang="zh-CN" sz="1000" kern="100" dirty="0">
                <a:effectLst/>
                <a:latin typeface="Calibri" panose="020F0502020204030204" pitchFamily="34" charset="0"/>
                <a:ea typeface="宋体" panose="02010600030101010101" pitchFamily="2" charset="-122"/>
                <a:cs typeface="宋体" panose="02010600030101010101" pitchFamily="2" charset="-122"/>
              </a:rPr>
              <a:t>文档</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u="sng" kern="0" dirty="0">
                <a:solidFill>
                  <a:srgbClr val="0000FF"/>
                </a:solidFill>
                <a:effectLst/>
                <a:latin typeface="宋体" panose="02010600030101010101" pitchFamily="2" charset="-122"/>
                <a:ea typeface="宋体" panose="02010600030101010101" pitchFamily="2" charset="-122"/>
                <a:cs typeface="宋体" panose="02010600030101010101" pitchFamily="2" charset="-122"/>
                <a:hlinkClick r:id="rId4"/>
              </a:rPr>
              <a:t>https://github.com/JiahuiYu/generative_inpainting</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b="1" kern="0" dirty="0">
                <a:effectLst/>
                <a:latin typeface="Calibri" panose="020F0502020204030204" pitchFamily="34" charset="0"/>
                <a:ea typeface="宋体" panose="02010600030101010101" pitchFamily="2" charset="-122"/>
                <a:cs typeface="宋体" panose="02010600030101010101" pitchFamily="2" charset="-122"/>
              </a:rPr>
              <a:t>开发环境：</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建议在自己的开发电脑上研发和测试。在</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RV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上原生编译和部署。</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p:txBody>
      </p:sp>
      <p:sp>
        <p:nvSpPr>
          <p:cNvPr id="4" name="PlaceHolder 1"/>
          <p:cNvSpPr txBox="1"/>
          <p:nvPr/>
        </p:nvSpPr>
        <p:spPr>
          <a:xfrm>
            <a:off x="459360" y="320400"/>
            <a:ext cx="8227080" cy="897840"/>
          </a:xfrm>
          <a:prstGeom prst="rect">
            <a:avLst/>
          </a:prstGeom>
          <a:noFill/>
          <a:ln w="0">
            <a:noFill/>
          </a:ln>
        </p:spPr>
        <p:txBody>
          <a:bodyPr lIns="90000" tIns="45000" rIns="90000" bIns="45000" anchor="ctr">
            <a:noAutofit/>
          </a:bodyPr>
          <a:lstStyle/>
          <a:p>
            <a:r>
              <a:rPr lang="zh-CN" altLang="en-US" sz="3200" b="1" kern="0" spc="-1" dirty="0">
                <a:solidFill>
                  <a:srgbClr val="BE384B"/>
                </a:solidFill>
                <a:latin typeface="Arial" panose="020B0604020202020204"/>
                <a:ea typeface="微软雅黑" panose="020B0503020204020204" charset="-122"/>
              </a:rPr>
              <a:t>实验</a:t>
            </a:r>
            <a:r>
              <a:rPr lang="en-US" altLang="zh-CN" sz="3200" b="1" kern="0" spc="-1" dirty="0">
                <a:solidFill>
                  <a:srgbClr val="BE384B"/>
                </a:solidFill>
                <a:latin typeface="Arial" panose="020B0604020202020204"/>
                <a:ea typeface="微软雅黑" panose="020B0503020204020204" charset="-122"/>
              </a:rPr>
              <a:t>7</a:t>
            </a:r>
            <a:r>
              <a:rPr lang="zh-CN" altLang="en-US" sz="3200" b="1" kern="0" spc="-1" dirty="0">
                <a:solidFill>
                  <a:srgbClr val="BE384B"/>
                </a:solidFill>
                <a:latin typeface="Arial" panose="020B0604020202020204"/>
                <a:ea typeface="微软雅黑" panose="020B0503020204020204" charset="-122"/>
              </a:rPr>
              <a:t>补充说明</a:t>
            </a:r>
            <a:endParaRPr lang="en-US" sz="3200" kern="0" spc="-1" dirty="0">
              <a:solidFill>
                <a:sysClr val="windowText" lastClr="000000"/>
              </a:solidFill>
              <a:latin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200" b="1" strike="noStrike" spc="-1" dirty="0">
                <a:solidFill>
                  <a:srgbClr val="BE384B"/>
                </a:solidFill>
                <a:latin typeface="Arial" panose="020B0604020202020204"/>
                <a:ea typeface="微软雅黑" panose="020B0503020204020204" charset="-122"/>
              </a:rPr>
              <a:t>实验</a:t>
            </a:r>
            <a:r>
              <a:rPr lang="en-US" altLang="zh-CN" sz="3200" b="1" strike="noStrike" spc="-1" dirty="0">
                <a:solidFill>
                  <a:srgbClr val="BE384B"/>
                </a:solidFill>
                <a:latin typeface="Arial" panose="020B0604020202020204"/>
                <a:ea typeface="微软雅黑" panose="020B0503020204020204" charset="-122"/>
              </a:rPr>
              <a:t>8</a:t>
            </a:r>
            <a:r>
              <a:rPr lang="zh-CN" altLang="en-US" sz="3200" b="1" strike="noStrike" spc="-1" dirty="0">
                <a:solidFill>
                  <a:srgbClr val="BE384B"/>
                </a:solidFill>
                <a:latin typeface="Arial" panose="020B0604020202020204"/>
                <a:ea typeface="微软雅黑" panose="020B0503020204020204" charset="-122"/>
              </a:rPr>
              <a:t>：无线投屏（</a:t>
            </a:r>
            <a:r>
              <a:rPr lang="en-US" altLang="zh-CN" sz="3200" b="1" strike="noStrike" spc="-1" dirty="0">
                <a:solidFill>
                  <a:srgbClr val="BE384B"/>
                </a:solidFill>
                <a:latin typeface="Arial" panose="020B0604020202020204"/>
                <a:ea typeface="微软雅黑" panose="020B0503020204020204" charset="-122"/>
              </a:rPr>
              <a:t>2</a:t>
            </a:r>
            <a:r>
              <a:rPr lang="zh-CN" altLang="en-US" sz="3200" b="1" strike="noStrike" spc="-1" dirty="0">
                <a:solidFill>
                  <a:srgbClr val="BE384B"/>
                </a:solidFill>
                <a:latin typeface="Arial" panose="020B0604020202020204"/>
                <a:ea typeface="微软雅黑" panose="020B0503020204020204" charset="-122"/>
              </a:rPr>
              <a:t>组，每组</a:t>
            </a:r>
            <a:r>
              <a:rPr lang="en-US" altLang="zh-CN" sz="3200" b="1" strike="noStrike" spc="-1" dirty="0">
                <a:solidFill>
                  <a:srgbClr val="BE384B"/>
                </a:solidFill>
                <a:latin typeface="Arial" panose="020B0604020202020204"/>
                <a:ea typeface="微软雅黑" panose="020B0503020204020204" charset="-122"/>
              </a:rPr>
              <a:t>3</a:t>
            </a:r>
            <a:r>
              <a:rPr lang="zh-CN" altLang="en-US" sz="3200" b="1" strike="noStrike" spc="-1" dirty="0">
                <a:solidFill>
                  <a:srgbClr val="BE384B"/>
                </a:solidFill>
                <a:latin typeface="Arial" panose="020B0604020202020204"/>
                <a:ea typeface="微软雅黑" panose="020B0503020204020204" charset="-122"/>
              </a:rPr>
              <a:t>人）</a:t>
            </a:r>
            <a:endParaRPr lang="en-US" sz="3200" b="0" strike="noStrike" spc="-1" dirty="0">
              <a:latin typeface="Arial" panose="020B0604020202020204"/>
            </a:endParaRPr>
          </a:p>
        </p:txBody>
      </p:sp>
      <p:sp>
        <p:nvSpPr>
          <p:cNvPr id="229" name="PlaceHolder 40"/>
          <p:cNvSpPr/>
          <p:nvPr/>
        </p:nvSpPr>
        <p:spPr>
          <a:xfrm>
            <a:off x="403761" y="1126800"/>
            <a:ext cx="8227080" cy="446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实验内容：</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1.</a:t>
            </a:r>
            <a:r>
              <a:rPr lang="zh-CN" altLang="en-US" sz="1200" b="1" spc="-1" dirty="0">
                <a:solidFill>
                  <a:srgbClr val="404040"/>
                </a:solidFill>
                <a:latin typeface="Arial" panose="020B0604020202020204"/>
                <a:ea typeface="微软雅黑" panose="020B0503020204020204" charset="-122"/>
              </a:rPr>
              <a:t>开发</a:t>
            </a:r>
            <a:r>
              <a:rPr lang="en-GB" altLang="zh-CN" sz="1200" b="1" spc="-1" dirty="0" err="1">
                <a:solidFill>
                  <a:srgbClr val="404040"/>
                </a:solidFill>
                <a:latin typeface="Arial" panose="020B0604020202020204"/>
                <a:ea typeface="微软雅黑" panose="020B0503020204020204" charset="-122"/>
              </a:rPr>
              <a:t>openEuler</a:t>
            </a:r>
            <a:r>
              <a:rPr lang="zh-CN" altLang="en-US" sz="1200" b="1" spc="-1" dirty="0">
                <a:solidFill>
                  <a:srgbClr val="404040"/>
                </a:solidFill>
                <a:latin typeface="Arial" panose="020B0604020202020204"/>
                <a:ea typeface="微软雅黑" panose="020B0503020204020204" charset="-122"/>
              </a:rPr>
              <a:t>到安卓系统大屏的无线投屏工具，实现</a:t>
            </a:r>
            <a:r>
              <a:rPr lang="en-GB" altLang="zh-CN" sz="1200" b="1" spc="-1" dirty="0" err="1">
                <a:solidFill>
                  <a:srgbClr val="404040"/>
                </a:solidFill>
                <a:latin typeface="Arial" panose="020B0604020202020204"/>
                <a:ea typeface="微软雅黑" panose="020B0503020204020204" charset="-122"/>
              </a:rPr>
              <a:t>RVBook</a:t>
            </a:r>
            <a:r>
              <a:rPr lang="zh-CN" altLang="en-GB" sz="1200" b="1" spc="-1" dirty="0">
                <a:solidFill>
                  <a:srgbClr val="404040"/>
                </a:solidFill>
                <a:latin typeface="Arial" panose="020B0604020202020204"/>
                <a:ea typeface="微软雅黑" panose="020B0503020204020204" charset="-122"/>
              </a:rPr>
              <a:t>（</a:t>
            </a:r>
            <a:r>
              <a:rPr lang="zh-CN" altLang="en-US" sz="1200" b="1" spc="-1" dirty="0">
                <a:solidFill>
                  <a:srgbClr val="404040"/>
                </a:solidFill>
                <a:latin typeface="Arial" panose="020B0604020202020204"/>
                <a:ea typeface="微软雅黑" panose="020B0503020204020204" charset="-122"/>
              </a:rPr>
              <a:t>基于 </a:t>
            </a:r>
            <a:r>
              <a:rPr lang="en-GB" altLang="zh-CN" sz="1200" b="1" spc="-1" dirty="0" err="1">
                <a:solidFill>
                  <a:srgbClr val="404040"/>
                </a:solidFill>
                <a:latin typeface="Arial" panose="020B0604020202020204"/>
                <a:ea typeface="微软雅黑" panose="020B0503020204020204" charset="-122"/>
              </a:rPr>
              <a:t>openEuler</a:t>
            </a:r>
            <a:r>
              <a:rPr lang="en-GB" altLang="zh-CN" sz="1200" b="1" spc="-1" dirty="0">
                <a:solidFill>
                  <a:srgbClr val="404040"/>
                </a:solidFill>
                <a:latin typeface="Arial" panose="020B0604020202020204"/>
                <a:ea typeface="微软雅黑" panose="020B0503020204020204" charset="-122"/>
              </a:rPr>
              <a:t> </a:t>
            </a:r>
            <a:r>
              <a:rPr lang="zh-CN" altLang="en-US" sz="1200" b="1" spc="-1" dirty="0">
                <a:solidFill>
                  <a:srgbClr val="404040"/>
                </a:solidFill>
                <a:latin typeface="Arial" panose="020B0604020202020204"/>
                <a:ea typeface="微软雅黑" panose="020B0503020204020204" charset="-122"/>
              </a:rPr>
              <a:t>操作系统的 </a:t>
            </a:r>
            <a:r>
              <a:rPr lang="en-GB" altLang="zh-CN" sz="1200" b="1" spc="-1" dirty="0">
                <a:solidFill>
                  <a:srgbClr val="404040"/>
                </a:solidFill>
                <a:latin typeface="Arial" panose="020B0604020202020204"/>
                <a:ea typeface="微软雅黑" panose="020B0503020204020204" charset="-122"/>
              </a:rPr>
              <a:t>RISC-V </a:t>
            </a:r>
            <a:r>
              <a:rPr lang="zh-CN" altLang="en-US" sz="1200" b="1" spc="-1" dirty="0">
                <a:solidFill>
                  <a:srgbClr val="404040"/>
                </a:solidFill>
                <a:latin typeface="Arial" panose="020B0604020202020204"/>
                <a:ea typeface="微软雅黑" panose="020B0503020204020204" charset="-122"/>
              </a:rPr>
              <a:t>架构笔记本电脑）上的屏幕内容、演示文档、图片、视频实时显示在华为智慧屏、其他大屏上或者</a:t>
            </a:r>
            <a:r>
              <a:rPr lang="en-GB" altLang="zh-CN" sz="1200" b="1" spc="-1" dirty="0">
                <a:solidFill>
                  <a:srgbClr val="404040"/>
                </a:solidFill>
                <a:latin typeface="Arial" panose="020B0604020202020204"/>
                <a:ea typeface="微软雅黑" panose="020B0503020204020204" charset="-122"/>
              </a:rPr>
              <a:t>Windows</a:t>
            </a:r>
            <a:r>
              <a:rPr lang="zh-CN" altLang="en-US" sz="1200" b="1" spc="-1" dirty="0">
                <a:solidFill>
                  <a:srgbClr val="404040"/>
                </a:solidFill>
                <a:latin typeface="Arial" panose="020B0604020202020204"/>
                <a:ea typeface="微软雅黑" panose="020B0503020204020204" charset="-122"/>
              </a:rPr>
              <a:t>系统电脑。工具需操作简单，需确保数据安全及高清、流畅播放。 </a:t>
            </a:r>
            <a:endParaRPr lang="zh-CN" altLang="en-US" sz="1200" b="1" strike="noStrike"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latin typeface="Arial" panose="020B0604020202020204"/>
                <a:ea typeface="微软雅黑" panose="020B0503020204020204" charset="-122"/>
              </a:rPr>
              <a:t>成功将 </a:t>
            </a:r>
            <a:r>
              <a:rPr lang="en-US" altLang="zh-CN" sz="1200" b="1" spc="-1" dirty="0" err="1">
                <a:solidFill>
                  <a:srgbClr val="404040"/>
                </a:solidFill>
                <a:latin typeface="Arial" panose="020B0604020202020204"/>
                <a:ea typeface="微软雅黑" panose="020B0503020204020204" charset="-122"/>
              </a:rPr>
              <a:t>RVBook</a:t>
            </a:r>
            <a:r>
              <a:rPr lang="en-US" altLang="zh-CN" sz="1200" b="1" spc="-1" dirty="0">
                <a:solidFill>
                  <a:srgbClr val="404040"/>
                </a:solidFill>
                <a:latin typeface="Arial" panose="020B0604020202020204"/>
                <a:ea typeface="微软雅黑" panose="020B0503020204020204" charset="-122"/>
              </a:rPr>
              <a:t> </a:t>
            </a:r>
            <a:r>
              <a:rPr lang="zh-CN" altLang="en-US" sz="1200" b="1" spc="-1" dirty="0">
                <a:solidFill>
                  <a:srgbClr val="404040"/>
                </a:solidFill>
                <a:latin typeface="Arial" panose="020B0604020202020204"/>
                <a:ea typeface="微软雅黑" panose="020B0503020204020204" charset="-122"/>
              </a:rPr>
              <a:t>上的屏幕内容（包括桌面、应用窗口、视频等）无线投屏至华为智慧屏或者其他安卓大屏，且投屏过程中保持画面完整。</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latin typeface="Arial" panose="020B0604020202020204"/>
                <a:ea typeface="微软雅黑" panose="020B0503020204020204" charset="-122"/>
              </a:rPr>
              <a:t>提供用户友好的操作界面，投屏过程应无需复杂配置。</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latin typeface="Arial" panose="020B0604020202020204"/>
                <a:ea typeface="微软雅黑" panose="020B0503020204020204" charset="-122"/>
              </a:rPr>
              <a:t>投屏功能稳定运行，投屏过程中不出现中断或严重卡顿，画面清晰，无失真或模糊现象</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latin typeface="Arial" panose="020B0604020202020204"/>
                <a:ea typeface="微软雅黑" panose="020B0503020204020204" charset="-122"/>
              </a:rPr>
              <a:t>延迟时间控制在 </a:t>
            </a:r>
            <a:r>
              <a:rPr lang="en-US" altLang="zh-CN" sz="1200" b="1" spc="-1" dirty="0">
                <a:solidFill>
                  <a:srgbClr val="404040"/>
                </a:solidFill>
                <a:latin typeface="Arial" panose="020B0604020202020204"/>
                <a:ea typeface="微软雅黑" panose="020B0503020204020204" charset="-122"/>
              </a:rPr>
              <a:t>300 </a:t>
            </a:r>
            <a:r>
              <a:rPr lang="zh-CN" altLang="en-US" sz="1200" b="1" spc="-1" dirty="0">
                <a:solidFill>
                  <a:srgbClr val="404040"/>
                </a:solidFill>
                <a:latin typeface="Arial" panose="020B0604020202020204"/>
                <a:ea typeface="微软雅黑" panose="020B0503020204020204" charset="-122"/>
              </a:rPr>
              <a:t>毫秒以内。</a:t>
            </a:r>
            <a:endParaRPr lang="en-US" altLang="zh-CN" sz="1200" b="1"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ea typeface="微软雅黑" panose="020B0503020204020204" charset="-122"/>
              </a:rPr>
              <a:t>实验总分不超过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altLang="zh-CN" sz="1200" b="1" strike="noStrike" spc="-1" dirty="0">
              <a:solidFill>
                <a:srgbClr val="404040"/>
              </a:solidFill>
              <a:ea typeface="微软雅黑" panose="020B0503020204020204" charset="-122"/>
            </a:endParaRPr>
          </a:p>
          <a:p>
            <a:pPr lvl="1">
              <a:lnSpc>
                <a:spcPct val="120000"/>
              </a:lnSpc>
              <a:spcBef>
                <a:spcPts val="575"/>
              </a:spcBef>
              <a:buClr>
                <a:srgbClr val="404040"/>
              </a:buClr>
            </a:pPr>
            <a:endParaRPr lang="en-US" altLang="zh-CN" sz="1200" b="1" spc="-1" dirty="0">
              <a:solidFill>
                <a:srgbClr val="404040"/>
              </a:solidFill>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ea typeface="微软雅黑" panose="020B0503020204020204" charset="-122"/>
              </a:rPr>
              <a:t>备注：（参加本项目的每个小组如果有安卓大屏可以用于测试。或者需要至少有</a:t>
            </a:r>
            <a:r>
              <a:rPr lang="en-US" altLang="zh-CN" sz="1200" b="1" strike="noStrike" spc="-1" dirty="0">
                <a:solidFill>
                  <a:srgbClr val="404040"/>
                </a:solidFill>
                <a:ea typeface="微软雅黑" panose="020B0503020204020204" charset="-122"/>
              </a:rPr>
              <a:t>1</a:t>
            </a:r>
            <a:r>
              <a:rPr lang="zh-CN" altLang="en-US" sz="1200" b="1" strike="noStrike" spc="-1" dirty="0">
                <a:solidFill>
                  <a:srgbClr val="404040"/>
                </a:solidFill>
                <a:ea typeface="微软雅黑" panose="020B0503020204020204" charset="-122"/>
              </a:rPr>
              <a:t>到</a:t>
            </a:r>
            <a:r>
              <a:rPr lang="en-US" altLang="zh-CN" sz="1200" b="1" strike="noStrike" spc="-1" dirty="0">
                <a:solidFill>
                  <a:srgbClr val="404040"/>
                </a:solidFill>
                <a:ea typeface="微软雅黑" panose="020B0503020204020204" charset="-122"/>
              </a:rPr>
              <a:t>2</a:t>
            </a:r>
            <a:r>
              <a:rPr lang="zh-CN" altLang="en-US" sz="1200" b="1" strike="noStrike" spc="-1" dirty="0">
                <a:solidFill>
                  <a:srgbClr val="404040"/>
                </a:solidFill>
                <a:ea typeface="微软雅黑" panose="020B0503020204020204" charset="-122"/>
              </a:rPr>
              <a:t>台 </a:t>
            </a:r>
            <a:r>
              <a:rPr lang="en-GB" altLang="zh-CN" sz="1200" b="1" strike="noStrike" spc="-1" dirty="0">
                <a:solidFill>
                  <a:srgbClr val="404040"/>
                </a:solidFill>
                <a:ea typeface="微软雅黑" panose="020B0503020204020204" charset="-122"/>
              </a:rPr>
              <a:t>Win10</a:t>
            </a:r>
            <a:r>
              <a:rPr lang="zh-CN" altLang="en-US" sz="1200" b="1" strike="noStrike" spc="-1" dirty="0">
                <a:solidFill>
                  <a:srgbClr val="404040"/>
                </a:solidFill>
                <a:ea typeface="微软雅黑" panose="020B0503020204020204" charset="-122"/>
              </a:rPr>
              <a:t>或者 </a:t>
            </a:r>
            <a:r>
              <a:rPr lang="en-GB" altLang="zh-CN" sz="1200" b="1" strike="noStrike" spc="-1" dirty="0">
                <a:solidFill>
                  <a:srgbClr val="404040"/>
                </a:solidFill>
                <a:ea typeface="微软雅黑" panose="020B0503020204020204" charset="-122"/>
              </a:rPr>
              <a:t>Win11 </a:t>
            </a:r>
            <a:r>
              <a:rPr lang="zh-CN" altLang="en-US" sz="1200" b="1" strike="noStrike" spc="-1" dirty="0">
                <a:solidFill>
                  <a:srgbClr val="404040"/>
                </a:solidFill>
                <a:ea typeface="微软雅黑" panose="020B0503020204020204" charset="-122"/>
              </a:rPr>
              <a:t>系统并且需能成功用安卓手机投屏上去， 以此作为接受投屏的显示端） </a:t>
            </a:r>
            <a:endParaRPr lang="en-US" altLang="zh-CN" sz="1100" b="0" strike="noStrike" spc="-1" dirty="0"/>
          </a:p>
          <a:p>
            <a:pPr lvl="1">
              <a:lnSpc>
                <a:spcPct val="120000"/>
              </a:lnSpc>
              <a:spcBef>
                <a:spcPts val="575"/>
              </a:spcBef>
              <a:buClr>
                <a:srgbClr val="404040"/>
              </a:buClr>
            </a:pPr>
            <a:endParaRPr lang="en-US" sz="1200" b="0" strike="noStrike" spc="-1" dirty="0">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455400" y="1213400"/>
            <a:ext cx="8229240" cy="4501600"/>
          </a:xfrm>
        </p:spPr>
        <p:txBody>
          <a:bodyPr/>
          <a:lstStyle/>
          <a:p>
            <a:r>
              <a:rPr kumimoji="1" lang="zh-CN" altLang="en-US" sz="1400" dirty="0"/>
              <a:t>可以基于 </a:t>
            </a:r>
            <a:r>
              <a:rPr kumimoji="1" lang="en-GB" altLang="zh-CN" sz="1400" dirty="0" err="1"/>
              <a:t>MiracleCast</a:t>
            </a:r>
            <a:r>
              <a:rPr kumimoji="1" lang="en-GB" altLang="zh-CN" sz="1400" dirty="0"/>
              <a:t> </a:t>
            </a:r>
            <a:r>
              <a:rPr kumimoji="1" lang="zh-CN" altLang="en-US" sz="1400" dirty="0"/>
              <a:t>传输协议。研发时不限于该协议，可以使用更加高效的协议和方案</a:t>
            </a:r>
            <a:r>
              <a:rPr kumimoji="1" lang="zh-CN" altLang="en-US" sz="1400" b="1" dirty="0"/>
              <a:t>。 请注意，请优先考虑显示内容的大屏端不用安装任何软件来实现本投屏功能。</a:t>
            </a:r>
            <a:r>
              <a:rPr kumimoji="1" lang="zh-CN" altLang="en-US" sz="1400" dirty="0"/>
              <a:t> </a:t>
            </a:r>
            <a:endParaRPr kumimoji="1" lang="zh-CN" altLang="en-US" sz="1400" dirty="0"/>
          </a:p>
          <a:p>
            <a:r>
              <a:rPr kumimoji="1" lang="en-GB" altLang="zh-CN" sz="1400" dirty="0" err="1"/>
              <a:t>RVBook</a:t>
            </a:r>
            <a:r>
              <a:rPr kumimoji="1" lang="zh-CN" altLang="en-US" sz="1400" dirty="0"/>
              <a:t>上的用户管理界面这部分可以用 </a:t>
            </a:r>
            <a:r>
              <a:rPr kumimoji="1" lang="en-GB" altLang="zh-CN" sz="1400" dirty="0"/>
              <a:t>QT </a:t>
            </a:r>
            <a:r>
              <a:rPr kumimoji="1" lang="zh-CN" altLang="en-US" sz="1400" dirty="0"/>
              <a:t>开发。</a:t>
            </a:r>
            <a:endParaRPr kumimoji="1" lang="zh-CN" altLang="en-US" sz="1400" dirty="0"/>
          </a:p>
          <a:p>
            <a:pPr algn="l"/>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1.</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如果没有安卓系统的大屏来调试的话， 那么可以用</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 Win10/Win11 </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来作为显示端。</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Win10</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的启用投屏方法见这里 </a:t>
            </a:r>
            <a:r>
              <a:rPr lang="en-US" altLang="zh-CN" sz="1400" u="sng" kern="0" dirty="0">
                <a:solidFill>
                  <a:srgbClr val="0000FF"/>
                </a:solidFill>
                <a:effectLst/>
                <a:latin typeface="Calibri" panose="020F0502020204030204" pitchFamily="34" charset="0"/>
                <a:ea typeface="宋体" panose="02010600030101010101" pitchFamily="2" charset="-122"/>
                <a:cs typeface="宋体" panose="02010600030101010101" pitchFamily="2" charset="-122"/>
                <a:hlinkClick r:id="rId1"/>
              </a:rPr>
              <a:t>https://blog.csdn.net/seawaysyyy/article/details/101082503</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 </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2.</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调研</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 </a:t>
            </a:r>
            <a:r>
              <a:rPr lang="en-US" altLang="zh-CN" sz="1400" kern="0" dirty="0" err="1">
                <a:effectLst/>
                <a:latin typeface="Calibri" panose="020F0502020204030204" pitchFamily="34" charset="0"/>
                <a:ea typeface="宋体" panose="02010600030101010101" pitchFamily="2" charset="-122"/>
                <a:cs typeface="宋体" panose="02010600030101010101" pitchFamily="2" charset="-122"/>
              </a:rPr>
              <a:t>MiracleCast</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的实现库。可以从</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 </a:t>
            </a:r>
            <a:r>
              <a:rPr lang="en-US" altLang="zh-CN" sz="1400" kern="0" dirty="0" err="1">
                <a:effectLst/>
                <a:latin typeface="Calibri" panose="020F0502020204030204" pitchFamily="34" charset="0"/>
                <a:ea typeface="宋体" panose="02010600030101010101" pitchFamily="2" charset="-122"/>
                <a:cs typeface="宋体" panose="02010600030101010101" pitchFamily="2" charset="-122"/>
              </a:rPr>
              <a:t>MiracleCast</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 </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协议的某个实现库出发。在</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 </a:t>
            </a:r>
            <a:r>
              <a:rPr lang="en-US" altLang="zh-CN" sz="1400" kern="0" dirty="0" err="1">
                <a:effectLst/>
                <a:latin typeface="Calibri" panose="020F0502020204030204" pitchFamily="34" charset="0"/>
                <a:ea typeface="宋体" panose="02010600030101010101" pitchFamily="2" charset="-122"/>
                <a:cs typeface="宋体" panose="02010600030101010101" pitchFamily="2" charset="-122"/>
              </a:rPr>
              <a:t>RVBook</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上编译、测试。</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3. </a:t>
            </a:r>
            <a:r>
              <a:rPr lang="en-US" altLang="zh-CN" sz="1400" kern="0" dirty="0" err="1">
                <a:effectLst/>
                <a:latin typeface="宋体" panose="02010600030101010101" pitchFamily="2" charset="-122"/>
                <a:ea typeface="宋体" panose="02010600030101010101" pitchFamily="2" charset="-122"/>
                <a:cs typeface="宋体" panose="02010600030101010101" pitchFamily="2" charset="-122"/>
              </a:rPr>
              <a:t>MiracleCast</a:t>
            </a:r>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 </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投屏时可能在</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 </a:t>
            </a:r>
            <a:r>
              <a:rPr lang="en-US" altLang="zh-CN" sz="1400" kern="0" dirty="0" err="1">
                <a:effectLst/>
                <a:latin typeface="Calibri" panose="020F0502020204030204" pitchFamily="34" charset="0"/>
                <a:ea typeface="宋体" panose="02010600030101010101" pitchFamily="2" charset="-122"/>
                <a:cs typeface="宋体" panose="02010600030101010101" pitchFamily="2" charset="-122"/>
              </a:rPr>
              <a:t>RVBook</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 </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上需要启用无线网卡的多角色模式。需要</a:t>
            </a:r>
            <a:r>
              <a:rPr lang="zh-CN" altLang="zh-CN" sz="1400" kern="100" dirty="0">
                <a:effectLst/>
                <a:latin typeface="Calibri" panose="020F0502020204030204" pitchFamily="34" charset="0"/>
                <a:ea typeface="宋体" panose="02010600030101010101" pitchFamily="2" charset="-122"/>
                <a:cs typeface="宋体" panose="02010600030101010101" pitchFamily="2" charset="-122"/>
              </a:rPr>
              <a:t>研究</a:t>
            </a:r>
            <a:r>
              <a:rPr lang="en-US" altLang="zh-CN" sz="1400" kern="100" dirty="0">
                <a:effectLst/>
                <a:latin typeface="Calibri" panose="020F0502020204030204" pitchFamily="34" charset="0"/>
                <a:ea typeface="宋体" panose="02010600030101010101" pitchFamily="2" charset="-122"/>
                <a:cs typeface="宋体" panose="02010600030101010101" pitchFamily="2" charset="-122"/>
              </a:rPr>
              <a:t> </a:t>
            </a:r>
            <a:r>
              <a:rPr lang="en-US" altLang="zh-CN" sz="1400" kern="100" dirty="0" err="1">
                <a:effectLst/>
                <a:latin typeface="Calibri" panose="020F0502020204030204" pitchFamily="34" charset="0"/>
                <a:ea typeface="宋体" panose="02010600030101010101" pitchFamily="2" charset="-122"/>
                <a:cs typeface="宋体" panose="02010600030101010101" pitchFamily="2" charset="-122"/>
              </a:rPr>
              <a:t>RVBook</a:t>
            </a:r>
            <a:r>
              <a:rPr lang="zh-CN" altLang="zh-CN" sz="1400" kern="100" dirty="0">
                <a:effectLst/>
                <a:latin typeface="Calibri" panose="020F0502020204030204" pitchFamily="34" charset="0"/>
                <a:ea typeface="宋体" panose="02010600030101010101" pitchFamily="2" charset="-122"/>
                <a:cs typeface="宋体" panose="02010600030101010101" pitchFamily="2" charset="-122"/>
              </a:rPr>
              <a:t>无线网卡是否支持多角色模式，以及测试和验证多角色模式。</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开发环境</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建议使用 </a:t>
            </a:r>
            <a:r>
              <a:rPr lang="en-US" altLang="zh-CN" sz="1400" kern="0" dirty="0" err="1">
                <a:effectLst/>
                <a:latin typeface="Calibri" panose="020F0502020204030204" pitchFamily="34" charset="0"/>
                <a:ea typeface="宋体" panose="02010600030101010101" pitchFamily="2" charset="-122"/>
                <a:cs typeface="宋体" panose="02010600030101010101" pitchFamily="2" charset="-122"/>
              </a:rPr>
              <a:t>VSCode</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。在</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 RV </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上原生编译。</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400" b="1" kern="0" dirty="0">
                <a:effectLst/>
                <a:latin typeface="Calibri" panose="020F0502020204030204" pitchFamily="34" charset="0"/>
                <a:ea typeface="宋体" panose="02010600030101010101" pitchFamily="2" charset="-122"/>
                <a:cs typeface="宋体" panose="02010600030101010101" pitchFamily="2" charset="-122"/>
              </a:rPr>
              <a:t>参考资料</a:t>
            </a:r>
            <a:r>
              <a:rPr lang="en-US" altLang="zh-CN" sz="1400" b="1" kern="0" dirty="0">
                <a:effectLst/>
                <a:latin typeface="Calibri" panose="020F0502020204030204" pitchFamily="34" charset="0"/>
                <a:ea typeface="宋体" panose="02010600030101010101" pitchFamily="2" charset="-122"/>
                <a:cs typeface="宋体" panose="02010600030101010101" pitchFamily="2" charset="-122"/>
              </a:rPr>
              <a:t>:</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lvl="0" algn="l"/>
            <a:r>
              <a:rPr lang="en-US" altLang="zh-CN" sz="1400" dirty="0">
                <a:latin typeface="Calibri" panose="020F0502020204030204" pitchFamily="34" charset="0"/>
                <a:ea typeface="宋体" panose="02010600030101010101" pitchFamily="2" charset="-122"/>
                <a:cs typeface="宋体" panose="02010600030101010101" pitchFamily="2" charset="-122"/>
              </a:rPr>
              <a:t>1.</a:t>
            </a:r>
            <a:r>
              <a:rPr lang="zh-CN" altLang="en-US" sz="1400" dirty="0">
                <a:latin typeface="Calibri" panose="020F0502020204030204" pitchFamily="34" charset="0"/>
                <a:ea typeface="宋体" panose="02010600030101010101" pitchFamily="2" charset="-122"/>
                <a:cs typeface="宋体" panose="02010600030101010101" pitchFamily="2" charset="-122"/>
              </a:rPr>
              <a:t> </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网卡多角色模式简介</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https://</a:t>
            </a:r>
            <a:r>
              <a:rPr lang="en-US" altLang="zh-CN" sz="1400" kern="0" dirty="0" err="1">
                <a:effectLst/>
                <a:latin typeface="宋体" panose="02010600030101010101" pitchFamily="2" charset="-122"/>
                <a:ea typeface="宋体" panose="02010600030101010101" pitchFamily="2" charset="-122"/>
                <a:cs typeface="宋体" panose="02010600030101010101" pitchFamily="2" charset="-122"/>
              </a:rPr>
              <a:t>eonun.com</a:t>
            </a:r>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/%E5%AD%A6%E4%B9%A0%E7%AC%94%E8%AE%B0/Linux/Linux%E5%BC%80%E5%90%AFwifi%E5%92%8C%E7%83%AD%E7%82%B9%E5%8F%8C%E7%94%A8/</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lvl="0" algn="l"/>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2.</a:t>
            </a:r>
            <a:r>
              <a:rPr lang="zh-CN" altLang="en-US" sz="1400" kern="0" dirty="0">
                <a:effectLst/>
                <a:latin typeface="宋体" panose="02010600030101010101" pitchFamily="2" charset="-122"/>
                <a:ea typeface="宋体" panose="02010600030101010101" pitchFamily="2" charset="-122"/>
                <a:cs typeface="宋体" panose="02010600030101010101" pitchFamily="2" charset="-122"/>
              </a:rPr>
              <a:t> </a:t>
            </a:r>
            <a:r>
              <a:rPr lang="en-US" altLang="zh-CN" sz="1400" kern="0" dirty="0" err="1">
                <a:effectLst/>
                <a:latin typeface="宋体" panose="02010600030101010101" pitchFamily="2" charset="-122"/>
                <a:ea typeface="宋体" panose="02010600030101010101" pitchFamily="2" charset="-122"/>
                <a:cs typeface="宋体" panose="02010600030101010101" pitchFamily="2" charset="-122"/>
              </a:rPr>
              <a:t>Miraclecast</a:t>
            </a:r>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 </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协议实现库之一</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400" kern="0" dirty="0" err="1">
                <a:effectLst/>
                <a:latin typeface="宋体" panose="02010600030101010101" pitchFamily="2" charset="-122"/>
                <a:ea typeface="宋体" panose="02010600030101010101" pitchFamily="2" charset="-122"/>
                <a:cs typeface="宋体" panose="02010600030101010101" pitchFamily="2" charset="-122"/>
              </a:rPr>
              <a:t>github.com</a:t>
            </a:r>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a:t>
            </a:r>
            <a:r>
              <a:rPr lang="en-US" altLang="zh-CN" sz="1400" kern="0" dirty="0" err="1">
                <a:effectLst/>
                <a:latin typeface="宋体" panose="02010600030101010101" pitchFamily="2" charset="-122"/>
                <a:ea typeface="宋体" panose="02010600030101010101" pitchFamily="2" charset="-122"/>
                <a:cs typeface="宋体" panose="02010600030101010101" pitchFamily="2" charset="-122"/>
              </a:rPr>
              <a:t>albfan</a:t>
            </a:r>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a:t>
            </a:r>
            <a:r>
              <a:rPr lang="en-US" altLang="zh-CN" sz="1400" kern="0" dirty="0" err="1">
                <a:effectLst/>
                <a:latin typeface="宋体" panose="02010600030101010101" pitchFamily="2" charset="-122"/>
                <a:ea typeface="宋体" panose="02010600030101010101" pitchFamily="2" charset="-122"/>
                <a:cs typeface="宋体" panose="02010600030101010101" pitchFamily="2" charset="-122"/>
              </a:rPr>
              <a:t>miraclecast</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400" dirty="0">
                <a:latin typeface="宋体" panose="02010600030101010101" pitchFamily="2" charset="-122"/>
                <a:ea typeface="宋体" panose="02010600030101010101" pitchFamily="2" charset="-122"/>
                <a:cs typeface="宋体" panose="02010600030101010101" pitchFamily="2" charset="-122"/>
              </a:rPr>
              <a:t>3.</a:t>
            </a:r>
            <a:r>
              <a:rPr lang="zh-CN" altLang="en-US" sz="1400" dirty="0">
                <a:latin typeface="宋体" panose="02010600030101010101" pitchFamily="2" charset="-122"/>
                <a:ea typeface="宋体" panose="02010600030101010101" pitchFamily="2" charset="-122"/>
                <a:cs typeface="宋体" panose="02010600030101010101" pitchFamily="2" charset="-122"/>
              </a:rPr>
              <a:t> </a:t>
            </a:r>
            <a:r>
              <a:rPr lang="en-US" altLang="zh-CN" sz="1400" kern="0" dirty="0" err="1">
                <a:effectLst/>
                <a:latin typeface="宋体" panose="02010600030101010101" pitchFamily="2" charset="-122"/>
                <a:ea typeface="宋体" panose="02010600030101010101" pitchFamily="2" charset="-122"/>
                <a:cs typeface="宋体" panose="02010600030101010101" pitchFamily="2" charset="-122"/>
              </a:rPr>
              <a:t>MiracleCast</a:t>
            </a:r>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 </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协议简介</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https://</a:t>
            </a:r>
            <a:r>
              <a:rPr lang="en-US" altLang="zh-CN" sz="1400" kern="0" dirty="0" err="1">
                <a:effectLst/>
                <a:latin typeface="宋体" panose="02010600030101010101" pitchFamily="2" charset="-122"/>
                <a:ea typeface="宋体" panose="02010600030101010101" pitchFamily="2" charset="-122"/>
                <a:cs typeface="宋体" panose="02010600030101010101" pitchFamily="2" charset="-122"/>
              </a:rPr>
              <a:t>www.cnblogs.com</a:t>
            </a:r>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a:t>
            </a:r>
            <a:r>
              <a:rPr lang="en-US" altLang="zh-CN" sz="1400" kern="0" dirty="0" err="1">
                <a:effectLst/>
                <a:latin typeface="宋体" panose="02010600030101010101" pitchFamily="2" charset="-122"/>
                <a:ea typeface="宋体" panose="02010600030101010101" pitchFamily="2" charset="-122"/>
                <a:cs typeface="宋体" panose="02010600030101010101" pitchFamily="2" charset="-122"/>
              </a:rPr>
              <a:t>welhzh</a:t>
            </a:r>
            <a:r>
              <a:rPr lang="en-US" altLang="zh-CN" sz="1400" kern="0" dirty="0">
                <a:effectLst/>
                <a:latin typeface="宋体" panose="02010600030101010101" pitchFamily="2" charset="-122"/>
                <a:ea typeface="宋体" panose="02010600030101010101" pitchFamily="2" charset="-122"/>
                <a:cs typeface="宋体" panose="02010600030101010101" pitchFamily="2" charset="-122"/>
              </a:rPr>
              <a:t>/p/5834243.html</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400" dirty="0">
                <a:latin typeface="宋体" panose="02010600030101010101" pitchFamily="2" charset="-122"/>
                <a:ea typeface="宋体" panose="02010600030101010101" pitchFamily="2" charset="-122"/>
                <a:cs typeface="宋体" panose="02010600030101010101" pitchFamily="2" charset="-122"/>
              </a:rPr>
              <a:t>4.</a:t>
            </a:r>
            <a:r>
              <a:rPr lang="zh-CN" altLang="en-US" sz="1400" dirty="0">
                <a:latin typeface="宋体" panose="02010600030101010101" pitchFamily="2" charset="-122"/>
                <a:ea typeface="宋体" panose="02010600030101010101" pitchFamily="2" charset="-122"/>
                <a:cs typeface="宋体" panose="02010600030101010101" pitchFamily="2" charset="-122"/>
              </a:rPr>
              <a:t> </a:t>
            </a:r>
            <a:r>
              <a:rPr lang="en-US" altLang="zh-CN" sz="1400" kern="0" dirty="0" err="1">
                <a:effectLst/>
                <a:latin typeface="宋体" panose="02010600030101010101" pitchFamily="2" charset="-122"/>
                <a:ea typeface="宋体" panose="02010600030101010101" pitchFamily="2" charset="-122"/>
                <a:cs typeface="宋体" panose="02010600030101010101" pitchFamily="2" charset="-122"/>
              </a:rPr>
              <a:t>AirPlay</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Miracast </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a:t>
            </a:r>
            <a:r>
              <a:rPr lang="en-US" altLang="zh-CN" sz="1400" kern="0" dirty="0">
                <a:effectLst/>
                <a:latin typeface="Calibri" panose="020F0502020204030204" pitchFamily="34" charset="0"/>
                <a:ea typeface="宋体" panose="02010600030101010101" pitchFamily="2" charset="-122"/>
                <a:cs typeface="宋体" panose="02010600030101010101" pitchFamily="2" charset="-122"/>
              </a:rPr>
              <a:t>DLNA</a:t>
            </a:r>
            <a:r>
              <a:rPr lang="zh-CN" altLang="zh-CN" sz="1400" kern="0" dirty="0">
                <a:effectLst/>
                <a:latin typeface="Calibri" panose="020F0502020204030204" pitchFamily="34" charset="0"/>
                <a:ea typeface="宋体" panose="02010600030101010101" pitchFamily="2" charset="-122"/>
                <a:cs typeface="宋体" panose="02010600030101010101" pitchFamily="2" charset="-122"/>
              </a:rPr>
              <a:t>三大协议对比</a:t>
            </a:r>
            <a:endParaRPr lang="zh-CN" altLang="zh-CN" sz="14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400" u="none" strike="noStrike" kern="0" dirty="0">
                <a:solidFill>
                  <a:srgbClr val="0000FF"/>
                </a:solidFill>
                <a:effectLst/>
                <a:latin typeface="宋体" panose="02010600030101010101" pitchFamily="2" charset="-122"/>
                <a:ea typeface="宋体" panose="02010600030101010101" pitchFamily="2" charset="-122"/>
                <a:cs typeface="宋体" panose="02010600030101010101" pitchFamily="2" charset="-122"/>
                <a:hlinkClick r:id="rId2"/>
              </a:rPr>
              <a:t>https://zhuanlan.zhihu.com/p/462029471</a:t>
            </a:r>
            <a:endParaRPr kumimoji="1" lang="en-GB" altLang="zh-CN" sz="1200" dirty="0"/>
          </a:p>
          <a:p>
            <a:endParaRPr kumimoji="1" lang="zh-CN" altLang="en-US" sz="1200" dirty="0"/>
          </a:p>
        </p:txBody>
      </p:sp>
      <p:sp>
        <p:nvSpPr>
          <p:cNvPr id="4" name="PlaceHolder 1"/>
          <p:cNvSpPr txBox="1"/>
          <p:nvPr/>
        </p:nvSpPr>
        <p:spPr>
          <a:xfrm>
            <a:off x="459360" y="320400"/>
            <a:ext cx="8227080" cy="897840"/>
          </a:xfrm>
          <a:prstGeom prst="rect">
            <a:avLst/>
          </a:prstGeom>
          <a:noFill/>
          <a:ln w="0">
            <a:noFill/>
          </a:ln>
        </p:spPr>
        <p:txBody>
          <a:bodyPr lIns="90000" tIns="45000" rIns="90000" bIns="45000" anchor="ctr">
            <a:noAutofit/>
          </a:bodyPr>
          <a:lstStyle/>
          <a:p>
            <a:r>
              <a:rPr lang="zh-CN" altLang="en-US" sz="3200" b="1" kern="0" spc="-1" dirty="0">
                <a:solidFill>
                  <a:srgbClr val="BE384B"/>
                </a:solidFill>
                <a:latin typeface="Arial" panose="020B0604020202020204"/>
                <a:ea typeface="微软雅黑" panose="020B0503020204020204" charset="-122"/>
              </a:rPr>
              <a:t>实验</a:t>
            </a:r>
            <a:r>
              <a:rPr lang="en-US" altLang="zh-CN" sz="3200" b="1" kern="0" spc="-1" dirty="0">
                <a:solidFill>
                  <a:srgbClr val="BE384B"/>
                </a:solidFill>
                <a:latin typeface="Arial" panose="020B0604020202020204"/>
                <a:ea typeface="微软雅黑" panose="020B0503020204020204" charset="-122"/>
              </a:rPr>
              <a:t>8</a:t>
            </a:r>
            <a:r>
              <a:rPr lang="zh-CN" altLang="en-US" sz="3200" b="1" kern="0" spc="-1" dirty="0">
                <a:solidFill>
                  <a:srgbClr val="BE384B"/>
                </a:solidFill>
                <a:latin typeface="Arial" panose="020B0604020202020204"/>
                <a:ea typeface="微软雅黑" panose="020B0503020204020204" charset="-122"/>
              </a:rPr>
              <a:t>补充说明</a:t>
            </a:r>
            <a:endParaRPr lang="en-US" sz="3200" kern="0" spc="-1" dirty="0">
              <a:solidFill>
                <a:sysClr val="windowText" lastClr="000000"/>
              </a:solidFill>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2800" b="1" strike="noStrike" spc="-1" dirty="0">
                <a:solidFill>
                  <a:srgbClr val="BE384B"/>
                </a:solidFill>
                <a:latin typeface="Arial" panose="020B0604020202020204"/>
                <a:ea typeface="微软雅黑" panose="020B0503020204020204" charset="-122"/>
              </a:rPr>
              <a:t>实验</a:t>
            </a:r>
            <a:r>
              <a:rPr lang="en-US" altLang="zh-CN" sz="2800" b="1" spc="-1" dirty="0">
                <a:solidFill>
                  <a:srgbClr val="BE384B"/>
                </a:solidFill>
                <a:latin typeface="Arial" panose="020B0604020202020204"/>
                <a:ea typeface="微软雅黑" panose="020B0503020204020204" charset="-122"/>
              </a:rPr>
              <a:t>9</a:t>
            </a:r>
            <a:r>
              <a:rPr lang="zh-CN" altLang="en-US" sz="2800" b="1" strike="noStrike" spc="-1" dirty="0">
                <a:solidFill>
                  <a:srgbClr val="BE384B"/>
                </a:solidFill>
                <a:latin typeface="Arial" panose="020B0604020202020204"/>
                <a:ea typeface="微软雅黑" panose="020B0503020204020204" charset="-122"/>
              </a:rPr>
              <a:t>：</a:t>
            </a:r>
            <a:r>
              <a:rPr lang="zh-CN" altLang="en-US" sz="2800" b="1" spc="-1" dirty="0">
                <a:solidFill>
                  <a:srgbClr val="BE384B"/>
                </a:solidFill>
                <a:latin typeface="Arial" panose="020B0604020202020204"/>
                <a:ea typeface="微软雅黑" panose="020B0503020204020204" charset="-122"/>
              </a:rPr>
              <a:t>基于</a:t>
            </a:r>
            <a:r>
              <a:rPr lang="en-US" altLang="zh-CN" sz="2800" b="1" spc="-1" dirty="0" err="1">
                <a:solidFill>
                  <a:srgbClr val="BE384B"/>
                </a:solidFill>
                <a:latin typeface="Arial" panose="020B0604020202020204"/>
                <a:ea typeface="微软雅黑" panose="020B0503020204020204" charset="-122"/>
              </a:rPr>
              <a:t>eBPF</a:t>
            </a:r>
            <a:r>
              <a:rPr lang="zh-CN" altLang="en-US" sz="2800" b="1" spc="-1" dirty="0">
                <a:solidFill>
                  <a:srgbClr val="BE384B"/>
                </a:solidFill>
                <a:latin typeface="Arial" panose="020B0604020202020204"/>
                <a:ea typeface="微软雅黑" panose="020B0503020204020204" charset="-122"/>
              </a:rPr>
              <a:t>的容器异常检测</a:t>
            </a:r>
            <a:r>
              <a:rPr lang="zh-CN" altLang="en-US" sz="2800" b="1" strike="noStrike" spc="-1" dirty="0">
                <a:solidFill>
                  <a:srgbClr val="BE384B"/>
                </a:solidFill>
                <a:latin typeface="Arial" panose="020B0604020202020204"/>
                <a:ea typeface="微软雅黑" panose="020B0503020204020204" charset="-122"/>
              </a:rPr>
              <a:t>（</a:t>
            </a:r>
            <a:r>
              <a:rPr lang="en-US" altLang="zh-CN" sz="2800" b="1" strike="noStrike" spc="-1" dirty="0">
                <a:solidFill>
                  <a:srgbClr val="BE384B"/>
                </a:solidFill>
                <a:latin typeface="Arial" panose="020B0604020202020204"/>
                <a:ea typeface="微软雅黑" panose="020B0503020204020204" charset="-122"/>
              </a:rPr>
              <a:t>2</a:t>
            </a:r>
            <a:r>
              <a:rPr lang="zh-CN" altLang="en-US" sz="2800" b="1" strike="noStrike" spc="-1" dirty="0">
                <a:solidFill>
                  <a:srgbClr val="BE384B"/>
                </a:solidFill>
                <a:latin typeface="Arial" panose="020B0604020202020204"/>
                <a:ea typeface="微软雅黑" panose="020B0503020204020204" charset="-122"/>
              </a:rPr>
              <a:t>组，每组</a:t>
            </a:r>
            <a:r>
              <a:rPr lang="en-US" altLang="zh-CN" sz="2800" b="1" strike="noStrike" spc="-1" dirty="0">
                <a:solidFill>
                  <a:srgbClr val="BE384B"/>
                </a:solidFill>
                <a:latin typeface="Arial" panose="020B0604020202020204"/>
                <a:ea typeface="微软雅黑" panose="020B0503020204020204" charset="-122"/>
              </a:rPr>
              <a:t>3</a:t>
            </a:r>
            <a:r>
              <a:rPr lang="zh-CN" altLang="en-US" sz="2800" b="1" strike="noStrike" spc="-1" dirty="0">
                <a:solidFill>
                  <a:srgbClr val="BE384B"/>
                </a:solidFill>
                <a:latin typeface="Arial" panose="020B0604020202020204"/>
                <a:ea typeface="微软雅黑" panose="020B0503020204020204" charset="-122"/>
              </a:rPr>
              <a:t>人）</a:t>
            </a:r>
            <a:endParaRPr lang="en-US" sz="2800" b="0" strike="noStrike" spc="-1" dirty="0">
              <a:latin typeface="Arial" panose="020B0604020202020204"/>
            </a:endParaRPr>
          </a:p>
        </p:txBody>
      </p:sp>
      <p:sp>
        <p:nvSpPr>
          <p:cNvPr id="229" name="PlaceHolder 40"/>
          <p:cNvSpPr/>
          <p:nvPr/>
        </p:nvSpPr>
        <p:spPr>
          <a:xfrm>
            <a:off x="403761" y="1126800"/>
            <a:ext cx="8227080" cy="446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914400" rtl="0" eaLnBrk="1" fontAlgn="auto" latinLnBrk="0" hangingPunct="1">
              <a:lnSpc>
                <a:spcPct val="120000"/>
              </a:lnSpc>
              <a:spcBef>
                <a:spcPts val="575"/>
              </a:spcBef>
              <a:spcAft>
                <a:spcPts val="0"/>
              </a:spcAft>
              <a:buClr>
                <a:srgbClr val="404040"/>
              </a:buClr>
              <a:buSzTx/>
              <a:buFontTx/>
              <a:buNone/>
              <a:defRPr/>
            </a:pPr>
            <a:r>
              <a:rPr kumimoji="0" lang="zh-CN" altLang="en-US" sz="1400" b="1" i="0" u="none" strike="noStrike" kern="1200" cap="none" spc="-1" normalizeH="0" baseline="0" noProof="0" dirty="0">
                <a:ln>
                  <a:noFill/>
                </a:ln>
                <a:solidFill>
                  <a:srgbClr val="404040"/>
                </a:solidFill>
                <a:effectLst/>
                <a:uLnTx/>
                <a:uFillTx/>
                <a:latin typeface="Arial" panose="020B0604020202020204"/>
                <a:ea typeface="微软雅黑" panose="020B0503020204020204" charset="-122"/>
              </a:rPr>
              <a:t>实验内容：</a:t>
            </a:r>
            <a:endParaRPr kumimoji="0" lang="zh-CN" altLang="en-US" sz="1400" b="1" i="0" u="none" strike="noStrike" kern="1200" cap="none" spc="-1" normalizeH="0" baseline="0" noProof="0" dirty="0">
              <a:ln>
                <a:noFill/>
              </a:ln>
              <a:solidFill>
                <a:srgbClr val="404040"/>
              </a:solidFill>
              <a:effectLst/>
              <a:uLnTx/>
              <a:uFillTx/>
              <a:latin typeface="Arial" panose="020B0604020202020204"/>
              <a:ea typeface="微软雅黑" panose="020B0503020204020204" charset="-122"/>
            </a:endParaRPr>
          </a:p>
          <a:p>
            <a:pPr marL="685800" marR="0" lvl="1" indent="-228600" algn="l" defTabSz="914400" rtl="0" eaLnBrk="1" fontAlgn="auto" latinLnBrk="0" hangingPunct="1">
              <a:lnSpc>
                <a:spcPct val="120000"/>
              </a:lnSpc>
              <a:spcBef>
                <a:spcPts val="575"/>
              </a:spcBef>
              <a:spcAft>
                <a:spcPts val="0"/>
              </a:spcAft>
              <a:buClr>
                <a:srgbClr val="404040"/>
              </a:buClr>
              <a:buSzTx/>
              <a:buFontTx/>
              <a:buAutoNum type="arabicPeriod"/>
              <a:defRPr/>
            </a:pP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近年来，由于容器的可扩展、轻量级等优点，基于容器的虚拟化在云计算中越来越受欢迎。与传统的基于虚拟机监视器（</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VMM</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）的虚拟化不同，基于容器的虚拟化技术共享相同的底层主机操作系统</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(OS)</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，而没有</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VMM</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和</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Guest OS</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。这种差异有助于容器消除大部分虚拟机</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(VM)</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所遭受的开销。最近的研究表明，在各种工作负载下，容器在</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CPU</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、内存和输入</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输出方面实现了接近原生性能。虽然容器的轻量级隔离机制带来了开销优势，但是隔离不足也会导致容器异常。因此容器异常事件频发，例如性能不稳定、系统崩溃和安全问题。</a:t>
            </a:r>
            <a:endPar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endParaRPr>
          </a:p>
          <a:p>
            <a:pPr marL="685800" marR="0" lvl="1" indent="-228600" algn="l" defTabSz="914400" rtl="0" eaLnBrk="1" fontAlgn="auto" latinLnBrk="0" hangingPunct="1">
              <a:lnSpc>
                <a:spcPct val="120000"/>
              </a:lnSpc>
              <a:spcBef>
                <a:spcPts val="575"/>
              </a:spcBef>
              <a:spcAft>
                <a:spcPts val="0"/>
              </a:spcAft>
              <a:buClr>
                <a:srgbClr val="404040"/>
              </a:buClr>
              <a:buSzTx/>
              <a:buFontTx/>
              <a:buAutoNum type="arabicPeriod"/>
              <a:defRPr/>
            </a:pP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eBPF</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extended Berkeley Packet Filter</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）是一种内核技术，它允许开发人员在不修改内核代码的情况下运行特定的功能。</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eBPF </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的概念源自于 </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Berkeley Packet Filter</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BPF</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），后者最初是由贝尔实验室开发的一种捕获和过滤网络数据包的过滤器。</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eBPF</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经过不断的发展和功能完善已经被广泛应用于网络监控、安全过滤、性能分析等多种场景中。</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eBPF</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的强大能力也为容器异常检测提供了更多的机会。</a:t>
            </a:r>
            <a:endPar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endParaRPr>
          </a:p>
          <a:p>
            <a:pPr marL="685800" marR="0" lvl="1" indent="-228600" algn="l" defTabSz="914400" rtl="0" eaLnBrk="1" fontAlgn="auto" latinLnBrk="0" hangingPunct="1">
              <a:lnSpc>
                <a:spcPct val="120000"/>
              </a:lnSpc>
              <a:spcBef>
                <a:spcPts val="575"/>
              </a:spcBef>
              <a:spcAft>
                <a:spcPts val="0"/>
              </a:spcAft>
              <a:buClr>
                <a:srgbClr val="404040"/>
              </a:buClr>
              <a:buSzTx/>
              <a:buFontTx/>
              <a:buAutoNum type="arabicPeriod"/>
              <a:defRPr/>
            </a:pP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本题目旨在通过</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ebpf</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实现容器异常检测框架。该框架通过</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ebpf</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收集容器的行为特征（例如系统调用频率、系统调用序列、文件访问、网络通信等活动）、指标特征（例如</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IO</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吞吐、内存利用率、</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CPU</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利用率等）等数据，采用人工智能算法自动识别具有异常行为的容器。检测的容器异常行为包括：可疑的系统调用、未经授权的容器互访、容器内异常进程的创建、异常的资源使用量等。</a:t>
            </a:r>
            <a:endParaRPr kumimoji="0" lang="en-US" altLang="zh-CN" sz="1200" b="1" i="0" u="none" strike="noStrike" kern="1200" cap="none" spc="-1" normalizeH="0" baseline="0" noProof="0" dirty="0">
              <a:ln>
                <a:noFill/>
              </a:ln>
              <a:solidFill>
                <a:srgbClr val="404040"/>
              </a:solidFill>
              <a:effectLst/>
              <a:uLnTx/>
              <a:uFillTx/>
              <a:latin typeface="Arial" panose="020B0604020202020204"/>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2800" b="1" strike="noStrike" spc="-1" dirty="0">
                <a:solidFill>
                  <a:srgbClr val="BE384B"/>
                </a:solidFill>
                <a:latin typeface="Arial" panose="020B0604020202020204"/>
                <a:ea typeface="微软雅黑" panose="020B0503020204020204" charset="-122"/>
              </a:rPr>
              <a:t>实验</a:t>
            </a:r>
            <a:r>
              <a:rPr lang="en-US" altLang="zh-CN" sz="2800" b="1" spc="-1" dirty="0">
                <a:solidFill>
                  <a:srgbClr val="BE384B"/>
                </a:solidFill>
                <a:latin typeface="Arial" panose="020B0604020202020204"/>
                <a:ea typeface="微软雅黑" panose="020B0503020204020204" charset="-122"/>
              </a:rPr>
              <a:t>9</a:t>
            </a:r>
            <a:r>
              <a:rPr lang="zh-CN" altLang="en-US" sz="2800" b="1" strike="noStrike" spc="-1" dirty="0">
                <a:solidFill>
                  <a:srgbClr val="BE384B"/>
                </a:solidFill>
                <a:latin typeface="Arial" panose="020B0604020202020204"/>
                <a:ea typeface="微软雅黑" panose="020B0503020204020204" charset="-122"/>
              </a:rPr>
              <a:t>：</a:t>
            </a:r>
            <a:r>
              <a:rPr lang="zh-CN" altLang="en-US" sz="2800" b="1" spc="-1" dirty="0">
                <a:solidFill>
                  <a:srgbClr val="BE384B"/>
                </a:solidFill>
                <a:latin typeface="Arial" panose="020B0604020202020204"/>
                <a:ea typeface="微软雅黑" panose="020B0503020204020204" charset="-122"/>
              </a:rPr>
              <a:t>基于</a:t>
            </a:r>
            <a:r>
              <a:rPr lang="en-US" altLang="zh-CN" sz="2800" b="1" spc="-1" dirty="0" err="1">
                <a:solidFill>
                  <a:srgbClr val="BE384B"/>
                </a:solidFill>
                <a:latin typeface="Arial" panose="020B0604020202020204"/>
                <a:ea typeface="微软雅黑" panose="020B0503020204020204" charset="-122"/>
              </a:rPr>
              <a:t>eBPF</a:t>
            </a:r>
            <a:r>
              <a:rPr lang="zh-CN" altLang="en-US" sz="2800" b="1" spc="-1" dirty="0">
                <a:solidFill>
                  <a:srgbClr val="BE384B"/>
                </a:solidFill>
                <a:latin typeface="Arial" panose="020B0604020202020204"/>
                <a:ea typeface="微软雅黑" panose="020B0503020204020204" charset="-122"/>
              </a:rPr>
              <a:t>的容器异常检测</a:t>
            </a:r>
            <a:r>
              <a:rPr lang="zh-CN" altLang="en-US" sz="2800" b="1" strike="noStrike" spc="-1" dirty="0">
                <a:solidFill>
                  <a:srgbClr val="BE384B"/>
                </a:solidFill>
                <a:latin typeface="Arial" panose="020B0604020202020204"/>
                <a:ea typeface="微软雅黑" panose="020B0503020204020204" charset="-122"/>
              </a:rPr>
              <a:t>（</a:t>
            </a:r>
            <a:r>
              <a:rPr lang="en-US" altLang="zh-CN" sz="2800" b="1" strike="noStrike" spc="-1" dirty="0">
                <a:solidFill>
                  <a:srgbClr val="BE384B"/>
                </a:solidFill>
                <a:latin typeface="Arial" panose="020B0604020202020204"/>
                <a:ea typeface="微软雅黑" panose="020B0503020204020204" charset="-122"/>
              </a:rPr>
              <a:t>2</a:t>
            </a:r>
            <a:r>
              <a:rPr lang="zh-CN" altLang="en-US" sz="2800" b="1" strike="noStrike" spc="-1" dirty="0">
                <a:solidFill>
                  <a:srgbClr val="BE384B"/>
                </a:solidFill>
                <a:latin typeface="Arial" panose="020B0604020202020204"/>
                <a:ea typeface="微软雅黑" panose="020B0503020204020204" charset="-122"/>
              </a:rPr>
              <a:t>组，每组</a:t>
            </a:r>
            <a:r>
              <a:rPr lang="en-US" altLang="zh-CN" sz="2800" b="1" strike="noStrike" spc="-1" dirty="0">
                <a:solidFill>
                  <a:srgbClr val="BE384B"/>
                </a:solidFill>
                <a:latin typeface="Arial" panose="020B0604020202020204"/>
                <a:ea typeface="微软雅黑" panose="020B0503020204020204" charset="-122"/>
              </a:rPr>
              <a:t>3</a:t>
            </a:r>
            <a:r>
              <a:rPr lang="zh-CN" altLang="en-US" sz="2800" b="1" strike="noStrike" spc="-1" dirty="0">
                <a:solidFill>
                  <a:srgbClr val="BE384B"/>
                </a:solidFill>
                <a:latin typeface="Arial" panose="020B0604020202020204"/>
                <a:ea typeface="微软雅黑" panose="020B0503020204020204" charset="-122"/>
              </a:rPr>
              <a:t>人）</a:t>
            </a:r>
            <a:endParaRPr lang="en-US" sz="2800" b="0" strike="noStrike" spc="-1" dirty="0">
              <a:latin typeface="Arial" panose="020B0604020202020204"/>
            </a:endParaRPr>
          </a:p>
        </p:txBody>
      </p:sp>
      <p:sp>
        <p:nvSpPr>
          <p:cNvPr id="229" name="PlaceHolder 40"/>
          <p:cNvSpPr/>
          <p:nvPr/>
        </p:nvSpPr>
        <p:spPr>
          <a:xfrm>
            <a:off x="403761" y="1126800"/>
            <a:ext cx="8227080" cy="446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marR="0" lvl="0" indent="0" algn="l" defTabSz="914400" rtl="0" eaLnBrk="1" fontAlgn="auto" latinLnBrk="0" hangingPunct="1">
              <a:lnSpc>
                <a:spcPct val="120000"/>
              </a:lnSpc>
              <a:spcBef>
                <a:spcPts val="575"/>
              </a:spcBef>
              <a:spcAft>
                <a:spcPts val="0"/>
              </a:spcAft>
              <a:buClr>
                <a:srgbClr val="404040"/>
              </a:buClr>
              <a:buSzTx/>
              <a:buFontTx/>
              <a:buNone/>
              <a:defRPr/>
            </a:pPr>
            <a:r>
              <a:rPr lang="zh-CN" altLang="en-US" sz="1400" b="1" spc="-1">
                <a:solidFill>
                  <a:srgbClr val="404040"/>
                </a:solidFill>
                <a:latin typeface="Arial" panose="020B0604020202020204"/>
                <a:ea typeface="微软雅黑" panose="020B0503020204020204" charset="-122"/>
              </a:rPr>
              <a:t>评分标准（折算为百分制）</a:t>
            </a:r>
            <a:endParaRPr kumimoji="0" lang="zh-CN" altLang="en-US" sz="1400" b="1" i="0" u="none" strike="noStrike" kern="1200" cap="none" spc="-1" normalizeH="0" baseline="0" noProof="0" dirty="0">
              <a:ln>
                <a:noFill/>
              </a:ln>
              <a:solidFill>
                <a:srgbClr val="404040"/>
              </a:solidFill>
              <a:effectLst/>
              <a:uLnTx/>
              <a:uFillTx/>
              <a:latin typeface="Arial" panose="020B0604020202020204"/>
              <a:ea typeface="微软雅黑" panose="020B0503020204020204" charset="-122"/>
            </a:endParaRPr>
          </a:p>
          <a:p>
            <a:pPr marL="685800" marR="0" lvl="1" indent="-228600" algn="l" defTabSz="914400" rtl="0" eaLnBrk="1" fontAlgn="auto" latinLnBrk="0" hangingPunct="1">
              <a:lnSpc>
                <a:spcPct val="120000"/>
              </a:lnSpc>
              <a:spcBef>
                <a:spcPts val="575"/>
              </a:spcBef>
              <a:spcAft>
                <a:spcPts val="0"/>
              </a:spcAft>
              <a:buClr>
                <a:srgbClr val="404040"/>
              </a:buClr>
              <a:buSzTx/>
              <a:buFontTx/>
              <a:buAutoNum type="arabicPeriod"/>
              <a:defRPr/>
            </a:pP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可扩展的</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ebpf</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数据采集框架。该框架需要使用</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ebpf</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采集各种有助于判断异常容器行为的数据。常见的数据包括：系统调用类型、资源使用量、流量特征等等。该框架需要具有扩展能力，用户可以快速方便地添加新的数据采集类型。</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(40</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分）</a:t>
            </a:r>
            <a:endPar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endParaRPr>
          </a:p>
          <a:p>
            <a:pPr marL="685800" marR="0" lvl="1" indent="-228600" algn="l" defTabSz="914400" rtl="0" eaLnBrk="1" fontAlgn="auto" latinLnBrk="0" hangingPunct="1">
              <a:lnSpc>
                <a:spcPct val="120000"/>
              </a:lnSpc>
              <a:spcBef>
                <a:spcPts val="575"/>
              </a:spcBef>
              <a:spcAft>
                <a:spcPts val="0"/>
              </a:spcAft>
              <a:buClr>
                <a:srgbClr val="404040"/>
              </a:buClr>
              <a:buSzTx/>
              <a:buFontTx/>
              <a:buAutoNum type="arabicPeriod"/>
              <a:defRPr/>
            </a:pP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采集框架具有可忽略的性能开销。</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CPU</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占用控制在</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10%</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以内，保证被监控容器的正常流畅运行。（</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30</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分）</a:t>
            </a:r>
            <a:endPar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endParaRPr>
          </a:p>
          <a:p>
            <a:pPr marL="685800" marR="0" lvl="1" indent="-228600" algn="l" defTabSz="914400" rtl="0" eaLnBrk="1" fontAlgn="auto" latinLnBrk="0" hangingPunct="1">
              <a:lnSpc>
                <a:spcPct val="120000"/>
              </a:lnSpc>
              <a:spcBef>
                <a:spcPts val="575"/>
              </a:spcBef>
              <a:spcAft>
                <a:spcPts val="0"/>
              </a:spcAft>
              <a:buClr>
                <a:srgbClr val="404040"/>
              </a:buClr>
              <a:buSzTx/>
              <a:buFontTx/>
              <a:buAutoNum type="arabicPeriod"/>
              <a:defRPr/>
            </a:pP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准确的检测算法。利用机器学习、深度学习等技术实现容器异常行为的自动检测。该检测算法需要具有高准确率，选择合适的指标作为输入，检测各种不同类型的异常行为。（</a:t>
            </a:r>
            <a:r>
              <a:rPr kumimoji="0" lang="en-US" altLang="zh-CN"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30</a:t>
            </a:r>
            <a:r>
              <a:rPr kumimoji="0" lang="zh-CN" altLang="en-US" sz="1200" b="1" i="0" u="none" strike="noStrike" kern="1200" cap="none" spc="-1" normalizeH="0" baseline="0" noProof="0">
                <a:ln>
                  <a:noFill/>
                </a:ln>
                <a:solidFill>
                  <a:srgbClr val="404040"/>
                </a:solidFill>
                <a:effectLst/>
                <a:uLnTx/>
                <a:uFillTx/>
                <a:latin typeface="Arial" panose="020B0604020202020204"/>
                <a:ea typeface="微软雅黑" panose="020B0503020204020204" charset="-122"/>
              </a:rPr>
              <a:t>分）</a:t>
            </a:r>
            <a:endParaRPr kumimoji="0" lang="en-US" altLang="zh-CN" sz="1200" b="1" i="0" u="none" strike="noStrike" kern="1200" cap="none" spc="-1" normalizeH="0" baseline="0" noProof="0" dirty="0">
              <a:ln>
                <a:noFill/>
              </a:ln>
              <a:solidFill>
                <a:srgbClr val="404040"/>
              </a:solidFill>
              <a:effectLst/>
              <a:uLnTx/>
              <a:uFillTx/>
              <a:latin typeface="Arial" panose="020B0604020202020204"/>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200" b="1" strike="noStrike" spc="-1" dirty="0">
                <a:solidFill>
                  <a:srgbClr val="BE384B"/>
                </a:solidFill>
                <a:latin typeface="Arial" panose="020B0604020202020204"/>
                <a:ea typeface="微软雅黑" panose="020B0503020204020204" charset="-122"/>
              </a:rPr>
              <a:t>实验</a:t>
            </a:r>
            <a:r>
              <a:rPr lang="en-US" altLang="zh-CN" sz="3200" b="1" strike="noStrike" spc="-1" dirty="0">
                <a:solidFill>
                  <a:srgbClr val="BE384B"/>
                </a:solidFill>
                <a:latin typeface="Arial" panose="020B0604020202020204"/>
                <a:ea typeface="微软雅黑" panose="020B0503020204020204" charset="-122"/>
              </a:rPr>
              <a:t>10</a:t>
            </a:r>
            <a:r>
              <a:rPr lang="zh-CN" altLang="en-US" sz="3200" b="1" strike="noStrike" spc="-1" dirty="0">
                <a:solidFill>
                  <a:srgbClr val="BE384B"/>
                </a:solidFill>
                <a:latin typeface="Arial" panose="020B0604020202020204"/>
                <a:ea typeface="微软雅黑" panose="020B0503020204020204" charset="-122"/>
              </a:rPr>
              <a:t>：</a:t>
            </a:r>
            <a:r>
              <a:rPr lang="en-US" altLang="zh-CN" sz="3200" b="1" spc="-1" dirty="0">
                <a:solidFill>
                  <a:srgbClr val="BE384B"/>
                </a:solidFill>
                <a:latin typeface="Arial" panose="020B0604020202020204"/>
                <a:ea typeface="微软雅黑" panose="020B0503020204020204" charset="-122"/>
              </a:rPr>
              <a:t> DPDK</a:t>
            </a:r>
            <a:r>
              <a:rPr lang="zh-CN" altLang="en-US" sz="3200" b="1" spc="-1" dirty="0">
                <a:solidFill>
                  <a:srgbClr val="BE384B"/>
                </a:solidFill>
                <a:latin typeface="Arial" panose="020B0604020202020204"/>
                <a:ea typeface="微软雅黑" panose="020B0503020204020204" charset="-122"/>
              </a:rPr>
              <a:t>用户态协议栈（</a:t>
            </a:r>
            <a:r>
              <a:rPr lang="en-US" altLang="zh-CN" sz="3200" b="1" spc="-1" dirty="0">
                <a:solidFill>
                  <a:srgbClr val="BE384B"/>
                </a:solidFill>
                <a:latin typeface="Arial" panose="020B0604020202020204"/>
                <a:ea typeface="微软雅黑" panose="020B0503020204020204" charset="-122"/>
              </a:rPr>
              <a:t>2</a:t>
            </a:r>
            <a:r>
              <a:rPr lang="zh-CN" altLang="en-US" sz="3200" b="1" spc="-1" dirty="0">
                <a:solidFill>
                  <a:srgbClr val="BE384B"/>
                </a:solidFill>
                <a:latin typeface="Arial" panose="020B0604020202020204"/>
                <a:ea typeface="微软雅黑" panose="020B0503020204020204" charset="-122"/>
              </a:rPr>
              <a:t>组，每组</a:t>
            </a:r>
            <a:r>
              <a:rPr lang="en-US" altLang="zh-CN" sz="3200" b="1" spc="-1" dirty="0">
                <a:solidFill>
                  <a:srgbClr val="BE384B"/>
                </a:solidFill>
                <a:latin typeface="Arial" panose="020B0604020202020204"/>
                <a:ea typeface="微软雅黑" panose="020B0503020204020204" charset="-122"/>
              </a:rPr>
              <a:t>3</a:t>
            </a:r>
            <a:r>
              <a:rPr lang="zh-CN" altLang="en-US" sz="3200" b="1" spc="-1" dirty="0">
                <a:solidFill>
                  <a:srgbClr val="BE384B"/>
                </a:solidFill>
                <a:latin typeface="Arial" panose="020B0604020202020204"/>
                <a:ea typeface="微软雅黑" panose="020B0503020204020204" charset="-122"/>
              </a:rPr>
              <a:t>人）</a:t>
            </a:r>
            <a:endParaRPr lang="en-US" sz="3200" b="0" strike="noStrike" spc="-1" dirty="0">
              <a:latin typeface="Arial" panose="020B0604020202020204"/>
            </a:endParaRPr>
          </a:p>
        </p:txBody>
      </p:sp>
      <p:sp>
        <p:nvSpPr>
          <p:cNvPr id="229" name="PlaceHolder 40"/>
          <p:cNvSpPr/>
          <p:nvPr/>
        </p:nvSpPr>
        <p:spPr>
          <a:xfrm>
            <a:off x="457200" y="1333800"/>
            <a:ext cx="8227080" cy="376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pc="-1" dirty="0">
                <a:solidFill>
                  <a:srgbClr val="404040"/>
                </a:solidFill>
                <a:latin typeface="Arial" panose="020B0604020202020204"/>
                <a:ea typeface="微软雅黑" panose="020B0503020204020204" charset="-122"/>
              </a:rPr>
              <a:t>实验内容：</a:t>
            </a:r>
            <a:endParaRPr lang="zh-CN" altLang="en-US" sz="14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熟悉</a:t>
            </a:r>
            <a:r>
              <a:rPr lang="en-US" altLang="zh-CN" sz="1200" b="1" strike="noStrike" spc="-1" dirty="0">
                <a:solidFill>
                  <a:srgbClr val="404040"/>
                </a:solidFill>
                <a:latin typeface="Arial" panose="020B0604020202020204"/>
                <a:ea typeface="微软雅黑" panose="020B0503020204020204" charset="-122"/>
              </a:rPr>
              <a:t>DPDK</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UIO</a:t>
            </a:r>
            <a:r>
              <a:rPr lang="zh-CN" altLang="en-US" sz="1200" b="1" strike="noStrike" spc="-1" dirty="0">
                <a:solidFill>
                  <a:srgbClr val="404040"/>
                </a:solidFill>
                <a:latin typeface="Arial" panose="020B0604020202020204"/>
                <a:ea typeface="微软雅黑" panose="020B0503020204020204" charset="-122"/>
              </a:rPr>
              <a:t>相关知识、部署方法。</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latin typeface="Arial" panose="020B0604020202020204"/>
                <a:ea typeface="微软雅黑" panose="020B0503020204020204" charset="-122"/>
              </a:rPr>
              <a:t>基于</a:t>
            </a:r>
            <a:r>
              <a:rPr lang="en-US" altLang="zh-CN" sz="1200" b="1" spc="-1" dirty="0">
                <a:solidFill>
                  <a:srgbClr val="404040"/>
                </a:solidFill>
                <a:latin typeface="Arial" panose="020B0604020202020204"/>
                <a:ea typeface="微软雅黑" panose="020B0503020204020204" charset="-122"/>
              </a:rPr>
              <a:t>DPDK</a:t>
            </a:r>
            <a:r>
              <a:rPr lang="zh-CN" altLang="en-US" sz="1200" b="1" spc="-1" dirty="0">
                <a:solidFill>
                  <a:srgbClr val="404040"/>
                </a:solidFill>
                <a:latin typeface="Arial" panose="020B0604020202020204"/>
                <a:ea typeface="微软雅黑" panose="020B0503020204020204" charset="-122"/>
              </a:rPr>
              <a:t>实现用户态通信协议栈，并优化对应应用入</a:t>
            </a:r>
            <a:r>
              <a:rPr lang="en-US" altLang="zh-CN" sz="1200" b="1" spc="-1" dirty="0">
                <a:solidFill>
                  <a:srgbClr val="404040"/>
                </a:solidFill>
                <a:latin typeface="Arial" panose="020B0604020202020204"/>
                <a:ea typeface="微软雅黑" panose="020B0503020204020204" charset="-122"/>
              </a:rPr>
              <a:t>Redis</a:t>
            </a:r>
            <a:r>
              <a:rPr lang="zh-CN" altLang="en-US" sz="1200" b="1" spc="-1" dirty="0">
                <a:solidFill>
                  <a:srgbClr val="404040"/>
                </a:solidFill>
                <a:latin typeface="Arial" panose="020B0604020202020204"/>
                <a:ea typeface="微软雅黑" panose="020B0503020204020204" charset="-122"/>
              </a:rPr>
              <a:t>、</a:t>
            </a:r>
            <a:r>
              <a:rPr lang="en-US" altLang="zh-CN" sz="1200" b="1" spc="-1" dirty="0" err="1">
                <a:solidFill>
                  <a:srgbClr val="404040"/>
                </a:solidFill>
                <a:latin typeface="Arial" panose="020B0604020202020204"/>
                <a:ea typeface="微软雅黑" panose="020B0503020204020204" charset="-122"/>
              </a:rPr>
              <a:t>memcached</a:t>
            </a:r>
            <a:r>
              <a:rPr lang="zh-CN" altLang="en-US" sz="1200" b="1" spc="-1" dirty="0">
                <a:solidFill>
                  <a:srgbClr val="404040"/>
                </a:solidFill>
                <a:latin typeface="Arial" panose="020B0604020202020204"/>
                <a:ea typeface="微软雅黑" panose="020B0503020204020204" charset="-122"/>
              </a:rPr>
              <a:t>或其他应用的通信能力</a:t>
            </a:r>
            <a:endParaRPr lang="en-US" altLang="zh-CN" sz="12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latin typeface="Arial" panose="020B0604020202020204"/>
                <a:ea typeface="微软雅黑" panose="020B0503020204020204" charset="-122"/>
              </a:rPr>
              <a:t>实现定制化协议栈</a:t>
            </a:r>
            <a:endParaRPr lang="zh-CN" altLang="en-US" sz="1200" b="1" strike="noStrike"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pc="-1" dirty="0">
                <a:solidFill>
                  <a:srgbClr val="404040"/>
                </a:solidFill>
                <a:latin typeface="Arial" panose="020B0604020202020204"/>
                <a:ea typeface="微软雅黑" panose="020B0503020204020204" charset="-122"/>
              </a:rPr>
              <a:t>评分标准（折算为百分制）</a:t>
            </a:r>
            <a:endParaRPr lang="zh-CN" altLang="en-US" sz="14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移植</a:t>
            </a:r>
            <a:r>
              <a:rPr lang="en-US" altLang="zh-CN" sz="1200" b="1" strike="noStrike" spc="-1" dirty="0">
                <a:solidFill>
                  <a:srgbClr val="404040"/>
                </a:solidFill>
                <a:ea typeface="微软雅黑" panose="020B0503020204020204" charset="-122"/>
              </a:rPr>
              <a:t>DPDK</a:t>
            </a:r>
            <a:r>
              <a:rPr lang="zh-CN" altLang="en-US" sz="1200" b="1" strike="noStrike" spc="-1" dirty="0">
                <a:solidFill>
                  <a:srgbClr val="404040"/>
                </a:solidFill>
                <a:ea typeface="微软雅黑" panose="020B0503020204020204" charset="-122"/>
              </a:rPr>
              <a:t>到</a:t>
            </a:r>
            <a:r>
              <a:rPr lang="en-US" altLang="zh-CN" sz="1200" b="1" strike="noStrike" spc="-1" dirty="0" err="1">
                <a:solidFill>
                  <a:srgbClr val="404040"/>
                </a:solidFill>
                <a:ea typeface="微软雅黑" panose="020B0503020204020204" charset="-122"/>
              </a:rPr>
              <a:t>openEuler</a:t>
            </a:r>
            <a:r>
              <a:rPr lang="zh-CN" altLang="en-US" sz="1200" b="1" strike="noStrike" spc="-1" dirty="0">
                <a:solidFill>
                  <a:srgbClr val="404040"/>
                </a:solidFill>
                <a:ea typeface="微软雅黑" panose="020B0503020204020204" charset="-122"/>
              </a:rPr>
              <a:t>，硬件可以基于笔记本环境，配置对应</a:t>
            </a:r>
            <a:r>
              <a:rPr lang="en-US" altLang="zh-CN" sz="1200" b="1" strike="noStrike" spc="-1" dirty="0">
                <a:solidFill>
                  <a:srgbClr val="404040"/>
                </a:solidFill>
                <a:ea typeface="微软雅黑" panose="020B0503020204020204" charset="-122"/>
              </a:rPr>
              <a:t>PMD</a:t>
            </a:r>
            <a:r>
              <a:rPr lang="zh-CN" altLang="en-US" sz="1200" b="1" strike="noStrike" spc="-1" dirty="0">
                <a:solidFill>
                  <a:srgbClr val="404040"/>
                </a:solidFill>
                <a:ea typeface="微软雅黑" panose="020B0503020204020204" charset="-122"/>
              </a:rPr>
              <a:t>驱动（</a:t>
            </a:r>
            <a:r>
              <a:rPr lang="en-US" altLang="zh-CN" sz="1200" b="1" spc="-1" dirty="0">
                <a:solidFill>
                  <a:srgbClr val="404040"/>
                </a:solidFill>
                <a:ea typeface="微软雅黑" panose="020B0503020204020204" charset="-122"/>
              </a:rPr>
              <a:t>10</a:t>
            </a:r>
            <a:r>
              <a:rPr lang="zh-CN" altLang="en-US" sz="1200" b="1" strike="noStrike" spc="-1" dirty="0">
                <a:solidFill>
                  <a:srgbClr val="404040"/>
                </a:solidFill>
                <a:ea typeface="微软雅黑" panose="020B0503020204020204" charset="-122"/>
              </a:rPr>
              <a:t>分）</a:t>
            </a:r>
            <a:endParaRPr lang="en-US" altLang="zh-CN" sz="1200" b="1"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优化内存管理，使用</a:t>
            </a:r>
            <a:r>
              <a:rPr lang="en-US" altLang="zh-CN" sz="1200" b="1" strike="noStrike" spc="-1" dirty="0">
                <a:solidFill>
                  <a:srgbClr val="404040"/>
                </a:solidFill>
                <a:ea typeface="微软雅黑" panose="020B0503020204020204" charset="-122"/>
              </a:rPr>
              <a:t>DPDK</a:t>
            </a:r>
            <a:r>
              <a:rPr lang="zh-CN" altLang="en-US" sz="1200" b="1" strike="noStrike" spc="-1" dirty="0">
                <a:solidFill>
                  <a:srgbClr val="404040"/>
                </a:solidFill>
                <a:ea typeface="微软雅黑" panose="020B0503020204020204" charset="-122"/>
              </a:rPr>
              <a:t>提供的内存池，使用大页的方式进行对应应用内存管理。（</a:t>
            </a:r>
            <a:r>
              <a:rPr lang="en-US" altLang="zh-CN" sz="1200" b="1" spc="-1" dirty="0">
                <a:solidFill>
                  <a:srgbClr val="404040"/>
                </a:solidFill>
                <a:ea typeface="微软雅黑" panose="020B0503020204020204" charset="-122"/>
              </a:rPr>
              <a:t>2</a:t>
            </a:r>
            <a:r>
              <a:rPr lang="en-US" altLang="zh-CN" sz="1200" b="1" strike="noStrike" spc="-1" dirty="0">
                <a:solidFill>
                  <a:srgbClr val="404040"/>
                </a:solidFill>
                <a:ea typeface="微软雅黑" panose="020B0503020204020204" charset="-122"/>
              </a:rPr>
              <a:t>0</a:t>
            </a:r>
            <a:r>
              <a:rPr lang="zh-CN" altLang="en-US" sz="1200" b="1" strike="noStrike" spc="-1" dirty="0">
                <a:solidFill>
                  <a:srgbClr val="404040"/>
                </a:solidFill>
                <a:ea typeface="微软雅黑" panose="020B0503020204020204" charset="-122"/>
              </a:rPr>
              <a:t>分）</a:t>
            </a:r>
            <a:endParaRPr lang="en-US" altLang="zh-CN" sz="1200" b="1"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使用</a:t>
            </a:r>
            <a:r>
              <a:rPr lang="en-US" altLang="zh-CN" sz="1200" b="1" strike="noStrike" spc="-1" dirty="0">
                <a:solidFill>
                  <a:srgbClr val="404040"/>
                </a:solidFill>
                <a:ea typeface="微软雅黑" panose="020B0503020204020204" charset="-122"/>
              </a:rPr>
              <a:t>DPDK</a:t>
            </a:r>
            <a:r>
              <a:rPr lang="zh-CN" altLang="en-US" sz="1200" b="1" strike="noStrike" spc="-1" dirty="0">
                <a:solidFill>
                  <a:srgbClr val="404040"/>
                </a:solidFill>
                <a:ea typeface="微软雅黑" panose="020B0503020204020204" charset="-122"/>
              </a:rPr>
              <a:t>实现用户态</a:t>
            </a:r>
            <a:r>
              <a:rPr lang="en-US" altLang="zh-CN" sz="1200" b="1" strike="noStrike" spc="-1" dirty="0">
                <a:solidFill>
                  <a:srgbClr val="404040"/>
                </a:solidFill>
                <a:ea typeface="微软雅黑" panose="020B0503020204020204" charset="-122"/>
              </a:rPr>
              <a:t>TCPIP</a:t>
            </a:r>
            <a:r>
              <a:rPr lang="zh-CN" altLang="en-US" sz="1200" b="1" strike="noStrike" spc="-1" dirty="0">
                <a:solidFill>
                  <a:srgbClr val="404040"/>
                </a:solidFill>
                <a:ea typeface="微软雅黑" panose="020B0503020204020204" charset="-122"/>
              </a:rPr>
              <a:t>网络通信协议优化特定</a:t>
            </a:r>
            <a:r>
              <a:rPr lang="en-US" altLang="zh-CN" sz="1200" b="1" strike="noStrike" spc="-1" dirty="0">
                <a:solidFill>
                  <a:srgbClr val="404040"/>
                </a:solidFill>
                <a:ea typeface="微软雅黑" panose="020B0503020204020204" charset="-122"/>
              </a:rPr>
              <a:t>benchmark</a:t>
            </a:r>
            <a:r>
              <a:rPr lang="zh-CN" altLang="en-US" sz="1200" b="1" strike="noStrike" spc="-1" dirty="0">
                <a:solidFill>
                  <a:srgbClr val="404040"/>
                </a:solidFill>
                <a:ea typeface="微软雅黑" panose="020B0503020204020204" charset="-122"/>
              </a:rPr>
              <a:t>负载的通信能力（</a:t>
            </a:r>
            <a:r>
              <a:rPr lang="en-US" altLang="zh-CN" sz="1200" b="1" spc="-1" dirty="0">
                <a:solidFill>
                  <a:srgbClr val="404040"/>
                </a:solidFill>
                <a:ea typeface="微软雅黑" panose="020B0503020204020204" charset="-122"/>
              </a:rPr>
              <a:t>4</a:t>
            </a:r>
            <a:r>
              <a:rPr lang="en-US" altLang="zh-CN" sz="1200" b="1" strike="noStrike" spc="-1" dirty="0">
                <a:solidFill>
                  <a:srgbClr val="404040"/>
                </a:solidFill>
                <a:ea typeface="微软雅黑" panose="020B0503020204020204" charset="-122"/>
              </a:rPr>
              <a:t>0</a:t>
            </a:r>
            <a:r>
              <a:rPr lang="zh-CN" altLang="en-US" sz="1200" b="1" strike="noStrike" spc="-1" dirty="0">
                <a:solidFill>
                  <a:srgbClr val="404040"/>
                </a:solidFill>
                <a:ea typeface="微软雅黑" panose="020B0503020204020204" charset="-122"/>
              </a:rPr>
              <a:t>分）</a:t>
            </a:r>
            <a:endParaRPr lang="en-US" altLang="zh-CN" sz="1200" b="1" strike="noStrike"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ea typeface="微软雅黑" panose="020B0503020204020204" charset="-122"/>
              </a:rPr>
              <a:t>使用</a:t>
            </a:r>
            <a:r>
              <a:rPr lang="en-US" altLang="zh-CN" sz="1200" b="1" spc="-1" dirty="0">
                <a:solidFill>
                  <a:srgbClr val="404040"/>
                </a:solidFill>
                <a:ea typeface="微软雅黑" panose="020B0503020204020204" charset="-122"/>
              </a:rPr>
              <a:t>DPDK</a:t>
            </a:r>
            <a:r>
              <a:rPr lang="zh-CN" altLang="en-US" sz="1200" b="1" spc="-1" dirty="0">
                <a:solidFill>
                  <a:srgbClr val="404040"/>
                </a:solidFill>
                <a:ea typeface="微软雅黑" panose="020B0503020204020204" charset="-122"/>
              </a:rPr>
              <a:t>实现定制化协议栈，该协议栈只解析</a:t>
            </a:r>
            <a:r>
              <a:rPr lang="en-US" altLang="zh-CN" sz="1200" b="1" spc="-1" dirty="0">
                <a:solidFill>
                  <a:srgbClr val="404040"/>
                </a:solidFill>
                <a:ea typeface="微软雅黑" panose="020B0503020204020204" charset="-122"/>
              </a:rPr>
              <a:t>IP</a:t>
            </a:r>
            <a:r>
              <a:rPr lang="zh-CN" altLang="en-US" sz="1200" b="1" spc="-1" dirty="0">
                <a:solidFill>
                  <a:srgbClr val="404040"/>
                </a:solidFill>
                <a:ea typeface="微软雅黑" panose="020B0503020204020204" charset="-122"/>
              </a:rPr>
              <a:t>头和以太头，并实现数据接收应用，接收到数据包后，调用用户态定制协议栈，将解析的数据以文件方式存储（需判别数据包的开始和结束）（</a:t>
            </a:r>
            <a:r>
              <a:rPr lang="en-US" altLang="zh-CN" sz="1200" b="1" spc="-1" dirty="0">
                <a:solidFill>
                  <a:srgbClr val="404040"/>
                </a:solidFill>
                <a:ea typeface="微软雅黑" panose="020B0503020204020204" charset="-122"/>
              </a:rPr>
              <a:t>30</a:t>
            </a:r>
            <a:r>
              <a:rPr lang="zh-CN" altLang="en-US" sz="1200" b="1" spc="-1" dirty="0">
                <a:solidFill>
                  <a:srgbClr val="404040"/>
                </a:solidFill>
                <a:ea typeface="微软雅黑" panose="020B0503020204020204" charset="-122"/>
              </a:rPr>
              <a:t>分）</a:t>
            </a:r>
            <a:endParaRPr lang="en-US" altLang="zh-CN" sz="1200" b="1" strike="noStrike" spc="-1" dirty="0">
              <a:solidFill>
                <a:srgbClr val="404040"/>
              </a:solidFill>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ea typeface="微软雅黑" panose="020B0503020204020204" charset="-122"/>
              </a:rPr>
              <a:t>实验总分不超过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sz="1100" b="0" strike="noStrike" spc="-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200" b="1" strike="noStrike" spc="-1" dirty="0">
                <a:solidFill>
                  <a:srgbClr val="BE384B"/>
                </a:solidFill>
                <a:latin typeface="Arial" panose="020B0604020202020204"/>
                <a:ea typeface="微软雅黑" panose="020B0503020204020204" charset="-122"/>
              </a:rPr>
              <a:t>实验</a:t>
            </a:r>
            <a:r>
              <a:rPr lang="en-US" altLang="zh-CN" sz="3200" b="1" strike="noStrike" spc="-1" dirty="0">
                <a:solidFill>
                  <a:srgbClr val="BE384B"/>
                </a:solidFill>
                <a:latin typeface="Arial" panose="020B0604020202020204"/>
                <a:ea typeface="微软雅黑" panose="020B0503020204020204" charset="-122"/>
              </a:rPr>
              <a:t>11</a:t>
            </a:r>
            <a:r>
              <a:rPr lang="zh-CN" altLang="en-US" sz="3200" b="1" strike="noStrike" spc="-1" dirty="0">
                <a:solidFill>
                  <a:srgbClr val="BE384B"/>
                </a:solidFill>
                <a:latin typeface="Arial" panose="020B0604020202020204"/>
                <a:ea typeface="微软雅黑" panose="020B0503020204020204" charset="-122"/>
              </a:rPr>
              <a:t>：</a:t>
            </a:r>
            <a:r>
              <a:rPr lang="en-US" altLang="zh-CN" sz="3200" b="1" spc="-1" dirty="0">
                <a:solidFill>
                  <a:srgbClr val="BE384B"/>
                </a:solidFill>
                <a:latin typeface="Arial" panose="020B0604020202020204"/>
                <a:ea typeface="微软雅黑" panose="020B0503020204020204" charset="-122"/>
              </a:rPr>
              <a:t> </a:t>
            </a:r>
            <a:r>
              <a:rPr lang="zh-CN" altLang="en-US" sz="3200" b="1" spc="-1" dirty="0">
                <a:solidFill>
                  <a:srgbClr val="BE384B"/>
                </a:solidFill>
                <a:latin typeface="Arial" panose="020B0604020202020204"/>
                <a:ea typeface="微软雅黑" panose="020B0503020204020204" charset="-122"/>
              </a:rPr>
              <a:t>基于</a:t>
            </a:r>
            <a:r>
              <a:rPr lang="en-US" altLang="zh-CN" sz="3200" b="1" spc="-1" dirty="0" err="1">
                <a:solidFill>
                  <a:srgbClr val="BE384B"/>
                </a:solidFill>
                <a:latin typeface="Arial" panose="020B0604020202020204"/>
                <a:ea typeface="微软雅黑" panose="020B0503020204020204" charset="-122"/>
              </a:rPr>
              <a:t>quic</a:t>
            </a:r>
            <a:r>
              <a:rPr lang="zh-CN" altLang="en-US" sz="3200" b="1" spc="-1" dirty="0">
                <a:solidFill>
                  <a:srgbClr val="BE384B"/>
                </a:solidFill>
                <a:latin typeface="Arial" panose="020B0604020202020204"/>
                <a:ea typeface="微软雅黑" panose="020B0503020204020204" charset="-122"/>
              </a:rPr>
              <a:t>协议的</a:t>
            </a:r>
            <a:r>
              <a:rPr lang="en-US" altLang="zh-CN" sz="3200" b="1" spc="-1" dirty="0">
                <a:solidFill>
                  <a:srgbClr val="BE384B"/>
                </a:solidFill>
                <a:latin typeface="Arial" panose="020B0604020202020204"/>
                <a:ea typeface="微软雅黑" panose="020B0503020204020204" charset="-122"/>
              </a:rPr>
              <a:t>ssh</a:t>
            </a:r>
            <a:r>
              <a:rPr lang="zh-CN" altLang="en-US" sz="3200" b="1" spc="-1" dirty="0">
                <a:solidFill>
                  <a:srgbClr val="BE384B"/>
                </a:solidFill>
                <a:latin typeface="Arial" panose="020B0604020202020204"/>
                <a:ea typeface="微软雅黑" panose="020B0503020204020204" charset="-122"/>
              </a:rPr>
              <a:t>软件（</a:t>
            </a:r>
            <a:r>
              <a:rPr lang="en-US" altLang="zh-CN" sz="3200" b="1" spc="-1" dirty="0">
                <a:solidFill>
                  <a:srgbClr val="BE384B"/>
                </a:solidFill>
                <a:latin typeface="Arial" panose="020B0604020202020204"/>
                <a:ea typeface="微软雅黑" panose="020B0503020204020204" charset="-122"/>
              </a:rPr>
              <a:t>2</a:t>
            </a:r>
            <a:r>
              <a:rPr lang="zh-CN" altLang="en-US" sz="3200" b="1" spc="-1" dirty="0">
                <a:solidFill>
                  <a:srgbClr val="BE384B"/>
                </a:solidFill>
                <a:latin typeface="Arial" panose="020B0604020202020204"/>
                <a:ea typeface="微软雅黑" panose="020B0503020204020204" charset="-122"/>
              </a:rPr>
              <a:t>组，每组</a:t>
            </a:r>
            <a:r>
              <a:rPr lang="en-US" altLang="zh-CN" sz="3200" b="1" spc="-1" dirty="0">
                <a:solidFill>
                  <a:srgbClr val="BE384B"/>
                </a:solidFill>
                <a:latin typeface="Arial" panose="020B0604020202020204"/>
                <a:ea typeface="微软雅黑" panose="020B0503020204020204" charset="-122"/>
              </a:rPr>
              <a:t>3</a:t>
            </a:r>
            <a:r>
              <a:rPr lang="zh-CN" altLang="en-US" sz="3200" b="1" spc="-1" dirty="0">
                <a:solidFill>
                  <a:srgbClr val="BE384B"/>
                </a:solidFill>
                <a:latin typeface="Arial" panose="020B0604020202020204"/>
                <a:ea typeface="微软雅黑" panose="020B0503020204020204" charset="-122"/>
              </a:rPr>
              <a:t>人）</a:t>
            </a:r>
            <a:endParaRPr lang="en-US" sz="3200" b="0" strike="noStrike" spc="-1" dirty="0">
              <a:latin typeface="Arial" panose="020B0604020202020204"/>
            </a:endParaRPr>
          </a:p>
        </p:txBody>
      </p:sp>
      <p:sp>
        <p:nvSpPr>
          <p:cNvPr id="229" name="PlaceHolder 40"/>
          <p:cNvSpPr/>
          <p:nvPr/>
        </p:nvSpPr>
        <p:spPr>
          <a:xfrm>
            <a:off x="457200" y="1333800"/>
            <a:ext cx="8227080" cy="376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pc="-1" dirty="0">
                <a:solidFill>
                  <a:srgbClr val="404040"/>
                </a:solidFill>
                <a:latin typeface="Arial" panose="020B0604020202020204"/>
                <a:ea typeface="微软雅黑" panose="020B0503020204020204" charset="-122"/>
              </a:rPr>
              <a:t>实验内容：</a:t>
            </a:r>
            <a:endParaRPr lang="zh-CN" altLang="en-US" sz="14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熟悉</a:t>
            </a:r>
            <a:r>
              <a:rPr lang="en-US" altLang="zh-CN" sz="1200" b="1" strike="noStrike" spc="-1" dirty="0" err="1">
                <a:solidFill>
                  <a:srgbClr val="404040"/>
                </a:solidFill>
                <a:latin typeface="Arial" panose="020B0604020202020204"/>
                <a:ea typeface="微软雅黑" panose="020B0503020204020204" charset="-122"/>
              </a:rPr>
              <a:t>quic</a:t>
            </a:r>
            <a:r>
              <a:rPr lang="zh-CN" altLang="en-US" sz="1200" b="1" strike="noStrike" spc="-1" dirty="0">
                <a:solidFill>
                  <a:srgbClr val="404040"/>
                </a:solidFill>
                <a:latin typeface="Arial" panose="020B0604020202020204"/>
                <a:ea typeface="微软雅黑" panose="020B0503020204020204" charset="-122"/>
              </a:rPr>
              <a:t>协议、</a:t>
            </a:r>
            <a:r>
              <a:rPr lang="en-US" altLang="zh-CN" sz="1200" b="1" strike="noStrike" spc="-1" dirty="0">
                <a:solidFill>
                  <a:srgbClr val="404040"/>
                </a:solidFill>
                <a:latin typeface="Arial" panose="020B0604020202020204"/>
                <a:ea typeface="微软雅黑" panose="020B0503020204020204" charset="-122"/>
              </a:rPr>
              <a:t>ssh</a:t>
            </a:r>
            <a:r>
              <a:rPr lang="zh-CN" altLang="en-US" sz="1200" b="1" strike="noStrike" spc="-1" dirty="0">
                <a:solidFill>
                  <a:srgbClr val="404040"/>
                </a:solidFill>
                <a:latin typeface="Arial" panose="020B0604020202020204"/>
                <a:ea typeface="微软雅黑" panose="020B0503020204020204" charset="-122"/>
              </a:rPr>
              <a:t>软件功能等。</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latin typeface="Arial" panose="020B0604020202020204"/>
                <a:ea typeface="微软雅黑" panose="020B0503020204020204" charset="-122"/>
              </a:rPr>
              <a:t>基于</a:t>
            </a:r>
            <a:r>
              <a:rPr lang="en-US" altLang="zh-CN" sz="1200" b="1" spc="-1" dirty="0" err="1">
                <a:solidFill>
                  <a:srgbClr val="404040"/>
                </a:solidFill>
                <a:latin typeface="Arial" panose="020B0604020202020204"/>
                <a:ea typeface="微软雅黑" panose="020B0503020204020204" charset="-122"/>
              </a:rPr>
              <a:t>quic</a:t>
            </a:r>
            <a:r>
              <a:rPr lang="zh-CN" altLang="en-US" sz="1200" b="1" spc="-1" dirty="0">
                <a:solidFill>
                  <a:srgbClr val="404040"/>
                </a:solidFill>
                <a:latin typeface="Arial" panose="020B0604020202020204"/>
                <a:ea typeface="微软雅黑" panose="020B0503020204020204" charset="-122"/>
              </a:rPr>
              <a:t>协议，绕过</a:t>
            </a:r>
            <a:r>
              <a:rPr lang="en-US" altLang="zh-CN" sz="1200" b="1" spc="-1" dirty="0">
                <a:solidFill>
                  <a:srgbClr val="404040"/>
                </a:solidFill>
                <a:latin typeface="Arial" panose="020B0604020202020204"/>
                <a:ea typeface="微软雅黑" panose="020B0503020204020204" charset="-122"/>
              </a:rPr>
              <a:t>TCP/UDP</a:t>
            </a:r>
            <a:r>
              <a:rPr lang="zh-CN" altLang="en-US" sz="1200" b="1" spc="-1" dirty="0">
                <a:solidFill>
                  <a:srgbClr val="404040"/>
                </a:solidFill>
                <a:latin typeface="Arial" panose="020B0604020202020204"/>
                <a:ea typeface="微软雅黑" panose="020B0503020204020204" charset="-122"/>
              </a:rPr>
              <a:t>实现</a:t>
            </a:r>
            <a:r>
              <a:rPr lang="en-US" altLang="zh-CN" sz="1200" b="1" spc="-1" dirty="0">
                <a:solidFill>
                  <a:srgbClr val="404040"/>
                </a:solidFill>
                <a:latin typeface="Arial" panose="020B0604020202020204"/>
                <a:ea typeface="微软雅黑" panose="020B0503020204020204" charset="-122"/>
              </a:rPr>
              <a:t>SSH</a:t>
            </a:r>
            <a:r>
              <a:rPr lang="zh-CN" altLang="en-US" sz="1200" b="1" spc="-1" dirty="0">
                <a:solidFill>
                  <a:srgbClr val="404040"/>
                </a:solidFill>
                <a:latin typeface="Arial" panose="020B0604020202020204"/>
                <a:ea typeface="微软雅黑" panose="020B0503020204020204" charset="-122"/>
              </a:rPr>
              <a:t>软件功能</a:t>
            </a:r>
            <a:endParaRPr lang="zh-CN" altLang="en-US" sz="1200" b="1" strike="noStrike"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pc="-1" dirty="0">
                <a:solidFill>
                  <a:srgbClr val="404040"/>
                </a:solidFill>
                <a:latin typeface="Arial" panose="020B0604020202020204"/>
                <a:ea typeface="微软雅黑" panose="020B0503020204020204" charset="-122"/>
              </a:rPr>
              <a:t>评分标准（折算为百分制）</a:t>
            </a:r>
            <a:endParaRPr lang="zh-CN" altLang="en-US" sz="14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移植</a:t>
            </a:r>
            <a:r>
              <a:rPr lang="en-US" altLang="zh-CN" sz="1200" b="1" spc="-1" dirty="0" err="1">
                <a:solidFill>
                  <a:srgbClr val="404040"/>
                </a:solidFill>
                <a:ea typeface="微软雅黑" panose="020B0503020204020204" charset="-122"/>
              </a:rPr>
              <a:t>quic</a:t>
            </a:r>
            <a:r>
              <a:rPr lang="zh-CN" altLang="en-US" sz="1200" b="1" spc="-1" dirty="0">
                <a:solidFill>
                  <a:srgbClr val="404040"/>
                </a:solidFill>
                <a:ea typeface="微软雅黑" panose="020B0503020204020204" charset="-122"/>
              </a:rPr>
              <a:t>协议依赖库</a:t>
            </a:r>
            <a:r>
              <a:rPr lang="zh-CN" altLang="en-US" sz="1200" b="1" strike="noStrike" spc="-1" dirty="0">
                <a:solidFill>
                  <a:srgbClr val="404040"/>
                </a:solidFill>
                <a:ea typeface="微软雅黑" panose="020B0503020204020204" charset="-122"/>
              </a:rPr>
              <a:t>到</a:t>
            </a:r>
            <a:r>
              <a:rPr lang="en-US" altLang="zh-CN" sz="1200" b="1" strike="noStrike" spc="-1" dirty="0" err="1">
                <a:solidFill>
                  <a:srgbClr val="404040"/>
                </a:solidFill>
                <a:ea typeface="微软雅黑" panose="020B0503020204020204" charset="-122"/>
              </a:rPr>
              <a:t>openEuler</a:t>
            </a:r>
            <a:r>
              <a:rPr lang="zh-CN" altLang="en-US" sz="1200" b="1" strike="noStrike" spc="-1" dirty="0">
                <a:solidFill>
                  <a:srgbClr val="404040"/>
                </a:solidFill>
                <a:ea typeface="微软雅黑" panose="020B0503020204020204" charset="-122"/>
              </a:rPr>
              <a:t>，硬件可以基于笔记本环境（</a:t>
            </a:r>
            <a:r>
              <a:rPr lang="en-US" altLang="zh-CN" sz="1200" b="1" strike="noStrike" spc="-1" dirty="0">
                <a:solidFill>
                  <a:srgbClr val="404040"/>
                </a:solidFill>
                <a:ea typeface="微软雅黑" panose="020B0503020204020204" charset="-122"/>
              </a:rPr>
              <a:t>2</a:t>
            </a:r>
            <a:r>
              <a:rPr lang="en-US" altLang="zh-CN" sz="1200" b="1" spc="-1" dirty="0">
                <a:solidFill>
                  <a:srgbClr val="404040"/>
                </a:solidFill>
                <a:ea typeface="微软雅黑" panose="020B0503020204020204" charset="-122"/>
              </a:rPr>
              <a:t>0</a:t>
            </a:r>
            <a:r>
              <a:rPr lang="zh-CN" altLang="en-US" sz="1200" b="1" strike="noStrike" spc="-1" dirty="0">
                <a:solidFill>
                  <a:srgbClr val="404040"/>
                </a:solidFill>
                <a:ea typeface="微软雅黑" panose="020B0503020204020204" charset="-122"/>
              </a:rPr>
              <a:t>分）</a:t>
            </a:r>
            <a:endParaRPr lang="en-US" altLang="zh-CN" sz="1200" b="1"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ea typeface="微软雅黑" panose="020B0503020204020204" charset="-122"/>
              </a:rPr>
              <a:t>移植</a:t>
            </a:r>
            <a:r>
              <a:rPr lang="en-US" altLang="zh-CN" sz="1200" b="1" spc="-1" dirty="0">
                <a:solidFill>
                  <a:srgbClr val="404040"/>
                </a:solidFill>
                <a:ea typeface="微软雅黑" panose="020B0503020204020204" charset="-122"/>
              </a:rPr>
              <a:t>SSH</a:t>
            </a:r>
            <a:r>
              <a:rPr lang="zh-CN" altLang="en-US" sz="1200" b="1" spc="-1" dirty="0">
                <a:solidFill>
                  <a:srgbClr val="404040"/>
                </a:solidFill>
                <a:ea typeface="微软雅黑" panose="020B0503020204020204" charset="-122"/>
              </a:rPr>
              <a:t>软件，使用</a:t>
            </a:r>
            <a:r>
              <a:rPr lang="en-US" altLang="zh-CN" sz="1200" b="1" spc="-1" dirty="0" err="1">
                <a:solidFill>
                  <a:srgbClr val="404040"/>
                </a:solidFill>
                <a:ea typeface="微软雅黑" panose="020B0503020204020204" charset="-122"/>
              </a:rPr>
              <a:t>quic</a:t>
            </a:r>
            <a:r>
              <a:rPr lang="zh-CN" altLang="en-US" sz="1200" b="1" spc="-1" dirty="0">
                <a:solidFill>
                  <a:srgbClr val="404040"/>
                </a:solidFill>
                <a:ea typeface="微软雅黑" panose="020B0503020204020204" charset="-122"/>
              </a:rPr>
              <a:t>协议进行所有</a:t>
            </a:r>
            <a:r>
              <a:rPr lang="en-US" altLang="zh-CN" sz="1200" b="1" spc="-1" dirty="0">
                <a:solidFill>
                  <a:srgbClr val="404040"/>
                </a:solidFill>
                <a:ea typeface="微软雅黑" panose="020B0503020204020204" charset="-122"/>
              </a:rPr>
              <a:t>ssh</a:t>
            </a:r>
            <a:r>
              <a:rPr lang="zh-CN" altLang="en-US" sz="1200" b="1" spc="-1" dirty="0">
                <a:solidFill>
                  <a:srgbClr val="404040"/>
                </a:solidFill>
                <a:ea typeface="微软雅黑" panose="020B0503020204020204" charset="-122"/>
              </a:rPr>
              <a:t>功能，要求使用</a:t>
            </a:r>
            <a:r>
              <a:rPr lang="en-US" altLang="zh-CN" sz="1200" b="1" spc="-1" dirty="0">
                <a:solidFill>
                  <a:srgbClr val="404040"/>
                </a:solidFill>
                <a:ea typeface="微软雅黑" panose="020B0503020204020204" charset="-122"/>
              </a:rPr>
              <a:t>go</a:t>
            </a:r>
            <a:r>
              <a:rPr lang="zh-CN" altLang="en-US" sz="1200" b="1" spc="-1" dirty="0">
                <a:solidFill>
                  <a:srgbClr val="404040"/>
                </a:solidFill>
                <a:ea typeface="微软雅黑" panose="020B0503020204020204" charset="-122"/>
              </a:rPr>
              <a:t>或</a:t>
            </a:r>
            <a:r>
              <a:rPr lang="en-US" altLang="zh-CN" sz="1200" b="1" spc="-1" dirty="0">
                <a:solidFill>
                  <a:srgbClr val="404040"/>
                </a:solidFill>
                <a:ea typeface="微软雅黑" panose="020B0503020204020204" charset="-122"/>
              </a:rPr>
              <a:t>python</a:t>
            </a:r>
            <a:r>
              <a:rPr lang="zh-CN" altLang="en-US" sz="1200" b="1" spc="-1" dirty="0">
                <a:solidFill>
                  <a:srgbClr val="404040"/>
                </a:solidFill>
                <a:ea typeface="微软雅黑" panose="020B0503020204020204" charset="-122"/>
              </a:rPr>
              <a:t>语言实现（</a:t>
            </a:r>
            <a:r>
              <a:rPr lang="en-US" altLang="zh-CN" sz="1200" b="1" spc="-1" dirty="0">
                <a:solidFill>
                  <a:srgbClr val="404040"/>
                </a:solidFill>
                <a:ea typeface="微软雅黑" panose="020B0503020204020204" charset="-122"/>
              </a:rPr>
              <a:t>50</a:t>
            </a:r>
            <a:r>
              <a:rPr lang="zh-CN" altLang="en-US" sz="1200" b="1" spc="-1" dirty="0">
                <a:solidFill>
                  <a:srgbClr val="404040"/>
                </a:solidFill>
                <a:ea typeface="微软雅黑" panose="020B0503020204020204" charset="-122"/>
              </a:rPr>
              <a:t>分）</a:t>
            </a:r>
            <a:endParaRPr lang="en-US" altLang="zh-CN" sz="1200" b="1" spc="-1" dirty="0">
              <a:solidFill>
                <a:srgbClr val="404040"/>
              </a:solidFill>
              <a:ea typeface="微软雅黑" panose="020B0503020204020204" charset="-122"/>
            </a:endParaRPr>
          </a:p>
          <a:p>
            <a:pPr marL="685800" lvl="1" indent="-228600">
              <a:lnSpc>
                <a:spcPct val="120000"/>
              </a:lnSpc>
              <a:spcBef>
                <a:spcPts val="575"/>
              </a:spcBef>
              <a:buClr>
                <a:srgbClr val="404040"/>
              </a:buClr>
              <a:buFontTx/>
              <a:buAutoNum type="arabicPeriod"/>
            </a:pPr>
            <a:r>
              <a:rPr lang="zh-CN" altLang="en-US" sz="1200" b="1" strike="noStrike" spc="-1" dirty="0">
                <a:solidFill>
                  <a:srgbClr val="404040"/>
                </a:solidFill>
                <a:ea typeface="微软雅黑" panose="020B0503020204020204" charset="-122"/>
              </a:rPr>
              <a:t>实现性能测试和评估功能，评估</a:t>
            </a:r>
            <a:r>
              <a:rPr lang="en-US" altLang="zh-CN" sz="1200" b="1" strike="noStrike" spc="-1" dirty="0">
                <a:solidFill>
                  <a:srgbClr val="404040"/>
                </a:solidFill>
                <a:ea typeface="微软雅黑" panose="020B0503020204020204" charset="-122"/>
              </a:rPr>
              <a:t>SSH</a:t>
            </a:r>
            <a:r>
              <a:rPr lang="zh-CN" altLang="en-US" sz="1200" b="1" strike="noStrike" spc="-1" dirty="0">
                <a:solidFill>
                  <a:srgbClr val="404040"/>
                </a:solidFill>
                <a:ea typeface="微软雅黑" panose="020B0503020204020204" charset="-122"/>
              </a:rPr>
              <a:t>所有命令和数据传输效果评估等（</a:t>
            </a:r>
            <a:r>
              <a:rPr lang="en-US" altLang="zh-CN" sz="1200" b="1" spc="-1" dirty="0">
                <a:solidFill>
                  <a:srgbClr val="404040"/>
                </a:solidFill>
                <a:ea typeface="微软雅黑" panose="020B0503020204020204" charset="-122"/>
              </a:rPr>
              <a:t>3</a:t>
            </a:r>
            <a:r>
              <a:rPr lang="en-US" altLang="zh-CN" sz="1200" b="1" strike="noStrike" spc="-1" dirty="0">
                <a:solidFill>
                  <a:srgbClr val="404040"/>
                </a:solidFill>
                <a:ea typeface="微软雅黑" panose="020B0503020204020204" charset="-122"/>
              </a:rPr>
              <a:t>0</a:t>
            </a:r>
            <a:r>
              <a:rPr lang="zh-CN" altLang="en-US" sz="1200" b="1" strike="noStrike" spc="-1" dirty="0">
                <a:solidFill>
                  <a:srgbClr val="404040"/>
                </a:solidFill>
                <a:ea typeface="微软雅黑" panose="020B0503020204020204" charset="-122"/>
              </a:rPr>
              <a:t>分）</a:t>
            </a:r>
            <a:endParaRPr lang="en-US" altLang="zh-CN" sz="1200" b="1" strike="noStrike" spc="-1" dirty="0">
              <a:solidFill>
                <a:srgbClr val="404040"/>
              </a:solidFill>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ea typeface="微软雅黑" panose="020B0503020204020204" charset="-122"/>
              </a:rPr>
              <a:t>实验总分不超过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sz="1100" b="0" strike="noStrike" spc="-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9235"/>
            <a:ext cx="8454390" cy="897890"/>
          </a:xfrm>
          <a:prstGeom prst="rect">
            <a:avLst/>
          </a:prstGeom>
          <a:noFill/>
          <a:ln w="0">
            <a:noFill/>
          </a:ln>
        </p:spPr>
        <p:txBody>
          <a:bodyPr lIns="90000" tIns="45000" rIns="90000" bIns="45000" anchor="ctr">
            <a:noAutofit/>
          </a:bodyPr>
          <a:lstStyle/>
          <a:p>
            <a:r>
              <a:rPr lang="zh-CN" altLang="en-US" sz="3200" b="1" strike="noStrike" spc="-1" dirty="0">
                <a:solidFill>
                  <a:srgbClr val="BE384B"/>
                </a:solidFill>
                <a:latin typeface="Arial" panose="020B0604020202020204"/>
                <a:ea typeface="微软雅黑" panose="020B0503020204020204" charset="-122"/>
              </a:rPr>
              <a:t>实验</a:t>
            </a:r>
            <a:r>
              <a:rPr lang="en-US" altLang="zh-CN" sz="3200" b="1" spc="-1" dirty="0">
                <a:solidFill>
                  <a:srgbClr val="BE384B"/>
                </a:solidFill>
                <a:latin typeface="Arial" panose="020B0604020202020204"/>
                <a:ea typeface="微软雅黑" panose="020B0503020204020204" charset="-122"/>
              </a:rPr>
              <a:t>12</a:t>
            </a:r>
            <a:r>
              <a:rPr lang="zh-CN" altLang="en-US" sz="3200" b="1" strike="noStrike" spc="-1" dirty="0">
                <a:solidFill>
                  <a:srgbClr val="BE384B"/>
                </a:solidFill>
                <a:latin typeface="Arial" panose="020B0604020202020204"/>
                <a:ea typeface="微软雅黑" panose="020B0503020204020204" charset="-122"/>
              </a:rPr>
              <a:t>：</a:t>
            </a:r>
            <a:r>
              <a:rPr sz="3200" b="1" strike="noStrike" spc="-1" dirty="0">
                <a:solidFill>
                  <a:srgbClr val="BE384B"/>
                </a:solidFill>
                <a:latin typeface="Arial" panose="020B0604020202020204"/>
                <a:ea typeface="微软雅黑" panose="020B0503020204020204" charset="-122"/>
              </a:rPr>
              <a:t>RISC-V架构下大模型ChatGLM-6B 推理加速</a:t>
            </a:r>
            <a:r>
              <a:rPr lang="zh-CN" altLang="en-US" sz="3200" b="1" strike="noStrike" spc="-1" dirty="0">
                <a:solidFill>
                  <a:srgbClr val="BE384B"/>
                </a:solidFill>
                <a:latin typeface="Arial" panose="020B0604020202020204"/>
                <a:ea typeface="微软雅黑" panose="020B0503020204020204" charset="-122"/>
              </a:rPr>
              <a:t>（</a:t>
            </a:r>
            <a:r>
              <a:rPr lang="en-US" altLang="zh-CN" sz="3200" b="1" strike="noStrike" spc="-1" dirty="0">
                <a:solidFill>
                  <a:srgbClr val="BE384B"/>
                </a:solidFill>
                <a:latin typeface="Arial" panose="020B0604020202020204"/>
                <a:ea typeface="微软雅黑" panose="020B0503020204020204" charset="-122"/>
              </a:rPr>
              <a:t>1</a:t>
            </a:r>
            <a:r>
              <a:rPr lang="zh-CN" altLang="en-US" sz="3200" b="1" strike="noStrike" spc="-1" dirty="0">
                <a:solidFill>
                  <a:srgbClr val="BE384B"/>
                </a:solidFill>
                <a:latin typeface="Arial" panose="020B0604020202020204"/>
                <a:ea typeface="微软雅黑" panose="020B0503020204020204" charset="-122"/>
              </a:rPr>
              <a:t>组）</a:t>
            </a:r>
            <a:endParaRPr lang="en-US" sz="3200" b="0" strike="noStrike" spc="-1" dirty="0">
              <a:latin typeface="Arial" panose="020B0604020202020204"/>
            </a:endParaRPr>
          </a:p>
        </p:txBody>
      </p:sp>
      <p:sp>
        <p:nvSpPr>
          <p:cNvPr id="229" name="PlaceHolder 40"/>
          <p:cNvSpPr/>
          <p:nvPr/>
        </p:nvSpPr>
        <p:spPr>
          <a:xfrm>
            <a:off x="403860" y="1126490"/>
            <a:ext cx="8507730" cy="427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实验内容：</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sz="1200" b="1" spc="-1" dirty="0">
                <a:solidFill>
                  <a:srgbClr val="404040"/>
                </a:solidFill>
                <a:latin typeface="Arial" panose="020B0604020202020204"/>
                <a:ea typeface="微软雅黑" panose="020B0503020204020204" charset="-122"/>
              </a:rPr>
              <a:t>1</a:t>
            </a:r>
            <a:r>
              <a:rPr lang="zh-CN" altLang="en-US" sz="1200" b="1" spc="-1" dirty="0">
                <a:solidFill>
                  <a:srgbClr val="404040"/>
                </a:solidFill>
                <a:latin typeface="Arial" panose="020B0604020202020204"/>
                <a:ea typeface="微软雅黑" panose="020B0503020204020204" charset="-122"/>
              </a:rPr>
              <a:t>、</a:t>
            </a:r>
            <a:r>
              <a:rPr sz="1200" b="1" spc="-1" dirty="0">
                <a:solidFill>
                  <a:srgbClr val="404040"/>
                </a:solidFill>
                <a:latin typeface="Arial" panose="020B0604020202020204"/>
                <a:ea typeface="微软雅黑" panose="020B0503020204020204" charset="-122"/>
              </a:rPr>
              <a:t>将 ChatGLM-6B（https://github.com/THUDM/ChatGLM-6B）运行环境移植至 RISC-V openEuler 2403 系统上，确保模型在该环境下可以顺利加载并完成推理任务。</a:t>
            </a:r>
            <a:r>
              <a:rPr lang="zh-CN" sz="1200" b="1" spc="-1" dirty="0">
                <a:solidFill>
                  <a:srgbClr val="404040"/>
                </a:solidFill>
                <a:latin typeface="Arial" panose="020B0604020202020204"/>
                <a:ea typeface="微软雅黑" panose="020B0503020204020204" charset="-122"/>
              </a:rPr>
              <a:t>并</a:t>
            </a:r>
            <a:r>
              <a:rPr sz="1200" b="1" spc="-1" dirty="0">
                <a:solidFill>
                  <a:srgbClr val="404040"/>
                </a:solidFill>
                <a:latin typeface="Arial" panose="020B0604020202020204"/>
                <a:ea typeface="微软雅黑" panose="020B0503020204020204" charset="-122"/>
              </a:rPr>
              <a:t>通过多线程、V扩展（RISC-V Vector Extension），以及智能协处理器的加速技术，提升其在 RISC-V 平台上的推理速度。</a:t>
            </a:r>
            <a:endParaRPr sz="1200" b="1"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sz="1200" b="1" spc="-1" dirty="0">
                <a:solidFill>
                  <a:srgbClr val="404040"/>
                </a:solidFill>
                <a:latin typeface="Arial" panose="020B0604020202020204"/>
                <a:ea typeface="微软雅黑" panose="020B0503020204020204" charset="-122"/>
              </a:rPr>
              <a:t>2</a:t>
            </a:r>
            <a:r>
              <a:rPr lang="zh-CN" altLang="en-US" sz="1200" b="1" spc="-1" dirty="0">
                <a:solidFill>
                  <a:srgbClr val="404040"/>
                </a:solidFill>
                <a:latin typeface="Arial" panose="020B0604020202020204"/>
                <a:ea typeface="微软雅黑" panose="020B0503020204020204" charset="-122"/>
              </a:rPr>
              <a:t>、</a:t>
            </a:r>
            <a:r>
              <a:rPr sz="1200" b="1" spc="-1" dirty="0">
                <a:solidFill>
                  <a:srgbClr val="404040"/>
                </a:solidFill>
                <a:latin typeface="Arial" panose="020B0604020202020204"/>
                <a:ea typeface="微软雅黑" panose="020B0503020204020204" charset="-122"/>
              </a:rPr>
              <a:t>目标</a:t>
            </a:r>
            <a:r>
              <a:rPr lang="zh-CN" sz="1200" b="1" spc="-1" dirty="0">
                <a:solidFill>
                  <a:srgbClr val="404040"/>
                </a:solidFill>
                <a:latin typeface="Arial" panose="020B0604020202020204"/>
                <a:ea typeface="微软雅黑" panose="020B0503020204020204" charset="-122"/>
              </a:rPr>
              <a:t>硬件</a:t>
            </a:r>
            <a:r>
              <a:rPr sz="1200" b="1" spc="-1" dirty="0">
                <a:solidFill>
                  <a:srgbClr val="404040"/>
                </a:solidFill>
                <a:latin typeface="Arial" panose="020B0604020202020204"/>
                <a:ea typeface="微软雅黑" panose="020B0503020204020204" charset="-122"/>
              </a:rPr>
              <a:t>平台为算能 SG2042 平台，操作系统为 openEuler 2403。</a:t>
            </a:r>
            <a:endParaRPr sz="1200" b="1"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sz="1200" b="1" strike="noStrike" spc="-1" dirty="0">
                <a:solidFill>
                  <a:srgbClr val="404040"/>
                </a:solidFill>
                <a:latin typeface="Arial" panose="020B0604020202020204"/>
                <a:ea typeface="微软雅黑" panose="020B0503020204020204" charset="-122"/>
              </a:rPr>
              <a:t>1. </a:t>
            </a:r>
            <a:r>
              <a:rPr sz="1200" b="1" strike="noStrike" spc="-1" dirty="0">
                <a:solidFill>
                  <a:srgbClr val="404040"/>
                </a:solidFill>
                <a:latin typeface="Arial" panose="020B0604020202020204"/>
                <a:ea typeface="微软雅黑" panose="020B0503020204020204" charset="-122"/>
              </a:rPr>
              <a:t>运行环境移植（20分）：在 RISC-V 平台上成功运行 ChatGLM-6B 模型，确保环境配置正确，能够进行模型推理操作。</a:t>
            </a:r>
            <a:endParaRPr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sz="1200" b="1" strike="noStrike" spc="-1" dirty="0">
                <a:solidFill>
                  <a:srgbClr val="404040"/>
                </a:solidFill>
                <a:latin typeface="Arial" panose="020B0604020202020204"/>
                <a:ea typeface="微软雅黑" panose="020B0503020204020204" charset="-122"/>
              </a:rPr>
              <a:t>2. </a:t>
            </a:r>
            <a:r>
              <a:rPr sz="1200" b="1" strike="noStrike" spc="-1" dirty="0">
                <a:solidFill>
                  <a:srgbClr val="404040"/>
                </a:solidFill>
                <a:latin typeface="Arial" panose="020B0604020202020204"/>
                <a:ea typeface="微软雅黑" panose="020B0503020204020204" charset="-122"/>
              </a:rPr>
              <a:t>多线程加速（30分）：在 RISC-V 平台上使用多线程技术加速模型推理，验证多线程的有效性和稳定性。</a:t>
            </a:r>
            <a:endParaRPr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sz="1200" b="1" strike="noStrike" spc="-1" dirty="0">
                <a:solidFill>
                  <a:srgbClr val="404040"/>
                </a:solidFill>
                <a:latin typeface="Arial" panose="020B0604020202020204"/>
                <a:ea typeface="微软雅黑" panose="020B0503020204020204" charset="-122"/>
              </a:rPr>
              <a:t>3. </a:t>
            </a:r>
            <a:r>
              <a:rPr sz="1200" b="1" strike="noStrike" spc="-1" dirty="0">
                <a:solidFill>
                  <a:srgbClr val="404040"/>
                </a:solidFill>
                <a:latin typeface="Arial" panose="020B0604020202020204"/>
                <a:ea typeface="微软雅黑" panose="020B0503020204020204" charset="-122"/>
              </a:rPr>
              <a:t>V扩展加速（30分）：基于 RISC-V Vector Extension 1.0 完成向量化加速，在 gem5 模拟器中验证并提供加速效果的数据。</a:t>
            </a:r>
            <a:endParaRPr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sz="1200" b="1" strike="noStrike" spc="-1" dirty="0">
                <a:solidFill>
                  <a:srgbClr val="404040"/>
                </a:solidFill>
                <a:latin typeface="Arial" panose="020B0604020202020204"/>
                <a:ea typeface="微软雅黑" panose="020B0503020204020204" charset="-122"/>
              </a:rPr>
              <a:t>4. </a:t>
            </a:r>
            <a:r>
              <a:rPr sz="1200" b="1" strike="noStrike" spc="-1" dirty="0">
                <a:solidFill>
                  <a:srgbClr val="404040"/>
                </a:solidFill>
                <a:latin typeface="Arial" panose="020B0604020202020204"/>
                <a:ea typeface="微软雅黑" panose="020B0503020204020204" charset="-122"/>
              </a:rPr>
              <a:t>智能协处理器加速（10分）：在算能 SG2042 平台上使用智能协处理芯片进一步提升模型推理速度。</a:t>
            </a:r>
            <a:endParaRPr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sz="1200" b="1" strike="noStrike" spc="-1" dirty="0">
                <a:solidFill>
                  <a:srgbClr val="404040"/>
                </a:solidFill>
                <a:latin typeface="Arial" panose="020B0604020202020204"/>
                <a:ea typeface="微软雅黑" panose="020B0503020204020204" charset="-122"/>
              </a:rPr>
              <a:t>5. </a:t>
            </a:r>
            <a:r>
              <a:rPr sz="1200" b="1" strike="noStrike" spc="-1" dirty="0">
                <a:solidFill>
                  <a:srgbClr val="404040"/>
                </a:solidFill>
                <a:latin typeface="Arial" panose="020B0604020202020204"/>
                <a:ea typeface="微软雅黑" panose="020B0503020204020204" charset="-122"/>
              </a:rPr>
              <a:t>推理性能验证及报告（10分）：在 INT8 数据格式下，记录 tokens/s 的推理速度并撰写书面及口头报告，分析性能提升效果。</a:t>
            </a:r>
            <a:endParaRPr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ea typeface="微软雅黑" panose="020B0503020204020204" charset="-122"/>
              </a:rPr>
              <a:t>实验总分不超过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altLang="zh-CN" sz="1100" b="0" strike="noStrike" spc="-1" dirty="0"/>
          </a:p>
          <a:p>
            <a:pPr lvl="1">
              <a:lnSpc>
                <a:spcPct val="120000"/>
              </a:lnSpc>
              <a:spcBef>
                <a:spcPts val="575"/>
              </a:spcBef>
              <a:buClr>
                <a:srgbClr val="404040"/>
              </a:buClr>
            </a:pPr>
            <a:endParaRPr lang="en-US" sz="1200" b="0" strike="noStrike" spc="-1" dirty="0">
              <a:latin typeface="Arial" panose="020B0604020202020204"/>
            </a:endParaRPr>
          </a:p>
        </p:txBody>
      </p:sp>
      <p:sp>
        <p:nvSpPr>
          <p:cNvPr id="2" name="文本框 1"/>
          <p:cNvSpPr txBox="1"/>
          <p:nvPr/>
        </p:nvSpPr>
        <p:spPr>
          <a:xfrm>
            <a:off x="2333002" y="5214104"/>
            <a:ext cx="4147289" cy="369332"/>
          </a:xfrm>
          <a:prstGeom prst="rect">
            <a:avLst/>
          </a:prstGeom>
          <a:noFill/>
        </p:spPr>
        <p:txBody>
          <a:bodyPr wrap="none" rtlCol="0">
            <a:spAutoFit/>
          </a:bodyPr>
          <a:lstStyle/>
          <a:p>
            <a:r>
              <a:rPr lang="zh-CN" altLang="en-US" dirty="0"/>
              <a:t>实现环境：傲来操作系统（</a:t>
            </a:r>
            <a:r>
              <a:rPr lang="en-US" altLang="zh-CN" dirty="0">
                <a:hlinkClick r:id="rId1"/>
              </a:rPr>
              <a:t> </a:t>
            </a:r>
            <a:r>
              <a:rPr lang="en-US" altLang="zh-CN" dirty="0" err="1">
                <a:hlinkClick r:id="rId1"/>
              </a:rPr>
              <a:t>EulixOS</a:t>
            </a:r>
            <a:r>
              <a:rPr lang="en-US" altLang="zh-CN" dirty="0">
                <a:hlinkClick r:id="rId1"/>
              </a:rPr>
              <a:t> </a:t>
            </a:r>
            <a:r>
              <a:rPr lang="zh-CN" altLang="en-US" dirty="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600" b="1" strike="noStrike" spc="-1" dirty="0">
                <a:solidFill>
                  <a:srgbClr val="BE384B"/>
                </a:solidFill>
                <a:latin typeface="Arial" panose="020B0604020202020204"/>
                <a:ea typeface="微软雅黑" panose="020B0503020204020204" charset="-122"/>
              </a:rPr>
              <a:t>实验</a:t>
            </a:r>
            <a:r>
              <a:rPr lang="en-US" altLang="zh-CN" sz="3600" b="1" spc="-1" dirty="0">
                <a:solidFill>
                  <a:srgbClr val="BE384B"/>
                </a:solidFill>
                <a:latin typeface="Arial" panose="020B0604020202020204"/>
                <a:ea typeface="微软雅黑" panose="020B0503020204020204" charset="-122"/>
              </a:rPr>
              <a:t>13</a:t>
            </a:r>
            <a:r>
              <a:rPr lang="zh-CN" altLang="en-US" sz="3600" b="1" strike="noStrike" spc="-1" dirty="0">
                <a:solidFill>
                  <a:srgbClr val="BE384B"/>
                </a:solidFill>
                <a:latin typeface="Arial" panose="020B0604020202020204"/>
                <a:ea typeface="微软雅黑" panose="020B0503020204020204" charset="-122"/>
              </a:rPr>
              <a:t>：</a:t>
            </a:r>
            <a:r>
              <a:rPr lang="en-US" altLang="zh-CN" sz="3600" b="1" spc="-1" dirty="0" err="1">
                <a:solidFill>
                  <a:srgbClr val="BE384B"/>
                </a:solidFill>
                <a:latin typeface="Arial" panose="020B0604020202020204"/>
                <a:ea typeface="微软雅黑" panose="020B0503020204020204" charset="-122"/>
              </a:rPr>
              <a:t>O</a:t>
            </a:r>
            <a:r>
              <a:rPr lang="en-US" altLang="zh-CN" sz="3600" b="1" strike="noStrike" spc="-1" dirty="0" err="1">
                <a:solidFill>
                  <a:srgbClr val="BE384B"/>
                </a:solidFill>
                <a:latin typeface="Arial" panose="020B0604020202020204"/>
                <a:ea typeface="微软雅黑" panose="020B0503020204020204" charset="-122"/>
              </a:rPr>
              <a:t>neDNN</a:t>
            </a:r>
            <a:r>
              <a:rPr lang="en-US" altLang="zh-CN" sz="3600" b="1" strike="noStrike" spc="-1" dirty="0">
                <a:solidFill>
                  <a:srgbClr val="BE384B"/>
                </a:solidFill>
                <a:latin typeface="Arial" panose="020B0604020202020204"/>
                <a:ea typeface="微软雅黑" panose="020B0503020204020204" charset="-122"/>
              </a:rPr>
              <a:t> V</a:t>
            </a:r>
            <a:r>
              <a:rPr lang="zh-CN" altLang="en-US" sz="3600" b="1" strike="noStrike" spc="-1" dirty="0">
                <a:solidFill>
                  <a:srgbClr val="BE384B"/>
                </a:solidFill>
                <a:latin typeface="Arial" panose="020B0604020202020204"/>
                <a:ea typeface="微软雅黑" panose="020B0503020204020204" charset="-122"/>
              </a:rPr>
              <a:t>扩展加速（</a:t>
            </a:r>
            <a:r>
              <a:rPr lang="en-US" altLang="zh-CN" sz="3600" b="1" strike="noStrike" spc="-1" dirty="0">
                <a:solidFill>
                  <a:srgbClr val="BE384B"/>
                </a:solidFill>
                <a:latin typeface="Arial" panose="020B0604020202020204"/>
                <a:ea typeface="微软雅黑" panose="020B0503020204020204" charset="-122"/>
              </a:rPr>
              <a:t>1</a:t>
            </a:r>
            <a:r>
              <a:rPr lang="zh-CN" altLang="en-US" sz="3600" b="1" strike="noStrike" spc="-1" dirty="0">
                <a:solidFill>
                  <a:srgbClr val="BE384B"/>
                </a:solidFill>
                <a:latin typeface="Arial" panose="020B0604020202020204"/>
                <a:ea typeface="微软雅黑" panose="020B0503020204020204" charset="-122"/>
              </a:rPr>
              <a:t>组）</a:t>
            </a:r>
            <a:endParaRPr lang="en-US" sz="3600" b="0" strike="noStrike" spc="-1" dirty="0">
              <a:latin typeface="Arial" panose="020B0604020202020204"/>
            </a:endParaRPr>
          </a:p>
        </p:txBody>
      </p:sp>
      <p:sp>
        <p:nvSpPr>
          <p:cNvPr id="229" name="PlaceHolder 40"/>
          <p:cNvSpPr/>
          <p:nvPr/>
        </p:nvSpPr>
        <p:spPr>
          <a:xfrm>
            <a:off x="403761" y="1126800"/>
            <a:ext cx="8227080" cy="446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实验内容：</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1</a:t>
            </a:r>
            <a:r>
              <a:rPr lang="zh-CN" altLang="en-US" sz="1200" b="1" spc="-1" dirty="0">
                <a:solidFill>
                  <a:srgbClr val="404040"/>
                </a:solidFill>
                <a:latin typeface="Arial" panose="020B0604020202020204"/>
                <a:ea typeface="微软雅黑" panose="020B0503020204020204" charset="-122"/>
              </a:rPr>
              <a:t>、完成</a:t>
            </a:r>
            <a:r>
              <a:rPr lang="en-US" altLang="zh-CN" sz="1200" b="1" spc="-1" dirty="0">
                <a:solidFill>
                  <a:srgbClr val="404040"/>
                </a:solidFill>
                <a:latin typeface="Arial" panose="020B0604020202020204"/>
                <a:ea typeface="微软雅黑" panose="020B0503020204020204" charset="-122"/>
              </a:rPr>
              <a:t>RISC-V</a:t>
            </a:r>
            <a:r>
              <a:rPr lang="zh-CN" altLang="en-US" sz="1200" b="1" spc="-1" dirty="0">
                <a:solidFill>
                  <a:srgbClr val="404040"/>
                </a:solidFill>
                <a:latin typeface="Arial" panose="020B0604020202020204"/>
                <a:ea typeface="微软雅黑" panose="020B0503020204020204" charset="-122"/>
              </a:rPr>
              <a:t>架构下</a:t>
            </a:r>
            <a:r>
              <a:rPr lang="en-US" altLang="zh-CN" sz="1200" b="1" spc="-1" dirty="0" err="1">
                <a:solidFill>
                  <a:srgbClr val="404040"/>
                </a:solidFill>
                <a:latin typeface="Arial" panose="020B0604020202020204"/>
                <a:ea typeface="微软雅黑" panose="020B0503020204020204" charset="-122"/>
              </a:rPr>
              <a:t>OneDNN</a:t>
            </a:r>
            <a:r>
              <a:rPr lang="zh-CN" altLang="en-US" sz="1200" b="1" spc="-1" dirty="0">
                <a:solidFill>
                  <a:srgbClr val="404040"/>
                </a:solidFill>
                <a:latin typeface="Arial" panose="020B0604020202020204"/>
                <a:ea typeface="微软雅黑" panose="020B0503020204020204" charset="-122"/>
              </a:rPr>
              <a:t>库的构建，并启用</a:t>
            </a:r>
            <a:r>
              <a:rPr lang="en-US" altLang="zh-CN" sz="1200" b="1" spc="-1" dirty="0">
                <a:solidFill>
                  <a:srgbClr val="404040"/>
                </a:solidFill>
                <a:latin typeface="Arial" panose="020B0604020202020204"/>
                <a:ea typeface="微软雅黑" panose="020B0503020204020204" charset="-122"/>
              </a:rPr>
              <a:t>V</a:t>
            </a:r>
            <a:r>
              <a:rPr lang="zh-CN" altLang="en-US" sz="1200" b="1" spc="-1" dirty="0">
                <a:solidFill>
                  <a:srgbClr val="404040"/>
                </a:solidFill>
                <a:latin typeface="Arial" panose="020B0604020202020204"/>
                <a:ea typeface="微软雅黑" panose="020B0503020204020204" charset="-122"/>
              </a:rPr>
              <a:t>扩展编译</a:t>
            </a:r>
            <a:endParaRPr lang="zh-CN" altLang="en-US"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2</a:t>
            </a:r>
            <a:r>
              <a:rPr lang="zh-CN" altLang="en-US" sz="1200" b="1" strike="noStrike" spc="-1" dirty="0">
                <a:solidFill>
                  <a:srgbClr val="404040"/>
                </a:solidFill>
                <a:latin typeface="Arial" panose="020B0604020202020204"/>
                <a:ea typeface="微软雅黑" panose="020B0503020204020204" charset="-122"/>
              </a:rPr>
              <a:t>、</a:t>
            </a:r>
            <a:r>
              <a:rPr lang="zh-CN" altLang="en-US" sz="1200" b="1" spc="-1" dirty="0">
                <a:solidFill>
                  <a:srgbClr val="404040"/>
                </a:solidFill>
                <a:latin typeface="Arial" panose="020B0604020202020204"/>
                <a:ea typeface="微软雅黑" panose="020B0503020204020204" charset="-122"/>
              </a:rPr>
              <a:t>完成</a:t>
            </a:r>
            <a:r>
              <a:rPr lang="en-US" altLang="zh-CN" sz="1200" b="1" spc="-1" dirty="0">
                <a:solidFill>
                  <a:srgbClr val="404040"/>
                </a:solidFill>
                <a:latin typeface="Arial" panose="020B0604020202020204"/>
                <a:ea typeface="微软雅黑" panose="020B0503020204020204" charset="-122"/>
              </a:rPr>
              <a:t>RISC-V</a:t>
            </a:r>
            <a:r>
              <a:rPr lang="zh-CN" altLang="en-US" sz="1200" b="1" spc="-1" dirty="0">
                <a:solidFill>
                  <a:srgbClr val="404040"/>
                </a:solidFill>
                <a:latin typeface="Arial" panose="020B0604020202020204"/>
                <a:ea typeface="微软雅黑" panose="020B0503020204020204" charset="-122"/>
              </a:rPr>
              <a:t>架构下</a:t>
            </a:r>
            <a:r>
              <a:rPr lang="en-US" altLang="zh-CN" sz="1200" b="1" spc="-1" dirty="0" err="1">
                <a:solidFill>
                  <a:srgbClr val="404040"/>
                </a:solidFill>
                <a:latin typeface="Arial" panose="020B0604020202020204"/>
                <a:ea typeface="微软雅黑" panose="020B0503020204020204" charset="-122"/>
              </a:rPr>
              <a:t>OneDNN</a:t>
            </a:r>
            <a:r>
              <a:rPr lang="zh-CN" altLang="en-US" sz="1200" b="1" spc="-1" dirty="0">
                <a:solidFill>
                  <a:srgbClr val="404040"/>
                </a:solidFill>
                <a:latin typeface="Arial" panose="020B0604020202020204"/>
                <a:ea typeface="微软雅黑" panose="020B0503020204020204" charset="-122"/>
              </a:rPr>
              <a:t>库 </a:t>
            </a:r>
            <a:r>
              <a:rPr lang="en-US" altLang="zh-CN" sz="1200" b="1" spc="-1" dirty="0">
                <a:solidFill>
                  <a:srgbClr val="404040"/>
                </a:solidFill>
                <a:latin typeface="Arial" panose="020B0604020202020204"/>
                <a:ea typeface="微软雅黑" panose="020B0503020204020204" charset="-122"/>
              </a:rPr>
              <a:t>V</a:t>
            </a:r>
            <a:r>
              <a:rPr lang="zh-CN" altLang="en-US" sz="1200" b="1" spc="-1" dirty="0">
                <a:solidFill>
                  <a:srgbClr val="404040"/>
                </a:solidFill>
                <a:latin typeface="Arial" panose="020B0604020202020204"/>
                <a:ea typeface="微软雅黑" panose="020B0503020204020204" charset="-122"/>
              </a:rPr>
              <a:t>扩展加速优化</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endParaRPr lang="zh-CN" altLang="en-US" sz="1200" b="1" strike="noStrike"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1. </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2</a:t>
            </a:r>
            <a:r>
              <a:rPr lang="en-US" altLang="zh-CN" sz="1200" b="1" spc="-1" dirty="0">
                <a:solidFill>
                  <a:srgbClr val="404040"/>
                </a:solidFill>
                <a:latin typeface="Arial" panose="020B0604020202020204"/>
                <a:ea typeface="微软雅黑" panose="020B0503020204020204" charset="-122"/>
              </a:rPr>
              <a:t>0</a:t>
            </a:r>
            <a:r>
              <a:rPr lang="zh-CN" altLang="en-US" sz="1200" b="1" strike="noStrike" spc="-1" dirty="0">
                <a:solidFill>
                  <a:srgbClr val="404040"/>
                </a:solidFill>
                <a:latin typeface="Arial" panose="020B0604020202020204"/>
                <a:ea typeface="微软雅黑" panose="020B0503020204020204" charset="-122"/>
              </a:rPr>
              <a:t>分）基于</a:t>
            </a:r>
            <a:r>
              <a:rPr lang="en-US" altLang="zh-CN" sz="1200" b="1" strike="noStrike" spc="-1" dirty="0">
                <a:solidFill>
                  <a:srgbClr val="404040"/>
                </a:solidFill>
                <a:latin typeface="Arial" panose="020B0604020202020204"/>
                <a:ea typeface="微软雅黑" panose="020B0503020204020204" charset="-122"/>
              </a:rPr>
              <a:t>RISC-V</a:t>
            </a:r>
            <a:r>
              <a:rPr lang="zh-CN" altLang="en-US" sz="1200" b="1" strike="noStrike" spc="-1" dirty="0">
                <a:solidFill>
                  <a:srgbClr val="404040"/>
                </a:solidFill>
                <a:latin typeface="Arial" panose="020B0604020202020204"/>
                <a:ea typeface="微软雅黑" panose="020B0503020204020204" charset="-122"/>
              </a:rPr>
              <a:t>架构</a:t>
            </a:r>
            <a:r>
              <a:rPr lang="en-US" altLang="zh-CN" sz="1200" b="1" strike="noStrike" spc="-1" dirty="0">
                <a:solidFill>
                  <a:srgbClr val="404040"/>
                </a:solidFill>
                <a:latin typeface="Arial" panose="020B0604020202020204"/>
                <a:ea typeface="微软雅黑" panose="020B0503020204020204" charset="-122"/>
              </a:rPr>
              <a:t>(docker</a:t>
            </a:r>
            <a:r>
              <a:rPr lang="zh-CN" altLang="en-US" sz="1200" b="1" strike="noStrike" spc="-1" dirty="0">
                <a:solidFill>
                  <a:srgbClr val="404040"/>
                </a:solidFill>
                <a:latin typeface="Arial" panose="020B0604020202020204"/>
                <a:ea typeface="微软雅黑" panose="020B0503020204020204" charset="-122"/>
              </a:rPr>
              <a:t>或</a:t>
            </a:r>
            <a:r>
              <a:rPr lang="en-US" altLang="zh-CN" sz="1200" b="1" strike="noStrike" spc="-1" dirty="0">
                <a:solidFill>
                  <a:srgbClr val="404040"/>
                </a:solidFill>
                <a:latin typeface="Arial" panose="020B0604020202020204"/>
                <a:ea typeface="微软雅黑" panose="020B0503020204020204" charset="-122"/>
              </a:rPr>
              <a:t>qemu)</a:t>
            </a:r>
            <a:r>
              <a:rPr lang="zh-CN" altLang="en-US" sz="1200" b="1" spc="-1" dirty="0">
                <a:solidFill>
                  <a:srgbClr val="404040"/>
                </a:solidFill>
                <a:latin typeface="Arial" panose="020B0604020202020204"/>
                <a:ea typeface="微软雅黑" panose="020B0503020204020204" charset="-122"/>
              </a:rPr>
              <a:t>编译安装</a:t>
            </a:r>
            <a:r>
              <a:rPr lang="en-US" altLang="zh-CN" sz="1200" b="1" spc="-1" dirty="0" err="1">
                <a:solidFill>
                  <a:srgbClr val="404040"/>
                </a:solidFill>
                <a:latin typeface="Arial" panose="020B0604020202020204"/>
                <a:ea typeface="微软雅黑" panose="020B0503020204020204" charset="-122"/>
              </a:rPr>
              <a:t>OneDNN</a:t>
            </a:r>
            <a:r>
              <a:rPr lang="zh-CN" altLang="en-US" sz="1200" b="1" spc="-1" dirty="0">
                <a:solidFill>
                  <a:srgbClr val="404040"/>
                </a:solidFill>
                <a:latin typeface="Arial" panose="020B0604020202020204"/>
                <a:ea typeface="微软雅黑" panose="020B0503020204020204" charset="-122"/>
              </a:rPr>
              <a:t>库，并启用</a:t>
            </a:r>
            <a:r>
              <a:rPr lang="en-US" altLang="zh-CN" sz="1200" b="1" spc="-1" dirty="0">
                <a:solidFill>
                  <a:srgbClr val="404040"/>
                </a:solidFill>
                <a:latin typeface="Arial" panose="020B0604020202020204"/>
                <a:ea typeface="微软雅黑" panose="020B0503020204020204" charset="-122"/>
              </a:rPr>
              <a:t>V</a:t>
            </a:r>
            <a:r>
              <a:rPr lang="zh-CN" altLang="en-US" sz="1200" b="1" spc="-1" dirty="0">
                <a:solidFill>
                  <a:srgbClr val="404040"/>
                </a:solidFill>
                <a:latin typeface="Arial" panose="020B0604020202020204"/>
                <a:ea typeface="微软雅黑" panose="020B0503020204020204" charset="-122"/>
              </a:rPr>
              <a:t>扩展</a:t>
            </a:r>
            <a:r>
              <a:rPr lang="zh-CN" altLang="en-US" sz="1200" b="1" strike="noStrike" spc="-1" dirty="0">
                <a:solidFill>
                  <a:srgbClr val="404040"/>
                </a:solidFill>
                <a:latin typeface="Arial" panose="020B0604020202020204"/>
                <a:ea typeface="微软雅黑" panose="020B0503020204020204" charset="-122"/>
              </a:rPr>
              <a:t>。</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2. </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20</a:t>
            </a:r>
            <a:r>
              <a:rPr lang="zh-CN" altLang="en-US" sz="1200" b="1" strike="noStrike" spc="-1" dirty="0">
                <a:solidFill>
                  <a:srgbClr val="404040"/>
                </a:solidFill>
                <a:latin typeface="Arial" panose="020B0604020202020204"/>
                <a:ea typeface="微软雅黑" panose="020B0503020204020204" charset="-122"/>
              </a:rPr>
              <a:t>分）评估目前</a:t>
            </a:r>
            <a:r>
              <a:rPr lang="en-US" altLang="zh-CN" sz="1200" b="1" strike="noStrike" spc="-1" dirty="0" err="1">
                <a:solidFill>
                  <a:srgbClr val="404040"/>
                </a:solidFill>
                <a:latin typeface="Arial" panose="020B0604020202020204"/>
                <a:ea typeface="微软雅黑" panose="020B0503020204020204" charset="-122"/>
              </a:rPr>
              <a:t>OneDNN</a:t>
            </a:r>
            <a:r>
              <a:rPr lang="zh-CN" altLang="en-US" sz="1200" b="1" strike="noStrike" spc="-1" dirty="0">
                <a:solidFill>
                  <a:srgbClr val="404040"/>
                </a:solidFill>
                <a:latin typeface="Arial" panose="020B0604020202020204"/>
                <a:ea typeface="微软雅黑" panose="020B0503020204020204" charset="-122"/>
              </a:rPr>
              <a:t>库 </a:t>
            </a:r>
            <a:r>
              <a:rPr lang="en-US" altLang="zh-CN" sz="1200" b="1" strike="noStrike" spc="-1" dirty="0">
                <a:solidFill>
                  <a:srgbClr val="404040"/>
                </a:solidFill>
                <a:latin typeface="Arial" panose="020B0604020202020204"/>
                <a:ea typeface="微软雅黑" panose="020B0503020204020204" charset="-122"/>
              </a:rPr>
              <a:t>RVV</a:t>
            </a:r>
            <a:r>
              <a:rPr lang="zh-CN" altLang="en-US" sz="1200" b="1" strike="noStrike" spc="-1" dirty="0">
                <a:solidFill>
                  <a:srgbClr val="404040"/>
                </a:solidFill>
                <a:latin typeface="Arial" panose="020B0604020202020204"/>
                <a:ea typeface="微软雅黑" panose="020B0503020204020204" charset="-122"/>
              </a:rPr>
              <a:t>优化效果，包含但不</a:t>
            </a:r>
            <a:r>
              <a:rPr lang="zh-CN" altLang="en-US" sz="1200" b="1" spc="-1" dirty="0">
                <a:solidFill>
                  <a:srgbClr val="404040"/>
                </a:solidFill>
                <a:latin typeface="Arial" panose="020B0604020202020204"/>
                <a:ea typeface="微软雅黑" panose="020B0503020204020204" charset="-122"/>
              </a:rPr>
              <a:t>限</a:t>
            </a:r>
            <a:r>
              <a:rPr lang="zh-CN" altLang="en-US" sz="1200" b="1" strike="noStrike" spc="-1" dirty="0">
                <a:solidFill>
                  <a:srgbClr val="404040"/>
                </a:solidFill>
                <a:latin typeface="Arial" panose="020B0604020202020204"/>
                <a:ea typeface="微软雅黑" panose="020B0503020204020204" charset="-122"/>
              </a:rPr>
              <a:t>于自动向量化对比标量、已优化的</a:t>
            </a:r>
            <a:r>
              <a:rPr lang="en-US" altLang="zh-CN" sz="1200" b="1" strike="noStrike" spc="-1" dirty="0">
                <a:solidFill>
                  <a:srgbClr val="404040"/>
                </a:solidFill>
                <a:latin typeface="Arial" panose="020B0604020202020204"/>
                <a:ea typeface="微软雅黑" panose="020B0503020204020204" charset="-122"/>
              </a:rPr>
              <a:t>Pooling</a:t>
            </a:r>
            <a:r>
              <a:rPr lang="zh-CN" altLang="en-US" sz="1200" b="1" strike="noStrike" spc="-1" dirty="0">
                <a:solidFill>
                  <a:srgbClr val="404040"/>
                </a:solidFill>
                <a:latin typeface="Arial" panose="020B0604020202020204"/>
                <a:ea typeface="微软雅黑" panose="020B0503020204020204" charset="-122"/>
              </a:rPr>
              <a:t>效果等。</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3. </a:t>
            </a:r>
            <a:r>
              <a:rPr lang="zh-CN" altLang="en-US" sz="1200" b="1"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rPr>
              <a:t>20</a:t>
            </a:r>
            <a:r>
              <a:rPr lang="zh-CN" altLang="en-US" sz="1200" b="1" spc="-1" dirty="0">
                <a:solidFill>
                  <a:srgbClr val="404040"/>
                </a:solidFill>
                <a:latin typeface="Arial" panose="020B0604020202020204"/>
                <a:ea typeface="微软雅黑" panose="020B0503020204020204" charset="-122"/>
              </a:rPr>
              <a:t>分）进一步优化</a:t>
            </a:r>
            <a:r>
              <a:rPr lang="en-US" altLang="zh-CN" sz="1200" b="1" strike="noStrike" spc="-1" dirty="0">
                <a:solidFill>
                  <a:srgbClr val="404040"/>
                </a:solidFill>
                <a:latin typeface="Arial" panose="020B0604020202020204"/>
                <a:ea typeface="微软雅黑" panose="020B0503020204020204" charset="-122"/>
              </a:rPr>
              <a:t>Pooling</a:t>
            </a:r>
            <a:r>
              <a:rPr lang="zh-CN" altLang="en-US" sz="1200" b="1" strike="noStrike" spc="-1" dirty="0">
                <a:solidFill>
                  <a:srgbClr val="404040"/>
                </a:solidFill>
                <a:latin typeface="Arial" panose="020B0604020202020204"/>
                <a:ea typeface="微软雅黑" panose="020B0503020204020204" charset="-122"/>
              </a:rPr>
              <a:t>，包含但不限于优化现有</a:t>
            </a:r>
            <a:r>
              <a:rPr lang="en-US" altLang="zh-CN" sz="1200" b="1" strike="noStrike" spc="-1" dirty="0">
                <a:solidFill>
                  <a:srgbClr val="404040"/>
                </a:solidFill>
                <a:latin typeface="Arial" panose="020B0604020202020204"/>
                <a:ea typeface="微软雅黑" panose="020B0503020204020204" charset="-122"/>
              </a:rPr>
              <a:t>RVV</a:t>
            </a:r>
            <a:r>
              <a:rPr lang="zh-CN" altLang="en-US" sz="1200" b="1" strike="noStrike" spc="-1" dirty="0">
                <a:solidFill>
                  <a:srgbClr val="404040"/>
                </a:solidFill>
                <a:latin typeface="Arial" panose="020B0604020202020204"/>
                <a:ea typeface="微软雅黑" panose="020B0503020204020204" charset="-122"/>
              </a:rPr>
              <a:t>实现、增加</a:t>
            </a:r>
            <a:r>
              <a:rPr lang="en-US" altLang="zh-CN" sz="1200" b="1" strike="noStrike" spc="-1" dirty="0">
                <a:solidFill>
                  <a:srgbClr val="404040"/>
                </a:solidFill>
                <a:latin typeface="Arial" panose="020B0604020202020204"/>
                <a:ea typeface="微软雅黑" panose="020B0503020204020204" charset="-122"/>
              </a:rPr>
              <a:t>Average Pooling</a:t>
            </a:r>
            <a:r>
              <a:rPr lang="zh-CN" altLang="en-US" sz="1200" b="1" strike="noStrike" spc="-1" dirty="0">
                <a:solidFill>
                  <a:srgbClr val="404040"/>
                </a:solidFill>
                <a:latin typeface="Arial" panose="020B0604020202020204"/>
                <a:ea typeface="微软雅黑" panose="020B0503020204020204" charset="-122"/>
              </a:rPr>
              <a:t>实现、增加更多数据类型支持等。</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4. </a:t>
            </a:r>
            <a:r>
              <a:rPr lang="zh-CN" altLang="en-US" sz="1200" b="1"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rPr>
              <a:t>30</a:t>
            </a:r>
            <a:r>
              <a:rPr lang="zh-CN" altLang="en-US" sz="1200" b="1" spc="-1" dirty="0">
                <a:solidFill>
                  <a:srgbClr val="404040"/>
                </a:solidFill>
                <a:latin typeface="Arial" panose="020B0604020202020204"/>
                <a:ea typeface="微软雅黑" panose="020B0503020204020204" charset="-122"/>
              </a:rPr>
              <a:t>分）进一步利用</a:t>
            </a:r>
            <a:r>
              <a:rPr lang="en-US" altLang="zh-CN" sz="1200" b="1" spc="-1" dirty="0">
                <a:solidFill>
                  <a:srgbClr val="404040"/>
                </a:solidFill>
                <a:latin typeface="Arial" panose="020B0604020202020204"/>
                <a:ea typeface="微软雅黑" panose="020B0503020204020204" charset="-122"/>
              </a:rPr>
              <a:t>RVV</a:t>
            </a:r>
            <a:r>
              <a:rPr lang="zh-CN" altLang="en-US" sz="1200" b="1" spc="-1" dirty="0">
                <a:solidFill>
                  <a:srgbClr val="404040"/>
                </a:solidFill>
                <a:latin typeface="Arial" panose="020B0604020202020204"/>
                <a:ea typeface="微软雅黑" panose="020B0503020204020204" charset="-122"/>
              </a:rPr>
              <a:t>优化</a:t>
            </a:r>
            <a:r>
              <a:rPr lang="en-US" altLang="zh-CN" sz="1200" b="1" strike="noStrike" spc="-1" dirty="0" err="1">
                <a:solidFill>
                  <a:srgbClr val="404040"/>
                </a:solidFill>
                <a:latin typeface="Arial" panose="020B0604020202020204"/>
                <a:ea typeface="微软雅黑" panose="020B0503020204020204" charset="-122"/>
              </a:rPr>
              <a:t>OneDNN</a:t>
            </a:r>
            <a:r>
              <a:rPr lang="zh-CN" altLang="en-US" sz="1200" b="1" strike="noStrike" spc="-1" dirty="0">
                <a:solidFill>
                  <a:srgbClr val="404040"/>
                </a:solidFill>
                <a:latin typeface="Arial" panose="020B0604020202020204"/>
                <a:ea typeface="微软雅黑" panose="020B0503020204020204" charset="-122"/>
              </a:rPr>
              <a:t>库，包含但不限于</a:t>
            </a:r>
            <a:r>
              <a:rPr lang="en-US" altLang="zh-CN" sz="1200" b="1" strike="noStrike" spc="-1" dirty="0" err="1">
                <a:solidFill>
                  <a:srgbClr val="404040"/>
                </a:solidFill>
                <a:latin typeface="Arial" panose="020B0604020202020204"/>
                <a:ea typeface="微软雅黑" panose="020B0503020204020204" charset="-122"/>
              </a:rPr>
              <a:t>matmul</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convolution</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err="1">
                <a:solidFill>
                  <a:srgbClr val="404040"/>
                </a:solidFill>
                <a:latin typeface="Arial" panose="020B0604020202020204"/>
                <a:ea typeface="微软雅黑" panose="020B0503020204020204" charset="-122"/>
              </a:rPr>
              <a:t>gemm</a:t>
            </a:r>
            <a:r>
              <a:rPr lang="zh-CN" altLang="en-US" sz="1200" b="1" strike="noStrike" spc="-1" dirty="0">
                <a:solidFill>
                  <a:srgbClr val="404040"/>
                </a:solidFill>
                <a:latin typeface="Arial" panose="020B0604020202020204"/>
                <a:ea typeface="微软雅黑" panose="020B0503020204020204" charset="-122"/>
              </a:rPr>
              <a:t>等</a:t>
            </a:r>
            <a:endParaRPr lang="en-US" altLang="zh-CN" sz="1200" b="1"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5</a:t>
            </a:r>
            <a:r>
              <a:rPr lang="en-US" altLang="zh-CN" sz="1200" b="1" strike="noStrike" spc="-1" dirty="0">
                <a:solidFill>
                  <a:srgbClr val="404040"/>
                </a:solidFill>
                <a:latin typeface="Arial" panose="020B0604020202020204"/>
                <a:ea typeface="微软雅黑" panose="020B0503020204020204" charset="-122"/>
              </a:rPr>
              <a:t>. </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10</a:t>
            </a:r>
            <a:r>
              <a:rPr lang="zh-CN" altLang="en-US" sz="1200" b="1" strike="noStrike" spc="-1" dirty="0">
                <a:solidFill>
                  <a:srgbClr val="404040"/>
                </a:solidFill>
                <a:latin typeface="Arial" panose="020B0604020202020204"/>
                <a:ea typeface="微软雅黑" panose="020B0503020204020204" charset="-122"/>
              </a:rPr>
              <a:t>分）书面</a:t>
            </a:r>
            <a:r>
              <a:rPr lang="en-US" altLang="zh-CN" sz="1200" b="1" strike="noStrike" spc="-1" dirty="0">
                <a:solidFill>
                  <a:srgbClr val="404040"/>
                </a:solidFill>
                <a:latin typeface="Arial" panose="020B0604020202020204"/>
                <a:ea typeface="微软雅黑" panose="020B0503020204020204" charset="-122"/>
              </a:rPr>
              <a:t>&amp;</a:t>
            </a:r>
            <a:r>
              <a:rPr lang="zh-CN" altLang="en-US" sz="1200" b="1" strike="noStrike" spc="-1" dirty="0">
                <a:solidFill>
                  <a:srgbClr val="404040"/>
                </a:solidFill>
                <a:latin typeface="Arial" panose="020B0604020202020204"/>
                <a:ea typeface="微软雅黑" panose="020B0503020204020204" charset="-122"/>
              </a:rPr>
              <a:t>口头实验报告</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ea typeface="微软雅黑" panose="020B0503020204020204" charset="-122"/>
              </a:rPr>
              <a:t>实验总分不超过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altLang="zh-CN" sz="1100" b="0" strike="noStrike" spc="-1" dirty="0"/>
          </a:p>
          <a:p>
            <a:pPr lvl="1">
              <a:lnSpc>
                <a:spcPct val="120000"/>
              </a:lnSpc>
              <a:spcBef>
                <a:spcPts val="575"/>
              </a:spcBef>
              <a:buClr>
                <a:srgbClr val="404040"/>
              </a:buClr>
            </a:pPr>
            <a:endParaRPr lang="en-US" sz="1200" b="0" strike="noStrike" spc="-1" dirty="0">
              <a:latin typeface="Arial" panose="020B0604020202020204"/>
            </a:endParaRPr>
          </a:p>
        </p:txBody>
      </p:sp>
      <p:sp>
        <p:nvSpPr>
          <p:cNvPr id="2" name="文本框 1"/>
          <p:cNvSpPr txBox="1"/>
          <p:nvPr/>
        </p:nvSpPr>
        <p:spPr>
          <a:xfrm>
            <a:off x="2333002" y="5214104"/>
            <a:ext cx="4147289" cy="369332"/>
          </a:xfrm>
          <a:prstGeom prst="rect">
            <a:avLst/>
          </a:prstGeom>
          <a:noFill/>
        </p:spPr>
        <p:txBody>
          <a:bodyPr wrap="none" rtlCol="0">
            <a:spAutoFit/>
          </a:bodyPr>
          <a:lstStyle/>
          <a:p>
            <a:r>
              <a:rPr lang="zh-CN" altLang="en-US" dirty="0"/>
              <a:t>实现环境：傲来操作系统（</a:t>
            </a:r>
            <a:r>
              <a:rPr lang="en-US" altLang="zh-CN" dirty="0">
                <a:hlinkClick r:id="rId1"/>
              </a:rPr>
              <a:t> </a:t>
            </a:r>
            <a:r>
              <a:rPr lang="en-US" altLang="zh-CN" dirty="0" err="1">
                <a:hlinkClick r:id="rId1"/>
              </a:rPr>
              <a:t>EulixOS</a:t>
            </a:r>
            <a:r>
              <a:rPr lang="en-US" altLang="zh-CN" dirty="0">
                <a:hlinkClick r:id="rId1"/>
              </a:rPr>
              <a:t> </a:t>
            </a:r>
            <a:r>
              <a:rPr lang="zh-CN" altLang="en-US" dirty="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pPr>
              <a:lnSpc>
                <a:spcPct val="100000"/>
              </a:lnSpc>
              <a:buNone/>
            </a:pPr>
            <a:r>
              <a:rPr lang="zh-CN" altLang="en-US" sz="3600" b="1" strike="noStrike" spc="-1" dirty="0">
                <a:solidFill>
                  <a:srgbClr val="BE384B"/>
                </a:solidFill>
                <a:latin typeface="Arial" panose="020B0604020202020204"/>
                <a:ea typeface="微软雅黑" panose="020B0503020204020204" charset="-122"/>
              </a:rPr>
              <a:t>期末作业</a:t>
            </a:r>
            <a:endParaRPr lang="en-US" sz="3600" b="0" strike="noStrike" spc="-1" dirty="0">
              <a:latin typeface="Arial" panose="020B0604020202020204"/>
            </a:endParaRPr>
          </a:p>
        </p:txBody>
      </p:sp>
      <p:sp>
        <p:nvSpPr>
          <p:cNvPr id="229" name="PlaceHolder 40"/>
          <p:cNvSpPr/>
          <p:nvPr/>
        </p:nvSpPr>
        <p:spPr>
          <a:xfrm>
            <a:off x="457200" y="1333800"/>
            <a:ext cx="8227080" cy="376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作业提交：</a:t>
            </a:r>
            <a:endParaRPr lang="zh-CN" altLang="en-US" sz="1400" b="1" strike="noStrike" spc="-1" dirty="0">
              <a:solidFill>
                <a:srgbClr val="404040"/>
              </a:solidFill>
              <a:latin typeface="Arial" panose="020B0604020202020204"/>
              <a:ea typeface="微软雅黑" panose="020B0503020204020204" charset="-122"/>
            </a:endParaRPr>
          </a:p>
          <a:p>
            <a:pPr marL="800100" lvl="1"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提交代码</a:t>
            </a:r>
            <a:r>
              <a:rPr lang="en-GB" altLang="zh-CN" sz="1400" b="1" strike="noStrike" spc="-1" dirty="0">
                <a:solidFill>
                  <a:srgbClr val="404040"/>
                </a:solidFill>
                <a:latin typeface="Arial" panose="020B0604020202020204"/>
                <a:ea typeface="微软雅黑" panose="020B0503020204020204" charset="-122"/>
              </a:rPr>
              <a:t>Patch</a:t>
            </a:r>
            <a:r>
              <a:rPr lang="zh-CN" altLang="en-US" sz="1400" b="1" strike="noStrike" spc="-1" dirty="0">
                <a:solidFill>
                  <a:srgbClr val="404040"/>
                </a:solidFill>
                <a:latin typeface="Arial" panose="020B0604020202020204"/>
                <a:ea typeface="微软雅黑" panose="020B0503020204020204" charset="-122"/>
              </a:rPr>
              <a:t>或改动的源码文件或在开源社区提交</a:t>
            </a:r>
            <a:r>
              <a:rPr lang="en-US" altLang="zh-CN" sz="1400" b="1" strike="noStrike" spc="-1" dirty="0">
                <a:solidFill>
                  <a:srgbClr val="404040"/>
                </a:solidFill>
                <a:latin typeface="Arial" panose="020B0604020202020204"/>
                <a:ea typeface="微软雅黑" panose="020B0503020204020204" charset="-122"/>
              </a:rPr>
              <a:t>pr</a:t>
            </a:r>
            <a:r>
              <a:rPr lang="zh-CN" altLang="en-US" sz="1400" b="1" strike="noStrike" spc="-1" dirty="0">
                <a:solidFill>
                  <a:srgbClr val="404040"/>
                </a:solidFill>
                <a:latin typeface="Arial" panose="020B0604020202020204"/>
                <a:ea typeface="微软雅黑" panose="020B0503020204020204" charset="-122"/>
              </a:rPr>
              <a:t>、文档（代码说明、复现流程、大作业的技术路线和具体实现，作业过程中遇到问题、</a:t>
            </a:r>
            <a:r>
              <a:rPr lang="en-GB" altLang="zh-CN" sz="1400" b="1" strike="noStrike" spc="-1" dirty="0">
                <a:solidFill>
                  <a:srgbClr val="404040"/>
                </a:solidFill>
                <a:latin typeface="Arial" panose="020B0604020202020204"/>
                <a:ea typeface="微软雅黑" panose="020B0503020204020204" charset="-122"/>
              </a:rPr>
              <a:t>bug</a:t>
            </a:r>
            <a:r>
              <a:rPr lang="zh-CN" altLang="en-US" sz="1400" b="1" strike="noStrike" spc="-1" dirty="0">
                <a:solidFill>
                  <a:srgbClr val="404040"/>
                </a:solidFill>
                <a:latin typeface="Arial" panose="020B0604020202020204"/>
                <a:ea typeface="微软雅黑" panose="020B0503020204020204" charset="-122"/>
              </a:rPr>
              <a:t>的解决方法说明、组员分工等）</a:t>
            </a:r>
            <a:endParaRPr lang="zh-CN" altLang="en-US" sz="1400" b="1" strike="noStrike" spc="-1" dirty="0">
              <a:solidFill>
                <a:srgbClr val="404040"/>
              </a:solidFill>
              <a:latin typeface="Arial" panose="020B0604020202020204"/>
              <a:ea typeface="微软雅黑" panose="020B0503020204020204" charset="-122"/>
            </a:endParaRPr>
          </a:p>
          <a:p>
            <a:pPr marL="1257300" lvl="2"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详细介绍实验过程中遇到的问题，解决的方法需要列入文档并可复现。</a:t>
            </a:r>
            <a:endParaRPr lang="zh-CN" altLang="en-US" sz="1400" b="1" strike="noStrike" spc="-1" dirty="0">
              <a:solidFill>
                <a:srgbClr val="404040"/>
              </a:solidFill>
              <a:latin typeface="Arial" panose="020B0604020202020204"/>
              <a:ea typeface="微软雅黑" panose="020B0503020204020204" charset="-122"/>
            </a:endParaRPr>
          </a:p>
          <a:p>
            <a:pPr marL="1257300" lvl="2"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组内的分工需在文档中体现</a:t>
            </a:r>
            <a:endParaRPr lang="zh-CN" altLang="en-US" sz="1400" b="1" strike="noStrike" spc="-1" dirty="0">
              <a:solidFill>
                <a:srgbClr val="404040"/>
              </a:solidFill>
              <a:latin typeface="Arial" panose="020B0604020202020204"/>
              <a:ea typeface="微软雅黑" panose="020B0503020204020204" charset="-122"/>
            </a:endParaRPr>
          </a:p>
          <a:p>
            <a:pPr marL="800100" lvl="1"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提交课堂报告</a:t>
            </a:r>
            <a:r>
              <a:rPr lang="en-GB" altLang="zh-CN" sz="1400" b="1" strike="noStrike" spc="-1" dirty="0">
                <a:solidFill>
                  <a:srgbClr val="404040"/>
                </a:solidFill>
                <a:latin typeface="Arial" panose="020B0604020202020204"/>
                <a:ea typeface="微软雅黑" panose="020B0503020204020204" charset="-122"/>
              </a:rPr>
              <a:t>PPT</a:t>
            </a:r>
            <a:r>
              <a:rPr lang="zh-CN" altLang="en-GB" sz="1400" b="1" strike="noStrike" spc="-1" dirty="0">
                <a:solidFill>
                  <a:srgbClr val="404040"/>
                </a:solidFill>
                <a:latin typeface="Arial" panose="020B0604020202020204"/>
                <a:ea typeface="微软雅黑" panose="020B0503020204020204" charset="-122"/>
              </a:rPr>
              <a:t>，</a:t>
            </a:r>
            <a:r>
              <a:rPr lang="zh-CN" altLang="en-US" sz="1400" b="1" strike="noStrike" spc="-1" dirty="0">
                <a:solidFill>
                  <a:srgbClr val="404040"/>
                </a:solidFill>
                <a:latin typeface="Arial" panose="020B0604020202020204"/>
                <a:ea typeface="微软雅黑" panose="020B0503020204020204" charset="-122"/>
              </a:rPr>
              <a:t>并进行课堂报告（抽选，无论是否</a:t>
            </a:r>
            <a:r>
              <a:rPr lang="zh-CN" altLang="en-US" sz="1400" b="1" strike="noStrike" spc="-1">
                <a:solidFill>
                  <a:srgbClr val="404040"/>
                </a:solidFill>
                <a:latin typeface="Arial" panose="020B0604020202020204"/>
                <a:ea typeface="微软雅黑" panose="020B0503020204020204" charset="-122"/>
              </a:rPr>
              <a:t>课堂报告，</a:t>
            </a:r>
            <a:r>
              <a:rPr lang="en-US" altLang="zh-CN" sz="1400" b="1" strike="noStrike" spc="-1">
                <a:solidFill>
                  <a:srgbClr val="404040"/>
                </a:solidFill>
                <a:latin typeface="Arial" panose="020B0604020202020204"/>
                <a:ea typeface="微软雅黑" panose="020B0503020204020204" charset="-122"/>
              </a:rPr>
              <a:t>PPT</a:t>
            </a:r>
            <a:r>
              <a:rPr lang="zh-CN" altLang="en-US" sz="1400" b="1" strike="noStrike" spc="-1">
                <a:solidFill>
                  <a:srgbClr val="404040"/>
                </a:solidFill>
                <a:latin typeface="Arial" panose="020B0604020202020204"/>
                <a:ea typeface="微软雅黑" panose="020B0503020204020204" charset="-122"/>
              </a:rPr>
              <a:t>都</a:t>
            </a:r>
            <a:r>
              <a:rPr lang="zh-CN" altLang="en-US" sz="1400" b="1" strike="noStrike" spc="-1" dirty="0">
                <a:solidFill>
                  <a:srgbClr val="404040"/>
                </a:solidFill>
                <a:latin typeface="Arial" panose="020B0604020202020204"/>
                <a:ea typeface="微软雅黑" panose="020B0503020204020204" charset="-122"/>
              </a:rPr>
              <a:t>需提交）</a:t>
            </a:r>
            <a:endParaRPr lang="zh-CN" altLang="en-US" sz="1400" b="1" strike="noStrike" spc="-1" dirty="0">
              <a:solidFill>
                <a:srgbClr val="404040"/>
              </a:solidFill>
              <a:latin typeface="Arial" panose="020B0604020202020204"/>
              <a:ea typeface="微软雅黑" panose="020B0503020204020204" charset="-122"/>
            </a:endParaRPr>
          </a:p>
          <a:p>
            <a:pPr marL="1257300" lvl="2"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介绍技术路线和具体实现 </a:t>
            </a:r>
            <a:endParaRPr lang="zh-CN" altLang="en-US" sz="1400" b="1" strike="noStrike" spc="-1" dirty="0">
              <a:solidFill>
                <a:srgbClr val="404040"/>
              </a:solidFill>
              <a:latin typeface="Arial" panose="020B0604020202020204"/>
              <a:ea typeface="微软雅黑" panose="020B0503020204020204" charset="-122"/>
            </a:endParaRPr>
          </a:p>
          <a:p>
            <a:pPr marL="1257300" lvl="2"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介绍验证方法 </a:t>
            </a:r>
            <a:endParaRPr lang="zh-CN" altLang="en-US" sz="1400" b="1" strike="noStrike" spc="-1" dirty="0">
              <a:solidFill>
                <a:srgbClr val="404040"/>
              </a:solidFill>
              <a:latin typeface="Arial" panose="020B0604020202020204"/>
              <a:ea typeface="微软雅黑" panose="020B0503020204020204" charset="-122"/>
            </a:endParaRPr>
          </a:p>
          <a:p>
            <a:pPr marL="1257300" lvl="2"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介绍用到的原理和技术，遇到的困难和解决方法，</a:t>
            </a:r>
            <a:r>
              <a:rPr lang="en-GB" altLang="zh-CN" sz="1400" b="1" strike="noStrike" spc="-1" dirty="0">
                <a:solidFill>
                  <a:srgbClr val="404040"/>
                </a:solidFill>
                <a:latin typeface="Arial" panose="020B0604020202020204"/>
                <a:ea typeface="微软雅黑" panose="020B0503020204020204" charset="-122"/>
              </a:rPr>
              <a:t>bug</a:t>
            </a:r>
            <a:r>
              <a:rPr lang="zh-CN" altLang="en-US" sz="1400" b="1" strike="noStrike" spc="-1" dirty="0">
                <a:solidFill>
                  <a:srgbClr val="404040"/>
                </a:solidFill>
                <a:latin typeface="Arial" panose="020B0604020202020204"/>
                <a:ea typeface="微软雅黑" panose="020B0503020204020204" charset="-122"/>
              </a:rPr>
              <a:t>和</a:t>
            </a:r>
            <a:r>
              <a:rPr lang="en-GB" altLang="zh-CN" sz="1400" b="1" strike="noStrike" spc="-1" dirty="0">
                <a:solidFill>
                  <a:srgbClr val="404040"/>
                </a:solidFill>
                <a:latin typeface="Arial" panose="020B0604020202020204"/>
                <a:ea typeface="微软雅黑" panose="020B0503020204020204" charset="-122"/>
              </a:rPr>
              <a:t>debug</a:t>
            </a:r>
            <a:r>
              <a:rPr lang="zh-CN" altLang="en-GB" sz="1400" b="1" strike="noStrike" spc="-1" dirty="0">
                <a:solidFill>
                  <a:srgbClr val="404040"/>
                </a:solidFill>
                <a:latin typeface="Arial" panose="020B0604020202020204"/>
                <a:ea typeface="微软雅黑" panose="020B0503020204020204" charset="-122"/>
              </a:rPr>
              <a:t>， </a:t>
            </a:r>
            <a:r>
              <a:rPr lang="zh-CN" altLang="en-US" sz="1400" b="1" strike="noStrike" spc="-1" dirty="0">
                <a:solidFill>
                  <a:srgbClr val="404040"/>
                </a:solidFill>
                <a:latin typeface="Arial" panose="020B0604020202020204"/>
                <a:ea typeface="微软雅黑" panose="020B0503020204020204" charset="-122"/>
              </a:rPr>
              <a:t>问题，收获 </a:t>
            </a:r>
            <a:r>
              <a:rPr lang="en-US" altLang="zh-CN" sz="1400" b="1" strike="noStrike" spc="-1" dirty="0">
                <a:solidFill>
                  <a:srgbClr val="404040"/>
                </a:solidFill>
                <a:latin typeface="Arial" panose="020B0604020202020204"/>
                <a:ea typeface="微软雅黑" panose="020B0503020204020204" charset="-122"/>
              </a:rPr>
              <a:t>...... </a:t>
            </a:r>
            <a:endParaRPr lang="en-US" altLang="zh-CN" sz="1400" b="1" strike="noStrike" spc="-1" dirty="0">
              <a:solidFill>
                <a:srgbClr val="404040"/>
              </a:solidFill>
              <a:latin typeface="Arial" panose="020B0604020202020204"/>
              <a:ea typeface="微软雅黑" panose="020B0503020204020204" charset="-122"/>
            </a:endParaRPr>
          </a:p>
          <a:p>
            <a:pPr marL="1257300" lvl="2"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组内的分工</a:t>
            </a:r>
            <a:endParaRPr lang="zh-CN" altLang="en-US" sz="1400" b="1" strike="noStrike" spc="-1" dirty="0">
              <a:solidFill>
                <a:srgbClr val="404040"/>
              </a:solidFill>
              <a:latin typeface="Arial" panose="020B0604020202020204"/>
              <a:ea typeface="微软雅黑" panose="020B0503020204020204" charset="-122"/>
            </a:endParaRPr>
          </a:p>
          <a:p>
            <a:pPr marL="342900"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大作业：</a:t>
            </a:r>
            <a:r>
              <a:rPr lang="en-US" altLang="zh-CN" sz="1400" b="1" strike="noStrike" spc="-1" dirty="0">
                <a:solidFill>
                  <a:srgbClr val="404040"/>
                </a:solidFill>
                <a:latin typeface="Arial" panose="020B0604020202020204"/>
                <a:ea typeface="微软雅黑" panose="020B0503020204020204" charset="-122"/>
              </a:rPr>
              <a:t>40% </a:t>
            </a:r>
            <a:r>
              <a:rPr lang="zh-CN" altLang="en-US" sz="1400" b="1" strike="noStrike" spc="-1" dirty="0">
                <a:solidFill>
                  <a:srgbClr val="404040"/>
                </a:solidFill>
                <a:latin typeface="Arial" panose="020B0604020202020204"/>
                <a:ea typeface="微软雅黑" panose="020B0503020204020204" charset="-122"/>
              </a:rPr>
              <a:t>（团队作业</a:t>
            </a:r>
            <a:r>
              <a:rPr lang="en-US" altLang="zh-CN" sz="1400" b="1" strike="noStrike" spc="-1" dirty="0">
                <a:solidFill>
                  <a:srgbClr val="404040"/>
                </a:solidFill>
                <a:latin typeface="Arial" panose="020B0604020202020204"/>
                <a:ea typeface="微软雅黑" panose="020B0503020204020204" charset="-122"/>
              </a:rPr>
              <a:t>+</a:t>
            </a:r>
            <a:r>
              <a:rPr lang="en-GB" altLang="zh-CN" sz="1400" b="1" strike="noStrike" spc="-1" dirty="0">
                <a:solidFill>
                  <a:srgbClr val="404040"/>
                </a:solidFill>
                <a:latin typeface="Arial" panose="020B0604020202020204"/>
                <a:ea typeface="微软雅黑" panose="020B0503020204020204" charset="-122"/>
              </a:rPr>
              <a:t>presentation</a:t>
            </a:r>
            <a:r>
              <a:rPr lang="zh-CN" altLang="en-GB" sz="1400" b="1" strike="noStrike" spc="-1" dirty="0">
                <a:solidFill>
                  <a:srgbClr val="404040"/>
                </a:solidFill>
                <a:latin typeface="Arial" panose="020B0604020202020204"/>
                <a:ea typeface="微软雅黑" panose="020B0503020204020204" charset="-122"/>
              </a:rPr>
              <a:t>）</a:t>
            </a:r>
            <a:endParaRPr lang="en-US" altLang="zh-CN" sz="1400" b="1" spc="-1" dirty="0">
              <a:solidFill>
                <a:srgbClr val="404040"/>
              </a:solidFill>
              <a:latin typeface="Arial" panose="020B0604020202020204"/>
              <a:ea typeface="微软雅黑" panose="020B0503020204020204" charset="-122"/>
            </a:endParaRPr>
          </a:p>
          <a:p>
            <a:pPr marL="800100" lvl="1" indent="-342900">
              <a:lnSpc>
                <a:spcPct val="120000"/>
              </a:lnSpc>
              <a:spcBef>
                <a:spcPts val="575"/>
              </a:spcBef>
              <a:buClr>
                <a:srgbClr val="404040"/>
              </a:buClr>
              <a:buFont typeface="Arial" panose="020B0604020202020204"/>
              <a:buChar char="•"/>
            </a:pPr>
            <a:r>
              <a:rPr lang="zh-CN" altLang="en-US" sz="1400" b="1" strike="noStrike" spc="-1" dirty="0">
                <a:solidFill>
                  <a:srgbClr val="404040"/>
                </a:solidFill>
                <a:latin typeface="Arial" panose="020B0604020202020204"/>
                <a:ea typeface="微软雅黑" panose="020B0503020204020204" charset="-122"/>
              </a:rPr>
              <a:t>任务提交时间和大报告时间：</a:t>
            </a:r>
            <a:r>
              <a:rPr lang="zh-CN" altLang="en-US" sz="1400" b="1" spc="-1" dirty="0">
                <a:solidFill>
                  <a:srgbClr val="404040"/>
                </a:solidFill>
                <a:latin typeface="Arial" panose="020B0604020202020204"/>
                <a:ea typeface="微软雅黑" panose="020B0503020204020204" charset="-122"/>
              </a:rPr>
              <a:t>倒数第二节课</a:t>
            </a:r>
            <a:endParaRPr lang="zh-CN" altLang="en-GB" sz="1400" b="1" strike="noStrike" spc="-1" dirty="0">
              <a:solidFill>
                <a:srgbClr val="404040"/>
              </a:solidFill>
              <a:latin typeface="Arial" panose="020B0604020202020204"/>
              <a:ea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600" b="1" strike="noStrike" spc="-1" dirty="0">
                <a:solidFill>
                  <a:srgbClr val="BE384B"/>
                </a:solidFill>
                <a:latin typeface="Arial" panose="020B0604020202020204"/>
                <a:ea typeface="微软雅黑" panose="020B0503020204020204" charset="-122"/>
              </a:rPr>
              <a:t>实验</a:t>
            </a:r>
            <a:r>
              <a:rPr lang="en-US" altLang="zh-CN" sz="3600" b="1" strike="noStrike" spc="-1" dirty="0">
                <a:solidFill>
                  <a:srgbClr val="BE384B"/>
                </a:solidFill>
                <a:latin typeface="Arial" panose="020B0604020202020204"/>
                <a:ea typeface="微软雅黑" panose="020B0503020204020204" charset="-122"/>
              </a:rPr>
              <a:t>14</a:t>
            </a:r>
            <a:r>
              <a:rPr lang="zh-CN" altLang="en-US" sz="3600" b="1" strike="noStrike" spc="-1" dirty="0">
                <a:solidFill>
                  <a:srgbClr val="BE384B"/>
                </a:solidFill>
                <a:latin typeface="Arial" panose="020B0604020202020204"/>
                <a:ea typeface="微软雅黑" panose="020B0503020204020204" charset="-122"/>
              </a:rPr>
              <a:t>：</a:t>
            </a:r>
            <a:r>
              <a:rPr sz="3600" b="1" strike="noStrike" spc="-1" dirty="0">
                <a:solidFill>
                  <a:srgbClr val="BE384B"/>
                </a:solidFill>
                <a:latin typeface="Arial" panose="020B0604020202020204"/>
                <a:ea typeface="微软雅黑" panose="020B0503020204020204" charset="-122"/>
              </a:rPr>
              <a:t>Hadoop的性能调优与openJDK RISC-V加速</a:t>
            </a:r>
            <a:r>
              <a:rPr lang="zh-CN" altLang="en-US" sz="3600" b="1" strike="noStrike" spc="-1" dirty="0">
                <a:solidFill>
                  <a:srgbClr val="BE384B"/>
                </a:solidFill>
                <a:latin typeface="Arial" panose="020B0604020202020204"/>
                <a:ea typeface="微软雅黑" panose="020B0503020204020204" charset="-122"/>
              </a:rPr>
              <a:t>（</a:t>
            </a:r>
            <a:r>
              <a:rPr lang="en-US" altLang="zh-CN" sz="3600" b="1" strike="noStrike" spc="-1" dirty="0">
                <a:solidFill>
                  <a:srgbClr val="BE384B"/>
                </a:solidFill>
                <a:latin typeface="Arial" panose="020B0604020202020204"/>
                <a:ea typeface="微软雅黑" panose="020B0503020204020204" charset="-122"/>
              </a:rPr>
              <a:t>1</a:t>
            </a:r>
            <a:r>
              <a:rPr lang="zh-CN" altLang="en-US" sz="3600" b="1" strike="noStrike" spc="-1" dirty="0">
                <a:solidFill>
                  <a:srgbClr val="BE384B"/>
                </a:solidFill>
                <a:latin typeface="Arial" panose="020B0604020202020204"/>
                <a:ea typeface="微软雅黑" panose="020B0503020204020204" charset="-122"/>
              </a:rPr>
              <a:t>组）</a:t>
            </a:r>
            <a:endParaRPr lang="en-US" sz="3600" b="0" strike="noStrike" spc="-1" dirty="0">
              <a:latin typeface="Arial" panose="020B0604020202020204"/>
            </a:endParaRPr>
          </a:p>
        </p:txBody>
      </p:sp>
      <p:sp>
        <p:nvSpPr>
          <p:cNvPr id="229" name="PlaceHolder 40"/>
          <p:cNvSpPr/>
          <p:nvPr/>
        </p:nvSpPr>
        <p:spPr>
          <a:xfrm>
            <a:off x="145280" y="1126800"/>
            <a:ext cx="8857714" cy="446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实验内容：</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1</a:t>
            </a:r>
            <a:r>
              <a:rPr lang="zh-CN" altLang="en-US" sz="1200" b="1" spc="-1" dirty="0">
                <a:solidFill>
                  <a:srgbClr val="404040"/>
                </a:solidFill>
                <a:latin typeface="Arial" panose="020B0604020202020204"/>
                <a:ea typeface="微软雅黑" panose="020B0503020204020204" charset="-122"/>
              </a:rPr>
              <a:t>、</a:t>
            </a:r>
            <a:r>
              <a:rPr sz="1200" b="1" spc="-1" dirty="0">
                <a:solidFill>
                  <a:srgbClr val="404040"/>
                </a:solidFill>
                <a:latin typeface="Arial" panose="020B0604020202020204"/>
                <a:ea typeface="微软雅黑" panose="020B0503020204020204" charset="-122"/>
              </a:rPr>
              <a:t>扩展Hadoop性能调优的OS参数模板以适应RISC-V架构</a:t>
            </a:r>
            <a:endParaRPr sz="1200" b="1"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	--</a:t>
            </a:r>
            <a:r>
              <a:rPr sz="1200" b="1" strike="noStrike" spc="-1" dirty="0">
                <a:solidFill>
                  <a:srgbClr val="404040"/>
                </a:solidFill>
                <a:latin typeface="Arial" panose="020B0604020202020204"/>
                <a:ea typeface="微软雅黑" panose="020B0503020204020204" charset="-122"/>
              </a:rPr>
              <a:t>研究并理解Hadoop在RISC-V架构下的性能特点，扩展现有的Hadoop性能调优OS参数模板。</a:t>
            </a:r>
            <a:r>
              <a:rPr sz="1200" b="1" spc="-1" dirty="0">
                <a:solidFill>
                  <a:srgbClr val="404040"/>
                </a:solidFill>
                <a:latin typeface="Arial" panose="020B0604020202020204"/>
                <a:ea typeface="微软雅黑" panose="020B0503020204020204" charset="-122"/>
                <a:sym typeface="+mn-ea"/>
              </a:rPr>
              <a:t>对比使用openJDK在RISC-V架构上运行Hadoop时的性能差异，调整JVM参数，进一步提升Hadoop在RISC-V架构上的应用性能</a:t>
            </a:r>
            <a:r>
              <a:rPr lang="zh-CN" sz="1200" b="1" spc="-1" dirty="0">
                <a:solidFill>
                  <a:srgbClr val="404040"/>
                </a:solidFill>
                <a:latin typeface="Arial" panose="020B0604020202020204"/>
                <a:ea typeface="微软雅黑" panose="020B0503020204020204" charset="-122"/>
                <a:sym typeface="+mn-ea"/>
              </a:rPr>
              <a:t>。</a:t>
            </a:r>
            <a:endParaRPr sz="1200" b="1" spc="-1" dirty="0">
              <a:solidFill>
                <a:srgbClr val="404040"/>
              </a:solidFill>
              <a:latin typeface="Arial" panose="020B0604020202020204"/>
              <a:ea typeface="微软雅黑" panose="020B0503020204020204" charset="-122"/>
              <a:sym typeface="+mn-ea"/>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sym typeface="+mn-ea"/>
              </a:rPr>
              <a:t>2</a:t>
            </a:r>
            <a:r>
              <a:rPr lang="zh-CN" altLang="en-US" sz="1200" b="1" spc="-1" dirty="0">
                <a:solidFill>
                  <a:srgbClr val="404040"/>
                </a:solidFill>
                <a:latin typeface="Arial" panose="020B0604020202020204"/>
                <a:ea typeface="微软雅黑" panose="020B0503020204020204" charset="-122"/>
                <a:sym typeface="+mn-ea"/>
              </a:rPr>
              <a:t>、应用</a:t>
            </a:r>
            <a:r>
              <a:rPr sz="1200" b="1" spc="-1" dirty="0" err="1">
                <a:solidFill>
                  <a:srgbClr val="404040"/>
                </a:solidFill>
                <a:latin typeface="Arial" panose="020B0604020202020204"/>
                <a:ea typeface="微软雅黑" panose="020B0503020204020204" charset="-122"/>
                <a:sym typeface="+mn-ea"/>
              </a:rPr>
              <a:t>统计方法或机器学习技术，对扩展后的参数集进行降维处理，识别出最关键的性能影响因素</a:t>
            </a:r>
            <a:r>
              <a:rPr sz="1200" b="1" spc="-1" dirty="0">
                <a:solidFill>
                  <a:srgbClr val="404040"/>
                </a:solidFill>
                <a:latin typeface="Arial" panose="020B0604020202020204"/>
                <a:ea typeface="微软雅黑" panose="020B0503020204020204" charset="-122"/>
                <a:sym typeface="+mn-ea"/>
              </a:rPr>
              <a:t>。</a:t>
            </a:r>
            <a:endParaRPr sz="1200" b="1" spc="-1" dirty="0">
              <a:solidFill>
                <a:srgbClr val="404040"/>
              </a:solidFill>
              <a:latin typeface="Arial" panose="020B0604020202020204"/>
              <a:ea typeface="微软雅黑" panose="020B0503020204020204" charset="-122"/>
              <a:sym typeface="+mn-ea"/>
            </a:endParaRPr>
          </a:p>
          <a:p>
            <a:pPr lvl="1">
              <a:lnSpc>
                <a:spcPct val="120000"/>
              </a:lnSpc>
              <a:spcBef>
                <a:spcPts val="575"/>
              </a:spcBef>
              <a:buClr>
                <a:srgbClr val="404040"/>
              </a:buClr>
            </a:pPr>
            <a:r>
              <a:rPr lang="en-US" sz="1200" b="1" spc="-1" dirty="0">
                <a:solidFill>
                  <a:srgbClr val="404040"/>
                </a:solidFill>
                <a:latin typeface="Arial" panose="020B0604020202020204"/>
                <a:ea typeface="微软雅黑" panose="020B0503020204020204" charset="-122"/>
                <a:sym typeface="+mn-ea"/>
              </a:rPr>
              <a:t>3</a:t>
            </a:r>
            <a:r>
              <a:rPr lang="zh-CN" altLang="en-US" sz="1200" b="1" spc="-1" dirty="0">
                <a:solidFill>
                  <a:srgbClr val="404040"/>
                </a:solidFill>
                <a:latin typeface="Arial" panose="020B0604020202020204"/>
                <a:ea typeface="微软雅黑" panose="020B0503020204020204" charset="-122"/>
                <a:sym typeface="+mn-ea"/>
              </a:rPr>
              <a:t>、在RISC-V架构的环境中部署Hadoop应用，</a:t>
            </a:r>
            <a:r>
              <a:rPr sz="1200" b="1" spc="-1" dirty="0" err="1">
                <a:solidFill>
                  <a:srgbClr val="404040"/>
                </a:solidFill>
                <a:latin typeface="Arial" panose="020B0604020202020204"/>
                <a:ea typeface="微软雅黑" panose="020B0503020204020204" charset="-122"/>
                <a:sym typeface="+mn-ea"/>
              </a:rPr>
              <a:t>选择一个大数据处理任务（如大规模数据排序、MapReduce作业等</a:t>
            </a:r>
            <a:r>
              <a:rPr sz="1200" b="1" spc="-1" dirty="0">
                <a:solidFill>
                  <a:srgbClr val="404040"/>
                </a:solidFill>
                <a:latin typeface="Arial" panose="020B0604020202020204"/>
                <a:ea typeface="微软雅黑" panose="020B0503020204020204" charset="-122"/>
                <a:sym typeface="+mn-ea"/>
              </a:rPr>
              <a:t>），</a:t>
            </a:r>
            <a:r>
              <a:rPr sz="1200" b="1" spc="-1" dirty="0" err="1">
                <a:solidFill>
                  <a:srgbClr val="404040"/>
                </a:solidFill>
                <a:latin typeface="Arial" panose="020B0604020202020204"/>
                <a:ea typeface="微软雅黑" panose="020B0503020204020204" charset="-122"/>
                <a:sym typeface="+mn-ea"/>
              </a:rPr>
              <a:t>应用优化后的参数模板进行性能调优</a:t>
            </a:r>
            <a:endParaRPr sz="1200" b="1" spc="-1" dirty="0">
              <a:solidFill>
                <a:srgbClr val="404040"/>
              </a:solidFill>
              <a:latin typeface="Arial" panose="020B0604020202020204"/>
              <a:ea typeface="微软雅黑" panose="020B0503020204020204" charset="-122"/>
              <a:sym typeface="+mn-ea"/>
            </a:endParaRPr>
          </a:p>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1. </a:t>
            </a:r>
            <a:r>
              <a:rPr sz="1200" b="1" strike="noStrike" spc="-1" dirty="0">
                <a:solidFill>
                  <a:srgbClr val="404040"/>
                </a:solidFill>
                <a:latin typeface="Arial" panose="020B0604020202020204"/>
                <a:ea typeface="微软雅黑" panose="020B0503020204020204" charset="-122"/>
              </a:rPr>
              <a:t>（</a:t>
            </a:r>
            <a:r>
              <a:rPr lang="en-US" sz="1200" b="1" strike="noStrike" spc="-1" dirty="0">
                <a:solidFill>
                  <a:srgbClr val="404040"/>
                </a:solidFill>
                <a:latin typeface="Arial" panose="020B0604020202020204"/>
                <a:ea typeface="微软雅黑" panose="020B0503020204020204" charset="-122"/>
              </a:rPr>
              <a:t>3</a:t>
            </a:r>
            <a:r>
              <a:rPr sz="1200" b="1" strike="noStrike" spc="-1" dirty="0">
                <a:solidFill>
                  <a:srgbClr val="404040"/>
                </a:solidFill>
                <a:latin typeface="Arial" panose="020B0604020202020204"/>
                <a:ea typeface="微软雅黑" panose="020B0503020204020204" charset="-122"/>
              </a:rPr>
              <a:t>0分） 扩展Hadoop性能调优的OS参数模板，确保扩展参数针对RISC-V架构和openJDK特性，且能有效提升Hadoop性能。</a:t>
            </a:r>
            <a:endParaRPr sz="1200" b="1" strike="noStrike" spc="-1" dirty="0">
              <a:solidFill>
                <a:srgbClr val="404040"/>
              </a:solidFill>
              <a:latin typeface="Arial" panose="020B0604020202020204"/>
              <a:ea typeface="微软雅黑" panose="020B0503020204020204" charset="-122"/>
            </a:endParaRPr>
          </a:p>
          <a:p>
            <a:pPr marL="0" lvl="1" indent="457200">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2. </a:t>
            </a:r>
            <a:r>
              <a:rPr sz="1200" b="1" strike="noStrike" spc="-1" dirty="0">
                <a:solidFill>
                  <a:srgbClr val="404040"/>
                </a:solidFill>
                <a:latin typeface="Arial" panose="020B0604020202020204"/>
                <a:ea typeface="微软雅黑" panose="020B0503020204020204" charset="-122"/>
              </a:rPr>
              <a:t>（</a:t>
            </a:r>
            <a:r>
              <a:rPr lang="en-US" sz="1200" b="1" strike="noStrike" spc="-1" dirty="0">
                <a:solidFill>
                  <a:srgbClr val="404040"/>
                </a:solidFill>
                <a:latin typeface="Arial" panose="020B0604020202020204"/>
                <a:ea typeface="微软雅黑" panose="020B0503020204020204" charset="-122"/>
              </a:rPr>
              <a:t>3</a:t>
            </a:r>
            <a:r>
              <a:rPr sz="1200" b="1" strike="noStrike" spc="-1" dirty="0">
                <a:solidFill>
                  <a:srgbClr val="404040"/>
                </a:solidFill>
                <a:latin typeface="Arial" panose="020B0604020202020204"/>
                <a:ea typeface="微软雅黑" panose="020B0503020204020204" charset="-122"/>
              </a:rPr>
              <a:t>0分） </a:t>
            </a:r>
            <a:r>
              <a:rPr sz="1200" b="1" strike="noStrike" spc="-1" dirty="0" err="1">
                <a:solidFill>
                  <a:srgbClr val="404040"/>
                </a:solidFill>
                <a:latin typeface="Arial" panose="020B0604020202020204"/>
                <a:ea typeface="微软雅黑" panose="020B0503020204020204" charset="-122"/>
              </a:rPr>
              <a:t>成功完成参数的降维与筛选，有效减少参数数量同时</a:t>
            </a:r>
            <a:r>
              <a:rPr sz="1200" b="1" spc="-1" dirty="0" err="1">
                <a:solidFill>
                  <a:srgbClr val="404040"/>
                </a:solidFill>
                <a:latin typeface="Arial" panose="020B0604020202020204"/>
                <a:ea typeface="微软雅黑" panose="020B0503020204020204" charset="-122"/>
                <a:sym typeface="+mn-ea"/>
              </a:rPr>
              <a:t>提升Hadoop在RISC-V架构上的应用性能</a:t>
            </a:r>
            <a:r>
              <a:rPr lang="zh-CN" sz="1200" b="1" spc="-1" dirty="0">
                <a:solidFill>
                  <a:srgbClr val="404040"/>
                </a:solidFill>
                <a:latin typeface="Arial" panose="020B0604020202020204"/>
                <a:ea typeface="微软雅黑" panose="020B0503020204020204" charset="-122"/>
                <a:sym typeface="+mn-ea"/>
              </a:rPr>
              <a:t>。</a:t>
            </a:r>
            <a:endParaRPr sz="1200" b="1" spc="-1" dirty="0">
              <a:solidFill>
                <a:srgbClr val="404040"/>
              </a:solidFill>
              <a:latin typeface="Arial" panose="020B0604020202020204"/>
              <a:ea typeface="微软雅黑" panose="020B0503020204020204" charset="-122"/>
              <a:sym typeface="+mn-ea"/>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3. </a:t>
            </a:r>
            <a:r>
              <a:rPr sz="1200" b="1" spc="-1" dirty="0">
                <a:solidFill>
                  <a:srgbClr val="404040"/>
                </a:solidFill>
                <a:latin typeface="Arial" panose="020B0604020202020204"/>
                <a:ea typeface="微软雅黑" panose="020B0503020204020204" charset="-122"/>
                <a:sym typeface="+mn-ea"/>
              </a:rPr>
              <a:t>（</a:t>
            </a:r>
            <a:r>
              <a:rPr sz="1200" b="1" spc="-1" dirty="0">
                <a:solidFill>
                  <a:srgbClr val="404040"/>
                </a:solidFill>
                <a:latin typeface="Arial" panose="020B0604020202020204"/>
                <a:ea typeface="微软雅黑" panose="020B0503020204020204" charset="-122"/>
              </a:rPr>
              <a:t>30分） </a:t>
            </a:r>
            <a:r>
              <a:rPr sz="1200" b="1" spc="-1" dirty="0" err="1">
                <a:solidFill>
                  <a:srgbClr val="404040"/>
                </a:solidFill>
                <a:latin typeface="Arial" panose="020B0604020202020204"/>
                <a:ea typeface="微软雅黑" panose="020B0503020204020204" charset="-122"/>
              </a:rPr>
              <a:t>在RISC-V架构的环境中</a:t>
            </a:r>
            <a:r>
              <a:rPr lang="zh-CN" altLang="en-US" sz="1200" b="1" spc="-1" dirty="0">
                <a:solidFill>
                  <a:srgbClr val="404040"/>
                </a:solidFill>
                <a:latin typeface="Arial" panose="020B0604020202020204"/>
                <a:ea typeface="微软雅黑" panose="020B0503020204020204" charset="-122"/>
              </a:rPr>
              <a:t>（</a:t>
            </a:r>
            <a:r>
              <a:rPr lang="en-US" altLang="zh-CN" sz="1200" b="1" spc="-1" dirty="0" err="1">
                <a:solidFill>
                  <a:srgbClr val="404040"/>
                </a:solidFill>
                <a:latin typeface="Arial" panose="020B0604020202020204"/>
                <a:ea typeface="微软雅黑" panose="020B0503020204020204" charset="-122"/>
              </a:rPr>
              <a:t>EulixOS</a:t>
            </a:r>
            <a:r>
              <a:rPr lang="zh-CN" altLang="en-US" sz="1200" b="1" spc="-1" dirty="0">
                <a:solidFill>
                  <a:srgbClr val="404040"/>
                </a:solidFill>
                <a:latin typeface="Arial" panose="020B0604020202020204"/>
                <a:ea typeface="微软雅黑" panose="020B0503020204020204" charset="-122"/>
              </a:rPr>
              <a:t>傲来操作系统）</a:t>
            </a:r>
            <a:r>
              <a:rPr sz="1200" b="1" spc="-1" dirty="0" err="1">
                <a:solidFill>
                  <a:srgbClr val="404040"/>
                </a:solidFill>
                <a:latin typeface="Arial" panose="020B0604020202020204"/>
                <a:ea typeface="微软雅黑" panose="020B0503020204020204" charset="-122"/>
              </a:rPr>
              <a:t>成功部署Hadoop，并应用优化参数模板针对不同应用负载进行调优</a:t>
            </a:r>
            <a:r>
              <a:rPr lang="zh-CN" sz="1200" b="1" spc="-1" dirty="0">
                <a:solidFill>
                  <a:srgbClr val="404040"/>
                </a:solidFill>
                <a:latin typeface="Arial" panose="020B0604020202020204"/>
                <a:ea typeface="微软雅黑" panose="020B0503020204020204" charset="-122"/>
              </a:rPr>
              <a:t>。</a:t>
            </a:r>
            <a:endParaRPr sz="1200" b="1"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4. </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10</a:t>
            </a:r>
            <a:r>
              <a:rPr lang="zh-CN" altLang="en-US" sz="1200" b="1" strike="noStrike" spc="-1" dirty="0">
                <a:solidFill>
                  <a:srgbClr val="404040"/>
                </a:solidFill>
                <a:latin typeface="Arial" panose="020B0604020202020204"/>
                <a:ea typeface="微软雅黑" panose="020B0503020204020204" charset="-122"/>
              </a:rPr>
              <a:t>分）书面</a:t>
            </a:r>
            <a:r>
              <a:rPr lang="en-US" altLang="zh-CN" sz="1200" b="1" strike="noStrike" spc="-1" dirty="0">
                <a:solidFill>
                  <a:srgbClr val="404040"/>
                </a:solidFill>
                <a:latin typeface="Arial" panose="020B0604020202020204"/>
                <a:ea typeface="微软雅黑" panose="020B0503020204020204" charset="-122"/>
              </a:rPr>
              <a:t>&amp;</a:t>
            </a:r>
            <a:r>
              <a:rPr lang="zh-CN" altLang="en-US" sz="1200" b="1" strike="noStrike" spc="-1" dirty="0">
                <a:solidFill>
                  <a:srgbClr val="404040"/>
                </a:solidFill>
                <a:latin typeface="Arial" panose="020B0604020202020204"/>
                <a:ea typeface="微软雅黑" panose="020B0503020204020204" charset="-122"/>
              </a:rPr>
              <a:t>口头实验报告</a:t>
            </a:r>
            <a:r>
              <a:rPr lang="en-US" altLang="zh-CN" sz="1200" b="1" strike="noStrike" spc="-1" dirty="0">
                <a:solidFill>
                  <a:srgbClr val="404040"/>
                </a:solidFill>
                <a:latin typeface="Arial" panose="020B0604020202020204"/>
                <a:ea typeface="微软雅黑" panose="020B0503020204020204" charset="-122"/>
              </a:rPr>
              <a:t>，包括openJDK对Hadoop在RISC-V架构下性能加速的深入分析。</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ea typeface="微软雅黑" panose="020B0503020204020204" charset="-122"/>
              </a:rPr>
              <a:t>实验总分不超过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altLang="zh-CN" sz="1100" b="0" strike="noStrike" spc="-1" dirty="0"/>
          </a:p>
          <a:p>
            <a:pPr lvl="1">
              <a:lnSpc>
                <a:spcPct val="120000"/>
              </a:lnSpc>
              <a:spcBef>
                <a:spcPts val="575"/>
              </a:spcBef>
              <a:buClr>
                <a:srgbClr val="404040"/>
              </a:buClr>
            </a:pPr>
            <a:endParaRPr lang="en-US" sz="1200" b="0" strike="noStrike" spc="-1" dirty="0">
              <a:latin typeface="Arial" panose="020B0604020202020204"/>
            </a:endParaRPr>
          </a:p>
        </p:txBody>
      </p:sp>
      <p:sp>
        <p:nvSpPr>
          <p:cNvPr id="2" name="文本框 1"/>
          <p:cNvSpPr txBox="1"/>
          <p:nvPr/>
        </p:nvSpPr>
        <p:spPr>
          <a:xfrm>
            <a:off x="2747473" y="5218668"/>
            <a:ext cx="4147289" cy="369332"/>
          </a:xfrm>
          <a:prstGeom prst="rect">
            <a:avLst/>
          </a:prstGeom>
          <a:noFill/>
        </p:spPr>
        <p:txBody>
          <a:bodyPr wrap="none" rtlCol="0">
            <a:spAutoFit/>
          </a:bodyPr>
          <a:lstStyle/>
          <a:p>
            <a:r>
              <a:rPr lang="zh-CN" altLang="en-US" dirty="0"/>
              <a:t>实现环境：傲来操作系统（</a:t>
            </a:r>
            <a:r>
              <a:rPr lang="en-US" altLang="zh-CN" dirty="0">
                <a:hlinkClick r:id="rId1"/>
              </a:rPr>
              <a:t> </a:t>
            </a:r>
            <a:r>
              <a:rPr lang="en-US" altLang="zh-CN" dirty="0" err="1">
                <a:hlinkClick r:id="rId1"/>
              </a:rPr>
              <a:t>EulixOS</a:t>
            </a:r>
            <a:r>
              <a:rPr lang="en-US" altLang="zh-CN" dirty="0">
                <a:hlinkClick r:id="rId1"/>
              </a:rPr>
              <a:t> </a:t>
            </a:r>
            <a:r>
              <a:rPr lang="zh-CN" altLang="en-US" dirty="0"/>
              <a:t>）</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200" b="1" strike="noStrike" spc="-1" dirty="0">
                <a:solidFill>
                  <a:srgbClr val="BE384B"/>
                </a:solidFill>
                <a:latin typeface="Arial" panose="020B0604020202020204"/>
                <a:ea typeface="微软雅黑" panose="020B0503020204020204" charset="-122"/>
              </a:rPr>
              <a:t>实验</a:t>
            </a:r>
            <a:r>
              <a:rPr lang="en-US" altLang="zh-CN" sz="3200" b="1" spc="-1" dirty="0">
                <a:solidFill>
                  <a:srgbClr val="BE384B"/>
                </a:solidFill>
                <a:latin typeface="Arial" panose="020B0604020202020204"/>
                <a:ea typeface="微软雅黑" panose="020B0503020204020204" charset="-122"/>
              </a:rPr>
              <a:t>15</a:t>
            </a:r>
            <a:r>
              <a:rPr lang="zh-CN" altLang="en-US" sz="3200" b="1" strike="noStrike" spc="-1" dirty="0">
                <a:solidFill>
                  <a:srgbClr val="BE384B"/>
                </a:solidFill>
                <a:latin typeface="Arial" panose="020B0604020202020204"/>
                <a:ea typeface="微软雅黑" panose="020B0503020204020204" charset="-122"/>
              </a:rPr>
              <a:t>：</a:t>
            </a:r>
            <a:r>
              <a:rPr lang="en-US" altLang="zh-CN" sz="3200" b="1" strike="noStrike" spc="-1" dirty="0">
                <a:solidFill>
                  <a:srgbClr val="404040"/>
                </a:solidFill>
                <a:latin typeface="Arial" panose="020B0604020202020204"/>
                <a:ea typeface="微软雅黑" panose="020B0503020204020204" charset="-122"/>
              </a:rPr>
              <a:t> </a:t>
            </a:r>
            <a:r>
              <a:rPr lang="en-US" altLang="zh-CN" sz="3200" b="1" spc="-1" dirty="0" err="1">
                <a:solidFill>
                  <a:srgbClr val="BE384B"/>
                </a:solidFill>
                <a:latin typeface="Arial" panose="020B0604020202020204"/>
                <a:ea typeface="微软雅黑" panose="020B0503020204020204" charset="-122"/>
              </a:rPr>
              <a:t>StratoVirt</a:t>
            </a:r>
            <a:r>
              <a:rPr lang="en-US" altLang="zh-CN" sz="3200" b="1" spc="-1" dirty="0">
                <a:solidFill>
                  <a:srgbClr val="BE384B"/>
                </a:solidFill>
                <a:latin typeface="Arial" panose="020B0604020202020204"/>
                <a:ea typeface="微软雅黑" panose="020B0503020204020204" charset="-122"/>
              </a:rPr>
              <a:t> </a:t>
            </a:r>
            <a:r>
              <a:rPr lang="zh-CN" altLang="en-US" sz="3200" b="1" spc="-1" dirty="0">
                <a:solidFill>
                  <a:srgbClr val="BE384B"/>
                </a:solidFill>
                <a:latin typeface="Arial" panose="020B0604020202020204"/>
                <a:ea typeface="微软雅黑" panose="020B0503020204020204" charset="-122"/>
              </a:rPr>
              <a:t>中虚拟</a:t>
            </a:r>
            <a:r>
              <a:rPr lang="zh-CN" altLang="en-US" sz="3200" b="1" strike="noStrike" spc="-1" dirty="0">
                <a:solidFill>
                  <a:srgbClr val="BE384B"/>
                </a:solidFill>
                <a:latin typeface="Arial" panose="020B0604020202020204"/>
                <a:ea typeface="微软雅黑" panose="020B0503020204020204" charset="-122"/>
              </a:rPr>
              <a:t>设备</a:t>
            </a:r>
            <a:r>
              <a:rPr lang="zh-CN" altLang="en-US" sz="3200" b="1" spc="-1" dirty="0">
                <a:solidFill>
                  <a:srgbClr val="BE384B"/>
                </a:solidFill>
                <a:latin typeface="Arial" panose="020B0604020202020204"/>
                <a:ea typeface="微软雅黑" panose="020B0503020204020204" charset="-122"/>
              </a:rPr>
              <a:t>实现</a:t>
            </a:r>
            <a:r>
              <a:rPr lang="zh-CN" altLang="en-US" sz="3200" b="1" strike="noStrike" spc="-1" dirty="0">
                <a:solidFill>
                  <a:srgbClr val="BE384B"/>
                </a:solidFill>
                <a:latin typeface="Arial" panose="020B0604020202020204"/>
                <a:ea typeface="微软雅黑" panose="020B0503020204020204" charset="-122"/>
              </a:rPr>
              <a:t>（</a:t>
            </a:r>
            <a:r>
              <a:rPr lang="en-US" altLang="zh-CN" sz="3200" b="1" strike="noStrike" spc="-1" dirty="0">
                <a:solidFill>
                  <a:srgbClr val="BE384B"/>
                </a:solidFill>
                <a:latin typeface="Arial" panose="020B0604020202020204"/>
                <a:ea typeface="微软雅黑" panose="020B0503020204020204" charset="-122"/>
              </a:rPr>
              <a:t>1</a:t>
            </a:r>
            <a:r>
              <a:rPr lang="zh-CN" altLang="en-US" sz="3200" b="1" strike="noStrike" spc="-1" dirty="0">
                <a:solidFill>
                  <a:srgbClr val="BE384B"/>
                </a:solidFill>
                <a:latin typeface="Arial" panose="020B0604020202020204"/>
                <a:ea typeface="微软雅黑" panose="020B0503020204020204" charset="-122"/>
              </a:rPr>
              <a:t>组）</a:t>
            </a:r>
            <a:endParaRPr lang="en-US" altLang="zh-CN" sz="3200" b="1" strike="noStrike" spc="-1" dirty="0" err="1">
              <a:solidFill>
                <a:srgbClr val="BE384B"/>
              </a:solidFill>
              <a:latin typeface="Arial" panose="020B0604020202020204"/>
              <a:ea typeface="微软雅黑" panose="020B0503020204020204" charset="-122"/>
            </a:endParaRPr>
          </a:p>
        </p:txBody>
      </p:sp>
      <p:sp>
        <p:nvSpPr>
          <p:cNvPr id="229" name="PlaceHolder 40"/>
          <p:cNvSpPr/>
          <p:nvPr/>
        </p:nvSpPr>
        <p:spPr>
          <a:xfrm>
            <a:off x="414655" y="1177925"/>
            <a:ext cx="8227060" cy="43002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pc="-1" dirty="0">
                <a:solidFill>
                  <a:srgbClr val="404040"/>
                </a:solidFill>
                <a:latin typeface="Arial" panose="020B0604020202020204"/>
                <a:ea typeface="微软雅黑" panose="020B0503020204020204" charset="-122"/>
              </a:rPr>
              <a:t>实验内容：</a:t>
            </a:r>
            <a:endParaRPr lang="zh-CN" altLang="en-US" sz="1400" b="1"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latin typeface="Arial" panose="020B0604020202020204"/>
                <a:ea typeface="微软雅黑" panose="020B0503020204020204" charset="-122"/>
              </a:rPr>
              <a:t>基于 </a:t>
            </a:r>
            <a:r>
              <a:rPr lang="en-US" altLang="zh-CN" sz="1200" b="1" strike="noStrike" spc="-1" dirty="0" err="1">
                <a:solidFill>
                  <a:srgbClr val="404040"/>
                </a:solidFill>
                <a:latin typeface="Arial" panose="020B0604020202020204"/>
                <a:ea typeface="微软雅黑" panose="020B0503020204020204" charset="-122"/>
              </a:rPr>
              <a:t>StratoVirt</a:t>
            </a:r>
            <a:r>
              <a:rPr lang="en-US" altLang="zh-CN" sz="1200" b="1" spc="-1" dirty="0">
                <a:solidFill>
                  <a:srgbClr val="404040"/>
                </a:solidFill>
                <a:latin typeface="Arial" panose="020B0604020202020204"/>
                <a:ea typeface="微软雅黑" panose="020B0503020204020204" charset="-122"/>
              </a:rPr>
              <a:t> </a:t>
            </a:r>
            <a:r>
              <a:rPr lang="zh-CN" altLang="en-US" sz="1200" b="1" strike="noStrike" spc="-1" dirty="0">
                <a:solidFill>
                  <a:srgbClr val="404040"/>
                </a:solidFill>
                <a:latin typeface="Arial" panose="020B0604020202020204"/>
                <a:ea typeface="微软雅黑" panose="020B0503020204020204" charset="-122"/>
              </a:rPr>
              <a:t>的虚拟设备实现，迁移并支持 </a:t>
            </a:r>
            <a:r>
              <a:rPr lang="en-US" altLang="zh-CN" sz="1200" b="1" strike="noStrike" spc="-1" dirty="0">
                <a:solidFill>
                  <a:srgbClr val="404040"/>
                </a:solidFill>
                <a:latin typeface="Arial" panose="020B0604020202020204"/>
                <a:ea typeface="微软雅黑" panose="020B0503020204020204" charset="-122"/>
              </a:rPr>
              <a:t>RISC-V </a:t>
            </a:r>
            <a:r>
              <a:rPr lang="zh-CN" altLang="en-US" sz="1200" b="1" strike="noStrike" spc="-1" dirty="0">
                <a:solidFill>
                  <a:srgbClr val="404040"/>
                </a:solidFill>
                <a:latin typeface="Arial" panose="020B0604020202020204"/>
                <a:ea typeface="微软雅黑" panose="020B0503020204020204" charset="-122"/>
              </a:rPr>
              <a:t>架构下 的虚拟化设备功能。</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endParaRPr lang="zh-CN" altLang="en-US" sz="1200" b="1" strike="noStrike"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lvl="1" indent="0">
              <a:lnSpc>
                <a:spcPct val="120000"/>
              </a:lnSpc>
              <a:spcBef>
                <a:spcPts val="575"/>
              </a:spcBef>
              <a:buClr>
                <a:srgbClr val="404040"/>
              </a:buClr>
              <a:buNone/>
            </a:pPr>
            <a:r>
              <a:rPr lang="en-US" altLang="zh-CN" sz="1200" b="1" strike="noStrike" spc="-1" dirty="0">
                <a:solidFill>
                  <a:srgbClr val="404040"/>
                </a:solidFill>
                <a:latin typeface="Arial" panose="020B0604020202020204"/>
                <a:ea typeface="微软雅黑" panose="020B0503020204020204" charset="-122"/>
              </a:rPr>
              <a:t>1. </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1</a:t>
            </a:r>
            <a:r>
              <a:rPr lang="en-US" altLang="zh-CN" sz="1200" b="1" spc="-1" dirty="0">
                <a:solidFill>
                  <a:srgbClr val="404040"/>
                </a:solidFill>
                <a:latin typeface="Arial" panose="020B0604020202020204"/>
                <a:ea typeface="微软雅黑" panose="020B0503020204020204" charset="-122"/>
              </a:rPr>
              <a:t>0</a:t>
            </a:r>
            <a:r>
              <a:rPr lang="zh-CN" altLang="en-US" sz="1200" b="1" strike="noStrike" spc="-1" dirty="0">
                <a:solidFill>
                  <a:srgbClr val="404040"/>
                </a:solidFill>
                <a:latin typeface="Arial" panose="020B0604020202020204"/>
                <a:ea typeface="微软雅黑" panose="020B0503020204020204" charset="-122"/>
              </a:rPr>
              <a:t>分）在傲来</a:t>
            </a:r>
            <a:r>
              <a:rPr lang="en-US" altLang="zh-CN" sz="1200" b="1" strike="noStrike" spc="-1" dirty="0" err="1">
                <a:solidFill>
                  <a:srgbClr val="404040"/>
                </a:solidFill>
                <a:latin typeface="Arial" panose="020B0604020202020204"/>
                <a:ea typeface="微软雅黑" panose="020B0503020204020204" charset="-122"/>
              </a:rPr>
              <a:t>EulixOS</a:t>
            </a:r>
            <a:r>
              <a:rPr lang="zh-CN" altLang="en-US" sz="1200" b="1" strike="noStrike" spc="-1" dirty="0">
                <a:solidFill>
                  <a:srgbClr val="404040"/>
                </a:solidFill>
                <a:latin typeface="Arial" panose="020B0604020202020204"/>
                <a:ea typeface="微软雅黑" panose="020B0503020204020204" charset="-122"/>
              </a:rPr>
              <a:t>中编译与部署 </a:t>
            </a:r>
            <a:r>
              <a:rPr lang="en-US" altLang="zh-CN" sz="1200" b="1" strike="noStrike" spc="-1" dirty="0" err="1">
                <a:solidFill>
                  <a:srgbClr val="404040"/>
                </a:solidFill>
                <a:latin typeface="Arial" panose="020B0604020202020204"/>
                <a:ea typeface="微软雅黑" panose="020B0503020204020204" charset="-122"/>
              </a:rPr>
              <a:t>TeleVM</a:t>
            </a:r>
            <a:r>
              <a:rPr lang="en-US" altLang="zh-CN" sz="1200" b="1" strike="noStrike" spc="-1" dirty="0">
                <a:solidFill>
                  <a:srgbClr val="404040"/>
                </a:solidFill>
                <a:latin typeface="Arial" panose="020B0604020202020204"/>
                <a:ea typeface="微软雅黑" panose="020B0503020204020204" charset="-122"/>
              </a:rPr>
              <a:t>(</a:t>
            </a:r>
            <a:r>
              <a:rPr lang="en-US" altLang="zh-CN" sz="1200" b="1" strike="noStrike" spc="-1" dirty="0" err="1">
                <a:solidFill>
                  <a:srgbClr val="404040"/>
                </a:solidFill>
                <a:latin typeface="Arial" panose="020B0604020202020204"/>
                <a:ea typeface="微软雅黑" panose="020B0503020204020204" charset="-122"/>
              </a:rPr>
              <a:t>StratoVirt</a:t>
            </a:r>
            <a:r>
              <a:rPr lang="zh-CN" altLang="en-US" sz="1200" b="1" strike="noStrike" spc="-1" dirty="0">
                <a:solidFill>
                  <a:srgbClr val="404040"/>
                </a:solidFill>
                <a:latin typeface="Arial" panose="020B0604020202020204"/>
                <a:ea typeface="微软雅黑" panose="020B0503020204020204" charset="-122"/>
              </a:rPr>
              <a:t>的</a:t>
            </a:r>
            <a:r>
              <a:rPr lang="en-US" altLang="zh-CN" sz="1200" b="1" strike="noStrike" spc="-1" dirty="0">
                <a:solidFill>
                  <a:srgbClr val="404040"/>
                </a:solidFill>
                <a:latin typeface="Arial" panose="020B0604020202020204"/>
                <a:ea typeface="微软雅黑" panose="020B0503020204020204" charset="-122"/>
              </a:rPr>
              <a:t>RISC-V</a:t>
            </a:r>
            <a:r>
              <a:rPr lang="zh-CN" altLang="en-US" sz="1200" b="1" strike="noStrike" spc="-1" dirty="0">
                <a:solidFill>
                  <a:srgbClr val="404040"/>
                </a:solidFill>
                <a:latin typeface="Arial" panose="020B0604020202020204"/>
                <a:ea typeface="微软雅黑" panose="020B0503020204020204" charset="-122"/>
              </a:rPr>
              <a:t>版本</a:t>
            </a:r>
            <a:r>
              <a:rPr lang="en-US" altLang="zh-CN" sz="1200" b="1" strike="noStrike" spc="-1" dirty="0">
                <a:solidFill>
                  <a:srgbClr val="404040"/>
                </a:solidFill>
                <a:latin typeface="Arial" panose="020B0604020202020204"/>
                <a:ea typeface="微软雅黑" panose="020B0503020204020204" charset="-122"/>
              </a:rPr>
              <a:t>)</a:t>
            </a:r>
            <a:r>
              <a:rPr lang="zh-CN" altLang="en-US" sz="1200" b="1" strike="noStrike" spc="-1" dirty="0">
                <a:solidFill>
                  <a:srgbClr val="404040"/>
                </a:solidFill>
                <a:latin typeface="Arial" panose="020B0604020202020204"/>
                <a:ea typeface="微软雅黑" panose="020B0503020204020204" charset="-122"/>
              </a:rPr>
              <a:t>：成功编译 </a:t>
            </a:r>
            <a:r>
              <a:rPr lang="en-US" altLang="zh-CN" sz="1200" b="1" strike="noStrike" spc="-1" dirty="0" err="1">
                <a:solidFill>
                  <a:srgbClr val="404040"/>
                </a:solidFill>
                <a:latin typeface="Arial" panose="020B0604020202020204"/>
                <a:ea typeface="微软雅黑" panose="020B0503020204020204" charset="-122"/>
              </a:rPr>
              <a:t>TeleVM</a:t>
            </a:r>
            <a:r>
              <a:rPr lang="en-US" altLang="zh-CN" sz="1200" b="1" strike="noStrike" spc="-1" dirty="0">
                <a:solidFill>
                  <a:srgbClr val="404040"/>
                </a:solidFill>
                <a:latin typeface="Arial" panose="020B0604020202020204"/>
                <a:ea typeface="微软雅黑" panose="020B0503020204020204" charset="-122"/>
              </a:rPr>
              <a:t> </a:t>
            </a:r>
            <a:r>
              <a:rPr lang="zh-CN" altLang="en-US" sz="1200" b="1" strike="noStrike" spc="-1" dirty="0">
                <a:solidFill>
                  <a:srgbClr val="404040"/>
                </a:solidFill>
                <a:latin typeface="Arial" panose="020B0604020202020204"/>
                <a:ea typeface="微软雅黑" panose="020B0503020204020204" charset="-122"/>
              </a:rPr>
              <a:t>并在</a:t>
            </a:r>
            <a:r>
              <a:rPr lang="zh-CN" altLang="en-US" sz="1200" b="1" spc="-1" dirty="0">
                <a:solidFill>
                  <a:srgbClr val="404040"/>
                </a:solidFill>
                <a:latin typeface="Arial" panose="020B0604020202020204"/>
                <a:ea typeface="微软雅黑" panose="020B0503020204020204" charset="-122"/>
              </a:rPr>
              <a:t>基于 </a:t>
            </a:r>
            <a:r>
              <a:rPr lang="en-US" altLang="zh-CN" sz="1200" b="1" spc="-1" dirty="0">
                <a:solidFill>
                  <a:srgbClr val="404040"/>
                </a:solidFill>
                <a:latin typeface="Arial" panose="020B0604020202020204"/>
                <a:ea typeface="微软雅黑" panose="020B0503020204020204" charset="-122"/>
              </a:rPr>
              <a:t>KVM </a:t>
            </a:r>
            <a:r>
              <a:rPr lang="zh-CN" altLang="en-US" sz="1200" b="1" spc="-1" dirty="0">
                <a:solidFill>
                  <a:srgbClr val="404040"/>
                </a:solidFill>
                <a:latin typeface="Arial" panose="020B0604020202020204"/>
                <a:ea typeface="微软雅黑" panose="020B0503020204020204" charset="-122"/>
              </a:rPr>
              <a:t>的</a:t>
            </a:r>
            <a:r>
              <a:rPr lang="zh-CN" altLang="en-US" sz="1200" b="1" strike="noStrike" spc="-1" dirty="0">
                <a:solidFill>
                  <a:srgbClr val="404040"/>
                </a:solidFill>
                <a:latin typeface="Arial" panose="020B0604020202020204"/>
                <a:ea typeface="微软雅黑" panose="020B0503020204020204" charset="-122"/>
              </a:rPr>
              <a:t> </a:t>
            </a:r>
            <a:r>
              <a:rPr lang="en-US" altLang="zh-CN" sz="1200" b="1" strike="noStrike" spc="-1" dirty="0">
                <a:solidFill>
                  <a:srgbClr val="404040"/>
                </a:solidFill>
                <a:latin typeface="Arial" panose="020B0604020202020204"/>
                <a:ea typeface="微软雅黑" panose="020B0503020204020204" charset="-122"/>
              </a:rPr>
              <a:t>RISC-V QEMU </a:t>
            </a:r>
            <a:r>
              <a:rPr lang="zh-CN" altLang="en-US" sz="1200" b="1" strike="noStrike" spc="-1" dirty="0">
                <a:solidFill>
                  <a:srgbClr val="404040"/>
                </a:solidFill>
                <a:latin typeface="Arial" panose="020B0604020202020204"/>
                <a:ea typeface="微软雅黑" panose="020B0503020204020204" charset="-122"/>
              </a:rPr>
              <a:t>环境中部署；</a:t>
            </a:r>
            <a:endParaRPr lang="en-US" altLang="zh-CN" sz="1200" b="1" strike="noStrike" spc="-1" dirty="0">
              <a:solidFill>
                <a:srgbClr val="404040"/>
              </a:solidFill>
              <a:latin typeface="Arial" panose="020B0604020202020204"/>
              <a:ea typeface="微软雅黑" panose="020B0503020204020204" charset="-122"/>
            </a:endParaRPr>
          </a:p>
          <a:p>
            <a:pPr lvl="1" indent="0">
              <a:lnSpc>
                <a:spcPct val="120000"/>
              </a:lnSpc>
              <a:spcBef>
                <a:spcPts val="575"/>
              </a:spcBef>
              <a:buClr>
                <a:srgbClr val="404040"/>
              </a:buClr>
              <a:buNone/>
            </a:pPr>
            <a:r>
              <a:rPr lang="en-US" altLang="zh-CN" sz="1200" b="1" spc="-1" dirty="0">
                <a:solidFill>
                  <a:srgbClr val="404040"/>
                </a:solidFill>
                <a:latin typeface="Arial" panose="020B0604020202020204"/>
                <a:ea typeface="微软雅黑" panose="020B0503020204020204" charset="-122"/>
              </a:rPr>
              <a:t>2</a:t>
            </a:r>
            <a:r>
              <a:rPr lang="en-US" altLang="zh-CN" sz="1200" b="1" strike="noStrike" spc="-1" dirty="0">
                <a:solidFill>
                  <a:srgbClr val="404040"/>
                </a:solidFill>
                <a:latin typeface="Arial" panose="020B0604020202020204"/>
                <a:ea typeface="微软雅黑" panose="020B0503020204020204" charset="-122"/>
              </a:rPr>
              <a:t>. </a:t>
            </a:r>
            <a:r>
              <a:rPr lang="zh-CN" altLang="en-US" sz="1200" b="1" strike="noStrike" spc="-1" dirty="0">
                <a:solidFill>
                  <a:srgbClr val="404040"/>
                </a:solidFill>
                <a:ea typeface="微软雅黑" panose="020B0503020204020204" charset="-122"/>
              </a:rPr>
              <a:t>（</a:t>
            </a:r>
            <a:r>
              <a:rPr lang="en-US" altLang="zh-CN" sz="1200" b="1" strike="noStrike" spc="-1" dirty="0">
                <a:solidFill>
                  <a:srgbClr val="404040"/>
                </a:solidFill>
                <a:ea typeface="微软雅黑" panose="020B0503020204020204" charset="-122"/>
              </a:rPr>
              <a:t>20</a:t>
            </a:r>
            <a:r>
              <a:rPr lang="zh-CN" altLang="en-US" sz="1200" b="1" strike="noStrike" spc="-1" dirty="0">
                <a:solidFill>
                  <a:srgbClr val="404040"/>
                </a:solidFill>
                <a:latin typeface="Arial" panose="020B0604020202020204"/>
                <a:ea typeface="微软雅黑" panose="020B0503020204020204" charset="-122"/>
              </a:rPr>
              <a:t>分</a:t>
            </a:r>
            <a:r>
              <a:rPr lang="zh-CN" altLang="en-US" sz="1200" b="1" strike="noStrike" spc="-1" dirty="0">
                <a:solidFill>
                  <a:srgbClr val="404040"/>
                </a:solidFill>
                <a:ea typeface="微软雅黑" panose="020B0503020204020204" charset="-122"/>
              </a:rPr>
              <a:t>）</a:t>
            </a:r>
            <a:r>
              <a:rPr lang="en-US" altLang="zh-CN" sz="1200" b="1" strike="noStrike" spc="-1" dirty="0">
                <a:solidFill>
                  <a:srgbClr val="404040"/>
                </a:solidFill>
                <a:ea typeface="微软雅黑" panose="020B0503020204020204" charset="-122"/>
              </a:rPr>
              <a:t>PCI </a:t>
            </a:r>
            <a:r>
              <a:rPr lang="zh-CN" altLang="en-US" sz="1200" b="1" strike="noStrike" spc="-1" dirty="0">
                <a:solidFill>
                  <a:srgbClr val="404040"/>
                </a:solidFill>
                <a:ea typeface="微软雅黑" panose="020B0503020204020204" charset="-122"/>
              </a:rPr>
              <a:t>设备虚拟化支持：为 </a:t>
            </a:r>
            <a:r>
              <a:rPr lang="en-US" altLang="zh-CN" sz="1200" b="1" strike="noStrike" spc="-1" dirty="0" err="1">
                <a:solidFill>
                  <a:srgbClr val="404040"/>
                </a:solidFill>
                <a:ea typeface="微软雅黑" panose="020B0503020204020204" charset="-122"/>
              </a:rPr>
              <a:t>TeleVM</a:t>
            </a:r>
            <a:r>
              <a:rPr lang="en-US" altLang="zh-CN" sz="1200" b="1" strike="noStrike" spc="-1" dirty="0">
                <a:solidFill>
                  <a:srgbClr val="404040"/>
                </a:solidFill>
                <a:ea typeface="微软雅黑" panose="020B0503020204020204" charset="-122"/>
              </a:rPr>
              <a:t> </a:t>
            </a:r>
            <a:r>
              <a:rPr lang="zh-CN" altLang="en-US" sz="1200" b="1" strike="noStrike" spc="-1" dirty="0">
                <a:solidFill>
                  <a:srgbClr val="404040"/>
                </a:solidFill>
                <a:ea typeface="微软雅黑" panose="020B0503020204020204" charset="-122"/>
              </a:rPr>
              <a:t>实现 </a:t>
            </a:r>
            <a:r>
              <a:rPr lang="en-US" altLang="zh-CN" sz="1200" b="1" strike="noStrike" spc="-1" dirty="0" err="1">
                <a:solidFill>
                  <a:srgbClr val="404040"/>
                </a:solidFill>
                <a:ea typeface="微软雅黑" panose="020B0503020204020204" charset="-122"/>
              </a:rPr>
              <a:t>TeleVM</a:t>
            </a:r>
            <a:r>
              <a:rPr lang="en-US" altLang="zh-CN" sz="1200" b="1" strike="noStrike" spc="-1" dirty="0">
                <a:solidFill>
                  <a:srgbClr val="404040"/>
                </a:solidFill>
                <a:ea typeface="微软雅黑" panose="020B0503020204020204" charset="-122"/>
              </a:rPr>
              <a:t> </a:t>
            </a:r>
            <a:r>
              <a:rPr lang="zh-CN" altLang="en-US" sz="1200" b="1" strike="noStrike" spc="-1" dirty="0">
                <a:solidFill>
                  <a:srgbClr val="404040"/>
                </a:solidFill>
                <a:ea typeface="微软雅黑" panose="020B0503020204020204" charset="-122"/>
              </a:rPr>
              <a:t>的 </a:t>
            </a:r>
            <a:r>
              <a:rPr lang="en-US" altLang="zh-CN" sz="1200" b="1" strike="noStrike" spc="-1" dirty="0">
                <a:solidFill>
                  <a:srgbClr val="404040"/>
                </a:solidFill>
                <a:ea typeface="微软雅黑" panose="020B0503020204020204" charset="-122"/>
              </a:rPr>
              <a:t>PCI </a:t>
            </a:r>
            <a:r>
              <a:rPr lang="zh-CN" altLang="en-US" sz="1200" b="1" spc="-1" dirty="0">
                <a:solidFill>
                  <a:srgbClr val="404040"/>
                </a:solidFill>
                <a:ea typeface="微软雅黑" panose="020B0503020204020204" charset="-122"/>
              </a:rPr>
              <a:t>设备虚拟化功能</a:t>
            </a:r>
            <a:r>
              <a:rPr lang="zh-CN" altLang="en-US" sz="1200" b="1" strike="noStrike" spc="-1" dirty="0">
                <a:solidFill>
                  <a:srgbClr val="404040"/>
                </a:solidFill>
                <a:ea typeface="微软雅黑" panose="020B0503020204020204" charset="-122"/>
              </a:rPr>
              <a:t>；</a:t>
            </a:r>
            <a:endParaRPr lang="en-US" altLang="zh-CN" sz="1200" b="1" strike="noStrike" spc="-1" dirty="0">
              <a:solidFill>
                <a:srgbClr val="404040"/>
              </a:solidFill>
              <a:ea typeface="微软雅黑" panose="020B0503020204020204" charset="-122"/>
            </a:endParaRPr>
          </a:p>
          <a:p>
            <a:pPr lvl="1" indent="0">
              <a:lnSpc>
                <a:spcPct val="120000"/>
              </a:lnSpc>
              <a:spcBef>
                <a:spcPts val="575"/>
              </a:spcBef>
              <a:buClr>
                <a:srgbClr val="404040"/>
              </a:buClr>
              <a:buNone/>
            </a:pPr>
            <a:r>
              <a:rPr lang="en-US" altLang="zh-CN" sz="1200" b="1" strike="noStrike" spc="-1" dirty="0">
                <a:solidFill>
                  <a:srgbClr val="404040"/>
                </a:solidFill>
                <a:latin typeface="Arial" panose="020B0604020202020204"/>
                <a:ea typeface="微软雅黑" panose="020B0503020204020204" charset="-122"/>
              </a:rPr>
              <a:t>3.</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2</a:t>
            </a:r>
            <a:r>
              <a:rPr lang="en-US" altLang="zh-CN" sz="1200" b="1" spc="-1" dirty="0">
                <a:solidFill>
                  <a:srgbClr val="404040"/>
                </a:solidFill>
                <a:latin typeface="Arial" panose="020B0604020202020204"/>
                <a:ea typeface="微软雅黑" panose="020B0503020204020204" charset="-122"/>
              </a:rPr>
              <a:t>0</a:t>
            </a:r>
            <a:r>
              <a:rPr lang="zh-CN" altLang="en-US" sz="1200" b="1" strike="noStrike" spc="-1" dirty="0">
                <a:solidFill>
                  <a:srgbClr val="404040"/>
                </a:solidFill>
                <a:latin typeface="Arial" panose="020B0604020202020204"/>
                <a:ea typeface="微软雅黑" panose="020B0503020204020204" charset="-122"/>
              </a:rPr>
              <a:t>分）</a:t>
            </a:r>
            <a:r>
              <a:rPr lang="en-US" altLang="zh-CN" sz="1200" b="1" strike="noStrike" spc="-1" dirty="0">
                <a:solidFill>
                  <a:srgbClr val="404040"/>
                </a:solidFill>
                <a:latin typeface="Arial" panose="020B0604020202020204"/>
                <a:ea typeface="微软雅黑" panose="020B0503020204020204" charset="-122"/>
              </a:rPr>
              <a:t>USB </a:t>
            </a:r>
            <a:r>
              <a:rPr lang="zh-CN" altLang="en-US" sz="1200" b="1" strike="noStrike" spc="-1" dirty="0">
                <a:solidFill>
                  <a:srgbClr val="404040"/>
                </a:solidFill>
                <a:latin typeface="Arial" panose="020B0604020202020204"/>
                <a:ea typeface="微软雅黑" panose="020B0503020204020204" charset="-122"/>
              </a:rPr>
              <a:t>设备虚拟化支持：为 </a:t>
            </a:r>
            <a:r>
              <a:rPr lang="en-US" altLang="zh-CN" sz="1200" b="1" strike="noStrike" spc="-1" dirty="0" err="1">
                <a:solidFill>
                  <a:srgbClr val="404040"/>
                </a:solidFill>
                <a:latin typeface="Arial" panose="020B0604020202020204"/>
                <a:ea typeface="微软雅黑" panose="020B0503020204020204" charset="-122"/>
              </a:rPr>
              <a:t>TeleVM</a:t>
            </a:r>
            <a:r>
              <a:rPr lang="en-US" altLang="zh-CN" sz="1200" b="1" strike="noStrike" spc="-1" dirty="0">
                <a:solidFill>
                  <a:srgbClr val="404040"/>
                </a:solidFill>
                <a:latin typeface="Arial" panose="020B0604020202020204"/>
                <a:ea typeface="微软雅黑" panose="020B0503020204020204" charset="-122"/>
              </a:rPr>
              <a:t> </a:t>
            </a:r>
            <a:r>
              <a:rPr lang="zh-CN" altLang="en-US" sz="1200" b="1" strike="noStrike" spc="-1" dirty="0">
                <a:solidFill>
                  <a:srgbClr val="404040"/>
                </a:solidFill>
                <a:latin typeface="Arial" panose="020B0604020202020204"/>
                <a:ea typeface="微软雅黑" panose="020B0503020204020204" charset="-122"/>
              </a:rPr>
              <a:t>实现 </a:t>
            </a:r>
            <a:r>
              <a:rPr lang="en-US" altLang="zh-CN" sz="1200" b="1" strike="noStrike" spc="-1" dirty="0">
                <a:solidFill>
                  <a:srgbClr val="404040"/>
                </a:solidFill>
                <a:latin typeface="Arial" panose="020B0604020202020204"/>
                <a:ea typeface="微软雅黑" panose="020B0503020204020204" charset="-122"/>
              </a:rPr>
              <a:t>USB </a:t>
            </a:r>
            <a:r>
              <a:rPr lang="zh-CN" altLang="en-US" sz="1200" b="1" strike="noStrike" spc="-1" dirty="0">
                <a:solidFill>
                  <a:srgbClr val="404040"/>
                </a:solidFill>
                <a:latin typeface="Arial" panose="020B0604020202020204"/>
                <a:ea typeface="微软雅黑" panose="020B0503020204020204" charset="-122"/>
              </a:rPr>
              <a:t>设备的虚拟化</a:t>
            </a:r>
            <a:r>
              <a:rPr lang="zh-CN" altLang="en-US" sz="1200" b="1" spc="-1" dirty="0">
                <a:solidFill>
                  <a:srgbClr val="404040"/>
                </a:solidFill>
                <a:latin typeface="Arial" panose="020B0604020202020204"/>
                <a:ea typeface="微软雅黑" panose="020B0503020204020204" charset="-122"/>
              </a:rPr>
              <a:t>功能；</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4</a:t>
            </a:r>
            <a:r>
              <a:rPr lang="en-US" altLang="zh-CN" sz="1200" b="1" strike="noStrike" spc="-1" dirty="0">
                <a:solidFill>
                  <a:srgbClr val="404040"/>
                </a:solidFill>
                <a:latin typeface="Arial" panose="020B0604020202020204"/>
                <a:ea typeface="微软雅黑" panose="020B0503020204020204" charset="-122"/>
              </a:rPr>
              <a:t>. </a:t>
            </a:r>
            <a:r>
              <a:rPr lang="zh-CN" altLang="en-US" sz="1200" b="1" strike="noStrike"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rPr>
              <a:t>2</a:t>
            </a:r>
            <a:r>
              <a:rPr lang="en-US" altLang="zh-CN" sz="1200" b="1" strike="noStrike" spc="-1" dirty="0">
                <a:solidFill>
                  <a:srgbClr val="404040"/>
                </a:solidFill>
                <a:latin typeface="Arial" panose="020B0604020202020204"/>
                <a:ea typeface="微软雅黑" panose="020B0503020204020204" charset="-122"/>
              </a:rPr>
              <a:t>0</a:t>
            </a:r>
            <a:r>
              <a:rPr lang="zh-CN" altLang="en-US" sz="1200" b="1" strike="noStrike" spc="-1" dirty="0">
                <a:solidFill>
                  <a:srgbClr val="404040"/>
                </a:solidFill>
                <a:latin typeface="Arial" panose="020B0604020202020204"/>
                <a:ea typeface="微软雅黑" panose="020B0503020204020204" charset="-122"/>
              </a:rPr>
              <a:t>分）</a:t>
            </a:r>
            <a:r>
              <a:rPr lang="en-US" altLang="zh-CN" sz="1200" b="1" strike="noStrike" spc="-1" dirty="0" err="1">
                <a:solidFill>
                  <a:srgbClr val="404040"/>
                </a:solidFill>
                <a:latin typeface="Arial" panose="020B0604020202020204"/>
                <a:ea typeface="微软雅黑" panose="020B0503020204020204" charset="-122"/>
              </a:rPr>
              <a:t>SysBus</a:t>
            </a:r>
            <a:r>
              <a:rPr lang="en-US" altLang="zh-CN" sz="1200" b="1" strike="noStrike" spc="-1" dirty="0">
                <a:solidFill>
                  <a:srgbClr val="404040"/>
                </a:solidFill>
                <a:latin typeface="Arial" panose="020B0604020202020204"/>
                <a:ea typeface="微软雅黑" panose="020B0503020204020204" charset="-122"/>
              </a:rPr>
              <a:t> </a:t>
            </a:r>
            <a:r>
              <a:rPr lang="zh-CN" altLang="en-US" sz="1200" b="1" strike="noStrike" spc="-1" dirty="0">
                <a:solidFill>
                  <a:srgbClr val="404040"/>
                </a:solidFill>
                <a:latin typeface="Arial" panose="020B0604020202020204"/>
                <a:ea typeface="微软雅黑" panose="020B0503020204020204" charset="-122"/>
              </a:rPr>
              <a:t>设备虚拟化支持</a:t>
            </a:r>
            <a:r>
              <a:rPr lang="zh-CN" altLang="en-US" sz="1200" b="1" spc="-1" dirty="0">
                <a:solidFill>
                  <a:srgbClr val="404040"/>
                </a:solidFill>
                <a:latin typeface="Arial" panose="020B0604020202020204"/>
                <a:ea typeface="微软雅黑" panose="020B0503020204020204" charset="-122"/>
              </a:rPr>
              <a:t>：为 </a:t>
            </a:r>
            <a:r>
              <a:rPr lang="en-US" altLang="zh-CN" sz="1200" b="1" spc="-1" dirty="0" err="1">
                <a:solidFill>
                  <a:srgbClr val="404040"/>
                </a:solidFill>
                <a:latin typeface="Arial" panose="020B0604020202020204"/>
                <a:ea typeface="微软雅黑" panose="020B0503020204020204" charset="-122"/>
              </a:rPr>
              <a:t>TeleVM</a:t>
            </a:r>
            <a:r>
              <a:rPr lang="en-US" altLang="zh-CN" sz="1200" b="1" spc="-1" dirty="0">
                <a:solidFill>
                  <a:srgbClr val="404040"/>
                </a:solidFill>
                <a:latin typeface="Arial" panose="020B0604020202020204"/>
                <a:ea typeface="微软雅黑" panose="020B0503020204020204" charset="-122"/>
              </a:rPr>
              <a:t> </a:t>
            </a:r>
            <a:r>
              <a:rPr lang="zh-CN" altLang="en-US" sz="1200" b="1" spc="-1" dirty="0">
                <a:solidFill>
                  <a:srgbClr val="404040"/>
                </a:solidFill>
                <a:latin typeface="Arial" panose="020B0604020202020204"/>
                <a:ea typeface="微软雅黑" panose="020B0503020204020204" charset="-122"/>
              </a:rPr>
              <a:t>提供 </a:t>
            </a:r>
            <a:r>
              <a:rPr lang="en-US" altLang="zh-CN" sz="1200" b="1" spc="-1" dirty="0" err="1">
                <a:solidFill>
                  <a:srgbClr val="404040"/>
                </a:solidFill>
                <a:latin typeface="Arial" panose="020B0604020202020204"/>
                <a:ea typeface="微软雅黑" panose="020B0503020204020204" charset="-122"/>
              </a:rPr>
              <a:t>SysBus</a:t>
            </a:r>
            <a:r>
              <a:rPr lang="en-US" altLang="zh-CN" sz="1200" b="1" spc="-1" dirty="0">
                <a:solidFill>
                  <a:srgbClr val="404040"/>
                </a:solidFill>
                <a:latin typeface="Arial" panose="020B0604020202020204"/>
                <a:ea typeface="微软雅黑" panose="020B0503020204020204" charset="-122"/>
              </a:rPr>
              <a:t> </a:t>
            </a:r>
            <a:r>
              <a:rPr lang="zh-CN" altLang="en-US" sz="1200" b="1" spc="-1" dirty="0">
                <a:solidFill>
                  <a:srgbClr val="404040"/>
                </a:solidFill>
                <a:latin typeface="Arial" panose="020B0604020202020204"/>
                <a:ea typeface="微软雅黑" panose="020B0503020204020204" charset="-122"/>
              </a:rPr>
              <a:t>系统总线设备的</a:t>
            </a:r>
            <a:r>
              <a:rPr lang="zh-CN" altLang="en-US" sz="1200" b="1" strike="noStrike" spc="-1" dirty="0">
                <a:solidFill>
                  <a:srgbClr val="404040"/>
                </a:solidFill>
                <a:latin typeface="Arial" panose="020B0604020202020204"/>
                <a:ea typeface="微软雅黑" panose="020B0503020204020204" charset="-122"/>
              </a:rPr>
              <a:t>虚拟化</a:t>
            </a:r>
            <a:r>
              <a:rPr lang="zh-CN" altLang="en-US" sz="1200" b="1" spc="-1" dirty="0">
                <a:solidFill>
                  <a:srgbClr val="404040"/>
                </a:solidFill>
                <a:latin typeface="Arial" panose="020B0604020202020204"/>
                <a:ea typeface="微软雅黑" panose="020B0503020204020204" charset="-122"/>
              </a:rPr>
              <a:t>功能；</a:t>
            </a:r>
            <a:endParaRPr lang="en-US" altLang="zh-CN" sz="1200" b="1"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5.</a:t>
            </a:r>
            <a:r>
              <a:rPr lang="zh-CN" altLang="en-US" sz="1200" b="1"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rPr>
              <a:t>20</a:t>
            </a:r>
            <a:r>
              <a:rPr lang="zh-CN" altLang="en-US" sz="1200" b="1" spc="-1" dirty="0">
                <a:solidFill>
                  <a:srgbClr val="404040"/>
                </a:solidFill>
                <a:latin typeface="Arial" panose="020B0604020202020204"/>
                <a:ea typeface="微软雅黑" panose="020B0503020204020204" charset="-122"/>
              </a:rPr>
              <a:t>分）</a:t>
            </a:r>
            <a:r>
              <a:rPr lang="en-US" altLang="zh-CN" sz="1200" b="1" spc="-1" dirty="0">
                <a:solidFill>
                  <a:srgbClr val="404040"/>
                </a:solidFill>
                <a:latin typeface="Arial" panose="020B0604020202020204"/>
                <a:ea typeface="微软雅黑" panose="020B0503020204020204" charset="-122"/>
              </a:rPr>
              <a:t>SCSI </a:t>
            </a:r>
            <a:r>
              <a:rPr lang="zh-CN" altLang="en-US" sz="1200" b="1" spc="-1" dirty="0">
                <a:solidFill>
                  <a:srgbClr val="404040"/>
                </a:solidFill>
                <a:latin typeface="Arial" panose="020B0604020202020204"/>
                <a:ea typeface="微软雅黑" panose="020B0503020204020204" charset="-122"/>
              </a:rPr>
              <a:t>设备虚拟化支持：</a:t>
            </a:r>
            <a:r>
              <a:rPr lang="zh-CN" altLang="en-US" sz="1200" b="1" strike="noStrike" spc="-1" dirty="0">
                <a:solidFill>
                  <a:srgbClr val="404040"/>
                </a:solidFill>
                <a:ea typeface="微软雅黑" panose="020B0503020204020204" charset="-122"/>
              </a:rPr>
              <a:t>为 </a:t>
            </a:r>
            <a:r>
              <a:rPr lang="en-US" altLang="zh-CN" sz="1200" b="1" strike="noStrike" spc="-1" dirty="0" err="1">
                <a:solidFill>
                  <a:srgbClr val="404040"/>
                </a:solidFill>
                <a:ea typeface="微软雅黑" panose="020B0503020204020204" charset="-122"/>
              </a:rPr>
              <a:t>TeleVM</a:t>
            </a:r>
            <a:r>
              <a:rPr lang="en-US" altLang="zh-CN" sz="1200" b="1" strike="noStrike" spc="-1" dirty="0">
                <a:solidFill>
                  <a:srgbClr val="404040"/>
                </a:solidFill>
                <a:ea typeface="微软雅黑" panose="020B0503020204020204" charset="-122"/>
              </a:rPr>
              <a:t> </a:t>
            </a:r>
            <a:r>
              <a:rPr lang="zh-CN" altLang="en-US" sz="1200" b="1" strike="noStrike" spc="-1" dirty="0">
                <a:solidFill>
                  <a:srgbClr val="404040"/>
                </a:solidFill>
                <a:ea typeface="微软雅黑" panose="020B0503020204020204" charset="-122"/>
              </a:rPr>
              <a:t>提供 </a:t>
            </a:r>
            <a:r>
              <a:rPr lang="en-US" altLang="zh-CN" sz="1200" b="1" strike="noStrike" spc="-1" dirty="0">
                <a:solidFill>
                  <a:srgbClr val="404040"/>
                </a:solidFill>
                <a:ea typeface="微软雅黑" panose="020B0503020204020204" charset="-122"/>
              </a:rPr>
              <a:t>SCSI </a:t>
            </a:r>
            <a:r>
              <a:rPr lang="zh-CN" altLang="en-US" sz="1200" b="1" strike="noStrike" spc="-1" dirty="0">
                <a:solidFill>
                  <a:srgbClr val="404040"/>
                </a:solidFill>
                <a:ea typeface="微软雅黑" panose="020B0503020204020204" charset="-122"/>
              </a:rPr>
              <a:t>设备的虚拟化支持</a:t>
            </a:r>
            <a:r>
              <a:rPr lang="zh-CN" altLang="en-US" sz="1200" b="1" spc="-1" dirty="0">
                <a:solidFill>
                  <a:srgbClr val="404040"/>
                </a:solidFill>
                <a:latin typeface="Arial" panose="020B0604020202020204"/>
                <a:ea typeface="微软雅黑" panose="020B0503020204020204" charset="-122"/>
              </a:rPr>
              <a:t>；</a:t>
            </a:r>
            <a:endParaRPr lang="en-US" altLang="zh-CN" sz="1200" b="1" spc="-1" dirty="0">
              <a:solidFill>
                <a:srgbClr val="404040"/>
              </a:solidFill>
              <a:latin typeface="Arial" panose="020B0604020202020204"/>
              <a:ea typeface="微软雅黑" panose="020B0503020204020204" charset="-122"/>
            </a:endParaRPr>
          </a:p>
          <a:p>
            <a:pPr lvl="1" indent="0">
              <a:lnSpc>
                <a:spcPct val="120000"/>
              </a:lnSpc>
              <a:spcBef>
                <a:spcPts val="575"/>
              </a:spcBef>
              <a:buClr>
                <a:srgbClr val="404040"/>
              </a:buClr>
              <a:buNone/>
            </a:pPr>
            <a:r>
              <a:rPr lang="en-US" altLang="zh-CN" sz="1200" b="1" strike="noStrike" spc="-1" dirty="0">
                <a:solidFill>
                  <a:srgbClr val="404040"/>
                </a:solidFill>
                <a:latin typeface="Arial" panose="020B0604020202020204"/>
                <a:ea typeface="微软雅黑" panose="020B0503020204020204" charset="-122"/>
              </a:rPr>
              <a:t>6. </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10</a:t>
            </a:r>
            <a:r>
              <a:rPr lang="zh-CN" altLang="en-US" sz="1200" b="1" strike="noStrike" spc="-1" dirty="0">
                <a:solidFill>
                  <a:srgbClr val="404040"/>
                </a:solidFill>
                <a:latin typeface="Arial" panose="020B0604020202020204"/>
                <a:ea typeface="微软雅黑" panose="020B0503020204020204" charset="-122"/>
              </a:rPr>
              <a:t>分）书面</a:t>
            </a:r>
            <a:r>
              <a:rPr lang="en-US" altLang="zh-CN" sz="1200" b="1" strike="noStrike" spc="-1" dirty="0">
                <a:solidFill>
                  <a:srgbClr val="404040"/>
                </a:solidFill>
                <a:latin typeface="Arial" panose="020B0604020202020204"/>
                <a:ea typeface="微软雅黑" panose="020B0503020204020204" charset="-122"/>
              </a:rPr>
              <a:t>&amp;</a:t>
            </a:r>
            <a:r>
              <a:rPr lang="zh-CN" altLang="en-US" sz="1200" b="1" strike="noStrike" spc="-1" dirty="0">
                <a:solidFill>
                  <a:srgbClr val="404040"/>
                </a:solidFill>
                <a:latin typeface="Arial" panose="020B0604020202020204"/>
                <a:ea typeface="微软雅黑" panose="020B0503020204020204" charset="-122"/>
              </a:rPr>
              <a:t>口头实验报告</a:t>
            </a:r>
            <a:endParaRPr lang="zh-CN" altLang="en-US" sz="1200" b="1" strike="noStrike" spc="-1" dirty="0">
              <a:solidFill>
                <a:srgbClr val="404040"/>
              </a:solidFill>
              <a:latin typeface="Arial" panose="020B0604020202020204"/>
              <a:ea typeface="微软雅黑" panose="020B0503020204020204" charset="-122"/>
            </a:endParaRPr>
          </a:p>
          <a:p>
            <a:pPr lvl="1" indent="0">
              <a:lnSpc>
                <a:spcPct val="120000"/>
              </a:lnSpc>
              <a:spcBef>
                <a:spcPts val="575"/>
              </a:spcBef>
              <a:buClr>
                <a:srgbClr val="404040"/>
              </a:buClr>
              <a:buNone/>
            </a:pPr>
            <a:r>
              <a:rPr lang="zh-CN" altLang="en-US" sz="1400" b="1" strike="noStrike" spc="-1" dirty="0">
                <a:solidFill>
                  <a:srgbClr val="404040"/>
                </a:solidFill>
                <a:latin typeface="Arial" panose="020B0604020202020204"/>
                <a:ea typeface="微软雅黑" panose="020B0503020204020204" charset="-122"/>
              </a:rPr>
              <a:t>实验总分不超过</a:t>
            </a:r>
            <a:r>
              <a:rPr lang="en-US" altLang="zh-CN" sz="1400" b="1" strike="noStrike" spc="-1" dirty="0">
                <a:solidFill>
                  <a:srgbClr val="404040"/>
                </a:solidFill>
                <a:latin typeface="Arial" panose="020B0604020202020204"/>
                <a:ea typeface="微软雅黑" panose="020B0503020204020204" charset="-122"/>
              </a:rPr>
              <a:t>100</a:t>
            </a:r>
            <a:r>
              <a:rPr lang="zh-CN" altLang="en-US" sz="1400" b="1" strike="noStrike" spc="-1" dirty="0">
                <a:solidFill>
                  <a:srgbClr val="404040"/>
                </a:solidFill>
                <a:latin typeface="Arial" panose="020B0604020202020204"/>
                <a:ea typeface="微软雅黑" panose="020B0503020204020204" charset="-122"/>
              </a:rPr>
              <a:t>分</a:t>
            </a:r>
            <a:endParaRPr lang="zh-CN" altLang="en-US" sz="1400" b="1" strike="noStrike" spc="-1" dirty="0">
              <a:solidFill>
                <a:srgbClr val="404040"/>
              </a:solidFill>
              <a:latin typeface="Arial" panose="020B0604020202020204"/>
              <a:ea typeface="微软雅黑" panose="020B0503020204020204" charset="-122"/>
            </a:endParaRPr>
          </a:p>
          <a:p>
            <a:pPr marL="342900" indent="-342900">
              <a:lnSpc>
                <a:spcPct val="120000"/>
              </a:lnSpc>
              <a:spcBef>
                <a:spcPts val="575"/>
              </a:spcBef>
              <a:buClr>
                <a:srgbClr val="404040"/>
              </a:buClr>
              <a:buFont typeface="Arial" panose="020B0604020202020204"/>
              <a:buChar char="•"/>
            </a:pPr>
            <a:endParaRPr lang="en-US" sz="1200" b="0" strike="noStrike" spc="-1" dirty="0">
              <a:latin typeface="Arial" panose="020B0604020202020204"/>
            </a:endParaRPr>
          </a:p>
        </p:txBody>
      </p:sp>
      <p:sp>
        <p:nvSpPr>
          <p:cNvPr id="2" name="文本框 1"/>
          <p:cNvSpPr txBox="1"/>
          <p:nvPr/>
        </p:nvSpPr>
        <p:spPr>
          <a:xfrm>
            <a:off x="2333002" y="5214104"/>
            <a:ext cx="4147289" cy="369332"/>
          </a:xfrm>
          <a:prstGeom prst="rect">
            <a:avLst/>
          </a:prstGeom>
          <a:noFill/>
        </p:spPr>
        <p:txBody>
          <a:bodyPr wrap="none" rtlCol="0">
            <a:spAutoFit/>
          </a:bodyPr>
          <a:lstStyle/>
          <a:p>
            <a:r>
              <a:rPr lang="zh-CN" altLang="en-US" dirty="0"/>
              <a:t>实现环境：傲来操作系统（</a:t>
            </a:r>
            <a:r>
              <a:rPr lang="en-US" altLang="zh-CN" dirty="0">
                <a:hlinkClick r:id="rId1"/>
              </a:rPr>
              <a:t> </a:t>
            </a:r>
            <a:r>
              <a:rPr lang="en-US" altLang="zh-CN" dirty="0" err="1">
                <a:hlinkClick r:id="rId1"/>
              </a:rPr>
              <a:t>EulixOS</a:t>
            </a:r>
            <a:r>
              <a:rPr lang="en-US" altLang="zh-CN" dirty="0">
                <a:hlinkClick r:id="rId1"/>
              </a:rPr>
              <a:t> </a:t>
            </a:r>
            <a:r>
              <a:rPr lang="zh-CN" altLang="en-US" dirty="0"/>
              <a:t>）</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59"/>
            <a:ext cx="8555182" cy="948965"/>
          </a:xfrm>
          <a:prstGeom prst="rect">
            <a:avLst/>
          </a:prstGeom>
          <a:noFill/>
          <a:ln w="0">
            <a:noFill/>
          </a:ln>
        </p:spPr>
        <p:txBody>
          <a:bodyPr lIns="90000" tIns="45000" rIns="90000" bIns="45000" anchor="ctr">
            <a:noAutofit/>
          </a:bodyPr>
          <a:lstStyle/>
          <a:p>
            <a:r>
              <a:rPr lang="zh-CN" altLang="en-US" sz="3600" b="1" strike="noStrike" spc="-1" dirty="0">
                <a:solidFill>
                  <a:srgbClr val="BE384B"/>
                </a:solidFill>
                <a:latin typeface="Arial" panose="020B0604020202020204"/>
                <a:ea typeface="微软雅黑" panose="020B0503020204020204" charset="-122"/>
              </a:rPr>
              <a:t>实验</a:t>
            </a:r>
            <a:r>
              <a:rPr lang="en-US" altLang="zh-CN" sz="3600" b="1" strike="noStrike" spc="-1" dirty="0">
                <a:solidFill>
                  <a:srgbClr val="BE384B"/>
                </a:solidFill>
                <a:latin typeface="Arial" panose="020B0604020202020204"/>
                <a:ea typeface="微软雅黑" panose="020B0503020204020204" charset="-122"/>
              </a:rPr>
              <a:t>16</a:t>
            </a:r>
            <a:r>
              <a:rPr lang="zh-CN" altLang="en-US" sz="3600" b="1" strike="noStrike" spc="-1" dirty="0">
                <a:solidFill>
                  <a:srgbClr val="BE384B"/>
                </a:solidFill>
                <a:latin typeface="Arial" panose="020B0604020202020204"/>
                <a:ea typeface="微软雅黑" panose="020B0503020204020204" charset="-122"/>
              </a:rPr>
              <a:t>：基于 </a:t>
            </a:r>
            <a:r>
              <a:rPr lang="en-US" altLang="zh-CN" sz="3600" b="1" strike="noStrike" spc="-1" dirty="0" err="1">
                <a:solidFill>
                  <a:srgbClr val="BE384B"/>
                </a:solidFill>
                <a:latin typeface="Arial" panose="020B0604020202020204"/>
                <a:ea typeface="微软雅黑" panose="020B0503020204020204" charset="-122"/>
              </a:rPr>
              <a:t>eBPF</a:t>
            </a:r>
            <a:r>
              <a:rPr lang="en-US" altLang="zh-CN" sz="3600" b="1" strike="noStrike" spc="-1" dirty="0">
                <a:solidFill>
                  <a:srgbClr val="BE384B"/>
                </a:solidFill>
                <a:latin typeface="Arial" panose="020B0604020202020204"/>
                <a:ea typeface="微软雅黑" panose="020B0503020204020204" charset="-122"/>
              </a:rPr>
              <a:t> </a:t>
            </a:r>
            <a:r>
              <a:rPr lang="zh-CN" altLang="en-US" sz="3600" b="1" strike="noStrike" spc="-1" dirty="0">
                <a:solidFill>
                  <a:srgbClr val="BE384B"/>
                </a:solidFill>
                <a:latin typeface="Arial" panose="020B0604020202020204"/>
                <a:ea typeface="微软雅黑" panose="020B0503020204020204" charset="-122"/>
              </a:rPr>
              <a:t>内核拓展的应用加速</a:t>
            </a:r>
            <a:endParaRPr lang="en-US" altLang="zh-CN" sz="3600" b="1" strike="noStrike" spc="-1" dirty="0" err="1">
              <a:solidFill>
                <a:srgbClr val="BE384B"/>
              </a:solidFill>
              <a:latin typeface="Arial" panose="020B0604020202020204"/>
              <a:ea typeface="微软雅黑" panose="020B0503020204020204" charset="-122"/>
            </a:endParaRPr>
          </a:p>
        </p:txBody>
      </p:sp>
      <p:sp>
        <p:nvSpPr>
          <p:cNvPr id="229" name="PlaceHolder 40"/>
          <p:cNvSpPr/>
          <p:nvPr/>
        </p:nvSpPr>
        <p:spPr>
          <a:xfrm>
            <a:off x="414655" y="1177925"/>
            <a:ext cx="8227060" cy="43002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pc="-1" dirty="0">
                <a:solidFill>
                  <a:srgbClr val="404040"/>
                </a:solidFill>
                <a:latin typeface="Arial" panose="020B0604020202020204"/>
                <a:ea typeface="微软雅黑" panose="020B0503020204020204" charset="-122"/>
              </a:rPr>
              <a:t>实验内容：</a:t>
            </a:r>
            <a:endParaRPr lang="zh-CN" altLang="en-US" sz="14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基于傲来操作系统，通过“以</a:t>
            </a:r>
            <a:r>
              <a:rPr lang="en-US" altLang="zh-CN" sz="1200" b="1" strike="noStrike" spc="-1" dirty="0" err="1">
                <a:solidFill>
                  <a:srgbClr val="404040"/>
                </a:solidFill>
                <a:latin typeface="Arial" panose="020B0604020202020204"/>
                <a:ea typeface="微软雅黑" panose="020B0503020204020204" charset="-122"/>
              </a:rPr>
              <a:t>eBPF</a:t>
            </a:r>
            <a:r>
              <a:rPr lang="zh-CN" altLang="en-US" sz="1200" b="1" strike="noStrike" spc="-1" dirty="0">
                <a:solidFill>
                  <a:srgbClr val="404040"/>
                </a:solidFill>
                <a:latin typeface="Arial" panose="020B0604020202020204"/>
                <a:ea typeface="微软雅黑" panose="020B0503020204020204" charset="-122"/>
              </a:rPr>
              <a:t>方式卸载部分工作负载”的逻辑，实现性能加速</a:t>
            </a:r>
            <a:endParaRPr lang="en-US" altLang="zh-CN" sz="1200" b="1" strike="noStrike" spc="-1" dirty="0">
              <a:solidFill>
                <a:srgbClr val="404040"/>
              </a:solidFill>
              <a:latin typeface="Arial" panose="020B0604020202020204"/>
              <a:ea typeface="微软雅黑" panose="020B0503020204020204" charset="-122"/>
            </a:endParaRPr>
          </a:p>
          <a:p>
            <a:pPr marL="1143000" lvl="2" indent="-228600">
              <a:lnSpc>
                <a:spcPct val="120000"/>
              </a:lnSpc>
              <a:spcBef>
                <a:spcPts val="575"/>
              </a:spcBef>
              <a:buClr>
                <a:srgbClr val="404040"/>
              </a:buClr>
              <a:buFont typeface="Arial" panose="020B0604020202020204" pitchFamily="34" charset="0"/>
              <a:buChar char="•"/>
            </a:pPr>
            <a:r>
              <a:rPr lang="zh-CN" altLang="en-US" sz="1200" b="1" spc="-1" dirty="0">
                <a:solidFill>
                  <a:srgbClr val="404040"/>
                </a:solidFill>
                <a:latin typeface="Arial" panose="020B0604020202020204"/>
                <a:ea typeface="微软雅黑" panose="020B0503020204020204" charset="-122"/>
              </a:rPr>
              <a:t>推荐负载：</a:t>
            </a:r>
            <a:r>
              <a:rPr lang="en-US" altLang="zh-CN" sz="1200" b="1" spc="-1" dirty="0">
                <a:solidFill>
                  <a:srgbClr val="404040"/>
                </a:solidFill>
                <a:latin typeface="Arial" panose="020B0604020202020204"/>
                <a:ea typeface="微软雅黑" panose="020B0503020204020204" charset="-122"/>
              </a:rPr>
              <a:t>Redis</a:t>
            </a:r>
            <a:r>
              <a:rPr lang="zh-CN" altLang="en-US" sz="1200" b="1"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rPr>
              <a:t>Memcached</a:t>
            </a:r>
            <a:endParaRPr lang="en-US" altLang="zh-CN" sz="1200" b="1" spc="-1" dirty="0">
              <a:solidFill>
                <a:srgbClr val="404040"/>
              </a:solidFill>
              <a:latin typeface="Arial" panose="020B0604020202020204"/>
              <a:ea typeface="微软雅黑" panose="020B0503020204020204" charset="-122"/>
            </a:endParaRPr>
          </a:p>
          <a:p>
            <a:pPr marL="1143000" lvl="2" indent="-228600">
              <a:lnSpc>
                <a:spcPct val="120000"/>
              </a:lnSpc>
              <a:spcBef>
                <a:spcPts val="575"/>
              </a:spcBef>
              <a:buClr>
                <a:srgbClr val="404040"/>
              </a:buClr>
              <a:buFont typeface="Arial" panose="020B0604020202020204" pitchFamily="34" charset="0"/>
              <a:buChar char="•"/>
            </a:pPr>
            <a:r>
              <a:rPr lang="zh-CN" altLang="en-US" sz="1200" b="1" spc="-1" dirty="0">
                <a:solidFill>
                  <a:srgbClr val="404040"/>
                </a:solidFill>
                <a:latin typeface="Arial" panose="020B0604020202020204"/>
                <a:ea typeface="微软雅黑" panose="020B0503020204020204" charset="-122"/>
              </a:rPr>
              <a:t>参考论文：</a:t>
            </a:r>
            <a:r>
              <a:rPr lang="en-US" altLang="zh-CN" sz="1200" b="1" i="0" dirty="0">
                <a:solidFill>
                  <a:srgbClr val="2F3138"/>
                </a:solidFill>
                <a:effectLst/>
                <a:latin typeface="Open Sans" panose="020B0606030504020204" pitchFamily="34" charset="0"/>
              </a:rPr>
              <a:t>Fast, Flexible, and Practical Kernel Extensions</a:t>
            </a:r>
            <a:endParaRPr lang="en-US" altLang="zh-CN" sz="12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endParaRPr lang="zh-CN" altLang="en-US" sz="1200" b="1" strike="noStrike"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lvl="1" indent="0">
              <a:lnSpc>
                <a:spcPct val="120000"/>
              </a:lnSpc>
              <a:spcBef>
                <a:spcPts val="575"/>
              </a:spcBef>
              <a:buClr>
                <a:srgbClr val="404040"/>
              </a:buClr>
              <a:buNone/>
            </a:pPr>
            <a:r>
              <a:rPr lang="en-US" altLang="zh-CN" sz="1200" b="1" strike="noStrike" spc="-1" dirty="0">
                <a:solidFill>
                  <a:srgbClr val="404040"/>
                </a:solidFill>
                <a:latin typeface="Arial" panose="020B0604020202020204"/>
                <a:ea typeface="微软雅黑" panose="020B0503020204020204" charset="-122"/>
              </a:rPr>
              <a:t>1. </a:t>
            </a:r>
            <a:r>
              <a:rPr lang="zh-CN" altLang="en-US" sz="1200" b="1" strike="noStrike"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rPr>
              <a:t>20</a:t>
            </a:r>
            <a:r>
              <a:rPr lang="zh-CN" altLang="en-US" sz="1200" b="1" strike="noStrike" spc="-1" dirty="0">
                <a:solidFill>
                  <a:srgbClr val="404040"/>
                </a:solidFill>
                <a:latin typeface="Arial" panose="020B0604020202020204"/>
                <a:ea typeface="微软雅黑" panose="020B0503020204020204" charset="-122"/>
              </a:rPr>
              <a:t>分）完成环境搭建</a:t>
            </a:r>
            <a:endParaRPr lang="en-US" altLang="zh-CN" sz="1200" b="1" strike="noStrike" spc="-1" dirty="0">
              <a:solidFill>
                <a:srgbClr val="404040"/>
              </a:solidFill>
              <a:latin typeface="Arial" panose="020B0604020202020204"/>
              <a:ea typeface="微软雅黑" panose="020B0503020204020204" charset="-122"/>
            </a:endParaRPr>
          </a:p>
          <a:p>
            <a:pPr lvl="2" indent="0">
              <a:lnSpc>
                <a:spcPct val="120000"/>
              </a:lnSpc>
              <a:spcBef>
                <a:spcPts val="575"/>
              </a:spcBef>
              <a:buClr>
                <a:srgbClr val="404040"/>
              </a:buClr>
              <a:buNone/>
            </a:pPr>
            <a:r>
              <a:rPr lang="zh-CN" altLang="en-US" sz="1200" b="1" strike="noStrike" spc="-1" dirty="0">
                <a:solidFill>
                  <a:srgbClr val="404040"/>
                </a:solidFill>
                <a:latin typeface="Arial" panose="020B0604020202020204"/>
                <a:ea typeface="微软雅黑" panose="020B0503020204020204" charset="-122"/>
              </a:rPr>
              <a:t>包括：在两台服务器上搭建服务端和测试端环境（要求基于傲来</a:t>
            </a:r>
            <a:r>
              <a:rPr lang="en-US" altLang="zh-CN" sz="1200" b="1" strike="noStrike" spc="-1" dirty="0">
                <a:solidFill>
                  <a:srgbClr val="404040"/>
                </a:solidFill>
                <a:latin typeface="Arial" panose="020B0604020202020204"/>
                <a:ea typeface="微软雅黑" panose="020B0503020204020204" charset="-122"/>
              </a:rPr>
              <a:t>OS</a:t>
            </a:r>
            <a:r>
              <a:rPr lang="zh-CN" altLang="en-US" sz="1200" b="1" strike="noStrike" spc="-1" dirty="0">
                <a:solidFill>
                  <a:srgbClr val="404040"/>
                </a:solidFill>
                <a:latin typeface="Arial" panose="020B0604020202020204"/>
                <a:ea typeface="微软雅黑" panose="020B0503020204020204" charset="-122"/>
              </a:rPr>
              <a:t>）。服务端可以完整运行一个</a:t>
            </a:r>
            <a:r>
              <a:rPr lang="en-US" altLang="zh-CN" sz="1200" b="1" strike="noStrike" spc="-1" dirty="0" err="1">
                <a:solidFill>
                  <a:srgbClr val="404040"/>
                </a:solidFill>
                <a:latin typeface="Arial" panose="020B0604020202020204"/>
                <a:ea typeface="微软雅黑" panose="020B0503020204020204" charset="-122"/>
              </a:rPr>
              <a:t>eBPF</a:t>
            </a:r>
            <a:r>
              <a:rPr lang="zh-CN" altLang="en-US" sz="1200" b="1" strike="noStrike" spc="-1" dirty="0">
                <a:solidFill>
                  <a:srgbClr val="404040"/>
                </a:solidFill>
                <a:latin typeface="Arial" panose="020B0604020202020204"/>
                <a:ea typeface="微软雅黑" panose="020B0503020204020204" charset="-122"/>
              </a:rPr>
              <a:t>的</a:t>
            </a:r>
            <a:r>
              <a:rPr lang="en-US" altLang="zh-CN" sz="1200" b="1" strike="noStrike" spc="-1" dirty="0">
                <a:solidFill>
                  <a:srgbClr val="404040"/>
                </a:solidFill>
                <a:latin typeface="Arial" panose="020B0604020202020204"/>
                <a:ea typeface="微软雅黑" panose="020B0503020204020204" charset="-122"/>
              </a:rPr>
              <a:t>hello</a:t>
            </a:r>
            <a:r>
              <a:rPr lang="zh-CN" altLang="en-US" sz="1200" b="1" strike="noStrike" spc="-1" dirty="0">
                <a:solidFill>
                  <a:srgbClr val="404040"/>
                </a:solidFill>
                <a:latin typeface="Arial" panose="020B0604020202020204"/>
                <a:ea typeface="微软雅黑" panose="020B0503020204020204" charset="-122"/>
              </a:rPr>
              <a:t> </a:t>
            </a:r>
            <a:r>
              <a:rPr lang="en-US" altLang="zh-CN" sz="1200" b="1" strike="noStrike" spc="-1" dirty="0" err="1">
                <a:solidFill>
                  <a:srgbClr val="404040"/>
                </a:solidFill>
                <a:latin typeface="Arial" panose="020B0604020202020204"/>
                <a:ea typeface="微软雅黑" panose="020B0503020204020204" charset="-122"/>
              </a:rPr>
              <a:t>wold</a:t>
            </a:r>
            <a:r>
              <a:rPr lang="zh-CN" altLang="en-US" sz="1200" b="1" strike="noStrike" spc="-1" dirty="0">
                <a:solidFill>
                  <a:srgbClr val="404040"/>
                </a:solidFill>
                <a:latin typeface="Arial" panose="020B0604020202020204"/>
                <a:ea typeface="微软雅黑" panose="020B0503020204020204" charset="-122"/>
              </a:rPr>
              <a:t>；测试端可以运行测试程序，采集到服务端部署的负载的性能数据</a:t>
            </a:r>
            <a:endParaRPr lang="en-US" altLang="zh-CN" sz="1200" b="1" strike="noStrike" spc="-1" dirty="0">
              <a:solidFill>
                <a:srgbClr val="404040"/>
              </a:solidFill>
              <a:latin typeface="Arial" panose="020B0604020202020204"/>
              <a:ea typeface="微软雅黑" panose="020B0503020204020204" charset="-122"/>
            </a:endParaRPr>
          </a:p>
          <a:p>
            <a:pPr lvl="1" indent="0">
              <a:lnSpc>
                <a:spcPct val="120000"/>
              </a:lnSpc>
              <a:spcBef>
                <a:spcPts val="575"/>
              </a:spcBef>
              <a:buClr>
                <a:srgbClr val="404040"/>
              </a:buClr>
              <a:buNone/>
            </a:pPr>
            <a:r>
              <a:rPr lang="en-US" altLang="zh-CN" sz="1200" b="1" spc="-1" dirty="0">
                <a:solidFill>
                  <a:srgbClr val="404040"/>
                </a:solidFill>
                <a:latin typeface="Arial" panose="020B0604020202020204"/>
                <a:ea typeface="微软雅黑" panose="020B0503020204020204" charset="-122"/>
              </a:rPr>
              <a:t>2</a:t>
            </a:r>
            <a:r>
              <a:rPr lang="en-US" altLang="zh-CN" sz="1200" b="1" strike="noStrike" spc="-1" dirty="0">
                <a:solidFill>
                  <a:srgbClr val="404040"/>
                </a:solidFill>
                <a:latin typeface="Arial" panose="020B0604020202020204"/>
                <a:ea typeface="微软雅黑" panose="020B0503020204020204" charset="-122"/>
              </a:rPr>
              <a:t>. </a:t>
            </a:r>
            <a:r>
              <a:rPr lang="zh-CN" altLang="en-US" sz="1200" b="1" strike="noStrike" spc="-1" dirty="0">
                <a:solidFill>
                  <a:srgbClr val="404040"/>
                </a:solidFill>
                <a:ea typeface="微软雅黑" panose="020B0503020204020204" charset="-122"/>
              </a:rPr>
              <a:t>（</a:t>
            </a:r>
            <a:r>
              <a:rPr lang="en-US" altLang="zh-CN" sz="1200" b="1" spc="-1" dirty="0">
                <a:solidFill>
                  <a:srgbClr val="404040"/>
                </a:solidFill>
                <a:ea typeface="微软雅黑" panose="020B0503020204020204" charset="-122"/>
              </a:rPr>
              <a:t>30</a:t>
            </a:r>
            <a:r>
              <a:rPr lang="zh-CN" altLang="en-US" sz="1200" b="1" strike="noStrike" spc="-1" dirty="0">
                <a:solidFill>
                  <a:srgbClr val="404040"/>
                </a:solidFill>
                <a:ea typeface="微软雅黑" panose="020B0503020204020204" charset="-122"/>
              </a:rPr>
              <a:t>分）完成</a:t>
            </a:r>
            <a:r>
              <a:rPr lang="zh-CN" altLang="en-US" sz="1200" b="1" spc="-1" dirty="0">
                <a:solidFill>
                  <a:srgbClr val="404040"/>
                </a:solidFill>
                <a:ea typeface="微软雅黑" panose="020B0503020204020204" charset="-122"/>
              </a:rPr>
              <a:t>基于</a:t>
            </a:r>
            <a:r>
              <a:rPr lang="en-US" altLang="zh-CN" sz="1200" b="1" spc="-1" dirty="0" err="1">
                <a:solidFill>
                  <a:srgbClr val="404040"/>
                </a:solidFill>
                <a:ea typeface="微软雅黑" panose="020B0503020204020204" charset="-122"/>
              </a:rPr>
              <a:t>eBPF</a:t>
            </a:r>
            <a:r>
              <a:rPr lang="zh-CN" altLang="en-US" sz="1200" b="1" spc="-1" dirty="0">
                <a:solidFill>
                  <a:srgbClr val="404040"/>
                </a:solidFill>
                <a:ea typeface="微软雅黑" panose="020B0503020204020204" charset="-122"/>
              </a:rPr>
              <a:t>的性能分析</a:t>
            </a:r>
            <a:endParaRPr lang="zh-CN" altLang="en-US" sz="1200" b="1" strike="noStrike" spc="-1" dirty="0">
              <a:solidFill>
                <a:srgbClr val="404040"/>
              </a:solidFill>
              <a:ea typeface="微软雅黑" panose="020B0503020204020204" charset="-122"/>
            </a:endParaRPr>
          </a:p>
          <a:p>
            <a:pPr lvl="2" indent="0">
              <a:lnSpc>
                <a:spcPct val="120000"/>
              </a:lnSpc>
              <a:spcBef>
                <a:spcPts val="575"/>
              </a:spcBef>
              <a:buClr>
                <a:srgbClr val="404040"/>
              </a:buClr>
              <a:buNone/>
            </a:pPr>
            <a:r>
              <a:rPr lang="zh-CN" altLang="en-US" sz="1200" b="1" strike="noStrike" spc="-1" dirty="0">
                <a:solidFill>
                  <a:srgbClr val="404040"/>
                </a:solidFill>
                <a:ea typeface="微软雅黑" panose="020B0503020204020204" charset="-122"/>
              </a:rPr>
              <a:t>包括：在服务端对负载的请求处理细节进行</a:t>
            </a:r>
            <a:r>
              <a:rPr lang="en-US" altLang="zh-CN" sz="1200" b="1" strike="noStrike" spc="-1" dirty="0">
                <a:solidFill>
                  <a:srgbClr val="404040"/>
                </a:solidFill>
                <a:ea typeface="微软雅黑" panose="020B0503020204020204" charset="-122"/>
              </a:rPr>
              <a:t>breakdown</a:t>
            </a:r>
            <a:r>
              <a:rPr lang="zh-CN" altLang="en-US" sz="1200" b="1" strike="noStrike" spc="-1" dirty="0">
                <a:solidFill>
                  <a:srgbClr val="404040"/>
                </a:solidFill>
                <a:ea typeface="微软雅黑" panose="020B0503020204020204" charset="-122"/>
              </a:rPr>
              <a:t>，推荐采用基于</a:t>
            </a:r>
            <a:r>
              <a:rPr lang="en-US" altLang="zh-CN" sz="1200" b="1" strike="noStrike" spc="-1" dirty="0" err="1">
                <a:solidFill>
                  <a:srgbClr val="404040"/>
                </a:solidFill>
                <a:ea typeface="微软雅黑" panose="020B0503020204020204" charset="-122"/>
              </a:rPr>
              <a:t>eBPF</a:t>
            </a:r>
            <a:r>
              <a:rPr lang="zh-CN" altLang="en-US" sz="1200" b="1" strike="noStrike" spc="-1" dirty="0">
                <a:solidFill>
                  <a:srgbClr val="404040"/>
                </a:solidFill>
                <a:ea typeface="微软雅黑" panose="020B0503020204020204" charset="-122"/>
              </a:rPr>
              <a:t>的火焰图分析等</a:t>
            </a:r>
            <a:endParaRPr lang="en-US" altLang="zh-CN" sz="1200" b="1" strike="noStrike" spc="-1" dirty="0">
              <a:solidFill>
                <a:srgbClr val="404040"/>
              </a:solidFill>
              <a:latin typeface="Arial" panose="020B0604020202020204"/>
              <a:ea typeface="微软雅黑" panose="020B0503020204020204" charset="-122"/>
            </a:endParaRPr>
          </a:p>
          <a:p>
            <a:pPr lvl="1" indent="0">
              <a:lnSpc>
                <a:spcPct val="120000"/>
              </a:lnSpc>
              <a:spcBef>
                <a:spcPts val="575"/>
              </a:spcBef>
              <a:buClr>
                <a:srgbClr val="404040"/>
              </a:buClr>
              <a:buNone/>
            </a:pPr>
            <a:r>
              <a:rPr lang="en-US" altLang="zh-CN" sz="1200" b="1" strike="noStrike" spc="-1" dirty="0">
                <a:solidFill>
                  <a:srgbClr val="404040"/>
                </a:solidFill>
                <a:latin typeface="Arial" panose="020B0604020202020204"/>
                <a:ea typeface="微软雅黑" panose="020B0503020204020204" charset="-122"/>
              </a:rPr>
              <a:t>3.</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3</a:t>
            </a:r>
            <a:r>
              <a:rPr lang="en-US" altLang="zh-CN" sz="1200" b="1" spc="-1" dirty="0">
                <a:solidFill>
                  <a:srgbClr val="404040"/>
                </a:solidFill>
                <a:latin typeface="Arial" panose="020B0604020202020204"/>
                <a:ea typeface="微软雅黑" panose="020B0503020204020204" charset="-122"/>
              </a:rPr>
              <a:t>0</a:t>
            </a:r>
            <a:r>
              <a:rPr lang="zh-CN" altLang="en-US" sz="1200" b="1" strike="noStrike" spc="-1" dirty="0">
                <a:solidFill>
                  <a:srgbClr val="404040"/>
                </a:solidFill>
                <a:latin typeface="Arial" panose="020B0604020202020204"/>
                <a:ea typeface="微软雅黑" panose="020B0503020204020204" charset="-122"/>
              </a:rPr>
              <a:t>分）逻辑卸载。选择负载的一种请求，将其处理逻辑部分卸载到内核中执行（借助</a:t>
            </a:r>
            <a:r>
              <a:rPr lang="en-US" altLang="zh-CN" sz="1200" b="1" strike="noStrike" spc="-1" dirty="0" err="1">
                <a:solidFill>
                  <a:srgbClr val="404040"/>
                </a:solidFill>
                <a:latin typeface="Arial" panose="020B0604020202020204"/>
                <a:ea typeface="微软雅黑" panose="020B0503020204020204" charset="-122"/>
              </a:rPr>
              <a:t>eBPF</a:t>
            </a:r>
            <a:r>
              <a:rPr lang="zh-CN" altLang="en-US" sz="1200" b="1" strike="noStrike" spc="-1" dirty="0">
                <a:solidFill>
                  <a:srgbClr val="404040"/>
                </a:solidFill>
                <a:latin typeface="Arial" panose="020B0604020202020204"/>
                <a:ea typeface="微软雅黑" panose="020B0503020204020204" charset="-122"/>
              </a:rPr>
              <a:t>），实现可见的加速</a:t>
            </a:r>
            <a:endParaRPr lang="en-US" altLang="zh-CN" sz="1200" b="1" strike="noStrike" spc="-1" dirty="0">
              <a:solidFill>
                <a:srgbClr val="404040"/>
              </a:solidFill>
              <a:latin typeface="Arial" panose="020B0604020202020204"/>
              <a:ea typeface="微软雅黑" panose="020B0503020204020204" charset="-122"/>
            </a:endParaRPr>
          </a:p>
          <a:p>
            <a:pPr lvl="1" indent="0">
              <a:lnSpc>
                <a:spcPct val="120000"/>
              </a:lnSpc>
              <a:spcBef>
                <a:spcPts val="575"/>
              </a:spcBef>
              <a:buClr>
                <a:srgbClr val="404040"/>
              </a:buClr>
              <a:buNone/>
            </a:pPr>
            <a:r>
              <a:rPr lang="en-US" altLang="zh-CN" sz="1200" b="1" spc="-1" dirty="0">
                <a:solidFill>
                  <a:srgbClr val="404040"/>
                </a:solidFill>
                <a:latin typeface="Arial" panose="020B0604020202020204"/>
                <a:ea typeface="微软雅黑" panose="020B0503020204020204" charset="-122"/>
              </a:rPr>
              <a:t>3</a:t>
            </a:r>
            <a:r>
              <a:rPr lang="en-US" altLang="zh-CN" sz="1200" b="1" strike="noStrike" spc="-1" dirty="0">
                <a:solidFill>
                  <a:srgbClr val="404040"/>
                </a:solidFill>
                <a:latin typeface="Arial" panose="020B0604020202020204"/>
                <a:ea typeface="微软雅黑" panose="020B0503020204020204" charset="-122"/>
              </a:rPr>
              <a:t>. </a:t>
            </a:r>
            <a:r>
              <a:rPr lang="zh-CN" altLang="en-US" sz="1200" b="1" strike="noStrike"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rPr>
              <a:t>2</a:t>
            </a:r>
            <a:r>
              <a:rPr lang="en-US" altLang="zh-CN" sz="1200" b="1" strike="noStrike" spc="-1" dirty="0">
                <a:solidFill>
                  <a:srgbClr val="404040"/>
                </a:solidFill>
                <a:latin typeface="Arial" panose="020B0604020202020204"/>
                <a:ea typeface="微软雅黑" panose="020B0503020204020204" charset="-122"/>
              </a:rPr>
              <a:t>0</a:t>
            </a:r>
            <a:r>
              <a:rPr lang="zh-CN" altLang="en-US" sz="1200" b="1" strike="noStrike" spc="-1" dirty="0">
                <a:solidFill>
                  <a:srgbClr val="404040"/>
                </a:solidFill>
                <a:latin typeface="Arial" panose="020B0604020202020204"/>
                <a:ea typeface="微软雅黑" panose="020B0503020204020204" charset="-122"/>
              </a:rPr>
              <a:t>分）书面</a:t>
            </a:r>
            <a:r>
              <a:rPr lang="en-US" altLang="zh-CN" sz="1200" b="1" strike="noStrike" spc="-1" dirty="0">
                <a:solidFill>
                  <a:srgbClr val="404040"/>
                </a:solidFill>
                <a:latin typeface="Arial" panose="020B0604020202020204"/>
                <a:ea typeface="微软雅黑" panose="020B0503020204020204" charset="-122"/>
              </a:rPr>
              <a:t>&amp;</a:t>
            </a:r>
            <a:r>
              <a:rPr lang="zh-CN" altLang="en-US" sz="1200" b="1" strike="noStrike" spc="-1" dirty="0">
                <a:solidFill>
                  <a:srgbClr val="404040"/>
                </a:solidFill>
                <a:latin typeface="Arial" panose="020B0604020202020204"/>
                <a:ea typeface="微软雅黑" panose="020B0503020204020204" charset="-122"/>
              </a:rPr>
              <a:t>口头实验报告</a:t>
            </a:r>
            <a:endParaRPr lang="zh-CN" altLang="en-US" sz="1200" b="1" strike="noStrike" spc="-1" dirty="0">
              <a:solidFill>
                <a:srgbClr val="404040"/>
              </a:solidFill>
              <a:latin typeface="Arial" panose="020B0604020202020204"/>
              <a:ea typeface="微软雅黑" panose="020B0503020204020204" charset="-122"/>
            </a:endParaRPr>
          </a:p>
          <a:p>
            <a:pPr lvl="1" indent="0">
              <a:lnSpc>
                <a:spcPct val="120000"/>
              </a:lnSpc>
              <a:spcBef>
                <a:spcPts val="575"/>
              </a:spcBef>
              <a:buClr>
                <a:srgbClr val="404040"/>
              </a:buClr>
              <a:buNone/>
            </a:pPr>
            <a:r>
              <a:rPr lang="zh-CN" altLang="en-US" sz="1400" b="1" strike="noStrike" spc="-1" dirty="0">
                <a:solidFill>
                  <a:srgbClr val="404040"/>
                </a:solidFill>
                <a:latin typeface="Arial" panose="020B0604020202020204"/>
                <a:ea typeface="微软雅黑" panose="020B0503020204020204" charset="-122"/>
              </a:rPr>
              <a:t>实验总分不超过</a:t>
            </a:r>
            <a:r>
              <a:rPr lang="en-US" altLang="zh-CN" sz="1400" b="1" strike="noStrike" spc="-1" dirty="0">
                <a:solidFill>
                  <a:srgbClr val="404040"/>
                </a:solidFill>
                <a:latin typeface="Arial" panose="020B0604020202020204"/>
                <a:ea typeface="微软雅黑" panose="020B0503020204020204" charset="-122"/>
              </a:rPr>
              <a:t>100</a:t>
            </a:r>
            <a:r>
              <a:rPr lang="zh-CN" altLang="en-US" sz="1400" b="1" strike="noStrike" spc="-1" dirty="0">
                <a:solidFill>
                  <a:srgbClr val="404040"/>
                </a:solidFill>
                <a:latin typeface="Arial" panose="020B0604020202020204"/>
                <a:ea typeface="微软雅黑" panose="020B0503020204020204" charset="-122"/>
              </a:rPr>
              <a:t>分</a:t>
            </a:r>
            <a:endParaRPr lang="zh-CN" altLang="en-US" sz="1400" b="1" strike="noStrike" spc="-1" dirty="0">
              <a:solidFill>
                <a:srgbClr val="404040"/>
              </a:solidFill>
              <a:latin typeface="Arial" panose="020B0604020202020204"/>
              <a:ea typeface="微软雅黑" panose="020B0503020204020204" charset="-122"/>
            </a:endParaRPr>
          </a:p>
          <a:p>
            <a:pPr marL="342900" indent="-342900">
              <a:lnSpc>
                <a:spcPct val="120000"/>
              </a:lnSpc>
              <a:spcBef>
                <a:spcPts val="575"/>
              </a:spcBef>
              <a:buClr>
                <a:srgbClr val="404040"/>
              </a:buClr>
              <a:buFont typeface="Arial" panose="020B0604020202020204"/>
              <a:buChar char="•"/>
            </a:pPr>
            <a:endParaRPr lang="en-US" sz="1200" b="0" strike="noStrike" spc="-1" dirty="0">
              <a:latin typeface="Arial" panose="020B0604020202020204"/>
            </a:endParaRPr>
          </a:p>
        </p:txBody>
      </p:sp>
      <p:sp>
        <p:nvSpPr>
          <p:cNvPr id="2" name="文本框 1"/>
          <p:cNvSpPr txBox="1"/>
          <p:nvPr/>
        </p:nvSpPr>
        <p:spPr>
          <a:xfrm>
            <a:off x="3631963" y="5256833"/>
            <a:ext cx="4147289" cy="369332"/>
          </a:xfrm>
          <a:prstGeom prst="rect">
            <a:avLst/>
          </a:prstGeom>
          <a:noFill/>
        </p:spPr>
        <p:txBody>
          <a:bodyPr wrap="none" rtlCol="0">
            <a:spAutoFit/>
          </a:bodyPr>
          <a:lstStyle/>
          <a:p>
            <a:r>
              <a:rPr lang="zh-CN" altLang="en-US" dirty="0"/>
              <a:t>实现环境：傲来操作系统（</a:t>
            </a:r>
            <a:r>
              <a:rPr lang="en-US" altLang="zh-CN" dirty="0">
                <a:hlinkClick r:id="rId1"/>
              </a:rPr>
              <a:t> </a:t>
            </a:r>
            <a:r>
              <a:rPr lang="en-US" altLang="zh-CN" dirty="0" err="1">
                <a:hlinkClick r:id="rId1"/>
              </a:rPr>
              <a:t>EulixOS</a:t>
            </a:r>
            <a:r>
              <a:rPr lang="en-US" altLang="zh-CN" dirty="0">
                <a:hlinkClick r:id="rId1"/>
              </a:rPr>
              <a:t> </a:t>
            </a:r>
            <a:r>
              <a:rPr lang="zh-CN" altLang="en-US" dirty="0"/>
              <a:t>）</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600" b="1" strike="noStrike" spc="-1" dirty="0">
                <a:solidFill>
                  <a:srgbClr val="BE384B"/>
                </a:solidFill>
                <a:latin typeface="Arial" panose="020B0604020202020204"/>
                <a:ea typeface="微软雅黑" panose="020B0503020204020204" charset="-122"/>
              </a:rPr>
              <a:t>实验 </a:t>
            </a:r>
            <a:r>
              <a:rPr lang="en-US" altLang="zh-CN" sz="3600" b="1" spc="-1" dirty="0">
                <a:solidFill>
                  <a:srgbClr val="BE384B"/>
                </a:solidFill>
                <a:latin typeface="Arial" panose="020B0604020202020204"/>
                <a:ea typeface="微软雅黑" panose="020B0503020204020204" charset="-122"/>
              </a:rPr>
              <a:t>17</a:t>
            </a:r>
            <a:r>
              <a:rPr lang="zh-CN" altLang="en-US" sz="3600" b="1" strike="noStrike" spc="-1" dirty="0">
                <a:solidFill>
                  <a:srgbClr val="BE384B"/>
                </a:solidFill>
                <a:latin typeface="Arial" panose="020B0604020202020204"/>
                <a:ea typeface="微软雅黑" panose="020B0503020204020204" charset="-122"/>
              </a:rPr>
              <a:t>：</a:t>
            </a:r>
            <a:r>
              <a:rPr lang="en-US" altLang="zh-CN" sz="3600" b="1" strike="noStrike" spc="-1" dirty="0">
                <a:solidFill>
                  <a:srgbClr val="BE384B"/>
                </a:solidFill>
                <a:latin typeface="Arial" panose="020B0604020202020204"/>
                <a:ea typeface="微软雅黑" panose="020B0503020204020204" charset="-122"/>
              </a:rPr>
              <a:t>RISC-V </a:t>
            </a:r>
            <a:r>
              <a:rPr lang="zh-CN" altLang="en-US" sz="3600" b="1" strike="noStrike" spc="-1" dirty="0">
                <a:solidFill>
                  <a:srgbClr val="BE384B"/>
                </a:solidFill>
                <a:latin typeface="Arial" panose="020B0604020202020204"/>
                <a:ea typeface="微软雅黑" panose="020B0503020204020204" charset="-122"/>
              </a:rPr>
              <a:t>场景下的 </a:t>
            </a:r>
            <a:r>
              <a:rPr lang="en-US" altLang="zh-CN" sz="3600" b="1" strike="noStrike" spc="-1" dirty="0">
                <a:solidFill>
                  <a:srgbClr val="BE384B"/>
                </a:solidFill>
                <a:latin typeface="Arial" panose="020B0604020202020204"/>
                <a:ea typeface="微软雅黑" panose="020B0503020204020204" charset="-122"/>
              </a:rPr>
              <a:t>Linux </a:t>
            </a:r>
            <a:r>
              <a:rPr lang="zh-CN" altLang="en-US" sz="3600" b="1" strike="noStrike" spc="-1" dirty="0">
                <a:solidFill>
                  <a:srgbClr val="BE384B"/>
                </a:solidFill>
                <a:latin typeface="Arial" panose="020B0604020202020204"/>
                <a:ea typeface="微软雅黑" panose="020B0503020204020204" charset="-122"/>
              </a:rPr>
              <a:t>内核</a:t>
            </a:r>
            <a:r>
              <a:rPr lang="en-US" altLang="zh-CN" sz="3600" b="1" strike="noStrike" spc="-1" dirty="0">
                <a:solidFill>
                  <a:srgbClr val="BE384B"/>
                </a:solidFill>
                <a:latin typeface="Arial" panose="020B0604020202020204"/>
                <a:ea typeface="微软雅黑" panose="020B0503020204020204" charset="-122"/>
              </a:rPr>
              <a:t>CFG </a:t>
            </a:r>
            <a:r>
              <a:rPr lang="zh-CN" altLang="en-US" sz="3600" b="1" strike="noStrike" spc="-1" dirty="0">
                <a:solidFill>
                  <a:srgbClr val="BE384B"/>
                </a:solidFill>
                <a:latin typeface="Arial" panose="020B0604020202020204"/>
                <a:ea typeface="微软雅黑" panose="020B0503020204020204" charset="-122"/>
              </a:rPr>
              <a:t>构建分析工具</a:t>
            </a:r>
            <a:endParaRPr lang="en-US" sz="3600" b="0" strike="noStrike" spc="-1" dirty="0">
              <a:latin typeface="Arial" panose="020B0604020202020204"/>
            </a:endParaRPr>
          </a:p>
        </p:txBody>
      </p:sp>
      <p:sp>
        <p:nvSpPr>
          <p:cNvPr id="229" name="PlaceHolder 40"/>
          <p:cNvSpPr/>
          <p:nvPr/>
        </p:nvSpPr>
        <p:spPr>
          <a:xfrm>
            <a:off x="457200" y="1304221"/>
            <a:ext cx="8227080" cy="27491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实验内容：</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zh-CN" altLang="en-US" sz="1200" b="1" spc="-1" dirty="0">
                <a:solidFill>
                  <a:srgbClr val="404040"/>
                </a:solidFill>
                <a:latin typeface="Arial" panose="020B0604020202020204"/>
                <a:ea typeface="微软雅黑" panose="020B0503020204020204" charset="-122"/>
              </a:rPr>
              <a:t>为傲来操作系统</a:t>
            </a:r>
            <a:r>
              <a:rPr lang="zh-CN" altLang="en-US" sz="1200" b="1" strike="noStrike" spc="-1" dirty="0">
                <a:solidFill>
                  <a:srgbClr val="404040"/>
                </a:solidFill>
                <a:latin typeface="Arial" panose="020B0604020202020204"/>
                <a:ea typeface="微软雅黑" panose="020B0503020204020204" charset="-122"/>
              </a:rPr>
              <a:t>构建一个内核</a:t>
            </a:r>
            <a:r>
              <a:rPr lang="en-US" altLang="zh-CN" sz="1200" b="1" strike="noStrike" spc="-1" dirty="0">
                <a:solidFill>
                  <a:srgbClr val="404040"/>
                </a:solidFill>
                <a:latin typeface="Arial" panose="020B0604020202020204"/>
                <a:ea typeface="微软雅黑" panose="020B0503020204020204" charset="-122"/>
              </a:rPr>
              <a:t>CFG</a:t>
            </a:r>
            <a:r>
              <a:rPr lang="zh-CN" altLang="en-US" sz="1200" b="1" strike="noStrike" spc="-1" dirty="0">
                <a:solidFill>
                  <a:srgbClr val="404040"/>
                </a:solidFill>
                <a:latin typeface="Arial" panose="020B0604020202020204"/>
                <a:ea typeface="微软雅黑" panose="020B0503020204020204" charset="-122"/>
              </a:rPr>
              <a:t>分析工具，用于辅助内核代码分析测试</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endParaRPr lang="zh-CN" altLang="en-US" sz="1200" b="1" strike="noStrike"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1.</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20</a:t>
            </a:r>
            <a:r>
              <a:rPr lang="zh-CN" altLang="en-US" sz="1200" b="1" strike="noStrike" spc="-1" dirty="0">
                <a:solidFill>
                  <a:srgbClr val="404040"/>
                </a:solidFill>
                <a:latin typeface="Arial" panose="020B0604020202020204"/>
                <a:ea typeface="微软雅黑" panose="020B0503020204020204" charset="-122"/>
              </a:rPr>
              <a:t>分）</a:t>
            </a:r>
            <a:r>
              <a:rPr lang="zh-CN" altLang="en-US" sz="1200" b="1" spc="-1" dirty="0">
                <a:solidFill>
                  <a:srgbClr val="404040"/>
                </a:solidFill>
                <a:latin typeface="Arial" panose="020B0604020202020204"/>
                <a:ea typeface="微软雅黑" panose="020B0503020204020204" charset="-122"/>
              </a:rPr>
              <a:t>自动读取内核目录下的编译信息，将内核的</a:t>
            </a:r>
            <a:r>
              <a:rPr lang="en-US" altLang="zh-CN" sz="1200" b="1" spc="-1" dirty="0">
                <a:solidFill>
                  <a:srgbClr val="404040"/>
                </a:solidFill>
                <a:latin typeface="Arial" panose="020B0604020202020204"/>
                <a:ea typeface="微软雅黑" panose="020B0503020204020204" charset="-122"/>
              </a:rPr>
              <a:t>CFG</a:t>
            </a:r>
            <a:r>
              <a:rPr lang="zh-CN" altLang="en-US" sz="1200" b="1" spc="-1" dirty="0">
                <a:solidFill>
                  <a:srgbClr val="404040"/>
                </a:solidFill>
                <a:latin typeface="Arial" panose="020B0604020202020204"/>
                <a:ea typeface="微软雅黑" panose="020B0503020204020204" charset="-122"/>
              </a:rPr>
              <a:t>可视化</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2.</a:t>
            </a:r>
            <a:r>
              <a:rPr lang="zh-CN" altLang="en-US" sz="1200" b="1" strike="noStrike" spc="-1" dirty="0">
                <a:solidFill>
                  <a:srgbClr val="404040"/>
                </a:solidFill>
                <a:latin typeface="Arial" panose="020B0604020202020204"/>
                <a:ea typeface="微软雅黑" panose="020B0503020204020204" charset="-122"/>
              </a:rPr>
              <a:t>（</a:t>
            </a:r>
            <a:r>
              <a:rPr lang="en-US" altLang="zh-CN" sz="1200" b="1" strike="noStrike" spc="-1" dirty="0">
                <a:solidFill>
                  <a:srgbClr val="404040"/>
                </a:solidFill>
                <a:latin typeface="Arial" panose="020B0604020202020204"/>
                <a:ea typeface="微软雅黑" panose="020B0503020204020204" charset="-122"/>
              </a:rPr>
              <a:t>20</a:t>
            </a:r>
            <a:r>
              <a:rPr lang="zh-CN" altLang="en-US" sz="1200" b="1" strike="noStrike" spc="-1" dirty="0">
                <a:solidFill>
                  <a:srgbClr val="404040"/>
                </a:solidFill>
                <a:latin typeface="Arial" panose="020B0604020202020204"/>
                <a:ea typeface="微软雅黑" panose="020B0503020204020204" charset="-122"/>
              </a:rPr>
              <a:t>分）可以在</a:t>
            </a:r>
            <a:r>
              <a:rPr lang="en-US" altLang="zh-CN" sz="1200" b="1" strike="noStrike" spc="-1" dirty="0">
                <a:solidFill>
                  <a:srgbClr val="404040"/>
                </a:solidFill>
                <a:latin typeface="Arial" panose="020B0604020202020204"/>
                <a:ea typeface="微软雅黑" panose="020B0503020204020204" charset="-122"/>
              </a:rPr>
              <a:t>UI</a:t>
            </a:r>
            <a:r>
              <a:rPr lang="zh-CN" altLang="en-US" sz="1200" b="1" strike="noStrike" spc="-1" dirty="0">
                <a:solidFill>
                  <a:srgbClr val="404040"/>
                </a:solidFill>
                <a:latin typeface="Arial" panose="020B0604020202020204"/>
                <a:ea typeface="微软雅黑" panose="020B0503020204020204" charset="-122"/>
              </a:rPr>
              <a:t>上拖拽查看</a:t>
            </a:r>
            <a:r>
              <a:rPr lang="en-US" altLang="zh-CN" sz="1200" b="1" strike="noStrike" spc="-1" dirty="0">
                <a:solidFill>
                  <a:srgbClr val="404040"/>
                </a:solidFill>
                <a:latin typeface="Arial" panose="020B0604020202020204"/>
                <a:ea typeface="微软雅黑" panose="020B0503020204020204" charset="-122"/>
              </a:rPr>
              <a:t>CFG</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dirty="0">
                <a:solidFill>
                  <a:srgbClr val="404040"/>
                </a:solidFill>
                <a:latin typeface="Arial" panose="020B0604020202020204"/>
                <a:ea typeface="微软雅黑" panose="020B0503020204020204" charset="-122"/>
              </a:rPr>
              <a:t>3.</a:t>
            </a:r>
            <a:r>
              <a:rPr lang="zh-CN" altLang="en-US" sz="1200" b="1"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rPr>
              <a:t>40</a:t>
            </a:r>
            <a:r>
              <a:rPr lang="zh-CN" altLang="en-US" sz="1200" b="1" spc="-1" dirty="0">
                <a:solidFill>
                  <a:srgbClr val="404040"/>
                </a:solidFill>
                <a:latin typeface="Arial" panose="020B0604020202020204"/>
                <a:ea typeface="微软雅黑" panose="020B0503020204020204" charset="-122"/>
              </a:rPr>
              <a:t>分）给定一个函数定义，自动高亮显示该函数部分的</a:t>
            </a:r>
            <a:r>
              <a:rPr lang="en-US" altLang="zh-CN" sz="1200" b="1" spc="-1" dirty="0">
                <a:solidFill>
                  <a:srgbClr val="404040"/>
                </a:solidFill>
                <a:latin typeface="Arial" panose="020B0604020202020204"/>
                <a:ea typeface="微软雅黑" panose="020B0503020204020204" charset="-122"/>
              </a:rPr>
              <a:t>CFG</a:t>
            </a:r>
            <a:r>
              <a:rPr lang="zh-CN" altLang="en-US" sz="1200" b="1"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rPr>
              <a:t>Basic Block</a:t>
            </a:r>
            <a:r>
              <a:rPr lang="zh-CN" altLang="en-US" sz="1200" b="1" spc="-1" dirty="0">
                <a:solidFill>
                  <a:srgbClr val="404040"/>
                </a:solidFill>
                <a:latin typeface="Arial" panose="020B0604020202020204"/>
                <a:ea typeface="微软雅黑" panose="020B0503020204020204" charset="-122"/>
              </a:rPr>
              <a:t>数量，分枝数量，函数定义所在的源码文件路径，以及调用该函数的其他函数列表，且反应速度应足够快</a:t>
            </a:r>
            <a:endParaRPr lang="en-US" altLang="zh-CN" sz="1200" b="1"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4. </a:t>
            </a:r>
            <a:r>
              <a:rPr lang="zh-CN" altLang="en-US" sz="1200" b="1" strike="noStrike"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rPr>
              <a:t>2</a:t>
            </a:r>
            <a:r>
              <a:rPr lang="en-US" altLang="zh-CN" sz="1200" b="1" strike="noStrike" spc="-1" dirty="0">
                <a:solidFill>
                  <a:srgbClr val="404040"/>
                </a:solidFill>
                <a:latin typeface="Arial" panose="020B0604020202020204"/>
                <a:ea typeface="微软雅黑" panose="020B0503020204020204" charset="-122"/>
              </a:rPr>
              <a:t>0</a:t>
            </a:r>
            <a:r>
              <a:rPr lang="zh-CN" altLang="en-US" sz="1200" b="1" strike="noStrike" spc="-1" dirty="0">
                <a:solidFill>
                  <a:srgbClr val="404040"/>
                </a:solidFill>
                <a:latin typeface="Arial" panose="020B0604020202020204"/>
                <a:ea typeface="微软雅黑" panose="020B0503020204020204" charset="-122"/>
              </a:rPr>
              <a:t>分）书面</a:t>
            </a:r>
            <a:r>
              <a:rPr lang="en-US" altLang="zh-CN" sz="1200" b="1" strike="noStrike" spc="-1" dirty="0">
                <a:solidFill>
                  <a:srgbClr val="404040"/>
                </a:solidFill>
                <a:latin typeface="Arial" panose="020B0604020202020204"/>
                <a:ea typeface="微软雅黑" panose="020B0503020204020204" charset="-122"/>
              </a:rPr>
              <a:t>&amp;</a:t>
            </a:r>
            <a:r>
              <a:rPr lang="zh-CN" altLang="en-US" sz="1200" b="1" strike="noStrike" spc="-1" dirty="0">
                <a:solidFill>
                  <a:srgbClr val="404040"/>
                </a:solidFill>
                <a:latin typeface="Arial" panose="020B0604020202020204"/>
                <a:ea typeface="微软雅黑" panose="020B0503020204020204" charset="-122"/>
              </a:rPr>
              <a:t>口头实验报告。</a:t>
            </a:r>
            <a:r>
              <a:rPr lang="zh-CN" altLang="en-US" sz="1200" b="1" strike="noStrike" spc="-1" dirty="0">
                <a:solidFill>
                  <a:srgbClr val="404040"/>
                </a:solidFill>
                <a:ea typeface="微软雅黑" panose="020B0503020204020204" charset="-122"/>
              </a:rPr>
              <a:t>实验总分不超过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altLang="zh-CN" sz="1100" b="0" strike="noStrike" spc="-1" dirty="0"/>
          </a:p>
          <a:p>
            <a:pPr lvl="1">
              <a:lnSpc>
                <a:spcPct val="120000"/>
              </a:lnSpc>
              <a:spcBef>
                <a:spcPts val="575"/>
              </a:spcBef>
              <a:buClr>
                <a:srgbClr val="404040"/>
              </a:buClr>
            </a:pPr>
            <a:endParaRPr lang="en-US" sz="1200" b="0" strike="noStrike" spc="-1" dirty="0">
              <a:latin typeface="Arial" panose="020B0604020202020204"/>
            </a:endParaRPr>
          </a:p>
        </p:txBody>
      </p:sp>
      <p:sp>
        <p:nvSpPr>
          <p:cNvPr id="2" name="文本框 1"/>
          <p:cNvSpPr txBox="1"/>
          <p:nvPr/>
        </p:nvSpPr>
        <p:spPr>
          <a:xfrm>
            <a:off x="2333002" y="5214104"/>
            <a:ext cx="4147289" cy="369332"/>
          </a:xfrm>
          <a:prstGeom prst="rect">
            <a:avLst/>
          </a:prstGeom>
          <a:noFill/>
        </p:spPr>
        <p:txBody>
          <a:bodyPr wrap="none" rtlCol="0">
            <a:spAutoFit/>
          </a:bodyPr>
          <a:lstStyle/>
          <a:p>
            <a:r>
              <a:rPr lang="zh-CN" altLang="en-US" dirty="0"/>
              <a:t>实现环境：傲来操作系统（</a:t>
            </a:r>
            <a:r>
              <a:rPr lang="en-US" altLang="zh-CN" dirty="0">
                <a:hlinkClick r:id="rId1"/>
              </a:rPr>
              <a:t> </a:t>
            </a:r>
            <a:r>
              <a:rPr lang="en-US" altLang="zh-CN" dirty="0" err="1">
                <a:hlinkClick r:id="rId1"/>
              </a:rPr>
              <a:t>EulixOS</a:t>
            </a:r>
            <a:r>
              <a:rPr lang="en-US" altLang="zh-CN" dirty="0">
                <a:hlinkClick r:id="rId1"/>
              </a:rPr>
              <a:t> </a:t>
            </a:r>
            <a:r>
              <a:rPr lang="zh-CN" altLang="en-US" dirty="0"/>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2800" b="1" strike="noStrike" spc="-1" dirty="0">
                <a:solidFill>
                  <a:srgbClr val="BE384B"/>
                </a:solidFill>
                <a:latin typeface="Arial" panose="020B0604020202020204"/>
                <a:ea typeface="微软雅黑" panose="020B0503020204020204" charset="-122"/>
              </a:rPr>
              <a:t>实验</a:t>
            </a:r>
            <a:r>
              <a:rPr lang="en-US" altLang="zh-CN" sz="2800" b="1" spc="-1" dirty="0">
                <a:solidFill>
                  <a:srgbClr val="BE384B"/>
                </a:solidFill>
                <a:latin typeface="Arial" panose="020B0604020202020204"/>
                <a:ea typeface="微软雅黑" panose="020B0503020204020204" charset="-122"/>
              </a:rPr>
              <a:t>1</a:t>
            </a:r>
            <a:r>
              <a:rPr lang="zh-CN" altLang="en-US" sz="2800" b="1" strike="noStrike" spc="-1" dirty="0">
                <a:solidFill>
                  <a:srgbClr val="BE384B"/>
                </a:solidFill>
                <a:latin typeface="Arial" panose="020B0604020202020204"/>
                <a:ea typeface="微软雅黑" panose="020B0503020204020204" charset="-122"/>
              </a:rPr>
              <a:t>：</a:t>
            </a:r>
            <a:r>
              <a:rPr lang="en-US" altLang="zh-CN" sz="2800" b="1" strike="noStrike" spc="-1" dirty="0">
                <a:solidFill>
                  <a:srgbClr val="BE384B"/>
                </a:solidFill>
                <a:latin typeface="Arial" panose="020B0604020202020204"/>
                <a:ea typeface="微软雅黑" panose="020B0503020204020204" charset="-122"/>
              </a:rPr>
              <a:t>RISC-V</a:t>
            </a:r>
            <a:r>
              <a:rPr lang="zh-CN" altLang="en-US" sz="2800" b="1" strike="noStrike" spc="-1" dirty="0">
                <a:solidFill>
                  <a:srgbClr val="BE384B"/>
                </a:solidFill>
                <a:latin typeface="Arial" panose="020B0604020202020204"/>
                <a:ea typeface="微软雅黑" panose="020B0503020204020204" charset="-122"/>
              </a:rPr>
              <a:t>平台端云协同推理计算应用</a:t>
            </a:r>
            <a:br>
              <a:rPr lang="zh-CN" altLang="en-US" sz="2800" b="1" strike="noStrike" spc="-1" dirty="0">
                <a:solidFill>
                  <a:srgbClr val="BE384B"/>
                </a:solidFill>
                <a:latin typeface="Arial" panose="020B0604020202020204"/>
                <a:ea typeface="微软雅黑" panose="020B0503020204020204" charset="-122"/>
              </a:rPr>
            </a:br>
            <a:r>
              <a:rPr lang="zh-CN" altLang="en-US" sz="2800" b="1" strike="noStrike" spc="-1" dirty="0">
                <a:solidFill>
                  <a:srgbClr val="BE384B"/>
                </a:solidFill>
                <a:latin typeface="Arial" panose="020B0604020202020204"/>
                <a:ea typeface="微软雅黑" panose="020B0503020204020204" charset="-122"/>
              </a:rPr>
              <a:t>（</a:t>
            </a:r>
            <a:r>
              <a:rPr lang="en-US" altLang="zh-CN" sz="2800" b="1" spc="-1" dirty="0">
                <a:solidFill>
                  <a:srgbClr val="BE384B"/>
                </a:solidFill>
                <a:latin typeface="Arial" panose="020B0604020202020204"/>
                <a:ea typeface="微软雅黑" panose="020B0503020204020204" charset="-122"/>
              </a:rPr>
              <a:t>2</a:t>
            </a:r>
            <a:r>
              <a:rPr lang="zh-CN" altLang="en-US" sz="2800" b="1" strike="noStrike" spc="-1" dirty="0">
                <a:solidFill>
                  <a:srgbClr val="BE384B"/>
                </a:solidFill>
                <a:latin typeface="Arial" panose="020B0604020202020204"/>
                <a:ea typeface="微软雅黑" panose="020B0503020204020204" charset="-122"/>
              </a:rPr>
              <a:t>组，每组</a:t>
            </a:r>
            <a:r>
              <a:rPr lang="en-US" altLang="zh-CN" sz="2800" b="1" strike="noStrike" spc="-1" dirty="0">
                <a:solidFill>
                  <a:srgbClr val="BE384B"/>
                </a:solidFill>
                <a:latin typeface="Arial" panose="020B0604020202020204"/>
                <a:ea typeface="微软雅黑" panose="020B0503020204020204" charset="-122"/>
              </a:rPr>
              <a:t>3</a:t>
            </a:r>
            <a:r>
              <a:rPr lang="zh-CN" altLang="en-US" sz="2800" b="1" strike="noStrike" spc="-1" dirty="0">
                <a:solidFill>
                  <a:srgbClr val="BE384B"/>
                </a:solidFill>
                <a:latin typeface="Arial" panose="020B0604020202020204"/>
                <a:ea typeface="微软雅黑" panose="020B0503020204020204" charset="-122"/>
              </a:rPr>
              <a:t>人）</a:t>
            </a:r>
            <a:endParaRPr lang="en-US" altLang="zh-CN" sz="2800" b="1" strike="noStrike" spc="-1" dirty="0" err="1">
              <a:solidFill>
                <a:srgbClr val="BE384B"/>
              </a:solidFill>
              <a:latin typeface="Arial" panose="020B0604020202020204"/>
              <a:ea typeface="微软雅黑" panose="020B0503020204020204" charset="-122"/>
            </a:endParaRPr>
          </a:p>
        </p:txBody>
      </p:sp>
      <p:sp>
        <p:nvSpPr>
          <p:cNvPr id="229" name="PlaceHolder 40"/>
          <p:cNvSpPr/>
          <p:nvPr/>
        </p:nvSpPr>
        <p:spPr>
          <a:xfrm>
            <a:off x="414655" y="1177925"/>
            <a:ext cx="8227060" cy="43002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pc="-1" dirty="0">
                <a:solidFill>
                  <a:srgbClr val="404040"/>
                </a:solidFill>
                <a:latin typeface="Arial" panose="020B0604020202020204"/>
                <a:ea typeface="微软雅黑" panose="020B0503020204020204" charset="-122"/>
              </a:rPr>
              <a:t>任务描述</a:t>
            </a:r>
            <a:endParaRPr lang="zh-CN" altLang="en-US" sz="14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熟悉如意</a:t>
            </a:r>
            <a:r>
              <a:rPr lang="en-US" altLang="zh-CN" sz="1200" b="1" strike="noStrike" spc="-1" dirty="0">
                <a:solidFill>
                  <a:srgbClr val="404040"/>
                </a:solidFill>
                <a:latin typeface="Arial" panose="020B0604020202020204"/>
                <a:ea typeface="微软雅黑" panose="020B0503020204020204" charset="-122"/>
              </a:rPr>
              <a:t>Book</a:t>
            </a:r>
            <a:r>
              <a:rPr lang="zh-CN" altLang="en-US" sz="1200" b="1" strike="noStrike" spc="-1" dirty="0">
                <a:solidFill>
                  <a:srgbClr val="404040"/>
                </a:solidFill>
                <a:latin typeface="Arial" panose="020B0604020202020204"/>
                <a:ea typeface="微软雅黑" panose="020B0503020204020204" charset="-122"/>
              </a:rPr>
              <a:t>甲辰版</a:t>
            </a:r>
            <a:r>
              <a:rPr lang="en-US" altLang="zh-CN" sz="1200" b="1" strike="noStrike" spc="-1" dirty="0" err="1">
                <a:solidFill>
                  <a:srgbClr val="404040"/>
                </a:solidFill>
                <a:latin typeface="Arial" panose="020B0604020202020204"/>
                <a:ea typeface="微软雅黑" panose="020B0503020204020204" charset="-122"/>
              </a:rPr>
              <a:t>openEuler</a:t>
            </a:r>
            <a:r>
              <a:rPr lang="zh-CN" altLang="en-US" sz="1200" b="1" strike="noStrike" spc="-1" dirty="0">
                <a:solidFill>
                  <a:srgbClr val="404040"/>
                </a:solidFill>
                <a:latin typeface="Arial" panose="020B0604020202020204"/>
                <a:ea typeface="微软雅黑" panose="020B0503020204020204" charset="-122"/>
              </a:rPr>
              <a:t>平台支持的</a:t>
            </a:r>
            <a:r>
              <a:rPr lang="en-US" altLang="zh-CN" sz="1200" b="1" strike="noStrike" spc="-1" dirty="0">
                <a:solidFill>
                  <a:srgbClr val="404040"/>
                </a:solidFill>
                <a:latin typeface="Arial" panose="020B0604020202020204"/>
                <a:ea typeface="微软雅黑" panose="020B0503020204020204" charset="-122"/>
              </a:rPr>
              <a:t>NPU Demo</a:t>
            </a:r>
            <a:r>
              <a:rPr lang="zh-CN" altLang="en-US" sz="1200" b="1" strike="noStrike" spc="-1" dirty="0">
                <a:solidFill>
                  <a:srgbClr val="404040"/>
                </a:solidFill>
                <a:latin typeface="Arial" panose="020B0604020202020204"/>
                <a:ea typeface="微软雅黑" panose="020B0503020204020204" charset="-122"/>
              </a:rPr>
              <a:t>，确实智能计算使用的模型类型（大语言模型、图像分类、目标识别）。</a:t>
            </a:r>
            <a:endParaRPr lang="en-US" altLang="zh-CN" sz="12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highlight>
                  <a:srgbClr val="FFFF00"/>
                </a:highlight>
                <a:latin typeface="Arial" panose="020B0604020202020204"/>
                <a:ea typeface="微软雅黑" panose="020B0503020204020204" charset="-122"/>
              </a:rPr>
              <a:t>设计端云协同智能计算应用方案。</a:t>
            </a:r>
            <a:r>
              <a:rPr lang="en-US" altLang="zh-CN" sz="1200" b="1" strike="noStrike" spc="-1" dirty="0" err="1">
                <a:solidFill>
                  <a:srgbClr val="404040"/>
                </a:solidFill>
                <a:highlight>
                  <a:srgbClr val="FFFF00"/>
                </a:highlight>
                <a:latin typeface="Arial" panose="020B0604020202020204"/>
                <a:ea typeface="微软雅黑" panose="020B0503020204020204" charset="-122"/>
              </a:rPr>
              <a:t>openEuler</a:t>
            </a:r>
            <a:r>
              <a:rPr lang="zh-CN" altLang="en-US" sz="1200" b="1" strike="noStrike" spc="-1" dirty="0">
                <a:solidFill>
                  <a:srgbClr val="404040"/>
                </a:solidFill>
                <a:highlight>
                  <a:srgbClr val="FFFF00"/>
                </a:highlight>
                <a:latin typeface="Arial" panose="020B0604020202020204"/>
                <a:ea typeface="微软雅黑" panose="020B0503020204020204" charset="-122"/>
              </a:rPr>
              <a:t>平台作为云，运行基于</a:t>
            </a:r>
            <a:r>
              <a:rPr lang="en-US" altLang="zh-CN" sz="1200" b="1" strike="noStrike" spc="-1" dirty="0">
                <a:solidFill>
                  <a:srgbClr val="404040"/>
                </a:solidFill>
                <a:highlight>
                  <a:srgbClr val="FFFF00"/>
                </a:highlight>
                <a:latin typeface="Arial" panose="020B0604020202020204"/>
                <a:ea typeface="微软雅黑" panose="020B0503020204020204" charset="-122"/>
              </a:rPr>
              <a:t>NPU</a:t>
            </a:r>
            <a:r>
              <a:rPr lang="zh-CN" altLang="en-US" sz="1200" b="1" strike="noStrike" spc="-1" dirty="0">
                <a:solidFill>
                  <a:srgbClr val="404040"/>
                </a:solidFill>
                <a:highlight>
                  <a:srgbClr val="FFFF00"/>
                </a:highlight>
                <a:latin typeface="Arial" panose="020B0604020202020204"/>
                <a:ea typeface="微软雅黑" panose="020B0503020204020204" charset="-122"/>
              </a:rPr>
              <a:t>的智能计算；</a:t>
            </a:r>
            <a:r>
              <a:rPr lang="en-US" altLang="zh-CN" sz="1200" b="1" strike="noStrike" spc="-1" dirty="0" err="1">
                <a:solidFill>
                  <a:srgbClr val="404040"/>
                </a:solidFill>
                <a:highlight>
                  <a:srgbClr val="FFFF00"/>
                </a:highlight>
                <a:latin typeface="Arial" panose="020B0604020202020204"/>
                <a:ea typeface="微软雅黑" panose="020B0503020204020204" charset="-122"/>
              </a:rPr>
              <a:t>OpenHarmony</a:t>
            </a:r>
            <a:r>
              <a:rPr lang="zh-CN" altLang="en-US" sz="1200" b="1" strike="noStrike" spc="-1" dirty="0">
                <a:solidFill>
                  <a:srgbClr val="404040"/>
                </a:solidFill>
                <a:highlight>
                  <a:srgbClr val="FFFF00"/>
                </a:highlight>
                <a:latin typeface="Arial" panose="020B0604020202020204"/>
                <a:ea typeface="微软雅黑" panose="020B0503020204020204" charset="-122"/>
              </a:rPr>
              <a:t>平台作为端，设计前端应用实现用户交互。</a:t>
            </a:r>
            <a:endParaRPr lang="en-US" altLang="zh-CN" sz="1200" b="1" strike="noStrike" spc="-1" dirty="0">
              <a:solidFill>
                <a:srgbClr val="404040"/>
              </a:solidFill>
              <a:highlight>
                <a:srgbClr val="FFFF00"/>
              </a:highlight>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开发</a:t>
            </a:r>
            <a:r>
              <a:rPr lang="en-US" altLang="zh-CN" sz="1200" b="1" strike="noStrike" spc="-1" dirty="0" err="1">
                <a:solidFill>
                  <a:srgbClr val="404040"/>
                </a:solidFill>
                <a:latin typeface="Arial" panose="020B0604020202020204"/>
                <a:ea typeface="微软雅黑" panose="020B0503020204020204" charset="-122"/>
              </a:rPr>
              <a:t>OpenHarmony</a:t>
            </a:r>
            <a:r>
              <a:rPr lang="en-US" altLang="zh-CN" sz="1200" b="1" strike="noStrike" spc="-1" dirty="0">
                <a:solidFill>
                  <a:srgbClr val="404040"/>
                </a:solidFill>
                <a:latin typeface="Arial" panose="020B0604020202020204"/>
                <a:ea typeface="微软雅黑" panose="020B0503020204020204" charset="-122"/>
              </a:rPr>
              <a:t> </a:t>
            </a:r>
            <a:r>
              <a:rPr lang="zh-CN" altLang="en-US" sz="1200" b="1" strike="noStrike" spc="-1" dirty="0">
                <a:solidFill>
                  <a:srgbClr val="404040"/>
                </a:solidFill>
                <a:latin typeface="Arial" panose="020B0604020202020204"/>
                <a:ea typeface="微软雅黑" panose="020B0503020204020204" charset="-122"/>
              </a:rPr>
              <a:t>前端</a:t>
            </a:r>
            <a:r>
              <a:rPr lang="en-US" altLang="zh-CN" sz="1200" b="1" strike="noStrike" spc="-1" dirty="0">
                <a:solidFill>
                  <a:srgbClr val="404040"/>
                </a:solidFill>
                <a:latin typeface="Arial" panose="020B0604020202020204"/>
                <a:ea typeface="微软雅黑" panose="020B0503020204020204" charset="-122"/>
              </a:rPr>
              <a:t>APP</a:t>
            </a:r>
            <a:r>
              <a:rPr lang="zh-CN" altLang="en-US" sz="1200" b="1" strike="noStrike" spc="-1" dirty="0">
                <a:solidFill>
                  <a:srgbClr val="404040"/>
                </a:solidFill>
                <a:latin typeface="Arial" panose="020B0604020202020204"/>
                <a:ea typeface="微软雅黑" panose="020B0503020204020204" charset="-122"/>
              </a:rPr>
              <a:t>和</a:t>
            </a:r>
            <a:r>
              <a:rPr lang="en-US" altLang="zh-CN" sz="1200" b="1" strike="noStrike" spc="-1" dirty="0" err="1">
                <a:solidFill>
                  <a:srgbClr val="404040"/>
                </a:solidFill>
                <a:latin typeface="Arial" panose="020B0604020202020204"/>
                <a:ea typeface="微软雅黑" panose="020B0503020204020204" charset="-122"/>
              </a:rPr>
              <a:t>openEuler</a:t>
            </a:r>
            <a:r>
              <a:rPr lang="zh-CN" altLang="en-US" sz="1200" b="1" strike="noStrike" spc="-1" dirty="0">
                <a:solidFill>
                  <a:srgbClr val="404040"/>
                </a:solidFill>
                <a:latin typeface="Arial" panose="020B0604020202020204"/>
                <a:ea typeface="微软雅黑" panose="020B0503020204020204" charset="-122"/>
              </a:rPr>
              <a:t>智能计算服务，并分别部署。</a:t>
            </a:r>
            <a:endParaRPr lang="en-US" altLang="zh-CN" sz="1200" b="1" spc="-1" dirty="0">
              <a:solidFill>
                <a:srgbClr val="404040"/>
              </a:solidFill>
              <a:latin typeface="Arial" panose="020B0604020202020204"/>
              <a:ea typeface="微软雅黑" panose="020B0503020204020204" charset="-122"/>
            </a:endParaRPr>
          </a:p>
          <a:p>
            <a:pPr indent="0">
              <a:lnSpc>
                <a:spcPct val="120000"/>
              </a:lnSpc>
              <a:spcBef>
                <a:spcPts val="575"/>
              </a:spcBef>
              <a:buClr>
                <a:srgbClr val="404040"/>
              </a:buClr>
              <a:buNone/>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云侧</a:t>
            </a:r>
            <a:r>
              <a:rPr lang="en-US" altLang="zh-CN" sz="1200" b="1" strike="noStrike" spc="-1" dirty="0" err="1">
                <a:solidFill>
                  <a:srgbClr val="404040"/>
                </a:solidFill>
                <a:ea typeface="微软雅黑" panose="020B0503020204020204" charset="-122"/>
              </a:rPr>
              <a:t>openEuler</a:t>
            </a:r>
            <a:r>
              <a:rPr lang="zh-CN" altLang="en-US" sz="1200" b="1" strike="noStrike" spc="-1" dirty="0">
                <a:solidFill>
                  <a:srgbClr val="404040"/>
                </a:solidFill>
                <a:ea typeface="微软雅黑" panose="020B0503020204020204" charset="-122"/>
              </a:rPr>
              <a:t>平台基于</a:t>
            </a:r>
            <a:r>
              <a:rPr lang="en-US" altLang="zh-CN" sz="1200" b="1" strike="noStrike" spc="-1" dirty="0">
                <a:solidFill>
                  <a:srgbClr val="404040"/>
                </a:solidFill>
                <a:ea typeface="微软雅黑" panose="020B0503020204020204" charset="-122"/>
              </a:rPr>
              <a:t>NPU</a:t>
            </a:r>
            <a:r>
              <a:rPr lang="zh-CN" altLang="en-US" sz="1200" b="1" strike="noStrike" spc="-1" dirty="0">
                <a:solidFill>
                  <a:srgbClr val="404040"/>
                </a:solidFill>
                <a:ea typeface="微软雅黑" panose="020B0503020204020204" charset="-122"/>
              </a:rPr>
              <a:t>的推理计算</a:t>
            </a:r>
            <a:r>
              <a:rPr lang="en-US" altLang="zh-CN" sz="1200" b="1" strike="noStrike" spc="-1" dirty="0">
                <a:solidFill>
                  <a:srgbClr val="404040"/>
                </a:solidFill>
                <a:ea typeface="微软雅黑" panose="020B0503020204020204" charset="-122"/>
              </a:rPr>
              <a:t>demo</a:t>
            </a:r>
            <a:r>
              <a:rPr lang="zh-CN" altLang="en-US" sz="1200" b="1" strike="noStrike" spc="-1" dirty="0">
                <a:solidFill>
                  <a:srgbClr val="404040"/>
                </a:solidFill>
                <a:ea typeface="微软雅黑" panose="020B0503020204020204" charset="-122"/>
              </a:rPr>
              <a:t>正常运行。（</a:t>
            </a:r>
            <a:r>
              <a:rPr lang="en-US" altLang="zh-CN" sz="1200" b="1" strike="noStrike" spc="-1" dirty="0">
                <a:solidFill>
                  <a:srgbClr val="404040"/>
                </a:solidFill>
                <a:ea typeface="微软雅黑" panose="020B0503020204020204" charset="-122"/>
              </a:rPr>
              <a:t>10</a:t>
            </a:r>
            <a:r>
              <a:rPr lang="zh-CN" altLang="en-US" sz="1200" b="1" strike="noStrike" spc="-1" dirty="0">
                <a:solidFill>
                  <a:srgbClr val="404040"/>
                </a:solidFill>
                <a:ea typeface="微软雅黑" panose="020B0503020204020204" charset="-122"/>
              </a:rPr>
              <a:t>分）</a:t>
            </a:r>
            <a:endParaRPr lang="en-US" altLang="zh-CN" sz="1200" b="1" strike="noStrike"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实现云侧推理计算服务。（</a:t>
            </a:r>
            <a:r>
              <a:rPr lang="en-US" altLang="zh-CN" sz="1200" b="1" strike="noStrike" spc="-1" dirty="0">
                <a:solidFill>
                  <a:srgbClr val="404040"/>
                </a:solidFill>
                <a:ea typeface="微软雅黑" panose="020B0503020204020204" charset="-122"/>
              </a:rPr>
              <a:t>20</a:t>
            </a:r>
            <a:r>
              <a:rPr lang="zh-CN" altLang="en-US" sz="1200" b="1" strike="noStrike" spc="-1" dirty="0">
                <a:solidFill>
                  <a:srgbClr val="404040"/>
                </a:solidFill>
                <a:ea typeface="微软雅黑" panose="020B0503020204020204" charset="-122"/>
              </a:rPr>
              <a:t>分）</a:t>
            </a:r>
            <a:endParaRPr lang="en-US" altLang="zh-CN" sz="1200" b="1" strike="noStrike"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结合推理计算场景，完成</a:t>
            </a:r>
            <a:r>
              <a:rPr lang="en-US" altLang="zh-CN" sz="1200" b="1" strike="noStrike" spc="-1" dirty="0" err="1">
                <a:solidFill>
                  <a:srgbClr val="404040"/>
                </a:solidFill>
                <a:ea typeface="微软雅黑" panose="020B0503020204020204" charset="-122"/>
              </a:rPr>
              <a:t>OpenHarmony</a:t>
            </a:r>
            <a:r>
              <a:rPr lang="en-US" altLang="zh-CN" sz="1200" b="1" strike="noStrike" spc="-1" dirty="0">
                <a:solidFill>
                  <a:srgbClr val="404040"/>
                </a:solidFill>
                <a:ea typeface="微软雅黑" panose="020B0503020204020204" charset="-122"/>
              </a:rPr>
              <a:t> APP</a:t>
            </a:r>
            <a:r>
              <a:rPr lang="zh-CN" altLang="en-US" sz="1200" b="1" strike="noStrike" spc="-1" dirty="0">
                <a:solidFill>
                  <a:srgbClr val="404040"/>
                </a:solidFill>
                <a:ea typeface="微软雅黑" panose="020B0503020204020204" charset="-122"/>
              </a:rPr>
              <a:t>开发，界面简洁、交互逻辑清晰。（</a:t>
            </a:r>
            <a:r>
              <a:rPr lang="en-US" altLang="zh-CN" sz="1200" b="1" strike="noStrike" spc="-1" dirty="0">
                <a:solidFill>
                  <a:srgbClr val="404040"/>
                </a:solidFill>
                <a:ea typeface="微软雅黑" panose="020B0503020204020204" charset="-122"/>
              </a:rPr>
              <a:t>30</a:t>
            </a:r>
            <a:r>
              <a:rPr lang="zh-CN" altLang="en-US" sz="1200" b="1" strike="noStrike" spc="-1" dirty="0">
                <a:solidFill>
                  <a:srgbClr val="404040"/>
                </a:solidFill>
                <a:ea typeface="微软雅黑" panose="020B0503020204020204" charset="-122"/>
              </a:rPr>
              <a:t>分）</a:t>
            </a:r>
            <a:endParaRPr lang="en-US" altLang="zh-CN" sz="1200" b="1" strike="noStrike"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端云协同推理计算应用正常运行。（</a:t>
            </a:r>
            <a:r>
              <a:rPr lang="en-US" altLang="zh-CN" sz="1200" b="1" strike="noStrike" spc="-1" dirty="0">
                <a:solidFill>
                  <a:srgbClr val="404040"/>
                </a:solidFill>
                <a:ea typeface="微软雅黑" panose="020B0503020204020204" charset="-122"/>
              </a:rPr>
              <a:t>20</a:t>
            </a:r>
            <a:r>
              <a:rPr lang="zh-CN" altLang="en-US" sz="1200" b="1" strike="noStrike" spc="-1" dirty="0">
                <a:solidFill>
                  <a:srgbClr val="404040"/>
                </a:solidFill>
                <a:ea typeface="微软雅黑" panose="020B0503020204020204" charset="-122"/>
              </a:rPr>
              <a:t>分）</a:t>
            </a:r>
            <a:endParaRPr lang="en-US" altLang="zh-CN" sz="1200" b="1" strike="noStrike"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提交开发设计文档和代码。（</a:t>
            </a:r>
            <a:r>
              <a:rPr lang="en-US" altLang="zh-CN" sz="1200" b="1" strike="noStrike" spc="-1" dirty="0">
                <a:solidFill>
                  <a:srgbClr val="404040"/>
                </a:solidFill>
                <a:ea typeface="微软雅黑" panose="020B0503020204020204" charset="-122"/>
              </a:rPr>
              <a:t>20</a:t>
            </a:r>
            <a:r>
              <a:rPr lang="zh-CN" altLang="en-US" sz="1200" b="1" strike="noStrike" spc="-1" dirty="0">
                <a:solidFill>
                  <a:srgbClr val="404040"/>
                </a:solidFill>
                <a:ea typeface="微软雅黑" panose="020B0503020204020204" charset="-122"/>
              </a:rPr>
              <a:t>分）</a:t>
            </a:r>
            <a:endParaRPr lang="en-US" altLang="zh-CN" sz="1200" b="1" strike="noStrike" spc="-1" dirty="0">
              <a:solidFill>
                <a:srgbClr val="404040"/>
              </a:solidFill>
              <a:ea typeface="微软雅黑" panose="020B0503020204020204" charset="-122"/>
            </a:endParaRPr>
          </a:p>
          <a:p>
            <a:pPr lvl="1">
              <a:lnSpc>
                <a:spcPct val="120000"/>
              </a:lnSpc>
              <a:spcBef>
                <a:spcPts val="575"/>
              </a:spcBef>
              <a:buClr>
                <a:srgbClr val="404040"/>
              </a:buClr>
            </a:pPr>
            <a:r>
              <a:rPr kumimoji="0" lang="zh-CN" altLang="en-US" sz="1200" b="1" i="0" u="none" strike="noStrike" kern="1200" cap="none" spc="-1" normalizeH="0" baseline="0" noProof="0" dirty="0">
                <a:ln>
                  <a:noFill/>
                </a:ln>
                <a:solidFill>
                  <a:srgbClr val="404040"/>
                </a:solidFill>
                <a:effectLst/>
                <a:uLnTx/>
                <a:uFillTx/>
                <a:latin typeface="Arial" panose="020B0604020202020204"/>
                <a:ea typeface="微软雅黑" panose="020B0503020204020204" charset="-122"/>
              </a:rPr>
              <a:t>实验总分不超过</a:t>
            </a:r>
            <a:r>
              <a:rPr kumimoji="0" lang="en-US" altLang="zh-CN" sz="1200" b="1" i="0" u="none" strike="noStrike" kern="1200" cap="none" spc="-1" normalizeH="0" baseline="0" noProof="0" dirty="0">
                <a:ln>
                  <a:noFill/>
                </a:ln>
                <a:solidFill>
                  <a:srgbClr val="404040"/>
                </a:solidFill>
                <a:effectLst/>
                <a:uLnTx/>
                <a:uFillTx/>
                <a:latin typeface="Arial" panose="020B0604020202020204"/>
                <a:ea typeface="微软雅黑" panose="020B0503020204020204" charset="-122"/>
              </a:rPr>
              <a:t>100</a:t>
            </a:r>
            <a:r>
              <a:rPr kumimoji="0" lang="zh-CN" altLang="en-US" sz="1200" b="1" i="0" u="none" strike="noStrike" kern="1200" cap="none" spc="-1" normalizeH="0" baseline="0" noProof="0" dirty="0">
                <a:ln>
                  <a:noFill/>
                </a:ln>
                <a:solidFill>
                  <a:srgbClr val="404040"/>
                </a:solidFill>
                <a:effectLst/>
                <a:uLnTx/>
                <a:uFillTx/>
                <a:latin typeface="Arial" panose="020B0604020202020204"/>
                <a:ea typeface="微软雅黑" panose="020B0503020204020204" charset="-122"/>
              </a:rPr>
              <a:t>分。</a:t>
            </a:r>
            <a:endParaRPr kumimoji="0" lang="zh-CN" altLang="en-US" sz="1200" b="1" i="0" u="none" strike="noStrike" kern="1200" cap="none" spc="-1" normalizeH="0" baseline="0" noProof="0" dirty="0">
              <a:ln>
                <a:noFill/>
              </a:ln>
              <a:solidFill>
                <a:srgbClr val="404040"/>
              </a:solidFill>
              <a:effectLst/>
              <a:uLnTx/>
              <a:uFillTx/>
              <a:latin typeface="Arial" panose="020B0604020202020204"/>
              <a:ea typeface="微软雅黑" panose="020B0503020204020204" charset="-122"/>
            </a:endParaRPr>
          </a:p>
          <a:p>
            <a:pPr lvl="1" indent="0">
              <a:lnSpc>
                <a:spcPct val="120000"/>
              </a:lnSpc>
              <a:spcBef>
                <a:spcPts val="575"/>
              </a:spcBef>
              <a:buClr>
                <a:srgbClr val="404040"/>
              </a:buClr>
              <a:buNone/>
            </a:pPr>
            <a:endParaRPr lang="en-US" altLang="zh-CN" sz="1200" b="1" strike="noStrike" spc="-1" dirty="0">
              <a:solidFill>
                <a:srgbClr val="404040"/>
              </a:solidFill>
              <a:latin typeface="Arial" panose="020B0604020202020204"/>
              <a:ea typeface="微软雅黑" panose="020B0503020204020204" charset="-122"/>
            </a:endParaRPr>
          </a:p>
          <a:p>
            <a:pPr lvl="1" indent="0">
              <a:lnSpc>
                <a:spcPct val="120000"/>
              </a:lnSpc>
              <a:spcBef>
                <a:spcPts val="575"/>
              </a:spcBef>
              <a:buClr>
                <a:srgbClr val="404040"/>
              </a:buClr>
              <a:buNone/>
            </a:pPr>
            <a:endParaRPr lang="en-US" sz="1200" b="0" strike="noStrike" spc="-1" dirty="0">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2800" b="1" strike="noStrike" spc="-1" dirty="0">
                <a:solidFill>
                  <a:srgbClr val="BE384B"/>
                </a:solidFill>
                <a:latin typeface="Arial" panose="020B0604020202020204"/>
                <a:ea typeface="微软雅黑" panose="020B0503020204020204" charset="-122"/>
              </a:rPr>
              <a:t>实验</a:t>
            </a:r>
            <a:r>
              <a:rPr lang="en-US" altLang="zh-CN" sz="2800" b="1" strike="noStrike" spc="-1" dirty="0">
                <a:solidFill>
                  <a:srgbClr val="BE384B"/>
                </a:solidFill>
                <a:latin typeface="Arial" panose="020B0604020202020204"/>
                <a:ea typeface="微软雅黑" panose="020B0503020204020204" charset="-122"/>
              </a:rPr>
              <a:t>2</a:t>
            </a:r>
            <a:r>
              <a:rPr lang="zh-CN" altLang="en-US" sz="2800" b="1" strike="noStrike" spc="-1" dirty="0">
                <a:solidFill>
                  <a:srgbClr val="BE384B"/>
                </a:solidFill>
                <a:latin typeface="Arial" panose="020B0604020202020204"/>
                <a:ea typeface="微软雅黑" panose="020B0503020204020204" charset="-122"/>
              </a:rPr>
              <a:t>：</a:t>
            </a:r>
            <a:r>
              <a:rPr lang="en-US" altLang="zh-CN" sz="2800" b="1" strike="noStrike" spc="-1" dirty="0">
                <a:solidFill>
                  <a:srgbClr val="BE384B"/>
                </a:solidFill>
                <a:latin typeface="Arial" panose="020B0604020202020204"/>
                <a:ea typeface="微软雅黑" panose="020B0503020204020204" charset="-122"/>
              </a:rPr>
              <a:t>RISC-V</a:t>
            </a:r>
            <a:r>
              <a:rPr lang="zh-CN" altLang="en-US" sz="2800" b="1" strike="noStrike" spc="-1" dirty="0">
                <a:solidFill>
                  <a:srgbClr val="BE384B"/>
                </a:solidFill>
                <a:latin typeface="Arial" panose="020B0604020202020204"/>
                <a:ea typeface="微软雅黑" panose="020B0503020204020204" charset="-122"/>
              </a:rPr>
              <a:t>平台系统调试能力增强</a:t>
            </a:r>
            <a:br>
              <a:rPr lang="en-US" altLang="zh-CN" sz="2800" b="1" strike="noStrike" spc="-1" dirty="0">
                <a:solidFill>
                  <a:srgbClr val="BE384B"/>
                </a:solidFill>
                <a:latin typeface="Arial" panose="020B0604020202020204"/>
                <a:ea typeface="微软雅黑" panose="020B0503020204020204" charset="-122"/>
              </a:rPr>
            </a:br>
            <a:r>
              <a:rPr lang="zh-CN" altLang="en-US" sz="2800" b="1" strike="noStrike" spc="-1" dirty="0">
                <a:solidFill>
                  <a:srgbClr val="BE384B"/>
                </a:solidFill>
                <a:latin typeface="Arial" panose="020B0604020202020204"/>
                <a:ea typeface="微软雅黑" panose="020B0503020204020204" charset="-122"/>
              </a:rPr>
              <a:t>（</a:t>
            </a:r>
            <a:r>
              <a:rPr lang="en-US" altLang="zh-CN" sz="2800" b="1" spc="-1" dirty="0">
                <a:solidFill>
                  <a:srgbClr val="BE384B"/>
                </a:solidFill>
                <a:latin typeface="Arial" panose="020B0604020202020204"/>
                <a:ea typeface="微软雅黑" panose="020B0503020204020204" charset="-122"/>
              </a:rPr>
              <a:t>2</a:t>
            </a:r>
            <a:r>
              <a:rPr lang="zh-CN" altLang="en-US" sz="2800" b="1" spc="-1" dirty="0">
                <a:solidFill>
                  <a:srgbClr val="BE384B"/>
                </a:solidFill>
                <a:latin typeface="Arial" panose="020B0604020202020204"/>
                <a:ea typeface="微软雅黑" panose="020B0503020204020204" charset="-122"/>
              </a:rPr>
              <a:t>组，每组</a:t>
            </a:r>
            <a:r>
              <a:rPr lang="en-US" altLang="zh-CN" sz="2800" b="1" spc="-1" dirty="0">
                <a:solidFill>
                  <a:srgbClr val="BE384B"/>
                </a:solidFill>
                <a:latin typeface="Arial" panose="020B0604020202020204"/>
                <a:ea typeface="微软雅黑" panose="020B0503020204020204" charset="-122"/>
              </a:rPr>
              <a:t>3</a:t>
            </a:r>
            <a:r>
              <a:rPr lang="zh-CN" altLang="en-US" sz="2800" b="1" spc="-1" dirty="0">
                <a:solidFill>
                  <a:srgbClr val="BE384B"/>
                </a:solidFill>
                <a:latin typeface="Arial" panose="020B0604020202020204"/>
                <a:ea typeface="微软雅黑" panose="020B0503020204020204" charset="-122"/>
              </a:rPr>
              <a:t>人</a:t>
            </a:r>
            <a:r>
              <a:rPr lang="zh-CN" altLang="en-US" sz="2800" b="1" strike="noStrike" spc="-1" dirty="0">
                <a:solidFill>
                  <a:srgbClr val="BE384B"/>
                </a:solidFill>
                <a:latin typeface="Arial" panose="020B0604020202020204"/>
                <a:ea typeface="微软雅黑" panose="020B0503020204020204" charset="-122"/>
              </a:rPr>
              <a:t>）</a:t>
            </a:r>
            <a:endParaRPr lang="zh-CN" altLang="en-US" sz="2800" b="1" strike="noStrike" spc="-1" dirty="0">
              <a:solidFill>
                <a:srgbClr val="BE384B"/>
              </a:solidFill>
              <a:latin typeface="Arial" panose="020B0604020202020204"/>
              <a:ea typeface="微软雅黑" panose="020B0503020204020204" charset="-122"/>
            </a:endParaRPr>
          </a:p>
        </p:txBody>
      </p:sp>
      <p:sp>
        <p:nvSpPr>
          <p:cNvPr id="229" name="PlaceHolder 40"/>
          <p:cNvSpPr/>
          <p:nvPr/>
        </p:nvSpPr>
        <p:spPr>
          <a:xfrm>
            <a:off x="457220" y="967962"/>
            <a:ext cx="8227060" cy="453453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indent="0">
              <a:lnSpc>
                <a:spcPct val="120000"/>
              </a:lnSpc>
              <a:spcBef>
                <a:spcPts val="575"/>
              </a:spcBef>
              <a:buClr>
                <a:srgbClr val="404040"/>
              </a:buClr>
              <a:buNone/>
            </a:pPr>
            <a:endParaRPr lang="en-US" altLang="zh-CN" sz="1400" b="1" strike="noStrike" spc="-1" dirty="0">
              <a:solidFill>
                <a:srgbClr val="404040"/>
              </a:solidFill>
              <a:latin typeface="Arial" panose="020B0604020202020204"/>
              <a:ea typeface="微软雅黑" panose="020B0503020204020204" charset="-122"/>
            </a:endParaRPr>
          </a:p>
          <a:p>
            <a:pPr indent="0">
              <a:lnSpc>
                <a:spcPct val="120000"/>
              </a:lnSpc>
              <a:spcBef>
                <a:spcPts val="575"/>
              </a:spcBef>
              <a:buClr>
                <a:srgbClr val="404040"/>
              </a:buClr>
              <a:buNone/>
            </a:pPr>
            <a:r>
              <a:rPr lang="zh-CN" altLang="en-US" sz="1400" b="1" strike="noStrike" spc="-1" dirty="0">
                <a:solidFill>
                  <a:srgbClr val="404040"/>
                </a:solidFill>
                <a:latin typeface="Arial" panose="020B0604020202020204"/>
                <a:ea typeface="微软雅黑" panose="020B0503020204020204" charset="-122"/>
              </a:rPr>
              <a:t>实验内容：</a:t>
            </a:r>
            <a:endParaRPr lang="zh-CN" altLang="en-US" sz="14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latin typeface="Arial" panose="020B0604020202020204"/>
                <a:ea typeface="微软雅黑" panose="020B0503020204020204" charset="-122"/>
              </a:rPr>
              <a:t>熟悉</a:t>
            </a:r>
            <a:r>
              <a:rPr lang="en-US" altLang="zh-CN" sz="1200" b="1" spc="-1" dirty="0">
                <a:solidFill>
                  <a:srgbClr val="404040"/>
                </a:solidFill>
                <a:latin typeface="Arial" panose="020B0604020202020204"/>
                <a:ea typeface="微软雅黑" panose="020B0503020204020204" charset="-122"/>
              </a:rPr>
              <a:t>GDB</a:t>
            </a:r>
            <a:r>
              <a:rPr lang="zh-CN" altLang="en-US" sz="1200" b="1" spc="-1" dirty="0">
                <a:solidFill>
                  <a:srgbClr val="404040"/>
                </a:solidFill>
                <a:latin typeface="Arial" panose="020B0604020202020204"/>
                <a:ea typeface="微软雅黑" panose="020B0503020204020204" charset="-122"/>
              </a:rPr>
              <a:t>相关知识、使用方法、部署方法。</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latin typeface="Arial" panose="020B0604020202020204"/>
                <a:ea typeface="微软雅黑" panose="020B0503020204020204" charset="-122"/>
              </a:rPr>
              <a:t>编译并部署可在如意</a:t>
            </a:r>
            <a:r>
              <a:rPr lang="en-US" altLang="zh-CN" sz="1200" b="1" spc="-1" dirty="0">
                <a:solidFill>
                  <a:srgbClr val="404040"/>
                </a:solidFill>
                <a:latin typeface="Arial" panose="020B0604020202020204"/>
                <a:ea typeface="微软雅黑" panose="020B0503020204020204" charset="-122"/>
              </a:rPr>
              <a:t>Book</a:t>
            </a:r>
            <a:r>
              <a:rPr lang="zh-CN" altLang="en-US" sz="1200" b="1" spc="-1" dirty="0">
                <a:solidFill>
                  <a:srgbClr val="404040"/>
                </a:solidFill>
                <a:latin typeface="Arial" panose="020B0604020202020204"/>
                <a:ea typeface="微软雅黑" panose="020B0503020204020204" charset="-122"/>
              </a:rPr>
              <a:t>甲辰版</a:t>
            </a:r>
            <a:r>
              <a:rPr lang="en-US" altLang="zh-CN" sz="1200" b="1" spc="-1" dirty="0" err="1">
                <a:solidFill>
                  <a:srgbClr val="404040"/>
                </a:solidFill>
                <a:latin typeface="Arial" panose="020B0604020202020204"/>
                <a:ea typeface="微软雅黑" panose="020B0503020204020204" charset="-122"/>
              </a:rPr>
              <a:t>OpenHarmony</a:t>
            </a:r>
            <a:r>
              <a:rPr lang="zh-CN" altLang="en-US" sz="1200" b="1" spc="-1" dirty="0">
                <a:solidFill>
                  <a:srgbClr val="404040"/>
                </a:solidFill>
                <a:latin typeface="Arial" panose="020B0604020202020204"/>
                <a:ea typeface="微软雅黑" panose="020B0503020204020204" charset="-122"/>
              </a:rPr>
              <a:t>平台上运行的</a:t>
            </a:r>
            <a:r>
              <a:rPr lang="en-US" altLang="zh-CN" sz="1200" b="1" spc="-1" dirty="0">
                <a:solidFill>
                  <a:srgbClr val="404040"/>
                </a:solidFill>
                <a:latin typeface="Arial" panose="020B0604020202020204"/>
                <a:ea typeface="微软雅黑" panose="020B0503020204020204" charset="-122"/>
              </a:rPr>
              <a:t>GDB</a:t>
            </a:r>
            <a:r>
              <a:rPr lang="zh-CN" altLang="en-US" sz="1200" b="1" spc="-1" dirty="0">
                <a:solidFill>
                  <a:srgbClr val="404040"/>
                </a:solidFill>
                <a:latin typeface="Arial" panose="020B0604020202020204"/>
                <a:ea typeface="微软雅黑" panose="020B0503020204020204" charset="-122"/>
              </a:rPr>
              <a:t>（</a:t>
            </a:r>
            <a:r>
              <a:rPr lang="en-US" altLang="zh-CN" sz="1200" b="1" spc="-1" dirty="0">
                <a:solidFill>
                  <a:srgbClr val="404040"/>
                </a:solidFill>
                <a:latin typeface="Arial" panose="020B0604020202020204"/>
                <a:ea typeface="微软雅黑" panose="020B0503020204020204" charset="-122"/>
                <a:hlinkClick r:id="rId1"/>
              </a:rPr>
              <a:t>https://sourceware.org/gdb/</a:t>
            </a:r>
            <a:r>
              <a:rPr lang="zh-CN" altLang="en-US" sz="1200" b="1" spc="-1" dirty="0">
                <a:solidFill>
                  <a:srgbClr val="404040"/>
                </a:solidFill>
                <a:latin typeface="Arial" panose="020B0604020202020204"/>
                <a:ea typeface="微软雅黑" panose="020B0503020204020204" charset="-122"/>
              </a:rPr>
              <a:t>）。</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pc="-1" dirty="0">
                <a:solidFill>
                  <a:srgbClr val="404040"/>
                </a:solidFill>
                <a:latin typeface="Arial" panose="020B0604020202020204"/>
                <a:ea typeface="微软雅黑" panose="020B0503020204020204" charset="-122"/>
              </a:rPr>
              <a:t>探究如何通过</a:t>
            </a:r>
            <a:r>
              <a:rPr lang="en-US" altLang="zh-CN" sz="1200" b="1" spc="-1" dirty="0" err="1">
                <a:solidFill>
                  <a:srgbClr val="404040"/>
                </a:solidFill>
                <a:latin typeface="Arial" panose="020B0604020202020204"/>
                <a:ea typeface="微软雅黑" panose="020B0503020204020204" charset="-122"/>
              </a:rPr>
              <a:t>gdb</a:t>
            </a:r>
            <a:r>
              <a:rPr lang="zh-CN" altLang="en-US" sz="1200" b="1" spc="-1" dirty="0">
                <a:solidFill>
                  <a:srgbClr val="404040"/>
                </a:solidFill>
                <a:latin typeface="Arial" panose="020B0604020202020204"/>
                <a:ea typeface="微软雅黑" panose="020B0503020204020204" charset="-122"/>
              </a:rPr>
              <a:t>和</a:t>
            </a:r>
            <a:r>
              <a:rPr lang="en-US" altLang="zh-CN" sz="1200" b="1" spc="-1" dirty="0" err="1">
                <a:solidFill>
                  <a:srgbClr val="404040"/>
                </a:solidFill>
                <a:latin typeface="Arial" panose="020B0604020202020204"/>
                <a:ea typeface="微软雅黑" panose="020B0503020204020204" charset="-122"/>
              </a:rPr>
              <a:t>gdbserver</a:t>
            </a:r>
            <a:r>
              <a:rPr lang="zh-CN" altLang="en-US" sz="1200" b="1" spc="-1" dirty="0">
                <a:solidFill>
                  <a:srgbClr val="404040"/>
                </a:solidFill>
                <a:latin typeface="Arial" panose="020B0604020202020204"/>
                <a:ea typeface="微软雅黑" panose="020B0503020204020204" charset="-122"/>
              </a:rPr>
              <a:t>配合，以</a:t>
            </a:r>
            <a:r>
              <a:rPr lang="en-US" altLang="zh-CN" sz="1200" b="1" spc="-1" dirty="0">
                <a:solidFill>
                  <a:srgbClr val="404040"/>
                </a:solidFill>
                <a:latin typeface="Arial" panose="020B0604020202020204"/>
                <a:ea typeface="微软雅黑" panose="020B0503020204020204" charset="-122"/>
              </a:rPr>
              <a:t>x86 Linux</a:t>
            </a:r>
            <a:r>
              <a:rPr lang="zh-CN" altLang="en-US" sz="1200" b="1" spc="-1" dirty="0">
                <a:solidFill>
                  <a:srgbClr val="404040"/>
                </a:solidFill>
                <a:latin typeface="Arial" panose="020B0604020202020204"/>
                <a:ea typeface="微软雅黑" panose="020B0503020204020204" charset="-122"/>
              </a:rPr>
              <a:t>系统作为主机，以基于如意</a:t>
            </a:r>
            <a:r>
              <a:rPr lang="en-US" altLang="zh-CN" sz="1200" b="1" spc="-1" dirty="0">
                <a:solidFill>
                  <a:srgbClr val="404040"/>
                </a:solidFill>
                <a:latin typeface="Arial" panose="020B0604020202020204"/>
                <a:ea typeface="微软雅黑" panose="020B0503020204020204" charset="-122"/>
              </a:rPr>
              <a:t>Book</a:t>
            </a:r>
            <a:r>
              <a:rPr lang="zh-CN" altLang="en-US" sz="1200" b="1" spc="-1" dirty="0">
                <a:solidFill>
                  <a:srgbClr val="404040"/>
                </a:solidFill>
                <a:latin typeface="Arial" panose="020B0604020202020204"/>
                <a:ea typeface="微软雅黑" panose="020B0503020204020204" charset="-122"/>
              </a:rPr>
              <a:t>甲辰版</a:t>
            </a:r>
            <a:r>
              <a:rPr lang="en-US" altLang="zh-CN" sz="1200" b="1" spc="-1" dirty="0" err="1">
                <a:solidFill>
                  <a:srgbClr val="404040"/>
                </a:solidFill>
                <a:latin typeface="Arial" panose="020B0604020202020204"/>
                <a:ea typeface="微软雅黑" panose="020B0503020204020204" charset="-122"/>
              </a:rPr>
              <a:t>OpenHarmony</a:t>
            </a:r>
            <a:r>
              <a:rPr lang="zh-CN" altLang="en-US" sz="1200" b="1" spc="-1" dirty="0">
                <a:solidFill>
                  <a:srgbClr val="404040"/>
                </a:solidFill>
                <a:latin typeface="Arial" panose="020B0604020202020204"/>
                <a:ea typeface="微软雅黑" panose="020B0503020204020204" charset="-122"/>
              </a:rPr>
              <a:t>平台作为目标机，实现远程调试。</a:t>
            </a:r>
            <a:r>
              <a:rPr lang="en-US" altLang="zh-CN" sz="1200" b="1" spc="-1" dirty="0">
                <a:solidFill>
                  <a:srgbClr val="404040"/>
                </a:solidFill>
                <a:latin typeface="Arial" panose="020B0604020202020204"/>
                <a:ea typeface="微软雅黑" panose="020B0503020204020204" charset="-122"/>
              </a:rPr>
              <a:t>"</a:t>
            </a:r>
            <a:endParaRPr lang="zh-CN" altLang="en-US" sz="1200" b="1" strike="noStrike" spc="-1" dirty="0">
              <a:solidFill>
                <a:srgbClr val="404040"/>
              </a:solidFill>
              <a:latin typeface="Arial" panose="020B0604020202020204"/>
              <a:ea typeface="微软雅黑" panose="020B0503020204020204" charset="-122"/>
            </a:endParaRPr>
          </a:p>
          <a:p>
            <a:pPr indent="0">
              <a:lnSpc>
                <a:spcPct val="120000"/>
              </a:lnSpc>
              <a:spcBef>
                <a:spcPts val="575"/>
              </a:spcBef>
              <a:buClr>
                <a:srgbClr val="404040"/>
              </a:buClr>
              <a:buNone/>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在任意平台成功编译并部署</a:t>
            </a:r>
            <a:r>
              <a:rPr lang="en-US" altLang="zh-CN" sz="1200" b="1" strike="noStrike" spc="-1" dirty="0">
                <a:solidFill>
                  <a:srgbClr val="404040"/>
                </a:solidFill>
                <a:ea typeface="微软雅黑" panose="020B0503020204020204" charset="-122"/>
              </a:rPr>
              <a:t>GDB</a:t>
            </a:r>
            <a:r>
              <a:rPr lang="zh-CN" altLang="en-US" sz="1200" b="1" strike="noStrike" spc="-1" dirty="0">
                <a:solidFill>
                  <a:srgbClr val="404040"/>
                </a:solidFill>
                <a:ea typeface="微软雅黑" panose="020B0503020204020204" charset="-122"/>
              </a:rPr>
              <a:t>工具，成功运行测试。（</a:t>
            </a:r>
            <a:r>
              <a:rPr lang="en-US" altLang="zh-CN" sz="1200" b="1" strike="noStrike" spc="-1" dirty="0">
                <a:solidFill>
                  <a:srgbClr val="404040"/>
                </a:solidFill>
                <a:ea typeface="微软雅黑" panose="020B0503020204020204" charset="-122"/>
              </a:rPr>
              <a:t>10</a:t>
            </a:r>
            <a:r>
              <a:rPr lang="zh-CN" altLang="en-US" sz="1200" b="1" strike="noStrike" spc="-1" dirty="0">
                <a:solidFill>
                  <a:srgbClr val="404040"/>
                </a:solidFill>
                <a:ea typeface="微软雅黑" panose="020B0503020204020204" charset="-122"/>
              </a:rPr>
              <a:t>分）</a:t>
            </a:r>
            <a:endParaRPr lang="en-US" altLang="zh-CN" sz="1200" b="1"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成功编译出可在如意</a:t>
            </a:r>
            <a:r>
              <a:rPr lang="en-US" altLang="zh-CN" sz="1200" b="1" strike="noStrike" spc="-1" dirty="0">
                <a:solidFill>
                  <a:srgbClr val="404040"/>
                </a:solidFill>
                <a:ea typeface="微软雅黑" panose="020B0503020204020204" charset="-122"/>
              </a:rPr>
              <a:t>Book</a:t>
            </a:r>
            <a:r>
              <a:rPr lang="zh-CN" altLang="en-US" sz="1200" b="1" strike="noStrike" spc="-1" dirty="0">
                <a:solidFill>
                  <a:srgbClr val="404040"/>
                </a:solidFill>
                <a:ea typeface="微软雅黑" panose="020B0503020204020204" charset="-122"/>
              </a:rPr>
              <a:t>甲辰版</a:t>
            </a:r>
            <a:r>
              <a:rPr lang="en-US" altLang="zh-CN" sz="1200" b="1" strike="noStrike" spc="-1" dirty="0" err="1">
                <a:solidFill>
                  <a:srgbClr val="404040"/>
                </a:solidFill>
                <a:ea typeface="微软雅黑" panose="020B0503020204020204" charset="-122"/>
              </a:rPr>
              <a:t>OpenHarmony</a:t>
            </a:r>
            <a:r>
              <a:rPr lang="zh-CN" altLang="en-US" sz="1200" b="1" strike="noStrike" spc="-1" dirty="0">
                <a:solidFill>
                  <a:srgbClr val="404040"/>
                </a:solidFill>
                <a:ea typeface="微软雅黑" panose="020B0503020204020204" charset="-122"/>
              </a:rPr>
              <a:t>平台运行的版本的</a:t>
            </a:r>
            <a:r>
              <a:rPr lang="en-US" altLang="zh-CN" sz="1200" b="1" strike="noStrike" spc="-1" dirty="0" err="1">
                <a:solidFill>
                  <a:srgbClr val="404040"/>
                </a:solidFill>
                <a:ea typeface="微软雅黑" panose="020B0503020204020204" charset="-122"/>
              </a:rPr>
              <a:t>gdb</a:t>
            </a:r>
            <a:r>
              <a:rPr lang="zh-CN" altLang="en-US" sz="1200" b="1" strike="noStrike" spc="-1" dirty="0">
                <a:solidFill>
                  <a:srgbClr val="404040"/>
                </a:solidFill>
                <a:ea typeface="微软雅黑" panose="020B0503020204020204" charset="-122"/>
              </a:rPr>
              <a:t>和</a:t>
            </a:r>
            <a:r>
              <a:rPr lang="en-US" altLang="zh-CN" sz="1200" b="1" strike="noStrike" spc="-1" dirty="0" err="1">
                <a:solidFill>
                  <a:srgbClr val="404040"/>
                </a:solidFill>
                <a:ea typeface="微软雅黑" panose="020B0503020204020204" charset="-122"/>
              </a:rPr>
              <a:t>gdbserver</a:t>
            </a:r>
            <a:r>
              <a:rPr lang="zh-CN" altLang="en-US" sz="1200" b="1" strike="noStrike" spc="-1" dirty="0">
                <a:solidFill>
                  <a:srgbClr val="404040"/>
                </a:solidFill>
                <a:ea typeface="微软雅黑" panose="020B0503020204020204" charset="-122"/>
              </a:rPr>
              <a:t>（</a:t>
            </a:r>
            <a:r>
              <a:rPr lang="en-US" altLang="zh-CN" sz="1200" b="1" strike="noStrike" spc="-1" dirty="0">
                <a:solidFill>
                  <a:srgbClr val="404040"/>
                </a:solidFill>
                <a:ea typeface="微软雅黑" panose="020B0503020204020204" charset="-122"/>
              </a:rPr>
              <a:t>15.1</a:t>
            </a:r>
            <a:r>
              <a:rPr lang="zh-CN" altLang="en-US" sz="1200" b="1" strike="noStrike" spc="-1" dirty="0">
                <a:solidFill>
                  <a:srgbClr val="404040"/>
                </a:solidFill>
                <a:ea typeface="微软雅黑" panose="020B0503020204020204" charset="-122"/>
              </a:rPr>
              <a:t>或以上版本）。（</a:t>
            </a:r>
            <a:r>
              <a:rPr lang="en-US" altLang="zh-CN" sz="1200" b="1" strike="noStrike" spc="-1" dirty="0">
                <a:solidFill>
                  <a:srgbClr val="404040"/>
                </a:solidFill>
                <a:ea typeface="微软雅黑" panose="020B0503020204020204" charset="-122"/>
              </a:rPr>
              <a:t>30</a:t>
            </a:r>
            <a:r>
              <a:rPr lang="zh-CN" altLang="en-US" sz="1200" b="1" strike="noStrike" spc="-1" dirty="0">
                <a:solidFill>
                  <a:srgbClr val="404040"/>
                </a:solidFill>
                <a:ea typeface="微软雅黑" panose="020B0503020204020204" charset="-122"/>
              </a:rPr>
              <a:t>分）</a:t>
            </a:r>
            <a:endParaRPr lang="en-US" altLang="zh-CN" sz="1200" b="1"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成功编译出可在</a:t>
            </a:r>
            <a:r>
              <a:rPr lang="en-US" altLang="zh-CN" sz="1200" b="1" strike="noStrike" spc="-1" dirty="0">
                <a:solidFill>
                  <a:srgbClr val="404040"/>
                </a:solidFill>
                <a:ea typeface="微软雅黑" panose="020B0503020204020204" charset="-122"/>
              </a:rPr>
              <a:t>x86 Linux</a:t>
            </a:r>
            <a:r>
              <a:rPr lang="zh-CN" altLang="en-US" sz="1200" b="1" strike="noStrike" spc="-1" dirty="0">
                <a:solidFill>
                  <a:srgbClr val="404040"/>
                </a:solidFill>
                <a:ea typeface="微软雅黑" panose="020B0503020204020204" charset="-122"/>
              </a:rPr>
              <a:t>系统上用于远程调试的</a:t>
            </a:r>
            <a:r>
              <a:rPr lang="en-US" altLang="zh-CN" sz="1200" b="1" strike="noStrike" spc="-1" dirty="0" err="1">
                <a:solidFill>
                  <a:srgbClr val="404040"/>
                </a:solidFill>
                <a:ea typeface="微软雅黑" panose="020B0503020204020204" charset="-122"/>
              </a:rPr>
              <a:t>gdb</a:t>
            </a:r>
            <a:r>
              <a:rPr lang="zh-CN" altLang="en-US" sz="1200" b="1" strike="noStrike" spc="-1" dirty="0">
                <a:solidFill>
                  <a:srgbClr val="404040"/>
                </a:solidFill>
                <a:ea typeface="微软雅黑" panose="020B0503020204020204" charset="-122"/>
              </a:rPr>
              <a:t>（</a:t>
            </a:r>
            <a:r>
              <a:rPr lang="en-US" altLang="zh-CN" sz="1200" b="1" strike="noStrike" spc="-1" dirty="0">
                <a:solidFill>
                  <a:srgbClr val="404040"/>
                </a:solidFill>
                <a:ea typeface="微软雅黑" panose="020B0503020204020204" charset="-122"/>
              </a:rPr>
              <a:t>15.1</a:t>
            </a:r>
            <a:r>
              <a:rPr lang="zh-CN" altLang="en-US" sz="1200" b="1" strike="noStrike" spc="-1" dirty="0">
                <a:solidFill>
                  <a:srgbClr val="404040"/>
                </a:solidFill>
                <a:ea typeface="微软雅黑" panose="020B0503020204020204" charset="-122"/>
              </a:rPr>
              <a:t>或以上版本）。（</a:t>
            </a:r>
            <a:r>
              <a:rPr lang="en-US" altLang="zh-CN" sz="1200" b="1" strike="noStrike" spc="-1" dirty="0">
                <a:solidFill>
                  <a:srgbClr val="404040"/>
                </a:solidFill>
                <a:ea typeface="微软雅黑" panose="020B0503020204020204" charset="-122"/>
              </a:rPr>
              <a:t>20</a:t>
            </a:r>
            <a:r>
              <a:rPr lang="zh-CN" altLang="en-US" sz="1200" b="1" strike="noStrike" spc="-1" dirty="0">
                <a:solidFill>
                  <a:srgbClr val="404040"/>
                </a:solidFill>
                <a:ea typeface="微软雅黑" panose="020B0503020204020204" charset="-122"/>
              </a:rPr>
              <a:t>分）</a:t>
            </a:r>
            <a:endParaRPr lang="en-US" altLang="zh-CN" sz="1200" b="1"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通过远程调试实现附加到系统进程和附加到应用进程，利用断点调试、多线程调试、动态监控、共享库调试等手段对</a:t>
            </a:r>
            <a:r>
              <a:rPr lang="en-US" altLang="zh-CN" sz="1200" b="1" strike="noStrike" spc="-1" dirty="0" err="1">
                <a:solidFill>
                  <a:srgbClr val="404040"/>
                </a:solidFill>
                <a:ea typeface="微软雅黑" panose="020B0503020204020204" charset="-122"/>
              </a:rPr>
              <a:t>OpenHarmony</a:t>
            </a:r>
            <a:r>
              <a:rPr lang="zh-CN" altLang="en-US" sz="1200" b="1" strike="noStrike" spc="-1" dirty="0">
                <a:solidFill>
                  <a:srgbClr val="404040"/>
                </a:solidFill>
                <a:ea typeface="微软雅黑" panose="020B0503020204020204" charset="-122"/>
              </a:rPr>
              <a:t>系统源码进行调试。（</a:t>
            </a:r>
            <a:r>
              <a:rPr lang="en-US" altLang="zh-CN" sz="1200" b="1" strike="noStrike" spc="-1" dirty="0">
                <a:solidFill>
                  <a:srgbClr val="404040"/>
                </a:solidFill>
                <a:ea typeface="微软雅黑" panose="020B0503020204020204" charset="-122"/>
              </a:rPr>
              <a:t>20</a:t>
            </a:r>
            <a:r>
              <a:rPr lang="zh-CN" altLang="en-US" sz="1200" b="1" strike="noStrike" spc="-1" dirty="0">
                <a:solidFill>
                  <a:srgbClr val="404040"/>
                </a:solidFill>
                <a:ea typeface="微软雅黑" panose="020B0503020204020204" charset="-122"/>
              </a:rPr>
              <a:t>分）</a:t>
            </a:r>
            <a:endParaRPr lang="en-US" altLang="zh-CN" sz="1200" b="1" spc="-1" dirty="0">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ea typeface="微软雅黑" panose="020B0503020204020204" charset="-122"/>
              </a:rPr>
              <a:t>输出具体的执行流程文档。（</a:t>
            </a:r>
            <a:r>
              <a:rPr lang="en-US" altLang="zh-CN" sz="1200" b="1" strike="noStrike" spc="-1" dirty="0">
                <a:solidFill>
                  <a:srgbClr val="404040"/>
                </a:solidFill>
                <a:ea typeface="微软雅黑" panose="020B0503020204020204" charset="-122"/>
              </a:rPr>
              <a:t>20</a:t>
            </a:r>
            <a:r>
              <a:rPr lang="zh-CN" altLang="en-US" sz="1200" b="1" strike="noStrike" spc="-1" dirty="0">
                <a:solidFill>
                  <a:srgbClr val="404040"/>
                </a:solidFill>
                <a:ea typeface="微软雅黑" panose="020B0503020204020204" charset="-122"/>
              </a:rPr>
              <a:t>分）</a:t>
            </a:r>
            <a:endParaRPr lang="en-US" altLang="zh-CN" sz="1200" b="1" strike="noStrike" spc="-1" dirty="0">
              <a:solidFill>
                <a:srgbClr val="404040"/>
              </a:solidFill>
              <a:ea typeface="微软雅黑" panose="020B0503020204020204" charset="-122"/>
            </a:endParaRPr>
          </a:p>
          <a:p>
            <a:pPr lvl="1" indent="0">
              <a:lnSpc>
                <a:spcPct val="120000"/>
              </a:lnSpc>
              <a:spcBef>
                <a:spcPts val="575"/>
              </a:spcBef>
              <a:buClr>
                <a:srgbClr val="404040"/>
              </a:buClr>
              <a:buNone/>
            </a:pPr>
            <a:r>
              <a:rPr lang="zh-CN" altLang="en-US" sz="1200" b="1" strike="noStrike" spc="-1" dirty="0">
                <a:solidFill>
                  <a:srgbClr val="404040"/>
                </a:solidFill>
                <a:ea typeface="微软雅黑" panose="020B0503020204020204" charset="-122"/>
              </a:rPr>
              <a:t>实验总分不超过100分</a:t>
            </a:r>
            <a:endParaRPr lang="zh-CN" altLang="en-US" sz="1200" b="1" strike="noStrike" spc="-1" dirty="0">
              <a:solidFill>
                <a:srgbClr val="404040"/>
              </a:solidFill>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200" b="1" strike="noStrike" spc="-1" dirty="0">
                <a:solidFill>
                  <a:srgbClr val="BE384B"/>
                </a:solidFill>
                <a:latin typeface="Arial" panose="020B0604020202020204"/>
                <a:ea typeface="微软雅黑" panose="020B0503020204020204" charset="-122"/>
              </a:rPr>
              <a:t>实验</a:t>
            </a:r>
            <a:r>
              <a:rPr lang="en-US" altLang="zh-CN" sz="3200" b="1" spc="-1" dirty="0">
                <a:solidFill>
                  <a:srgbClr val="BE384B"/>
                </a:solidFill>
                <a:latin typeface="Arial" panose="020B0604020202020204"/>
                <a:ea typeface="微软雅黑" panose="020B0503020204020204" charset="-122"/>
              </a:rPr>
              <a:t>3</a:t>
            </a:r>
            <a:r>
              <a:rPr lang="zh-CN" altLang="en-US" sz="3200" b="1" strike="noStrike" spc="-1" dirty="0">
                <a:solidFill>
                  <a:srgbClr val="BE384B"/>
                </a:solidFill>
                <a:latin typeface="Arial" panose="020B0604020202020204"/>
                <a:ea typeface="微软雅黑" panose="020B0503020204020204" charset="-122"/>
              </a:rPr>
              <a:t>：</a:t>
            </a:r>
            <a:r>
              <a:rPr lang="en-US" altLang="zh-CN" sz="3200" b="1" spc="-1" dirty="0">
                <a:solidFill>
                  <a:srgbClr val="BE384B"/>
                </a:solidFill>
                <a:latin typeface="Arial" panose="020B0604020202020204"/>
                <a:ea typeface="微软雅黑" panose="020B0503020204020204" charset="-122"/>
              </a:rPr>
              <a:t> RISC-V</a:t>
            </a:r>
            <a:r>
              <a:rPr lang="zh-CN" altLang="en-US" sz="3200" b="1" spc="-1" dirty="0">
                <a:solidFill>
                  <a:srgbClr val="BE384B"/>
                </a:solidFill>
                <a:latin typeface="Arial" panose="020B0604020202020204"/>
                <a:ea typeface="微软雅黑" panose="020B0503020204020204" charset="-122"/>
              </a:rPr>
              <a:t>平台图像能力增强</a:t>
            </a:r>
            <a:br>
              <a:rPr lang="zh-CN" altLang="en-US" sz="3200" b="1" spc="-1" dirty="0">
                <a:solidFill>
                  <a:srgbClr val="BE384B"/>
                </a:solidFill>
                <a:latin typeface="Arial" panose="020B0604020202020204"/>
                <a:ea typeface="微软雅黑" panose="020B0503020204020204" charset="-122"/>
              </a:rPr>
            </a:br>
            <a:r>
              <a:rPr lang="zh-CN" altLang="en-US" sz="3200" b="1" spc="-1" dirty="0">
                <a:solidFill>
                  <a:srgbClr val="BE384B"/>
                </a:solidFill>
                <a:latin typeface="Arial" panose="020B0604020202020204"/>
                <a:ea typeface="微软雅黑" panose="020B0503020204020204" charset="-122"/>
              </a:rPr>
              <a:t>（</a:t>
            </a:r>
            <a:r>
              <a:rPr lang="en-US" altLang="zh-CN" sz="3200" b="1" spc="-1" dirty="0">
                <a:solidFill>
                  <a:srgbClr val="BE384B"/>
                </a:solidFill>
                <a:latin typeface="Arial" panose="020B0604020202020204"/>
                <a:ea typeface="微软雅黑" panose="020B0503020204020204" charset="-122"/>
              </a:rPr>
              <a:t>2</a:t>
            </a:r>
            <a:r>
              <a:rPr lang="zh-CN" altLang="en-US" sz="3200" b="1" spc="-1" dirty="0">
                <a:solidFill>
                  <a:srgbClr val="BE384B"/>
                </a:solidFill>
                <a:latin typeface="Arial" panose="020B0604020202020204"/>
                <a:ea typeface="微软雅黑" panose="020B0503020204020204" charset="-122"/>
              </a:rPr>
              <a:t>组，每组</a:t>
            </a:r>
            <a:r>
              <a:rPr lang="en-US" altLang="zh-CN" sz="3200" b="1" spc="-1" dirty="0">
                <a:solidFill>
                  <a:srgbClr val="BE384B"/>
                </a:solidFill>
                <a:latin typeface="Arial" panose="020B0604020202020204"/>
                <a:ea typeface="微软雅黑" panose="020B0503020204020204" charset="-122"/>
              </a:rPr>
              <a:t>3</a:t>
            </a:r>
            <a:r>
              <a:rPr lang="zh-CN" altLang="en-US" sz="3200" b="1" spc="-1" dirty="0">
                <a:solidFill>
                  <a:srgbClr val="BE384B"/>
                </a:solidFill>
                <a:latin typeface="Arial" panose="020B0604020202020204"/>
                <a:ea typeface="微软雅黑" panose="020B0503020204020204" charset="-122"/>
              </a:rPr>
              <a:t>人）</a:t>
            </a:r>
            <a:endParaRPr lang="en-US" sz="3200" b="0" strike="noStrike" spc="-1" dirty="0">
              <a:latin typeface="Arial" panose="020B0604020202020204"/>
            </a:endParaRPr>
          </a:p>
        </p:txBody>
      </p:sp>
      <p:sp>
        <p:nvSpPr>
          <p:cNvPr id="229" name="PlaceHolder 40"/>
          <p:cNvSpPr/>
          <p:nvPr/>
        </p:nvSpPr>
        <p:spPr>
          <a:xfrm>
            <a:off x="457200" y="1333800"/>
            <a:ext cx="8227080" cy="376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pc="-1" dirty="0">
                <a:solidFill>
                  <a:srgbClr val="404040"/>
                </a:solidFill>
                <a:latin typeface="Arial" panose="020B0604020202020204"/>
                <a:ea typeface="微软雅黑" panose="020B0503020204020204" charset="-122"/>
              </a:rPr>
              <a:t>实验内容：</a:t>
            </a:r>
            <a:endParaRPr lang="zh-CN" altLang="en-US" sz="14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熟悉</a:t>
            </a:r>
            <a:r>
              <a:rPr lang="en-US" altLang="zh-CN" sz="1200" b="1" strike="noStrike" spc="-1">
                <a:solidFill>
                  <a:srgbClr val="404040"/>
                </a:solidFill>
                <a:latin typeface="Arial" panose="020B0604020202020204"/>
                <a:ea typeface="微软雅黑" panose="020B0503020204020204" charset="-122"/>
              </a:rPr>
              <a:t>OpenCV</a:t>
            </a:r>
            <a:r>
              <a:rPr lang="zh-CN" altLang="en-US" sz="1200" b="1" strike="noStrike" spc="-1">
                <a:solidFill>
                  <a:srgbClr val="404040"/>
                </a:solidFill>
                <a:latin typeface="Arial" panose="020B0604020202020204"/>
                <a:ea typeface="微软雅黑" panose="020B0503020204020204" charset="-122"/>
              </a:rPr>
              <a:t>相关知识、部署方法。</a:t>
            </a:r>
            <a:endParaRPr lang="en-US" altLang="zh-CN" sz="1200" b="1" spc="-1">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编译并部署可在如意</a:t>
            </a:r>
            <a:r>
              <a:rPr lang="en-US" altLang="zh-CN" sz="1200" b="1" strike="noStrike" spc="-1">
                <a:solidFill>
                  <a:srgbClr val="404040"/>
                </a:solidFill>
                <a:latin typeface="Arial" panose="020B0604020202020204"/>
                <a:ea typeface="微软雅黑" panose="020B0503020204020204" charset="-122"/>
              </a:rPr>
              <a:t>Book</a:t>
            </a:r>
            <a:r>
              <a:rPr lang="zh-CN" altLang="en-US" sz="1200" b="1" strike="noStrike" spc="-1">
                <a:solidFill>
                  <a:srgbClr val="404040"/>
                </a:solidFill>
                <a:latin typeface="Arial" panose="020B0604020202020204"/>
                <a:ea typeface="微软雅黑" panose="020B0503020204020204" charset="-122"/>
              </a:rPr>
              <a:t>甲辰版</a:t>
            </a:r>
            <a:r>
              <a:rPr lang="en-US" altLang="zh-CN" sz="1200" b="1" strike="noStrike" spc="-1">
                <a:solidFill>
                  <a:srgbClr val="404040"/>
                </a:solidFill>
                <a:latin typeface="Arial" panose="020B0604020202020204"/>
                <a:ea typeface="微软雅黑" panose="020B0503020204020204" charset="-122"/>
              </a:rPr>
              <a:t>OpenHarmony</a:t>
            </a:r>
            <a:r>
              <a:rPr lang="zh-CN" altLang="en-US" sz="1200" b="1" strike="noStrike" spc="-1">
                <a:solidFill>
                  <a:srgbClr val="404040"/>
                </a:solidFill>
                <a:latin typeface="Arial" panose="020B0604020202020204"/>
                <a:ea typeface="微软雅黑" panose="020B0503020204020204" charset="-122"/>
              </a:rPr>
              <a:t>平台上运行的</a:t>
            </a:r>
            <a:r>
              <a:rPr lang="en-US" altLang="zh-CN" sz="1200" b="1" strike="noStrike" spc="-1">
                <a:solidFill>
                  <a:srgbClr val="404040"/>
                </a:solidFill>
                <a:latin typeface="Arial" panose="020B0604020202020204"/>
                <a:ea typeface="微软雅黑" panose="020B0503020204020204" charset="-122"/>
              </a:rPr>
              <a:t>OpenCV</a:t>
            </a:r>
            <a:r>
              <a:rPr lang="zh-CN" altLang="en-US" sz="1200" b="1" strike="noStrike" spc="-1">
                <a:solidFill>
                  <a:srgbClr val="404040"/>
                </a:solidFill>
                <a:latin typeface="Arial" panose="020B0604020202020204"/>
                <a:ea typeface="微软雅黑" panose="020B0503020204020204" charset="-122"/>
              </a:rPr>
              <a:t>。</a:t>
            </a:r>
            <a:endParaRPr lang="en-US" altLang="zh-CN" sz="1200" b="1" strike="noStrike" spc="-1">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使用</a:t>
            </a:r>
            <a:r>
              <a:rPr lang="en-US" altLang="zh-CN" sz="1200" b="1" strike="noStrike" spc="-1">
                <a:solidFill>
                  <a:srgbClr val="404040"/>
                </a:solidFill>
                <a:latin typeface="Arial" panose="020B0604020202020204"/>
                <a:ea typeface="微软雅黑" panose="020B0503020204020204" charset="-122"/>
              </a:rPr>
              <a:t>OpenCV</a:t>
            </a:r>
            <a:r>
              <a:rPr lang="zh-CN" altLang="en-US" sz="1200" b="1" strike="noStrike" spc="-1">
                <a:solidFill>
                  <a:srgbClr val="404040"/>
                </a:solidFill>
                <a:latin typeface="Arial" panose="020B0604020202020204"/>
                <a:ea typeface="微软雅黑" panose="020B0503020204020204" charset="-122"/>
              </a:rPr>
              <a:t>相关能力开发</a:t>
            </a:r>
            <a:r>
              <a:rPr lang="en-US" altLang="zh-CN" sz="1200" b="1" strike="noStrike" spc="-1">
                <a:solidFill>
                  <a:srgbClr val="404040"/>
                </a:solidFill>
                <a:latin typeface="Arial" panose="020B0604020202020204"/>
                <a:ea typeface="微软雅黑" panose="020B0503020204020204" charset="-122"/>
              </a:rPr>
              <a:t>OpenHarmony</a:t>
            </a:r>
            <a:r>
              <a:rPr lang="zh-CN" altLang="en-US" sz="1200" b="1" strike="noStrike" spc="-1">
                <a:solidFill>
                  <a:srgbClr val="404040"/>
                </a:solidFill>
                <a:latin typeface="Arial" panose="020B0604020202020204"/>
                <a:ea typeface="微软雅黑" panose="020B0503020204020204" charset="-122"/>
              </a:rPr>
              <a:t>应用。</a:t>
            </a:r>
            <a:endParaRPr lang="zh-CN" altLang="en-US" sz="1200" b="1" strike="noStrike"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pc="-1" dirty="0">
                <a:solidFill>
                  <a:srgbClr val="404040"/>
                </a:solidFill>
                <a:latin typeface="Arial" panose="020B0604020202020204"/>
                <a:ea typeface="微软雅黑" panose="020B0503020204020204" charset="-122"/>
              </a:rPr>
              <a:t>评分标准（折算为百分制）</a:t>
            </a:r>
            <a:endParaRPr lang="zh-CN" altLang="en-US" sz="14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ea typeface="微软雅黑" panose="020B0503020204020204" charset="-122"/>
              </a:rPr>
              <a:t>编译并部署可在如意</a:t>
            </a:r>
            <a:r>
              <a:rPr lang="en-US" altLang="zh-CN" sz="1200" b="1" strike="noStrike" spc="-1">
                <a:solidFill>
                  <a:srgbClr val="404040"/>
                </a:solidFill>
                <a:ea typeface="微软雅黑" panose="020B0503020204020204" charset="-122"/>
              </a:rPr>
              <a:t>Book</a:t>
            </a:r>
            <a:r>
              <a:rPr lang="zh-CN" altLang="en-US" sz="1200" b="1" strike="noStrike" spc="-1">
                <a:solidFill>
                  <a:srgbClr val="404040"/>
                </a:solidFill>
                <a:ea typeface="微软雅黑" panose="020B0503020204020204" charset="-122"/>
              </a:rPr>
              <a:t>甲辰版</a:t>
            </a:r>
            <a:r>
              <a:rPr lang="en-US" altLang="zh-CN" sz="1200" b="1" strike="noStrike" spc="-1">
                <a:solidFill>
                  <a:srgbClr val="404040"/>
                </a:solidFill>
                <a:ea typeface="微软雅黑" panose="020B0503020204020204" charset="-122"/>
              </a:rPr>
              <a:t>OpenHarmony</a:t>
            </a:r>
            <a:r>
              <a:rPr lang="zh-CN" altLang="en-US" sz="1200" b="1" strike="noStrike" spc="-1">
                <a:solidFill>
                  <a:srgbClr val="404040"/>
                </a:solidFill>
                <a:ea typeface="微软雅黑" panose="020B0503020204020204" charset="-122"/>
              </a:rPr>
              <a:t>平台上运行的</a:t>
            </a:r>
            <a:r>
              <a:rPr lang="en-US" altLang="zh-CN" sz="1200" b="1" strike="noStrike" spc="-1">
                <a:solidFill>
                  <a:srgbClr val="404040"/>
                </a:solidFill>
                <a:ea typeface="微软雅黑" panose="020B0503020204020204" charset="-122"/>
              </a:rPr>
              <a:t>OpenCV</a:t>
            </a:r>
            <a:r>
              <a:rPr lang="zh-CN" altLang="en-US" sz="1200" b="1" strike="noStrike" spc="-1">
                <a:solidFill>
                  <a:srgbClr val="404040"/>
                </a:solidFill>
                <a:ea typeface="微软雅黑" panose="020B0503020204020204" charset="-122"/>
              </a:rPr>
              <a:t>，至少需要确保物体检测、图像分类、语义分割、目标跟踪的接口可用。（</a:t>
            </a:r>
            <a:r>
              <a:rPr lang="en-US" altLang="zh-CN" sz="1200" b="1" strike="noStrike" spc="-1">
                <a:solidFill>
                  <a:srgbClr val="404040"/>
                </a:solidFill>
                <a:ea typeface="微软雅黑" panose="020B0503020204020204" charset="-122"/>
              </a:rPr>
              <a:t>40</a:t>
            </a:r>
            <a:r>
              <a:rPr lang="zh-CN" altLang="en-US" sz="1200" b="1" strike="noStrike" spc="-1">
                <a:solidFill>
                  <a:srgbClr val="404040"/>
                </a:solidFill>
                <a:ea typeface="微软雅黑" panose="020B0503020204020204" charset="-122"/>
              </a:rPr>
              <a:t>分）</a:t>
            </a:r>
            <a:endParaRPr lang="en-US" altLang="zh-CN" sz="1200" b="1" spc="-1">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ea typeface="微软雅黑" panose="020B0503020204020204" charset="-122"/>
              </a:rPr>
              <a:t>基于</a:t>
            </a:r>
            <a:r>
              <a:rPr lang="en-US" altLang="zh-CN" sz="1200" b="1" strike="noStrike" spc="-1">
                <a:solidFill>
                  <a:srgbClr val="404040"/>
                </a:solidFill>
                <a:ea typeface="微软雅黑" panose="020B0503020204020204" charset="-122"/>
              </a:rPr>
              <a:t>OpenCV</a:t>
            </a:r>
            <a:r>
              <a:rPr lang="zh-CN" altLang="en-US" sz="1200" b="1" strike="noStrike" spc="-1">
                <a:solidFill>
                  <a:srgbClr val="404040"/>
                </a:solidFill>
                <a:ea typeface="微软雅黑" panose="020B0503020204020204" charset="-122"/>
              </a:rPr>
              <a:t>能力开发</a:t>
            </a:r>
            <a:r>
              <a:rPr lang="en-US" altLang="zh-CN" sz="1200" b="1" strike="noStrike" spc="-1">
                <a:solidFill>
                  <a:srgbClr val="404040"/>
                </a:solidFill>
                <a:ea typeface="微软雅黑" panose="020B0503020204020204" charset="-122"/>
              </a:rPr>
              <a:t>OpenHarmony</a:t>
            </a:r>
            <a:r>
              <a:rPr lang="zh-CN" altLang="en-US" sz="1200" b="1" strike="noStrike" spc="-1">
                <a:solidFill>
                  <a:srgbClr val="404040"/>
                </a:solidFill>
                <a:ea typeface="微软雅黑" panose="020B0503020204020204" charset="-122"/>
              </a:rPr>
              <a:t>应用，支持加载常用格式的本地图片、视频文件；实现对图片、视频中多种物体的检测、追踪能力。界面简洁，交互逻辑清晰。（</a:t>
            </a:r>
            <a:r>
              <a:rPr lang="en-US" altLang="zh-CN" sz="1200" b="1" strike="noStrike" spc="-1">
                <a:solidFill>
                  <a:srgbClr val="404040"/>
                </a:solidFill>
                <a:ea typeface="微软雅黑" panose="020B0503020204020204" charset="-122"/>
              </a:rPr>
              <a:t>30</a:t>
            </a:r>
            <a:r>
              <a:rPr lang="zh-CN" altLang="en-US" sz="1200" b="1" strike="noStrike" spc="-1">
                <a:solidFill>
                  <a:srgbClr val="404040"/>
                </a:solidFill>
                <a:ea typeface="微软雅黑" panose="020B0503020204020204" charset="-122"/>
              </a:rPr>
              <a:t>分）</a:t>
            </a:r>
            <a:endParaRPr lang="en-US" altLang="zh-CN" sz="1200" b="1" spc="-1">
              <a:solidFill>
                <a:srgbClr val="404040"/>
              </a:solidFill>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ea typeface="微软雅黑" panose="020B0503020204020204" charset="-122"/>
              </a:rPr>
              <a:t>提交开发设计文档和代码。（</a:t>
            </a:r>
            <a:r>
              <a:rPr lang="en-US" altLang="zh-CN" sz="1200" b="1" strike="noStrike" spc="-1">
                <a:solidFill>
                  <a:srgbClr val="404040"/>
                </a:solidFill>
                <a:ea typeface="微软雅黑" panose="020B0503020204020204" charset="-122"/>
              </a:rPr>
              <a:t>30</a:t>
            </a:r>
            <a:r>
              <a:rPr lang="zh-CN" altLang="en-US" sz="1200" b="1" strike="noStrike" spc="-1">
                <a:solidFill>
                  <a:srgbClr val="404040"/>
                </a:solidFill>
                <a:ea typeface="微软雅黑" panose="020B0503020204020204" charset="-122"/>
              </a:rPr>
              <a:t>分）</a:t>
            </a:r>
            <a:endParaRPr lang="en-US" altLang="zh-CN" sz="1200" b="1" strike="noStrike" spc="-1">
              <a:solidFill>
                <a:srgbClr val="404040"/>
              </a:solidFill>
              <a:ea typeface="微软雅黑" panose="020B0503020204020204" charset="-122"/>
            </a:endParaRPr>
          </a:p>
          <a:p>
            <a:pPr lvl="1">
              <a:lnSpc>
                <a:spcPct val="120000"/>
              </a:lnSpc>
              <a:spcBef>
                <a:spcPts val="575"/>
              </a:spcBef>
              <a:buClr>
                <a:srgbClr val="404040"/>
              </a:buClr>
            </a:pPr>
            <a:r>
              <a:rPr lang="zh-CN" altLang="en-US" sz="1200" b="1" strike="noStrike" spc="-1">
                <a:solidFill>
                  <a:srgbClr val="404040"/>
                </a:solidFill>
                <a:ea typeface="微软雅黑" panose="020B0503020204020204" charset="-122"/>
              </a:rPr>
              <a:t>实验</a:t>
            </a:r>
            <a:r>
              <a:rPr lang="zh-CN" altLang="en-US" sz="1200" b="1" strike="noStrike" spc="-1" dirty="0">
                <a:solidFill>
                  <a:srgbClr val="404040"/>
                </a:solidFill>
                <a:ea typeface="微软雅黑" panose="020B0503020204020204" charset="-122"/>
              </a:rPr>
              <a:t>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sz="1100" b="0" strike="noStrike" spc="-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200" b="1" strike="noStrike" spc="-1" dirty="0">
                <a:solidFill>
                  <a:srgbClr val="BE384B"/>
                </a:solidFill>
                <a:latin typeface="Arial" panose="020B0604020202020204"/>
                <a:ea typeface="微软雅黑" panose="020B0503020204020204" charset="-122"/>
              </a:rPr>
              <a:t>实验</a:t>
            </a:r>
            <a:r>
              <a:rPr lang="en-US" altLang="zh-CN" sz="3200" b="1" strike="noStrike" spc="-1" dirty="0">
                <a:solidFill>
                  <a:srgbClr val="BE384B"/>
                </a:solidFill>
                <a:latin typeface="Arial" panose="020B0604020202020204"/>
                <a:ea typeface="微软雅黑" panose="020B0503020204020204" charset="-122"/>
              </a:rPr>
              <a:t>4</a:t>
            </a:r>
            <a:r>
              <a:rPr lang="zh-CN" altLang="en-US" sz="3200" b="1" strike="noStrike" spc="-1" dirty="0">
                <a:solidFill>
                  <a:srgbClr val="BE384B"/>
                </a:solidFill>
                <a:latin typeface="Arial" panose="020B0604020202020204"/>
                <a:ea typeface="微软雅黑" panose="020B0503020204020204" charset="-122"/>
              </a:rPr>
              <a:t>：</a:t>
            </a:r>
            <a:r>
              <a:rPr lang="en-US" altLang="zh-CN" sz="3200" b="1" strike="noStrike" spc="-1" dirty="0">
                <a:solidFill>
                  <a:srgbClr val="BE384B"/>
                </a:solidFill>
                <a:latin typeface="Arial" panose="020B0604020202020204"/>
                <a:ea typeface="微软雅黑" panose="020B0503020204020204" charset="-122"/>
              </a:rPr>
              <a:t>RISC-V</a:t>
            </a:r>
            <a:r>
              <a:rPr lang="zh-CN" altLang="en-US" sz="3200" b="1" strike="noStrike" spc="-1" dirty="0">
                <a:solidFill>
                  <a:srgbClr val="BE384B"/>
                </a:solidFill>
                <a:latin typeface="Arial" panose="020B0604020202020204"/>
                <a:ea typeface="微软雅黑" panose="020B0503020204020204" charset="-122"/>
              </a:rPr>
              <a:t>平台语音能力增强</a:t>
            </a:r>
            <a:br>
              <a:rPr lang="zh-CN" altLang="en-US" sz="3200" b="1" strike="noStrike" spc="-1" dirty="0">
                <a:solidFill>
                  <a:srgbClr val="BE384B"/>
                </a:solidFill>
                <a:latin typeface="Arial" panose="020B0604020202020204"/>
                <a:ea typeface="微软雅黑" panose="020B0503020204020204" charset="-122"/>
              </a:rPr>
            </a:br>
            <a:r>
              <a:rPr lang="zh-CN" altLang="en-US" sz="3200" b="1" strike="noStrike" spc="-1" dirty="0">
                <a:solidFill>
                  <a:srgbClr val="BE384B"/>
                </a:solidFill>
                <a:latin typeface="Arial" panose="020B0604020202020204"/>
                <a:ea typeface="微软雅黑" panose="020B0503020204020204" charset="-122"/>
              </a:rPr>
              <a:t>（</a:t>
            </a:r>
            <a:r>
              <a:rPr lang="en-US" altLang="zh-CN" sz="3200" b="1" strike="noStrike" spc="-1" dirty="0">
                <a:solidFill>
                  <a:srgbClr val="BE384B"/>
                </a:solidFill>
                <a:latin typeface="Arial" panose="020B0604020202020204"/>
                <a:ea typeface="微软雅黑" panose="020B0503020204020204" charset="-122"/>
              </a:rPr>
              <a:t>2</a:t>
            </a:r>
            <a:r>
              <a:rPr lang="zh-CN" altLang="en-US" sz="3200" b="1" strike="noStrike" spc="-1" dirty="0">
                <a:solidFill>
                  <a:srgbClr val="BE384B"/>
                </a:solidFill>
                <a:latin typeface="Arial" panose="020B0604020202020204"/>
                <a:ea typeface="微软雅黑" panose="020B0503020204020204" charset="-122"/>
              </a:rPr>
              <a:t>组，每组</a:t>
            </a:r>
            <a:r>
              <a:rPr lang="en-US" altLang="zh-CN" sz="3200" b="1" strike="noStrike" spc="-1" dirty="0">
                <a:solidFill>
                  <a:srgbClr val="BE384B"/>
                </a:solidFill>
                <a:latin typeface="Arial" panose="020B0604020202020204"/>
                <a:ea typeface="微软雅黑" panose="020B0503020204020204" charset="-122"/>
              </a:rPr>
              <a:t>3</a:t>
            </a:r>
            <a:r>
              <a:rPr lang="zh-CN" altLang="en-US" sz="3200" b="1" strike="noStrike" spc="-1" dirty="0">
                <a:solidFill>
                  <a:srgbClr val="BE384B"/>
                </a:solidFill>
                <a:latin typeface="Arial" panose="020B0604020202020204"/>
                <a:ea typeface="微软雅黑" panose="020B0503020204020204" charset="-122"/>
              </a:rPr>
              <a:t>人）</a:t>
            </a:r>
            <a:endParaRPr lang="en-US" altLang="zh-CN" sz="3200" b="1" strike="noStrike" spc="-1" dirty="0">
              <a:solidFill>
                <a:srgbClr val="BE384B"/>
              </a:solidFill>
              <a:latin typeface="Arial" panose="020B0604020202020204"/>
              <a:ea typeface="微软雅黑" panose="020B0503020204020204" charset="-122"/>
            </a:endParaRPr>
          </a:p>
        </p:txBody>
      </p:sp>
      <p:sp>
        <p:nvSpPr>
          <p:cNvPr id="229" name="PlaceHolder 40"/>
          <p:cNvSpPr/>
          <p:nvPr/>
        </p:nvSpPr>
        <p:spPr>
          <a:xfrm>
            <a:off x="457200" y="1333500"/>
            <a:ext cx="8227060" cy="421195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indent="0">
              <a:lnSpc>
                <a:spcPct val="120000"/>
              </a:lnSpc>
              <a:spcBef>
                <a:spcPts val="575"/>
              </a:spcBef>
              <a:buClr>
                <a:srgbClr val="404040"/>
              </a:buClr>
              <a:buNone/>
            </a:pPr>
            <a:r>
              <a:rPr lang="zh-CN" altLang="en-US" sz="1400" b="1" strike="noStrike" spc="-1" dirty="0">
                <a:solidFill>
                  <a:srgbClr val="404040"/>
                </a:solidFill>
                <a:latin typeface="Arial" panose="020B0604020202020204"/>
                <a:ea typeface="微软雅黑" panose="020B0503020204020204" charset="-122"/>
              </a:rPr>
              <a:t>实验内容：</a:t>
            </a:r>
            <a:endParaRPr lang="zh-CN" altLang="en-US" sz="14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熟悉轻量级语音库（例如</a:t>
            </a:r>
            <a:r>
              <a:rPr lang="en-US" altLang="zh-CN" sz="1200" b="1" strike="noStrike" spc="-1" dirty="0" err="1">
                <a:solidFill>
                  <a:srgbClr val="404040"/>
                </a:solidFill>
                <a:latin typeface="Arial" panose="020B0604020202020204"/>
                <a:ea typeface="微软雅黑" panose="020B0503020204020204" charset="-122"/>
              </a:rPr>
              <a:t>PocketSphinx</a:t>
            </a:r>
            <a:r>
              <a:rPr lang="zh-CN" altLang="en-US" sz="1200" b="1" strike="noStrike" spc="-1" dirty="0">
                <a:solidFill>
                  <a:srgbClr val="404040"/>
                </a:solidFill>
                <a:latin typeface="Arial" panose="020B0604020202020204"/>
                <a:ea typeface="微软雅黑" panose="020B0503020204020204" charset="-122"/>
              </a:rPr>
              <a:t>和</a:t>
            </a:r>
            <a:r>
              <a:rPr lang="en-US" altLang="zh-CN" sz="1200" b="1" strike="noStrike" spc="-1" dirty="0">
                <a:solidFill>
                  <a:srgbClr val="404040"/>
                </a:solidFill>
                <a:latin typeface="Arial" panose="020B0604020202020204"/>
                <a:ea typeface="微软雅黑" panose="020B0503020204020204" charset="-122"/>
              </a:rPr>
              <a:t>pyttsx3</a:t>
            </a:r>
            <a:r>
              <a:rPr lang="zh-CN" altLang="en-US" sz="1200" b="1" strike="noStrike" spc="-1" dirty="0">
                <a:solidFill>
                  <a:srgbClr val="404040"/>
                </a:solidFill>
                <a:latin typeface="Arial" panose="020B0604020202020204"/>
                <a:ea typeface="微软雅黑" panose="020B0503020204020204" charset="-122"/>
              </a:rPr>
              <a:t>）。</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编译并部署可在如意</a:t>
            </a:r>
            <a:r>
              <a:rPr lang="en-US" altLang="zh-CN" sz="1200" b="1" strike="noStrike" spc="-1" dirty="0">
                <a:solidFill>
                  <a:srgbClr val="404040"/>
                </a:solidFill>
                <a:latin typeface="Arial" panose="020B0604020202020204"/>
                <a:ea typeface="微软雅黑" panose="020B0503020204020204" charset="-122"/>
              </a:rPr>
              <a:t>Book</a:t>
            </a:r>
            <a:r>
              <a:rPr lang="zh-CN" altLang="en-US" sz="1200" b="1" strike="noStrike" spc="-1" dirty="0">
                <a:solidFill>
                  <a:srgbClr val="404040"/>
                </a:solidFill>
                <a:latin typeface="Arial" panose="020B0604020202020204"/>
                <a:ea typeface="微软雅黑" panose="020B0503020204020204" charset="-122"/>
              </a:rPr>
              <a:t>甲辰版</a:t>
            </a:r>
            <a:r>
              <a:rPr lang="en-US" altLang="zh-CN" sz="1200" b="1" strike="noStrike" spc="-1" dirty="0" err="1">
                <a:solidFill>
                  <a:srgbClr val="404040"/>
                </a:solidFill>
                <a:latin typeface="Arial" panose="020B0604020202020204"/>
                <a:ea typeface="微软雅黑" panose="020B0503020204020204" charset="-122"/>
              </a:rPr>
              <a:t>OpenHarmony</a:t>
            </a:r>
            <a:r>
              <a:rPr lang="zh-CN" altLang="en-US" sz="1200" b="1" strike="noStrike" spc="-1" dirty="0">
                <a:solidFill>
                  <a:srgbClr val="404040"/>
                </a:solidFill>
                <a:latin typeface="Arial" panose="020B0604020202020204"/>
                <a:ea typeface="微软雅黑" panose="020B0503020204020204" charset="-122"/>
              </a:rPr>
              <a:t>平台上运行的轻量级语音库。</a:t>
            </a:r>
            <a:endParaRPr lang="en-US" altLang="zh-CN" sz="12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使用语音库相关能力开发</a:t>
            </a:r>
            <a:r>
              <a:rPr lang="en-US" altLang="zh-CN" sz="1200" b="1" strike="noStrike" spc="-1" dirty="0" err="1">
                <a:solidFill>
                  <a:srgbClr val="404040"/>
                </a:solidFill>
                <a:latin typeface="Arial" panose="020B0604020202020204"/>
                <a:ea typeface="微软雅黑" panose="020B0503020204020204" charset="-122"/>
              </a:rPr>
              <a:t>OpenHarmony</a:t>
            </a:r>
            <a:r>
              <a:rPr lang="zh-CN" altLang="en-US" sz="1200" b="1" strike="noStrike" spc="-1" dirty="0">
                <a:solidFill>
                  <a:srgbClr val="404040"/>
                </a:solidFill>
                <a:latin typeface="Arial" panose="020B0604020202020204"/>
                <a:ea typeface="微软雅黑" panose="020B0503020204020204" charset="-122"/>
              </a:rPr>
              <a:t>应用。</a:t>
            </a:r>
            <a:endParaRPr lang="zh-CN" altLang="en-US" sz="1200" b="1" strike="noStrike" spc="-1" dirty="0">
              <a:solidFill>
                <a:srgbClr val="404040"/>
              </a:solidFill>
              <a:latin typeface="Arial" panose="020B0604020202020204"/>
              <a:ea typeface="微软雅黑" panose="020B0503020204020204" charset="-122"/>
            </a:endParaRPr>
          </a:p>
          <a:p>
            <a:pPr indent="0">
              <a:lnSpc>
                <a:spcPct val="120000"/>
              </a:lnSpc>
              <a:spcBef>
                <a:spcPts val="575"/>
              </a:spcBef>
              <a:buClr>
                <a:srgbClr val="404040"/>
              </a:buClr>
              <a:buNone/>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编译并部署可在如意</a:t>
            </a:r>
            <a:r>
              <a:rPr lang="en-US" altLang="zh-CN" sz="1200" b="1" strike="noStrike" spc="-1" dirty="0">
                <a:solidFill>
                  <a:srgbClr val="404040"/>
                </a:solidFill>
                <a:latin typeface="Arial" panose="020B0604020202020204"/>
                <a:ea typeface="微软雅黑" panose="020B0503020204020204" charset="-122"/>
              </a:rPr>
              <a:t>Book</a:t>
            </a:r>
            <a:r>
              <a:rPr lang="zh-CN" altLang="en-US" sz="1200" b="1" strike="noStrike" spc="-1" dirty="0">
                <a:solidFill>
                  <a:srgbClr val="404040"/>
                </a:solidFill>
                <a:latin typeface="Arial" panose="020B0604020202020204"/>
                <a:ea typeface="微软雅黑" panose="020B0503020204020204" charset="-122"/>
              </a:rPr>
              <a:t>甲辰版</a:t>
            </a:r>
            <a:r>
              <a:rPr lang="en-US" altLang="zh-CN" sz="1200" b="1" strike="noStrike" spc="-1" dirty="0" err="1">
                <a:solidFill>
                  <a:srgbClr val="404040"/>
                </a:solidFill>
                <a:latin typeface="Arial" panose="020B0604020202020204"/>
                <a:ea typeface="微软雅黑" panose="020B0503020204020204" charset="-122"/>
              </a:rPr>
              <a:t>OpenHarmony</a:t>
            </a:r>
            <a:r>
              <a:rPr lang="zh-CN" altLang="en-US" sz="1200" b="1" strike="noStrike" spc="-1" dirty="0">
                <a:solidFill>
                  <a:srgbClr val="404040"/>
                </a:solidFill>
                <a:latin typeface="Arial" panose="020B0604020202020204"/>
                <a:ea typeface="微软雅黑" panose="020B0503020204020204" charset="-122"/>
              </a:rPr>
              <a:t>平台上运行的语音库，至少需要实现语音转文字和文字转语音能力；至少需要支持中文和英文。（</a:t>
            </a:r>
            <a:r>
              <a:rPr lang="en-US" altLang="zh-CN" sz="1200" b="1" strike="noStrike" spc="-1" dirty="0">
                <a:solidFill>
                  <a:srgbClr val="404040"/>
                </a:solidFill>
                <a:latin typeface="Arial" panose="020B0604020202020204"/>
                <a:ea typeface="微软雅黑" panose="020B0503020204020204" charset="-122"/>
              </a:rPr>
              <a:t>40</a:t>
            </a:r>
            <a:r>
              <a:rPr lang="zh-CN" altLang="en-US" sz="1200" b="1" strike="noStrike" spc="-1" dirty="0">
                <a:solidFill>
                  <a:srgbClr val="404040"/>
                </a:solidFill>
                <a:latin typeface="Arial" panose="020B0604020202020204"/>
                <a:ea typeface="微软雅黑" panose="020B0503020204020204" charset="-122"/>
              </a:rPr>
              <a:t>分）</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基于语音库能力开发</a:t>
            </a:r>
            <a:r>
              <a:rPr lang="en-US" altLang="zh-CN" sz="1200" b="1" strike="noStrike" spc="-1" dirty="0" err="1">
                <a:solidFill>
                  <a:srgbClr val="404040"/>
                </a:solidFill>
                <a:latin typeface="Arial" panose="020B0604020202020204"/>
                <a:ea typeface="微软雅黑" panose="020B0503020204020204" charset="-122"/>
              </a:rPr>
              <a:t>OpenHarmony</a:t>
            </a:r>
            <a:r>
              <a:rPr lang="zh-CN" altLang="en-US" sz="1200" b="1" strike="noStrike" spc="-1" dirty="0">
                <a:solidFill>
                  <a:srgbClr val="404040"/>
                </a:solidFill>
                <a:latin typeface="Arial" panose="020B0604020202020204"/>
                <a:ea typeface="微软雅黑" panose="020B0503020204020204" charset="-122"/>
              </a:rPr>
              <a:t>应用。支持加载语音或文本文件并对其内容进行转换；支持麦克风输入音频实时转换。界面简洁，交互逻辑清晰。（</a:t>
            </a:r>
            <a:r>
              <a:rPr lang="en-US" altLang="zh-CN" sz="1200" b="1" strike="noStrike" spc="-1" dirty="0">
                <a:solidFill>
                  <a:srgbClr val="404040"/>
                </a:solidFill>
                <a:latin typeface="Arial" panose="020B0604020202020204"/>
                <a:ea typeface="微软雅黑" panose="020B0503020204020204" charset="-122"/>
              </a:rPr>
              <a:t>30</a:t>
            </a:r>
            <a:r>
              <a:rPr lang="zh-CN" altLang="en-US" sz="1200" b="1" strike="noStrike" spc="-1" dirty="0">
                <a:solidFill>
                  <a:srgbClr val="404040"/>
                </a:solidFill>
                <a:latin typeface="Arial" panose="020B0604020202020204"/>
                <a:ea typeface="微软雅黑" panose="020B0503020204020204" charset="-122"/>
              </a:rPr>
              <a:t>分）</a:t>
            </a:r>
            <a:endParaRPr lang="en-US" altLang="zh-CN" sz="1200" b="1"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dirty="0">
                <a:solidFill>
                  <a:srgbClr val="404040"/>
                </a:solidFill>
                <a:latin typeface="Arial" panose="020B0604020202020204"/>
                <a:ea typeface="微软雅黑" panose="020B0503020204020204" charset="-122"/>
              </a:rPr>
              <a:t>提交开发设计文档和代码。（</a:t>
            </a:r>
            <a:r>
              <a:rPr lang="en-US" altLang="zh-CN" sz="1200" b="1" strike="noStrike" spc="-1" dirty="0">
                <a:solidFill>
                  <a:srgbClr val="404040"/>
                </a:solidFill>
                <a:latin typeface="Arial" panose="020B0604020202020204"/>
                <a:ea typeface="微软雅黑" panose="020B0503020204020204" charset="-122"/>
              </a:rPr>
              <a:t>30</a:t>
            </a:r>
            <a:r>
              <a:rPr lang="zh-CN" altLang="en-US" sz="1200" b="1" strike="noStrike" spc="-1" dirty="0">
                <a:solidFill>
                  <a:srgbClr val="404040"/>
                </a:solidFill>
                <a:latin typeface="Arial" panose="020B0604020202020204"/>
                <a:ea typeface="微软雅黑" panose="020B0503020204020204" charset="-122"/>
              </a:rPr>
              <a:t>分）</a:t>
            </a:r>
            <a:endParaRPr lang="zh-CN" altLang="en-US"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latin typeface="Arial" panose="020B0604020202020204"/>
                <a:ea typeface="微软雅黑" panose="020B0503020204020204" charset="-122"/>
              </a:rPr>
              <a:t>实验总分不超过100分</a:t>
            </a:r>
            <a:endParaRPr lang="zh-CN" altLang="en-US" sz="1200" b="1" strike="noStrike" spc="-1" dirty="0">
              <a:solidFill>
                <a:srgbClr val="404040"/>
              </a:solidFill>
              <a:latin typeface="Arial" panose="020B0604020202020204"/>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200" b="1" strike="noStrike" spc="-1" dirty="0">
                <a:solidFill>
                  <a:srgbClr val="BE384B"/>
                </a:solidFill>
                <a:latin typeface="Arial" panose="020B0604020202020204"/>
                <a:ea typeface="微软雅黑" panose="020B0503020204020204" charset="-122"/>
              </a:rPr>
              <a:t>实验</a:t>
            </a:r>
            <a:r>
              <a:rPr lang="en-US" altLang="zh-CN" sz="3200" b="1" spc="-1" dirty="0">
                <a:solidFill>
                  <a:srgbClr val="BE384B"/>
                </a:solidFill>
                <a:latin typeface="Arial" panose="020B0604020202020204"/>
                <a:ea typeface="微软雅黑" panose="020B0503020204020204" charset="-122"/>
              </a:rPr>
              <a:t>5</a:t>
            </a:r>
            <a:r>
              <a:rPr lang="zh-CN" altLang="en-US" sz="3200" b="1" strike="noStrike" spc="-1" dirty="0">
                <a:solidFill>
                  <a:srgbClr val="BE384B"/>
                </a:solidFill>
                <a:latin typeface="Arial" panose="020B0604020202020204"/>
                <a:ea typeface="微软雅黑" panose="020B0503020204020204" charset="-122"/>
              </a:rPr>
              <a:t>：</a:t>
            </a:r>
            <a:r>
              <a:rPr lang="en-US" altLang="zh-CN" sz="3200" b="1" strike="noStrike" spc="-1" dirty="0">
                <a:solidFill>
                  <a:srgbClr val="BE384B"/>
                </a:solidFill>
                <a:latin typeface="Arial" panose="020B0604020202020204"/>
                <a:ea typeface="微软雅黑" panose="020B0503020204020204" charset="-122"/>
              </a:rPr>
              <a:t>RISC-V</a:t>
            </a:r>
            <a:r>
              <a:rPr lang="zh-CN" altLang="en-US" sz="3200" b="1" strike="noStrike" spc="-1" dirty="0">
                <a:solidFill>
                  <a:srgbClr val="BE384B"/>
                </a:solidFill>
                <a:latin typeface="Arial" panose="020B0604020202020204"/>
                <a:ea typeface="微软雅黑" panose="020B0503020204020204" charset="-122"/>
              </a:rPr>
              <a:t>平台</a:t>
            </a:r>
            <a:r>
              <a:rPr lang="en-US" altLang="zh-CN" sz="3200" b="1" strike="noStrike" spc="-1" dirty="0">
                <a:solidFill>
                  <a:srgbClr val="BE384B"/>
                </a:solidFill>
                <a:latin typeface="Arial" panose="020B0604020202020204"/>
                <a:ea typeface="微软雅黑" panose="020B0503020204020204" charset="-122"/>
              </a:rPr>
              <a:t>UI</a:t>
            </a:r>
            <a:r>
              <a:rPr lang="zh-CN" altLang="en-US" sz="3200" b="1" strike="noStrike" spc="-1" dirty="0">
                <a:solidFill>
                  <a:srgbClr val="BE384B"/>
                </a:solidFill>
                <a:latin typeface="Arial" panose="020B0604020202020204"/>
                <a:ea typeface="微软雅黑" panose="020B0503020204020204" charset="-122"/>
              </a:rPr>
              <a:t>框架增强</a:t>
            </a:r>
            <a:br>
              <a:rPr lang="zh-CN" altLang="en-US" sz="3200" b="1" strike="noStrike" spc="-1" dirty="0">
                <a:solidFill>
                  <a:srgbClr val="BE384B"/>
                </a:solidFill>
                <a:latin typeface="Arial" panose="020B0604020202020204"/>
                <a:ea typeface="微软雅黑" panose="020B0503020204020204" charset="-122"/>
              </a:rPr>
            </a:br>
            <a:r>
              <a:rPr lang="zh-CN" altLang="en-US" sz="3200" b="1" strike="noStrike" spc="-1" dirty="0">
                <a:solidFill>
                  <a:srgbClr val="BE384B"/>
                </a:solidFill>
                <a:latin typeface="Arial" panose="020B0604020202020204"/>
                <a:ea typeface="微软雅黑" panose="020B0503020204020204" charset="-122"/>
              </a:rPr>
              <a:t>（</a:t>
            </a:r>
            <a:r>
              <a:rPr lang="en-US" altLang="zh-CN" sz="3200" b="1" spc="-1" dirty="0">
                <a:solidFill>
                  <a:srgbClr val="BE384B"/>
                </a:solidFill>
                <a:latin typeface="Arial" panose="020B0604020202020204"/>
                <a:ea typeface="微软雅黑" panose="020B0503020204020204" charset="-122"/>
              </a:rPr>
              <a:t>1</a:t>
            </a:r>
            <a:r>
              <a:rPr lang="zh-CN" altLang="en-US" sz="3200" b="1" strike="noStrike" spc="-1" dirty="0">
                <a:solidFill>
                  <a:srgbClr val="BE384B"/>
                </a:solidFill>
                <a:latin typeface="Arial" panose="020B0604020202020204"/>
                <a:ea typeface="微软雅黑" panose="020B0503020204020204" charset="-122"/>
              </a:rPr>
              <a:t>组，每组</a:t>
            </a:r>
            <a:r>
              <a:rPr lang="en-US" altLang="zh-CN" sz="3200" b="1" strike="noStrike" spc="-1" dirty="0">
                <a:solidFill>
                  <a:srgbClr val="BE384B"/>
                </a:solidFill>
                <a:latin typeface="Arial" panose="020B0604020202020204"/>
                <a:ea typeface="微软雅黑" panose="020B0503020204020204" charset="-122"/>
              </a:rPr>
              <a:t>3</a:t>
            </a:r>
            <a:r>
              <a:rPr lang="zh-CN" altLang="en-US" sz="3200" b="1" strike="noStrike" spc="-1" dirty="0">
                <a:solidFill>
                  <a:srgbClr val="BE384B"/>
                </a:solidFill>
                <a:latin typeface="Arial" panose="020B0604020202020204"/>
                <a:ea typeface="微软雅黑" panose="020B0503020204020204" charset="-122"/>
              </a:rPr>
              <a:t>人）</a:t>
            </a:r>
            <a:endParaRPr lang="en-US" sz="3200" b="0" strike="noStrike" spc="-1" dirty="0">
              <a:latin typeface="Arial" panose="020B0604020202020204"/>
            </a:endParaRPr>
          </a:p>
        </p:txBody>
      </p:sp>
      <p:sp>
        <p:nvSpPr>
          <p:cNvPr id="229" name="PlaceHolder 40"/>
          <p:cNvSpPr/>
          <p:nvPr/>
        </p:nvSpPr>
        <p:spPr>
          <a:xfrm>
            <a:off x="403761" y="1126800"/>
            <a:ext cx="8227080" cy="446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实验内容：</a:t>
            </a:r>
            <a:endParaRPr lang="zh-CN" altLang="en-US" sz="1400" b="1" strike="noStrike" spc="-1" dirty="0">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熟悉</a:t>
            </a:r>
            <a:r>
              <a:rPr lang="en-US" altLang="zh-CN" sz="1200" b="1" strike="noStrike" spc="-1">
                <a:solidFill>
                  <a:srgbClr val="404040"/>
                </a:solidFill>
                <a:latin typeface="Arial" panose="020B0604020202020204"/>
                <a:ea typeface="微软雅黑" panose="020B0503020204020204" charset="-122"/>
              </a:rPr>
              <a:t>OpenHarmony</a:t>
            </a:r>
            <a:r>
              <a:rPr lang="zh-CN" altLang="en-US" sz="1200" b="1" strike="noStrike" spc="-1">
                <a:solidFill>
                  <a:srgbClr val="404040"/>
                </a:solidFill>
                <a:latin typeface="Arial" panose="020B0604020202020204"/>
                <a:ea typeface="微软雅黑" panose="020B0503020204020204" charset="-122"/>
              </a:rPr>
              <a:t>的</a:t>
            </a:r>
            <a:r>
              <a:rPr lang="en-US" altLang="zh-CN" sz="1200" b="1" strike="noStrike" spc="-1">
                <a:solidFill>
                  <a:srgbClr val="404040"/>
                </a:solidFill>
                <a:latin typeface="Arial" panose="020B0604020202020204"/>
                <a:ea typeface="微软雅黑" panose="020B0503020204020204" charset="-122"/>
              </a:rPr>
              <a:t>UI</a:t>
            </a:r>
            <a:r>
              <a:rPr lang="zh-CN" altLang="en-US" sz="1200" b="1" strike="noStrike" spc="-1">
                <a:solidFill>
                  <a:srgbClr val="404040"/>
                </a:solidFill>
                <a:latin typeface="Arial" panose="020B0604020202020204"/>
                <a:ea typeface="微软雅黑" panose="020B0503020204020204" charset="-122"/>
              </a:rPr>
              <a:t>框架。</a:t>
            </a:r>
            <a:endParaRPr lang="en-US" altLang="zh-CN" sz="1200" b="1" strike="noStrike" spc="-1">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开发上拉刷新和下拉刷新功能。</a:t>
            </a:r>
            <a:endParaRPr lang="en-US" altLang="zh-CN" sz="1200" b="1" spc="-1">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开发刷新当前页面的功能</a:t>
            </a:r>
            <a:r>
              <a:rPr lang="zh-CN" altLang="en-US" sz="1200" b="1" spc="-1">
                <a:solidFill>
                  <a:srgbClr val="404040"/>
                </a:solidFill>
                <a:latin typeface="Arial" panose="020B0604020202020204"/>
                <a:ea typeface="微软雅黑" panose="020B0503020204020204" charset="-122"/>
              </a:rPr>
              <a:t>。</a:t>
            </a:r>
            <a:endParaRPr lang="en-US" altLang="zh-CN" sz="1200" b="1" spc="-1">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开发路由跳转组件来模拟刷新效果的功能</a:t>
            </a:r>
            <a:r>
              <a:rPr lang="zh-CN" altLang="en-US" sz="1200" b="1" spc="-1">
                <a:solidFill>
                  <a:srgbClr val="404040"/>
                </a:solidFill>
                <a:latin typeface="Arial" panose="020B0604020202020204"/>
                <a:ea typeface="微软雅黑" panose="020B0503020204020204" charset="-122"/>
              </a:rPr>
              <a:t>。</a:t>
            </a:r>
            <a:endParaRPr lang="zh-CN" altLang="en-US" sz="1200" b="1" strike="noStrike" spc="-1">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trike="noStrike" spc="-1">
                <a:solidFill>
                  <a:srgbClr val="404040"/>
                </a:solidFill>
                <a:latin typeface="Arial" panose="020B0604020202020204"/>
                <a:ea typeface="微软雅黑" panose="020B0503020204020204" charset="-122"/>
              </a:rPr>
              <a:t>评分标准（折算为百分制）</a:t>
            </a:r>
            <a:endParaRPr lang="zh-CN" altLang="en-US" sz="1400" b="1" strike="noStrike" spc="-1">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成功开发上拉和下拉刷新组件并在应用程序中调用成功。（</a:t>
            </a:r>
            <a:r>
              <a:rPr lang="en-US" altLang="zh-CN" sz="1200" b="1" strike="noStrike" spc="-1">
                <a:solidFill>
                  <a:srgbClr val="404040"/>
                </a:solidFill>
                <a:latin typeface="Arial" panose="020B0604020202020204"/>
                <a:ea typeface="微软雅黑" panose="020B0503020204020204" charset="-122"/>
              </a:rPr>
              <a:t>20</a:t>
            </a:r>
            <a:r>
              <a:rPr lang="zh-CN" altLang="en-US" sz="1200" b="1" strike="noStrike" spc="-1">
                <a:solidFill>
                  <a:srgbClr val="404040"/>
                </a:solidFill>
                <a:latin typeface="Arial" panose="020B0604020202020204"/>
                <a:ea typeface="微软雅黑" panose="020B0503020204020204" charset="-122"/>
              </a:rPr>
              <a:t>分）</a:t>
            </a:r>
            <a:endParaRPr lang="en-US" altLang="zh-CN" sz="1200" b="1" strike="noStrike" spc="-1">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成功开发刷新当前页面的组件，快速实现页面的刷新，以达到更新数据的目的。并提供相应的系统</a:t>
            </a:r>
            <a:r>
              <a:rPr lang="en-US" altLang="zh-CN" sz="1200" b="1" strike="noStrike" spc="-1">
                <a:solidFill>
                  <a:srgbClr val="404040"/>
                </a:solidFill>
                <a:latin typeface="Arial" panose="020B0604020202020204"/>
                <a:ea typeface="微软雅黑" panose="020B0503020204020204" charset="-122"/>
              </a:rPr>
              <a:t>API</a:t>
            </a:r>
            <a:r>
              <a:rPr lang="zh-CN" altLang="en-US" sz="1200" b="1" strike="noStrike" spc="-1">
                <a:solidFill>
                  <a:srgbClr val="404040"/>
                </a:solidFill>
                <a:latin typeface="Arial" panose="020B0604020202020204"/>
                <a:ea typeface="微软雅黑" panose="020B0503020204020204" charset="-122"/>
              </a:rPr>
              <a:t>。（</a:t>
            </a:r>
            <a:r>
              <a:rPr lang="en-US" altLang="zh-CN" sz="1200" b="1" strike="noStrike" spc="-1">
                <a:solidFill>
                  <a:srgbClr val="404040"/>
                </a:solidFill>
                <a:latin typeface="Arial" panose="020B0604020202020204"/>
                <a:ea typeface="微软雅黑" panose="020B0503020204020204" charset="-122"/>
              </a:rPr>
              <a:t>30</a:t>
            </a:r>
            <a:r>
              <a:rPr lang="zh-CN" altLang="en-US" sz="1200" b="1" strike="noStrike" spc="-1">
                <a:solidFill>
                  <a:srgbClr val="404040"/>
                </a:solidFill>
                <a:latin typeface="Arial" panose="020B0604020202020204"/>
                <a:ea typeface="微软雅黑" panose="020B0503020204020204" charset="-122"/>
              </a:rPr>
              <a:t>分）</a:t>
            </a:r>
            <a:endParaRPr lang="en-US" altLang="zh-CN" sz="1200" b="1" spc="-1">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开发路由跳转组件来模拟刷新效果，实现页面组件强制刷新。并提供相应的系统</a:t>
            </a:r>
            <a:r>
              <a:rPr lang="en-US" altLang="zh-CN" sz="1200" b="1" strike="noStrike" spc="-1">
                <a:solidFill>
                  <a:srgbClr val="404040"/>
                </a:solidFill>
                <a:latin typeface="Arial" panose="020B0604020202020204"/>
                <a:ea typeface="微软雅黑" panose="020B0503020204020204" charset="-122"/>
              </a:rPr>
              <a:t>API</a:t>
            </a:r>
            <a:r>
              <a:rPr lang="zh-CN" altLang="en-US" sz="1200" b="1" strike="noStrike" spc="-1">
                <a:solidFill>
                  <a:srgbClr val="404040"/>
                </a:solidFill>
                <a:latin typeface="Arial" panose="020B0604020202020204"/>
                <a:ea typeface="微软雅黑" panose="020B0503020204020204" charset="-122"/>
              </a:rPr>
              <a:t>。（</a:t>
            </a:r>
            <a:r>
              <a:rPr lang="en-US" altLang="zh-CN" sz="1200" b="1" strike="noStrike" spc="-1">
                <a:solidFill>
                  <a:srgbClr val="404040"/>
                </a:solidFill>
                <a:latin typeface="Arial" panose="020B0604020202020204"/>
                <a:ea typeface="微软雅黑" panose="020B0503020204020204" charset="-122"/>
              </a:rPr>
              <a:t>30</a:t>
            </a:r>
            <a:r>
              <a:rPr lang="zh-CN" altLang="en-US" sz="1200" b="1" strike="noStrike" spc="-1">
                <a:solidFill>
                  <a:srgbClr val="404040"/>
                </a:solidFill>
                <a:latin typeface="Arial" panose="020B0604020202020204"/>
                <a:ea typeface="微软雅黑" panose="020B0503020204020204" charset="-122"/>
              </a:rPr>
              <a:t>分）</a:t>
            </a:r>
            <a:endParaRPr lang="en-US" altLang="zh-CN" sz="1200" b="1" spc="-1">
              <a:solidFill>
                <a:srgbClr val="404040"/>
              </a:solidFill>
              <a:latin typeface="Arial" panose="020B0604020202020204"/>
              <a:ea typeface="微软雅黑" panose="020B0503020204020204" charset="-122"/>
            </a:endParaRPr>
          </a:p>
          <a:p>
            <a:pPr marL="685800" lvl="1" indent="-228600">
              <a:lnSpc>
                <a:spcPct val="120000"/>
              </a:lnSpc>
              <a:spcBef>
                <a:spcPts val="575"/>
              </a:spcBef>
              <a:buClr>
                <a:srgbClr val="404040"/>
              </a:buClr>
              <a:buAutoNum type="arabicPeriod"/>
            </a:pPr>
            <a:r>
              <a:rPr lang="zh-CN" altLang="en-US" sz="1200" b="1" strike="noStrike" spc="-1">
                <a:solidFill>
                  <a:srgbClr val="404040"/>
                </a:solidFill>
                <a:latin typeface="Arial" panose="020B0604020202020204"/>
                <a:ea typeface="微软雅黑" panose="020B0503020204020204" charset="-122"/>
              </a:rPr>
              <a:t>提交开发设计文档和代码。（</a:t>
            </a:r>
            <a:r>
              <a:rPr lang="en-US" altLang="zh-CN" sz="1200" b="1" strike="noStrike" spc="-1">
                <a:solidFill>
                  <a:srgbClr val="404040"/>
                </a:solidFill>
                <a:latin typeface="Arial" panose="020B0604020202020204"/>
                <a:ea typeface="微软雅黑" panose="020B0503020204020204" charset="-122"/>
              </a:rPr>
              <a:t>20</a:t>
            </a:r>
            <a:r>
              <a:rPr lang="zh-CN" altLang="en-US" sz="1200" b="1" strike="noStrike" spc="-1">
                <a:solidFill>
                  <a:srgbClr val="404040"/>
                </a:solidFill>
                <a:latin typeface="Arial" panose="020B0604020202020204"/>
                <a:ea typeface="微软雅黑" panose="020B0503020204020204" charset="-122"/>
              </a:rPr>
              <a:t>分）</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ea typeface="微软雅黑" panose="020B0503020204020204" charset="-122"/>
              </a:rPr>
              <a:t>实验总分不超过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altLang="zh-CN" sz="1100" b="0" strike="noStrike" spc="-1" dirty="0"/>
          </a:p>
          <a:p>
            <a:pPr lvl="1">
              <a:lnSpc>
                <a:spcPct val="120000"/>
              </a:lnSpc>
              <a:spcBef>
                <a:spcPts val="575"/>
              </a:spcBef>
              <a:buClr>
                <a:srgbClr val="404040"/>
              </a:buClr>
            </a:pPr>
            <a:endParaRPr lang="en-US" sz="1200" b="0" strike="noStrike" spc="-1" dirty="0">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28960"/>
            <a:ext cx="8227080" cy="897840"/>
          </a:xfrm>
          <a:prstGeom prst="rect">
            <a:avLst/>
          </a:prstGeom>
          <a:noFill/>
          <a:ln w="0">
            <a:noFill/>
          </a:ln>
        </p:spPr>
        <p:txBody>
          <a:bodyPr lIns="90000" tIns="45000" rIns="90000" bIns="45000" anchor="ctr">
            <a:noAutofit/>
          </a:bodyPr>
          <a:lstStyle/>
          <a:p>
            <a:r>
              <a:rPr lang="zh-CN" altLang="en-US" sz="3200" b="1" strike="noStrike" spc="-1" dirty="0">
                <a:solidFill>
                  <a:srgbClr val="BE384B"/>
                </a:solidFill>
                <a:latin typeface="Arial" panose="020B0604020202020204"/>
                <a:ea typeface="微软雅黑" panose="020B0503020204020204" charset="-122"/>
              </a:rPr>
              <a:t>实验</a:t>
            </a:r>
            <a:r>
              <a:rPr lang="en-US" altLang="zh-CN" sz="3200" b="1" strike="noStrike" spc="-1" dirty="0">
                <a:solidFill>
                  <a:srgbClr val="BE384B"/>
                </a:solidFill>
                <a:latin typeface="Arial" panose="020B0604020202020204"/>
                <a:ea typeface="微软雅黑" panose="020B0503020204020204" charset="-122"/>
              </a:rPr>
              <a:t>6</a:t>
            </a:r>
            <a:r>
              <a:rPr lang="zh-CN" altLang="en-US" sz="3200" b="1" strike="noStrike" spc="-1" dirty="0">
                <a:solidFill>
                  <a:srgbClr val="BE384B"/>
                </a:solidFill>
                <a:latin typeface="Arial" panose="020B0604020202020204"/>
                <a:ea typeface="微软雅黑" panose="020B0503020204020204" charset="-122"/>
              </a:rPr>
              <a:t>：</a:t>
            </a:r>
            <a:r>
              <a:rPr lang="en-US" altLang="zh-CN" sz="3200" b="1" strike="noStrike" spc="-1" dirty="0">
                <a:solidFill>
                  <a:srgbClr val="BE384B"/>
                </a:solidFill>
                <a:latin typeface="Arial" panose="020B0604020202020204"/>
                <a:ea typeface="微软雅黑" panose="020B0503020204020204" charset="-122"/>
              </a:rPr>
              <a:t>AI</a:t>
            </a:r>
            <a:r>
              <a:rPr lang="zh-CN" altLang="en-US" sz="3200" b="1" strike="noStrike" spc="-1" dirty="0">
                <a:solidFill>
                  <a:srgbClr val="BE384B"/>
                </a:solidFill>
                <a:latin typeface="Arial" panose="020B0604020202020204"/>
                <a:ea typeface="微软雅黑" panose="020B0503020204020204" charset="-122"/>
              </a:rPr>
              <a:t>文件搜索和管理软件</a:t>
            </a:r>
            <a:br>
              <a:rPr lang="en-US" altLang="zh-CN" sz="3200" b="1" strike="noStrike" spc="-1" dirty="0">
                <a:solidFill>
                  <a:srgbClr val="BE384B"/>
                </a:solidFill>
                <a:latin typeface="Arial" panose="020B0604020202020204"/>
                <a:ea typeface="微软雅黑" panose="020B0503020204020204" charset="-122"/>
              </a:rPr>
            </a:br>
            <a:r>
              <a:rPr lang="zh-CN" altLang="en-US" sz="3200" b="1" strike="noStrike" spc="-1" dirty="0">
                <a:solidFill>
                  <a:srgbClr val="BE384B"/>
                </a:solidFill>
                <a:latin typeface="Arial" panose="020B0604020202020204"/>
                <a:ea typeface="微软雅黑" panose="020B0503020204020204" charset="-122"/>
              </a:rPr>
              <a:t>（</a:t>
            </a:r>
            <a:r>
              <a:rPr lang="en-US" altLang="zh-CN" sz="3200" b="1" strike="noStrike" spc="-1" dirty="0">
                <a:solidFill>
                  <a:srgbClr val="BE384B"/>
                </a:solidFill>
                <a:latin typeface="Arial" panose="020B0604020202020204"/>
                <a:ea typeface="微软雅黑" panose="020B0503020204020204" charset="-122"/>
              </a:rPr>
              <a:t>2</a:t>
            </a:r>
            <a:r>
              <a:rPr lang="zh-CN" altLang="en-US" sz="3200" b="1" strike="noStrike" spc="-1" dirty="0">
                <a:solidFill>
                  <a:srgbClr val="BE384B"/>
                </a:solidFill>
                <a:latin typeface="Arial" panose="020B0604020202020204"/>
                <a:ea typeface="微软雅黑" panose="020B0503020204020204" charset="-122"/>
              </a:rPr>
              <a:t>组，每组</a:t>
            </a:r>
            <a:r>
              <a:rPr lang="en-US" altLang="zh-CN" sz="3200" b="1" strike="noStrike" spc="-1" dirty="0">
                <a:solidFill>
                  <a:srgbClr val="BE384B"/>
                </a:solidFill>
                <a:latin typeface="Arial" panose="020B0604020202020204"/>
                <a:ea typeface="微软雅黑" panose="020B0503020204020204" charset="-122"/>
              </a:rPr>
              <a:t>3</a:t>
            </a:r>
            <a:r>
              <a:rPr lang="zh-CN" altLang="en-US" sz="3200" b="1" strike="noStrike" spc="-1" dirty="0">
                <a:solidFill>
                  <a:srgbClr val="BE384B"/>
                </a:solidFill>
                <a:latin typeface="Arial" panose="020B0604020202020204"/>
                <a:ea typeface="微软雅黑" panose="020B0503020204020204" charset="-122"/>
              </a:rPr>
              <a:t>人）</a:t>
            </a:r>
            <a:endParaRPr lang="en-US" sz="3200" b="0" strike="noStrike" spc="-1" dirty="0">
              <a:latin typeface="Arial" panose="020B0604020202020204"/>
            </a:endParaRPr>
          </a:p>
        </p:txBody>
      </p:sp>
      <p:sp>
        <p:nvSpPr>
          <p:cNvPr id="229" name="PlaceHolder 40"/>
          <p:cNvSpPr/>
          <p:nvPr/>
        </p:nvSpPr>
        <p:spPr>
          <a:xfrm>
            <a:off x="403761" y="1126800"/>
            <a:ext cx="8227080" cy="4461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实验内容：</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pc="-1">
                <a:solidFill>
                  <a:srgbClr val="404040"/>
                </a:solidFill>
                <a:latin typeface="Arial" panose="020B0604020202020204"/>
                <a:ea typeface="微软雅黑" panose="020B0503020204020204" charset="-122"/>
              </a:rPr>
              <a:t>1</a:t>
            </a:r>
            <a:r>
              <a:rPr lang="zh-CN" altLang="en-US" sz="1200" b="1" spc="-1">
                <a:solidFill>
                  <a:srgbClr val="404040"/>
                </a:solidFill>
                <a:latin typeface="Arial" panose="020B0604020202020204"/>
                <a:ea typeface="微软雅黑" panose="020B0503020204020204" charset="-122"/>
              </a:rPr>
              <a:t>、在 </a:t>
            </a:r>
            <a:r>
              <a:rPr lang="en-US" altLang="zh-CN" sz="1200" b="1" spc="-1">
                <a:solidFill>
                  <a:srgbClr val="404040"/>
                </a:solidFill>
                <a:latin typeface="Arial" panose="020B0604020202020204"/>
                <a:ea typeface="微软雅黑" panose="020B0503020204020204" charset="-122"/>
              </a:rPr>
              <a:t>RVBook</a:t>
            </a:r>
            <a:r>
              <a:rPr lang="zh-CN" altLang="en-US" sz="1200" b="1" spc="-1">
                <a:solidFill>
                  <a:srgbClr val="404040"/>
                </a:solidFill>
                <a:latin typeface="Arial" panose="020B0604020202020204"/>
                <a:ea typeface="微软雅黑" panose="020B0503020204020204" charset="-122"/>
              </a:rPr>
              <a:t>（基于 </a:t>
            </a:r>
            <a:r>
              <a:rPr lang="en-US" altLang="zh-CN" sz="1200" b="1" spc="-1">
                <a:solidFill>
                  <a:srgbClr val="404040"/>
                </a:solidFill>
                <a:latin typeface="Arial" panose="020B0604020202020204"/>
                <a:ea typeface="微软雅黑" panose="020B0503020204020204" charset="-122"/>
              </a:rPr>
              <a:t>openEuler </a:t>
            </a:r>
            <a:r>
              <a:rPr lang="zh-CN" altLang="en-US" sz="1200" b="1" spc="-1">
                <a:solidFill>
                  <a:srgbClr val="404040"/>
                </a:solidFill>
                <a:latin typeface="Arial" panose="020B0604020202020204"/>
                <a:ea typeface="微软雅黑" panose="020B0503020204020204" charset="-122"/>
              </a:rPr>
              <a:t>操作系统的 </a:t>
            </a:r>
            <a:r>
              <a:rPr lang="en-US" altLang="zh-CN" sz="1200" b="1" spc="-1">
                <a:solidFill>
                  <a:srgbClr val="404040"/>
                </a:solidFill>
                <a:latin typeface="Arial" panose="020B0604020202020204"/>
                <a:ea typeface="微软雅黑" panose="020B0503020204020204" charset="-122"/>
              </a:rPr>
              <a:t>RISC-V </a:t>
            </a:r>
            <a:r>
              <a:rPr lang="zh-CN" altLang="en-US" sz="1200" b="1" spc="-1">
                <a:solidFill>
                  <a:srgbClr val="404040"/>
                </a:solidFill>
                <a:latin typeface="Arial" panose="020B0604020202020204"/>
                <a:ea typeface="微软雅黑" panose="020B0503020204020204" charset="-122"/>
              </a:rPr>
              <a:t>架构笔记本电脑）上开发一款具有 </a:t>
            </a:r>
            <a:r>
              <a:rPr lang="en-US" altLang="zh-CN" sz="1200" b="1" spc="-1">
                <a:solidFill>
                  <a:srgbClr val="404040"/>
                </a:solidFill>
                <a:latin typeface="Arial" panose="020B0604020202020204"/>
                <a:ea typeface="微软雅黑" panose="020B0503020204020204" charset="-122"/>
              </a:rPr>
              <a:t>AI </a:t>
            </a:r>
            <a:r>
              <a:rPr lang="zh-CN" altLang="en-US" sz="1200" b="1" spc="-1">
                <a:solidFill>
                  <a:srgbClr val="404040"/>
                </a:solidFill>
                <a:latin typeface="Arial" panose="020B0604020202020204"/>
                <a:ea typeface="微软雅黑" panose="020B0503020204020204" charset="-122"/>
              </a:rPr>
              <a:t>驱动的文件管理工具，支持通过本地 </a:t>
            </a:r>
            <a:r>
              <a:rPr lang="en-US" altLang="zh-CN" sz="1200" b="1" spc="-1">
                <a:solidFill>
                  <a:srgbClr val="404040"/>
                </a:solidFill>
                <a:latin typeface="Arial" panose="020B0604020202020204"/>
                <a:ea typeface="微软雅黑" panose="020B0503020204020204" charset="-122"/>
              </a:rPr>
              <a:t>AI </a:t>
            </a:r>
            <a:r>
              <a:rPr lang="zh-CN" altLang="en-US" sz="1200" b="1" spc="-1">
                <a:solidFill>
                  <a:srgbClr val="404040"/>
                </a:solidFill>
                <a:latin typeface="Arial" panose="020B0604020202020204"/>
                <a:ea typeface="微软雅黑" panose="020B0503020204020204" charset="-122"/>
              </a:rPr>
              <a:t>模型实现高效的文件分类与全局搜索功能。支持用户通过关键词、文件类型、日期等多维度进行文件检索。研发时间关系，本期可只支持文本文件，暂不需要支持二进制格式文件、图片等。</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endParaRPr lang="zh-CN" altLang="en-US" sz="1200" b="1" strike="noStrike" spc="-1" dirty="0">
              <a:solidFill>
                <a:srgbClr val="404040"/>
              </a:solidFill>
              <a:latin typeface="Arial" panose="020B0604020202020204"/>
              <a:ea typeface="微软雅黑" panose="020B0503020204020204" charset="-122"/>
            </a:endParaRPr>
          </a:p>
          <a:p>
            <a:pPr>
              <a:lnSpc>
                <a:spcPct val="120000"/>
              </a:lnSpc>
              <a:spcBef>
                <a:spcPts val="575"/>
              </a:spcBef>
              <a:buClr>
                <a:srgbClr val="404040"/>
              </a:buClr>
            </a:pPr>
            <a:r>
              <a:rPr lang="zh-CN" altLang="en-US" sz="1400" b="1" strike="noStrike" spc="-1" dirty="0">
                <a:solidFill>
                  <a:srgbClr val="404040"/>
                </a:solidFill>
                <a:latin typeface="Arial" panose="020B0604020202020204"/>
                <a:ea typeface="微软雅黑" panose="020B0503020204020204" charset="-122"/>
              </a:rPr>
              <a:t>评分标准（折算为百分制）</a:t>
            </a:r>
            <a:endParaRPr lang="zh-CN" altLang="en-US" sz="14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dirty="0">
                <a:solidFill>
                  <a:srgbClr val="404040"/>
                </a:solidFill>
                <a:latin typeface="Arial" panose="020B0604020202020204"/>
                <a:ea typeface="微软雅黑" panose="020B0503020204020204" charset="-122"/>
              </a:rPr>
              <a:t>1</a:t>
            </a:r>
            <a:r>
              <a:rPr lang="en-US" altLang="zh-CN" sz="1200" b="1" strike="noStrike" spc="-1">
                <a:solidFill>
                  <a:srgbClr val="404040"/>
                </a:solidFill>
                <a:latin typeface="Arial" panose="020B0604020202020204"/>
                <a:ea typeface="微软雅黑" panose="020B0503020204020204" charset="-122"/>
              </a:rPr>
              <a:t>. </a:t>
            </a:r>
            <a:r>
              <a:rPr lang="zh-CN" altLang="en-US" sz="1200" b="1" strike="noStrike" spc="-1">
                <a:solidFill>
                  <a:srgbClr val="404040"/>
                </a:solidFill>
                <a:latin typeface="Arial" panose="020B0604020202020204"/>
                <a:ea typeface="微软雅黑" panose="020B0503020204020204" charset="-122"/>
              </a:rPr>
              <a:t>用户界面清晰简洁。（</a:t>
            </a:r>
            <a:r>
              <a:rPr lang="en-US" altLang="zh-CN" sz="1200" b="1" strike="noStrike" spc="-1">
                <a:solidFill>
                  <a:srgbClr val="404040"/>
                </a:solidFill>
                <a:latin typeface="Arial" panose="020B0604020202020204"/>
                <a:ea typeface="微软雅黑" panose="020B0503020204020204" charset="-122"/>
              </a:rPr>
              <a:t>20</a:t>
            </a:r>
            <a:r>
              <a:rPr lang="zh-CN" altLang="en-US" sz="1200" b="1" strike="noStrike" spc="-1">
                <a:solidFill>
                  <a:srgbClr val="404040"/>
                </a:solidFill>
                <a:latin typeface="Arial" panose="020B0604020202020204"/>
                <a:ea typeface="微软雅黑" panose="020B0503020204020204" charset="-122"/>
              </a:rPr>
              <a:t>分）</a:t>
            </a:r>
            <a:endParaRPr lang="zh-CN" altLang="en-US" sz="1200" b="1" strike="noStrike" spc="-1">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a:solidFill>
                  <a:srgbClr val="404040"/>
                </a:solidFill>
                <a:latin typeface="Arial" panose="020B0604020202020204"/>
                <a:ea typeface="微软雅黑" panose="020B0503020204020204" charset="-122"/>
              </a:rPr>
              <a:t>2. </a:t>
            </a:r>
            <a:r>
              <a:rPr lang="zh-CN" altLang="en-US" sz="1200" b="1" strike="noStrike" spc="-1">
                <a:solidFill>
                  <a:srgbClr val="404040"/>
                </a:solidFill>
                <a:latin typeface="Arial" panose="020B0604020202020204"/>
                <a:ea typeface="微软雅黑" panose="020B0503020204020204" charset="-122"/>
              </a:rPr>
              <a:t>支持用户在 </a:t>
            </a:r>
            <a:r>
              <a:rPr lang="en-US" altLang="zh-CN" sz="1200" b="1" strike="noStrike" spc="-1">
                <a:solidFill>
                  <a:srgbClr val="404040"/>
                </a:solidFill>
                <a:latin typeface="Arial" panose="020B0604020202020204"/>
                <a:ea typeface="微软雅黑" panose="020B0503020204020204" charset="-122"/>
              </a:rPr>
              <a:t>RVBook </a:t>
            </a:r>
            <a:r>
              <a:rPr lang="zh-CN" altLang="en-US" sz="1200" b="1" strike="noStrike" spc="-1">
                <a:solidFill>
                  <a:srgbClr val="404040"/>
                </a:solidFill>
                <a:latin typeface="Arial" panose="020B0604020202020204"/>
                <a:ea typeface="微软雅黑" panose="020B0503020204020204" charset="-122"/>
              </a:rPr>
              <a:t>上通过关键词、文件类型、日期等条件进行全局文件搜索，并展示准确结果。（</a:t>
            </a:r>
            <a:r>
              <a:rPr lang="en-US" altLang="zh-CN" sz="1200" b="1" strike="noStrike" spc="-1">
                <a:solidFill>
                  <a:srgbClr val="404040"/>
                </a:solidFill>
                <a:latin typeface="Arial" panose="020B0604020202020204"/>
                <a:ea typeface="微软雅黑" panose="020B0503020204020204" charset="-122"/>
              </a:rPr>
              <a:t>30</a:t>
            </a:r>
            <a:r>
              <a:rPr lang="zh-CN" altLang="en-US" sz="1200" b="1" strike="noStrike" spc="-1">
                <a:solidFill>
                  <a:srgbClr val="404040"/>
                </a:solidFill>
                <a:latin typeface="Arial" panose="020B0604020202020204"/>
                <a:ea typeface="微软雅黑" panose="020B0503020204020204" charset="-122"/>
              </a:rPr>
              <a:t>分）</a:t>
            </a:r>
            <a:endParaRPr lang="zh-CN" altLang="en-US" sz="1200" b="1" strike="noStrike" spc="-1">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a:solidFill>
                  <a:srgbClr val="404040"/>
                </a:solidFill>
                <a:latin typeface="Arial" panose="020B0604020202020204"/>
                <a:ea typeface="微软雅黑" panose="020B0503020204020204" charset="-122"/>
              </a:rPr>
              <a:t>3. </a:t>
            </a:r>
            <a:r>
              <a:rPr lang="zh-CN" altLang="en-US" sz="1200" b="1" strike="noStrike" spc="-1">
                <a:solidFill>
                  <a:srgbClr val="404040"/>
                </a:solidFill>
                <a:latin typeface="Arial" panose="020B0604020202020204"/>
                <a:ea typeface="微软雅黑" panose="020B0503020204020204" charset="-122"/>
              </a:rPr>
              <a:t>对于系统内文件总量超过 </a:t>
            </a:r>
            <a:r>
              <a:rPr lang="en-US" altLang="zh-CN" sz="1200" b="1" strike="noStrike" spc="-1">
                <a:solidFill>
                  <a:srgbClr val="404040"/>
                </a:solidFill>
                <a:latin typeface="Arial" panose="020B0604020202020204"/>
                <a:ea typeface="微软雅黑" panose="020B0503020204020204" charset="-122"/>
              </a:rPr>
              <a:t>5000 </a:t>
            </a:r>
            <a:r>
              <a:rPr lang="zh-CN" altLang="en-US" sz="1200" b="1" strike="noStrike" spc="-1">
                <a:solidFill>
                  <a:srgbClr val="404040"/>
                </a:solidFill>
                <a:latin typeface="Arial" panose="020B0604020202020204"/>
                <a:ea typeface="微软雅黑" panose="020B0503020204020204" charset="-122"/>
              </a:rPr>
              <a:t>个时，搜索结果的响应时间不超过 </a:t>
            </a:r>
            <a:r>
              <a:rPr lang="en-US" altLang="zh-CN" sz="1200" b="1" strike="noStrike" spc="-1">
                <a:solidFill>
                  <a:srgbClr val="404040"/>
                </a:solidFill>
                <a:latin typeface="Arial" panose="020B0604020202020204"/>
                <a:ea typeface="微软雅黑" panose="020B0503020204020204" charset="-122"/>
              </a:rPr>
              <a:t>3 </a:t>
            </a:r>
            <a:r>
              <a:rPr lang="zh-CN" altLang="en-US" sz="1200" b="1" strike="noStrike" spc="-1">
                <a:solidFill>
                  <a:srgbClr val="404040"/>
                </a:solidFill>
                <a:latin typeface="Arial" panose="020B0604020202020204"/>
                <a:ea typeface="微软雅黑" panose="020B0503020204020204" charset="-122"/>
              </a:rPr>
              <a:t>秒。（</a:t>
            </a:r>
            <a:r>
              <a:rPr lang="en-US" altLang="zh-CN" sz="1200" b="1" strike="noStrike" spc="-1">
                <a:solidFill>
                  <a:srgbClr val="404040"/>
                </a:solidFill>
                <a:latin typeface="Arial" panose="020B0604020202020204"/>
                <a:ea typeface="微软雅黑" panose="020B0503020204020204" charset="-122"/>
              </a:rPr>
              <a:t>20</a:t>
            </a:r>
            <a:r>
              <a:rPr lang="zh-CN" altLang="en-US" sz="1200" b="1" strike="noStrike" spc="-1">
                <a:solidFill>
                  <a:srgbClr val="404040"/>
                </a:solidFill>
                <a:latin typeface="Arial" panose="020B0604020202020204"/>
                <a:ea typeface="微软雅黑" panose="020B0503020204020204" charset="-122"/>
              </a:rPr>
              <a:t>分）</a:t>
            </a:r>
            <a:endParaRPr lang="zh-CN" altLang="en-US" sz="1200" b="1" strike="noStrike" spc="-1">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en-US" altLang="zh-CN" sz="1200" b="1" strike="noStrike" spc="-1">
                <a:solidFill>
                  <a:srgbClr val="404040"/>
                </a:solidFill>
                <a:latin typeface="Arial" panose="020B0604020202020204"/>
                <a:ea typeface="微软雅黑" panose="020B0503020204020204" charset="-122"/>
              </a:rPr>
              <a:t>4. AI </a:t>
            </a:r>
            <a:r>
              <a:rPr lang="zh-CN" altLang="en-US" sz="1200" b="1" strike="noStrike" spc="-1">
                <a:solidFill>
                  <a:srgbClr val="404040"/>
                </a:solidFill>
                <a:latin typeface="Arial" panose="020B0604020202020204"/>
                <a:ea typeface="微软雅黑" panose="020B0503020204020204" charset="-122"/>
              </a:rPr>
              <a:t>模型需在本地运行，且占用的系统资源（</a:t>
            </a:r>
            <a:r>
              <a:rPr lang="en-US" altLang="zh-CN" sz="1200" b="1" strike="noStrike" spc="-1">
                <a:solidFill>
                  <a:srgbClr val="404040"/>
                </a:solidFill>
                <a:latin typeface="Arial" panose="020B0604020202020204"/>
                <a:ea typeface="微软雅黑" panose="020B0503020204020204" charset="-122"/>
              </a:rPr>
              <a:t>CPU</a:t>
            </a:r>
            <a:r>
              <a:rPr lang="zh-CN" altLang="en-US" sz="1200" b="1" strike="noStrike" spc="-1">
                <a:solidFill>
                  <a:srgbClr val="404040"/>
                </a:solidFill>
                <a:latin typeface="Arial" panose="020B0604020202020204"/>
                <a:ea typeface="微软雅黑" panose="020B0503020204020204" charset="-122"/>
              </a:rPr>
              <a:t>、内存）需保持在合理范围。（</a:t>
            </a:r>
            <a:r>
              <a:rPr lang="en-US" altLang="zh-CN" sz="1200" b="1" strike="noStrike" spc="-1">
                <a:solidFill>
                  <a:srgbClr val="404040"/>
                </a:solidFill>
                <a:latin typeface="Arial" panose="020B0604020202020204"/>
                <a:ea typeface="微软雅黑" panose="020B0503020204020204" charset="-122"/>
              </a:rPr>
              <a:t>20</a:t>
            </a:r>
            <a:r>
              <a:rPr lang="zh-CN" altLang="en-US" sz="1200" b="1" strike="noStrike" spc="-1">
                <a:solidFill>
                  <a:srgbClr val="404040"/>
                </a:solidFill>
                <a:latin typeface="Arial" panose="020B0604020202020204"/>
                <a:ea typeface="微软雅黑" panose="020B0503020204020204" charset="-122"/>
              </a:rPr>
              <a:t>分）</a:t>
            </a:r>
            <a:endParaRPr lang="en-US" altLang="zh-CN" sz="1200" b="1" strike="noStrike" spc="-1" dirty="0">
              <a:solidFill>
                <a:srgbClr val="404040"/>
              </a:solidFill>
              <a:latin typeface="Arial" panose="020B0604020202020204"/>
              <a:ea typeface="微软雅黑" panose="020B0503020204020204" charset="-122"/>
            </a:endParaRPr>
          </a:p>
          <a:p>
            <a:pPr lvl="1">
              <a:lnSpc>
                <a:spcPct val="120000"/>
              </a:lnSpc>
              <a:spcBef>
                <a:spcPts val="575"/>
              </a:spcBef>
              <a:buClr>
                <a:srgbClr val="404040"/>
              </a:buClr>
            </a:pPr>
            <a:r>
              <a:rPr lang="zh-CN" altLang="en-US" sz="1200" b="1" strike="noStrike" spc="-1" dirty="0">
                <a:solidFill>
                  <a:srgbClr val="404040"/>
                </a:solidFill>
                <a:ea typeface="微软雅黑" panose="020B0503020204020204" charset="-122"/>
              </a:rPr>
              <a:t>实验总分不超过</a:t>
            </a:r>
            <a:r>
              <a:rPr lang="en-US" altLang="zh-CN" sz="1200" b="1" strike="noStrike" spc="-1" dirty="0">
                <a:solidFill>
                  <a:srgbClr val="404040"/>
                </a:solidFill>
                <a:ea typeface="微软雅黑" panose="020B0503020204020204" charset="-122"/>
              </a:rPr>
              <a:t>100</a:t>
            </a:r>
            <a:r>
              <a:rPr lang="zh-CN" altLang="en-US" sz="1200" b="1" strike="noStrike" spc="-1" dirty="0">
                <a:solidFill>
                  <a:srgbClr val="404040"/>
                </a:solidFill>
                <a:ea typeface="微软雅黑" panose="020B0503020204020204" charset="-122"/>
              </a:rPr>
              <a:t>分</a:t>
            </a:r>
            <a:endParaRPr lang="en-US" altLang="zh-CN" sz="1100" b="0" strike="noStrike" spc="-1" dirty="0"/>
          </a:p>
          <a:p>
            <a:pPr lvl="1">
              <a:lnSpc>
                <a:spcPct val="120000"/>
              </a:lnSpc>
              <a:spcBef>
                <a:spcPts val="575"/>
              </a:spcBef>
              <a:buClr>
                <a:srgbClr val="404040"/>
              </a:buClr>
            </a:pPr>
            <a:endParaRPr lang="en-US" sz="1200" b="0" strike="noStrike" spc="-1" dirty="0">
              <a:latin typeface="Arial" panose="020B0604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455400" y="1213400"/>
            <a:ext cx="8229240" cy="4501600"/>
          </a:xfrm>
        </p:spPr>
        <p:txBody>
          <a:bodyPr/>
          <a:lstStyle/>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1.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文档内容处理与分类</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内容提取：从各类文本文档（如</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txt</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pdf</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docx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等）中提取文本。可以使用</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Python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的</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a:t>
            </a:r>
            <a:r>
              <a:rPr lang="en-US" altLang="zh-CN" sz="1000" kern="0" dirty="0" err="1">
                <a:effectLst/>
                <a:latin typeface="Calibri" panose="020F0502020204030204" pitchFamily="34" charset="0"/>
                <a:ea typeface="宋体" panose="02010600030101010101" pitchFamily="2" charset="-122"/>
                <a:cs typeface="宋体" panose="02010600030101010101" pitchFamily="2" charset="-122"/>
              </a:rPr>
              <a:t>pdfminer</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或</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a:t>
            </a:r>
            <a:r>
              <a:rPr lang="en-US" altLang="zh-CN" sz="1000" kern="0" dirty="0" err="1">
                <a:effectLst/>
                <a:latin typeface="Calibri" panose="020F0502020204030204" pitchFamily="34" charset="0"/>
                <a:ea typeface="宋体" panose="02010600030101010101" pitchFamily="2" charset="-122"/>
                <a:cs typeface="宋体" panose="02010600030101010101" pitchFamily="2" charset="-122"/>
              </a:rPr>
              <a:t>PyMuPDF</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提取</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PDF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文本，</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python-docx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处理</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Word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文档。</a:t>
            </a:r>
            <a:r>
              <a:rPr lang="zh-CN" altLang="zh-CN" sz="1000" i="1" kern="0" dirty="0">
                <a:effectLst/>
                <a:latin typeface="Calibri" panose="020F0502020204030204" pitchFamily="34" charset="0"/>
                <a:ea typeface="宋体" panose="02010600030101010101" pitchFamily="2" charset="-122"/>
                <a:cs typeface="宋体" panose="02010600030101010101" pitchFamily="2" charset="-122"/>
              </a:rPr>
              <a:t>如果时间来不及可以优先提取文本文件，时间允许下的情况下再考虑二进制格式的文件。</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自然语言处理（</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NLP</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）：使用</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NLP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模型（如</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a:t>
            </a:r>
            <a:r>
              <a:rPr lang="en-US" altLang="zh-CN" sz="1000" kern="0" dirty="0" err="1">
                <a:effectLst/>
                <a:latin typeface="Calibri" panose="020F0502020204030204" pitchFamily="34" charset="0"/>
                <a:ea typeface="宋体" panose="02010600030101010101" pitchFamily="2" charset="-122"/>
                <a:cs typeface="宋体" panose="02010600030101010101" pitchFamily="2" charset="-122"/>
              </a:rPr>
              <a:t>DistilBERT</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或</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Sentence-BERT</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）提取文档主要内容和关键词，用于后续的标签和分类。</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主题分类与关键词生成：可应用基于</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TF-IDF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的关键词抽取算法，为每个文件生成一组标签以便于分类。</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2.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全文检索系统</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索引构建：可以参考开源全文搜索引擎的算法精髓，如</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Whoosh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或</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Elasticsearch</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，生成倒排索引结构。 加速关键词查询和多文档检索。</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自然语言查询：通过</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NLP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技术支持用户用自然语言查询，模型将用户的查询语句转化为关键词组合，匹配文档内容。</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多维度过滤：通过检索文件的元数据（如创建日期、文件类型、修改日期等）实现更精准的查询，可以考虑设置日期和标签的过滤条件。</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3.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用户界面与交互</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搜索结果展示：如果时间允许的情况下，在搜索结果中显示文件标题、摘要和匹配的关键词，并提供快速预览功能。可以在</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UI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中高亮显示匹配的文本，增强用户体验。界面部分可以用</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QT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开发，可以参考</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Everything</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功能和界面，可以做成一个独立的应用程序。</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搜索建议：研发时间允许的情况下可以实现在用户输入搜索词时，提供自动补全功能，实时展示潜在关键词和常用标签，提高搜索便捷性。</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4.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隐私保护</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本地索引与处理：确保所有文件的文本分析和索引均在本地进行，以保证文档数据不外流。</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加密存储：时间允许的情况下，索引数据库可以采用加密存储方式，以确保数据安全性和用户隐私。</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 </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b="1" kern="0" dirty="0">
                <a:effectLst/>
                <a:latin typeface="Calibri" panose="020F0502020204030204" pitchFamily="34" charset="0"/>
                <a:ea typeface="宋体" panose="02010600030101010101" pitchFamily="2" charset="-122"/>
                <a:cs typeface="宋体" panose="02010600030101010101" pitchFamily="2" charset="-122"/>
              </a:rPr>
              <a:t>参考资料</a:t>
            </a:r>
            <a:r>
              <a:rPr lang="en-US" altLang="zh-CN" sz="1000" b="1" kern="0" dirty="0">
                <a:effectLst/>
                <a:latin typeface="Calibri" panose="020F0502020204030204" pitchFamily="34" charset="0"/>
                <a:ea typeface="宋体" panose="02010600030101010101" pitchFamily="2" charset="-122"/>
                <a:cs typeface="宋体" panose="02010600030101010101" pitchFamily="2" charset="-122"/>
              </a:rPr>
              <a:t>:</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1.Lucene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文档</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u="sng" kern="0" dirty="0">
                <a:solidFill>
                  <a:srgbClr val="0000FF"/>
                </a:solidFill>
                <a:effectLst/>
                <a:latin typeface="宋体" panose="02010600030101010101" pitchFamily="2" charset="-122"/>
                <a:ea typeface="宋体" panose="02010600030101010101" pitchFamily="2" charset="-122"/>
                <a:cs typeface="宋体" panose="02010600030101010101" pitchFamily="2" charset="-122"/>
                <a:hlinkClick r:id="rId1"/>
              </a:rPr>
              <a:t>https://lucene.apache.org/core/9_12_0/index.html</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2.Qt Quick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介绍 </a:t>
            </a:r>
            <a:r>
              <a:rPr lang="en-US" altLang="zh-CN" sz="1000" u="sng" kern="0" dirty="0">
                <a:solidFill>
                  <a:srgbClr val="0000FF"/>
                </a:solidFill>
                <a:effectLst/>
                <a:latin typeface="Calibri" panose="020F0502020204030204" pitchFamily="34" charset="0"/>
                <a:ea typeface="宋体" panose="02010600030101010101" pitchFamily="2" charset="-122"/>
                <a:cs typeface="宋体" panose="02010600030101010101" pitchFamily="2" charset="-122"/>
                <a:hlinkClick r:id="rId2"/>
              </a:rPr>
              <a:t>https://doc.qt.io/qt-5/qtquick-index.html</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3.Qt Quick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教程 </a:t>
            </a:r>
            <a:r>
              <a:rPr lang="en-US" altLang="zh-CN" sz="1000" u="sng" kern="0" dirty="0">
                <a:solidFill>
                  <a:srgbClr val="0000FF"/>
                </a:solidFill>
                <a:effectLst/>
                <a:latin typeface="Calibri" panose="020F0502020204030204" pitchFamily="34" charset="0"/>
                <a:ea typeface="宋体" panose="02010600030101010101" pitchFamily="2" charset="-122"/>
                <a:cs typeface="宋体" panose="02010600030101010101" pitchFamily="2" charset="-122"/>
                <a:hlinkClick r:id="rId3"/>
              </a:rPr>
              <a:t>https://zhuanlan.zhihu.com/p/575333647</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4.Everything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软件</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u="sng" kern="0" dirty="0">
                <a:solidFill>
                  <a:srgbClr val="0000FF"/>
                </a:solidFill>
                <a:effectLst/>
                <a:latin typeface="宋体" panose="02010600030101010101" pitchFamily="2" charset="-122"/>
                <a:ea typeface="宋体" panose="02010600030101010101" pitchFamily="2" charset="-122"/>
                <a:cs typeface="宋体" panose="02010600030101010101" pitchFamily="2" charset="-122"/>
                <a:hlinkClick r:id="rId4"/>
              </a:rPr>
              <a:t>https://www.voidtools.com/</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5.DistilBERT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模型</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https://</a:t>
            </a:r>
            <a:r>
              <a:rPr lang="en-US" altLang="zh-CN" sz="1000" kern="0" dirty="0" err="1">
                <a:effectLst/>
                <a:latin typeface="宋体" panose="02010600030101010101" pitchFamily="2" charset="-122"/>
                <a:ea typeface="宋体" panose="02010600030101010101" pitchFamily="2" charset="-122"/>
                <a:cs typeface="宋体" panose="02010600030101010101" pitchFamily="2" charset="-122"/>
              </a:rPr>
              <a:t>huggingface.co</a:t>
            </a:r>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/docs/transformers/</a:t>
            </a:r>
            <a:r>
              <a:rPr lang="en-US" altLang="zh-CN" sz="1000" kern="0" dirty="0" err="1">
                <a:effectLst/>
                <a:latin typeface="宋体" panose="02010600030101010101" pitchFamily="2" charset="-122"/>
                <a:ea typeface="宋体" panose="02010600030101010101" pitchFamily="2" charset="-122"/>
                <a:cs typeface="宋体" panose="02010600030101010101" pitchFamily="2" charset="-122"/>
              </a:rPr>
              <a:t>model_doc</a:t>
            </a:r>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a:t>
            </a:r>
            <a:r>
              <a:rPr lang="en-US" altLang="zh-CN" sz="1000" kern="0" dirty="0" err="1">
                <a:effectLst/>
                <a:latin typeface="宋体" panose="02010600030101010101" pitchFamily="2" charset="-122"/>
                <a:ea typeface="宋体" panose="02010600030101010101" pitchFamily="2" charset="-122"/>
                <a:cs typeface="宋体" panose="02010600030101010101" pitchFamily="2" charset="-122"/>
              </a:rPr>
              <a:t>distilbert</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en-US" altLang="zh-CN" sz="1000" kern="0" dirty="0">
                <a:effectLst/>
                <a:latin typeface="宋体" panose="02010600030101010101" pitchFamily="2" charset="-122"/>
                <a:ea typeface="宋体" panose="02010600030101010101" pitchFamily="2" charset="-122"/>
                <a:cs typeface="宋体" panose="02010600030101010101" pitchFamily="2" charset="-122"/>
              </a:rPr>
              <a:t> </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b="1" kern="0" dirty="0">
                <a:effectLst/>
                <a:latin typeface="Calibri" panose="020F0502020204030204" pitchFamily="34" charset="0"/>
                <a:ea typeface="宋体" panose="02010600030101010101" pitchFamily="2" charset="-122"/>
                <a:cs typeface="宋体" panose="02010600030101010101" pitchFamily="2" charset="-122"/>
              </a:rPr>
              <a:t>开发环境：</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a:p>
            <a:pPr algn="l"/>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建议在自己的开发电脑上研发和测试。在</a:t>
            </a:r>
            <a:r>
              <a:rPr lang="en-US" altLang="zh-CN" sz="1000" kern="0" dirty="0">
                <a:effectLst/>
                <a:latin typeface="Calibri" panose="020F0502020204030204" pitchFamily="34" charset="0"/>
                <a:ea typeface="宋体" panose="02010600030101010101" pitchFamily="2" charset="-122"/>
                <a:cs typeface="宋体" panose="02010600030101010101" pitchFamily="2" charset="-122"/>
              </a:rPr>
              <a:t> RV </a:t>
            </a:r>
            <a:r>
              <a:rPr lang="zh-CN" altLang="zh-CN" sz="1000" kern="0" dirty="0">
                <a:effectLst/>
                <a:latin typeface="Calibri" panose="020F0502020204030204" pitchFamily="34" charset="0"/>
                <a:ea typeface="宋体" panose="02010600030101010101" pitchFamily="2" charset="-122"/>
                <a:cs typeface="宋体" panose="02010600030101010101" pitchFamily="2" charset="-122"/>
              </a:rPr>
              <a:t>上原生编译和部署。</a:t>
            </a:r>
            <a:endParaRPr lang="zh-CN" altLang="zh-CN" sz="1000" kern="100" dirty="0">
              <a:effectLst/>
              <a:latin typeface="Calibri" panose="020F0502020204030204" pitchFamily="34" charset="0"/>
              <a:ea typeface="宋体" panose="02010600030101010101" pitchFamily="2" charset="-122"/>
              <a:cs typeface="Cordia New" panose="020B0304020202020204" pitchFamily="34" charset="-34"/>
            </a:endParaRPr>
          </a:p>
        </p:txBody>
      </p:sp>
      <p:sp>
        <p:nvSpPr>
          <p:cNvPr id="4" name="PlaceHolder 1"/>
          <p:cNvSpPr txBox="1"/>
          <p:nvPr/>
        </p:nvSpPr>
        <p:spPr>
          <a:xfrm>
            <a:off x="459360" y="320400"/>
            <a:ext cx="8227080" cy="897840"/>
          </a:xfrm>
          <a:prstGeom prst="rect">
            <a:avLst/>
          </a:prstGeom>
          <a:noFill/>
          <a:ln w="0">
            <a:noFill/>
          </a:ln>
        </p:spPr>
        <p:txBody>
          <a:bodyPr lIns="90000" tIns="45000" rIns="90000" bIns="45000" anchor="ctr">
            <a:noAutofit/>
          </a:bodyPr>
          <a:lstStyle/>
          <a:p>
            <a:r>
              <a:rPr lang="zh-CN" altLang="en-US" sz="3200" b="1" kern="0" spc="-1" dirty="0">
                <a:solidFill>
                  <a:srgbClr val="BE384B"/>
                </a:solidFill>
                <a:latin typeface="Arial" panose="020B0604020202020204"/>
                <a:ea typeface="微软雅黑" panose="020B0503020204020204" charset="-122"/>
              </a:rPr>
              <a:t>实验</a:t>
            </a:r>
            <a:r>
              <a:rPr lang="en-US" altLang="zh-CN" sz="3200" b="1" kern="0" spc="-1" dirty="0">
                <a:solidFill>
                  <a:srgbClr val="BE384B"/>
                </a:solidFill>
                <a:latin typeface="Arial" panose="020B0604020202020204"/>
                <a:ea typeface="微软雅黑" panose="020B0503020204020204" charset="-122"/>
              </a:rPr>
              <a:t>6</a:t>
            </a:r>
            <a:r>
              <a:rPr lang="zh-CN" altLang="en-US" sz="3200" b="1" kern="0" spc="-1" dirty="0">
                <a:solidFill>
                  <a:srgbClr val="BE384B"/>
                </a:solidFill>
                <a:latin typeface="Arial" panose="020B0604020202020204"/>
                <a:ea typeface="微软雅黑" panose="020B0503020204020204" charset="-122"/>
              </a:rPr>
              <a:t>补充说明</a:t>
            </a:r>
            <a:endParaRPr lang="en-US" sz="3200" kern="0" spc="-1" dirty="0">
              <a:solidFill>
                <a:sysClr val="windowText" lastClr="000000"/>
              </a:solidFill>
              <a:latin typeface="Arial" panose="020B0604020202020204"/>
            </a:endParaRPr>
          </a:p>
        </p:txBody>
      </p:sp>
    </p:spTree>
  </p:cSld>
  <p:clrMapOvr>
    <a:masterClrMapping/>
  </p:clrMapOvr>
</p:sld>
</file>

<file path=ppt/tags/tag1.xml><?xml version="1.0" encoding="utf-8"?>
<p:tagLst xmlns:p="http://schemas.openxmlformats.org/presentationml/2006/main">
  <p:tag name="COMMONDATA" val="eyJoZGlkIjoiYTRlNzI1NjUyNDZmMDhkYmUzNTM0ODhmYjdiMmE4Yjc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SJTU-Red</Template>
  <TotalTime>0</TotalTime>
  <Words>10156</Words>
  <Application>WPS 演示</Application>
  <PresentationFormat>全屏显示(16:10)</PresentationFormat>
  <Paragraphs>348</Paragraphs>
  <Slides>23</Slides>
  <Notes>20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宋体</vt:lpstr>
      <vt:lpstr>Wingdings</vt:lpstr>
      <vt:lpstr>Times New Roman</vt:lpstr>
      <vt:lpstr>Arial</vt:lpstr>
      <vt:lpstr>Symbol</vt:lpstr>
      <vt:lpstr>微软雅黑</vt:lpstr>
      <vt:lpstr>Calibri</vt:lpstr>
      <vt:lpstr>Cordia New</vt:lpstr>
      <vt:lpstr>Microsoft Sans Serif</vt:lpstr>
      <vt:lpstr>Arial Unicode MS</vt:lpstr>
      <vt:lpstr>DejaVu Sans</vt:lpstr>
      <vt:lpstr>Open Sans</vt:lpstr>
      <vt:lpstr>Segoe Print</vt:lpstr>
      <vt:lpstr>Office Theme</vt:lpstr>
      <vt:lpstr>期末作业</vt:lpstr>
      <vt:lpstr>期末作业</vt:lpstr>
      <vt:lpstr>实验1：RISC-V平台端云协同推理计算应用 （2组，每组3人）</vt:lpstr>
      <vt:lpstr>实验2：RISC-V平台系统调试能力增强 （2组，每组3人）</vt:lpstr>
      <vt:lpstr>实验3： RISC-V平台图像能力增强 （2组，每组3人）</vt:lpstr>
      <vt:lpstr>实验4：RISC-V平台语音能力增强 （2组，每组3人）</vt:lpstr>
      <vt:lpstr>实验5：RISC-V平台UI框架增强 （1组，每组3人）</vt:lpstr>
      <vt:lpstr>实验6：AI文件搜索和管理软件 （2组，每组3人）</vt:lpstr>
      <vt:lpstr>PowerPoint 演示文稿</vt:lpstr>
      <vt:lpstr>实验7：AI图像消除软件（2组，每组3人）</vt:lpstr>
      <vt:lpstr>PowerPoint 演示文稿</vt:lpstr>
      <vt:lpstr>实验8：无线投屏（2组，每组3人）</vt:lpstr>
      <vt:lpstr>PowerPoint 演示文稿</vt:lpstr>
      <vt:lpstr>实验9：基于eBPF的容器异常检测（2组，每组3人）</vt:lpstr>
      <vt:lpstr>实验9：基于eBPF的容器异常检测（2组，每组3人）</vt:lpstr>
      <vt:lpstr>实验10： DPDK用户态协议栈（2组，每组3人）</vt:lpstr>
      <vt:lpstr>实验11： 基于quic协议的ssh软件（2组，每组3人）</vt:lpstr>
      <vt:lpstr>实验12：RISC-V架构下大模型ChatGLM-6B 推理加速（1组）</vt:lpstr>
      <vt:lpstr>实验13：OneDNN V扩展加速（1组）</vt:lpstr>
      <vt:lpstr>实验14：Hadoop的性能调优与openJDK RISC-V加速（1组）</vt:lpstr>
      <vt:lpstr>实验15： StratoVirt 中虚拟设备实现（1组）</vt:lpstr>
      <vt:lpstr>实验16：基于 eBPF 内核拓展的应用加速</vt:lpstr>
      <vt:lpstr>实验 17：RISC-V 场景下的 Linux 内核CFG 构建分析工具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霓虹之无</cp:lastModifiedBy>
  <cp:revision>1563</cp:revision>
  <cp:lastPrinted>2020-03-02T13:38:00Z</cp:lastPrinted>
  <dcterms:created xsi:type="dcterms:W3CDTF">2017-11-24T09:35:00Z</dcterms:created>
  <dcterms:modified xsi:type="dcterms:W3CDTF">2024-11-21T15:52:46Z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F63472403442495B81E27657D21B18E7_12</vt:lpwstr>
  </property>
  <property fmtid="{D5CDD505-2E9C-101B-9397-08002B2CF9AE}" pid="3" name="KSOProductBuildVer">
    <vt:lpwstr>2052-12.1.0.18912</vt:lpwstr>
  </property>
  <property fmtid="{D5CDD505-2E9C-101B-9397-08002B2CF9AE}" pid="4" name="Notes">
    <vt:i4>30</vt:i4>
  </property>
  <property fmtid="{D5CDD505-2E9C-101B-9397-08002B2CF9AE}" pid="5" name="PresentationFormat">
    <vt:lpwstr>全屏显示(16:10)</vt:lpwstr>
  </property>
  <property fmtid="{D5CDD505-2E9C-101B-9397-08002B2CF9AE}" pid="6" name="Slides">
    <vt:i4>41</vt:i4>
  </property>
</Properties>
</file>