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593"/>
  </p:normalViewPr>
  <p:slideViewPr>
    <p:cSldViewPr snapToGrid="0" snapToObjects="1">
      <p:cViewPr varScale="1">
        <p:scale>
          <a:sx n="195" d="100"/>
          <a:sy n="195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7284E3-772F-6B4A-BCD2-92873D2A1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616C18-3F22-FD49-AD97-82D4D9BD5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AC535B-FECF-414D-8A94-695F863B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FA73-18E5-374A-B135-9CF095DAE66B}" type="datetimeFigureOut">
              <a:rPr lang="it-IT" smtClean="0"/>
              <a:t>26/10/21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95146-AF29-BA4B-B996-323D665E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209EEC-9BF4-0B4C-8D02-D49291F2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DA2-A145-554E-9B06-D4A7CD8F5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0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B34388-559F-9F4F-8DB8-882AD8B9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4B4517-1CB5-5445-AB9A-4B6679B12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5976F9-91E6-684C-B03B-7FCB3F99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FA73-18E5-374A-B135-9CF095DAE66B}" type="datetimeFigureOut">
              <a:rPr lang="it-IT" smtClean="0"/>
              <a:t>26/10/21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426239-E375-CB48-B4BF-5C3F27CA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2B29DC-E90C-B248-AF7F-59C3E55D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DA2-A145-554E-9B06-D4A7CD8F5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2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7E4729-F861-1F43-8F63-489FE170C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0B28F1-4338-5D48-B1D8-99B276E5F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F7FE19-5F23-AF4A-A70F-4B81577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FA73-18E5-374A-B135-9CF095DAE66B}" type="datetimeFigureOut">
              <a:rPr lang="it-IT" smtClean="0"/>
              <a:t>26/10/21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F2CE2D-36CF-CF49-A667-2078A64D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7DF918-C4CB-7A47-AAFE-EE335159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DA2-A145-554E-9B06-D4A7CD8F5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8D5EC-42E0-CC42-96ED-F34B05D5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77E3A5-CF83-1647-A307-F5D2B415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BC5541-4C2D-E349-B67C-A54AC877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FA73-18E5-374A-B135-9CF095DAE66B}" type="datetimeFigureOut">
              <a:rPr lang="it-IT" smtClean="0"/>
              <a:t>26/10/21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8286F1-ABAE-E44C-A757-E88414D0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948ABE-0335-CB42-83DC-DC79C577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DA2-A145-554E-9B06-D4A7CD8F5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87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FBF7FA-FBDE-844F-A56D-5FF5507F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174B4B-5F59-2849-A2D2-A88530BE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B92CCE-0EDD-EB43-AE6A-FA3CCDDF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FA73-18E5-374A-B135-9CF095DAE66B}" type="datetimeFigureOut">
              <a:rPr lang="it-IT" smtClean="0"/>
              <a:t>26/10/21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3E6800-703A-834D-8DF3-99FED5B3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5BE58-8315-A943-8DCF-C05168C7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DA2-A145-554E-9B06-D4A7CD8F5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07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3DDDA-C010-CC42-863E-A2B11B94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83CF3-661A-FC40-A84D-F8DAC9C0C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BCD7582-D5C0-5442-8CCE-135389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CEE437-3EEB-B743-A4CF-439F50E0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FA73-18E5-374A-B135-9CF095DAE66B}" type="datetimeFigureOut">
              <a:rPr lang="it-IT" smtClean="0"/>
              <a:t>26/10/21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BD5247-BD2B-DD46-963E-8615ED73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810FD1-5BBF-9C4E-8390-F21A205F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DA2-A145-554E-9B06-D4A7CD8F5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83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B36886-2B7A-7D46-A430-D1E2288F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3C87FC-04AB-3244-AEC2-43D3B654F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B32F37-F227-ED42-9637-A297C0ACB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1B79F56-2B2F-A147-AA50-E198EA60E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BF8DA21-5DF0-3B4A-8F93-141CA7AC3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1FC3A5-2B58-6346-B387-96B48FD6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FA73-18E5-374A-B135-9CF095DAE66B}" type="datetimeFigureOut">
              <a:rPr lang="it-IT" smtClean="0"/>
              <a:t>26/10/21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A37BE7D-2037-6E49-91EF-7DABD70E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6A654-70D8-404B-8502-1A10D943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DA2-A145-554E-9B06-D4A7CD8F5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36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4D17D-AB22-DD4F-A182-6DC18176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27B2167-5FB9-4C46-B909-44073F6B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FA73-18E5-374A-B135-9CF095DAE66B}" type="datetimeFigureOut">
              <a:rPr lang="it-IT" smtClean="0"/>
              <a:t>26/10/21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1B8A1E-4F0A-934A-96E3-E8068173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965480-0E29-E449-8E17-835BBCF6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DA2-A145-554E-9B06-D4A7CD8F5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8EFC08E-790B-1747-A787-919BAD47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FA73-18E5-374A-B135-9CF095DAE66B}" type="datetimeFigureOut">
              <a:rPr lang="it-IT" smtClean="0"/>
              <a:t>26/10/21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6714F6E-23EB-A542-BA3F-C2953340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C4AE3E-D43E-404F-93E9-901632A5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DA2-A145-554E-9B06-D4A7CD8F5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89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A2372-7F43-514A-9F86-0B195396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E83862-DBE8-F245-9C2D-2C7DDFEE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F1CBBE-5B71-5643-9FA4-AB63414FF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B63E8A-4316-8A4C-8A5F-A042CE15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FA73-18E5-374A-B135-9CF095DAE66B}" type="datetimeFigureOut">
              <a:rPr lang="it-IT" smtClean="0"/>
              <a:t>26/10/21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E2DDB3-4FB3-644D-A9ED-6D8539B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F77CDA-C7D7-3F40-957D-B3ED5587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DA2-A145-554E-9B06-D4A7CD8F5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8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11631E-6E80-8F43-8D69-19BE030C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535E292-1592-E44D-BC4B-F1DAF7A4E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519F33-6706-CE46-82C8-D17796218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07F239-3BD2-F04A-8F5C-742A165C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FA73-18E5-374A-B135-9CF095DAE66B}" type="datetimeFigureOut">
              <a:rPr lang="it-IT" smtClean="0"/>
              <a:t>26/10/21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9BF5A6-4FB2-DE44-94B7-557771DE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6E6098-88C1-CF4C-B77D-18A3A14E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DA2-A145-554E-9B06-D4A7CD8F5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31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F7C85EB-98A9-7346-B1AC-AA8D7920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4661D9-BEBB-814F-B08C-C16F7B60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5B3695-2EA1-5943-AF12-5E7C2ACC5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FFA73-18E5-374A-B135-9CF095DAE66B}" type="datetimeFigureOut">
              <a:rPr lang="it-IT" smtClean="0"/>
              <a:t>26/10/21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9F03B2-C6CD-3246-9AF4-4CCC07398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22D1AD-0BD3-644E-B016-B220A7D7D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1DA2-A145-554E-9B06-D4A7CD8F5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32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678D7-E8E9-954D-9E45-A4576844A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STRATIBODY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4DB99B-430A-DD4E-9448-9172648B7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STRuctural</a:t>
            </a:r>
            <a:r>
              <a:rPr lang="it-IT" dirty="0"/>
              <a:t> </a:t>
            </a:r>
            <a:r>
              <a:rPr lang="it-IT" dirty="0" err="1"/>
              <a:t>stAbility</a:t>
            </a:r>
            <a:r>
              <a:rPr lang="it-IT" dirty="0"/>
              <a:t> </a:t>
            </a:r>
            <a:r>
              <a:rPr lang="it-IT" dirty="0" err="1"/>
              <a:t>complex</a:t>
            </a:r>
            <a:r>
              <a:rPr lang="it-IT" dirty="0"/>
              <a:t> and </a:t>
            </a:r>
            <a:r>
              <a:rPr lang="it-IT" dirty="0" err="1"/>
              <a:t>anTIBODY</a:t>
            </a:r>
            <a:r>
              <a:rPr lang="it-IT" dirty="0"/>
              <a:t> </a:t>
            </a:r>
            <a:r>
              <a:rPr lang="it-IT" dirty="0" err="1"/>
              <a:t>effectiveness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Spike SARS-CoV-2 </a:t>
            </a:r>
          </a:p>
        </p:txBody>
      </p:sp>
    </p:spTree>
    <p:extLst>
      <p:ext uri="{BB962C8B-B14F-4D97-AF65-F5344CB8AC3E}">
        <p14:creationId xmlns:p14="http://schemas.microsoft.com/office/powerpoint/2010/main" val="326808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1F7DBF98-2BC4-2949-9EBF-D3B002ED74F3}"/>
              </a:ext>
            </a:extLst>
          </p:cNvPr>
          <p:cNvSpPr/>
          <p:nvPr/>
        </p:nvSpPr>
        <p:spPr>
          <a:xfrm>
            <a:off x="2073342" y="907383"/>
            <a:ext cx="948018" cy="6992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mAb</a:t>
            </a:r>
            <a:r>
              <a:rPr lang="it-IT" sz="1400" dirty="0"/>
              <a:t>-RBD (WT) </a:t>
            </a:r>
            <a:r>
              <a:rPr lang="it-IT" sz="1400" dirty="0" err="1"/>
              <a:t>complex</a:t>
            </a:r>
            <a:endParaRPr lang="it-IT" sz="1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ACF0FF-B810-E847-8199-DD2C1B958080}"/>
              </a:ext>
            </a:extLst>
          </p:cNvPr>
          <p:cNvSpPr txBox="1"/>
          <p:nvPr/>
        </p:nvSpPr>
        <p:spPr>
          <a:xfrm>
            <a:off x="9337934" y="884123"/>
            <a:ext cx="58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Symbol" pitchFamily="2" charset="2"/>
              </a:rPr>
              <a:t>- a</a:t>
            </a:r>
          </a:p>
          <a:p>
            <a:r>
              <a:rPr lang="it-IT" sz="1200" dirty="0">
                <a:latin typeface="Symbol" pitchFamily="2" charset="2"/>
              </a:rPr>
              <a:t>- b</a:t>
            </a:r>
          </a:p>
          <a:p>
            <a:r>
              <a:rPr lang="it-IT" sz="1200" dirty="0">
                <a:latin typeface="Symbol" pitchFamily="2" charset="2"/>
              </a:rPr>
              <a:t>- 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0D93D0-5640-6947-8E0D-592309BE25D2}"/>
              </a:ext>
            </a:extLst>
          </p:cNvPr>
          <p:cNvSpPr txBox="1"/>
          <p:nvPr/>
        </p:nvSpPr>
        <p:spPr>
          <a:xfrm>
            <a:off x="1989457" y="2782080"/>
            <a:ext cx="1299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900" b="1" dirty="0"/>
              <a:t>7C01</a:t>
            </a:r>
            <a:r>
              <a:rPr lang="it-IT" sz="900" dirty="0"/>
              <a:t>: Ly-Cov016-RBD</a:t>
            </a:r>
          </a:p>
          <a:p>
            <a:pPr algn="just"/>
            <a:r>
              <a:rPr lang="it-IT" sz="900" b="1" dirty="0"/>
              <a:t>7KMG</a:t>
            </a:r>
            <a:r>
              <a:rPr lang="it-IT" sz="900" dirty="0"/>
              <a:t>: Ly-Cov555-RBD</a:t>
            </a:r>
            <a:endParaRPr lang="it-IT" sz="1200" dirty="0">
              <a:latin typeface="Symbol" pitchFamily="2" charset="2"/>
            </a:endParaRPr>
          </a:p>
          <a:p>
            <a:pPr algn="just"/>
            <a:r>
              <a:rPr lang="it-IT" sz="900" b="1" dirty="0"/>
              <a:t>7L7D</a:t>
            </a:r>
            <a:r>
              <a:rPr lang="it-IT" sz="900" dirty="0"/>
              <a:t>: AZD8895-RBD</a:t>
            </a:r>
            <a:endParaRPr lang="it-IT" sz="1200" dirty="0">
              <a:latin typeface="Symbol" pitchFamily="2" charset="2"/>
            </a:endParaRPr>
          </a:p>
          <a:p>
            <a:pPr algn="just"/>
            <a:r>
              <a:rPr lang="it-IT" sz="900" b="1" dirty="0"/>
              <a:t>7L7E</a:t>
            </a:r>
            <a:r>
              <a:rPr lang="it-IT" sz="900" dirty="0"/>
              <a:t>: AZD1061-RBD</a:t>
            </a:r>
          </a:p>
          <a:p>
            <a:pPr algn="just"/>
            <a:r>
              <a:rPr lang="it-IT" sz="900" b="1" dirty="0"/>
              <a:t>6ZCZ</a:t>
            </a:r>
            <a:r>
              <a:rPr lang="it-IT" sz="900" dirty="0"/>
              <a:t>: EY6A-RBD</a:t>
            </a:r>
          </a:p>
          <a:p>
            <a:pPr algn="just"/>
            <a:r>
              <a:rPr lang="it-IT" sz="900" b="1" dirty="0"/>
              <a:t>6XE1</a:t>
            </a:r>
            <a:r>
              <a:rPr lang="it-IT" sz="900" dirty="0"/>
              <a:t>: CV30-RBD</a:t>
            </a:r>
            <a:endParaRPr lang="it-IT" sz="1200" dirty="0">
              <a:latin typeface="Symbol" pitchFamily="2" charset="2"/>
            </a:endParaRPr>
          </a:p>
        </p:txBody>
      </p:sp>
      <p:sp>
        <p:nvSpPr>
          <p:cNvPr id="10" name="Freccia giù 9">
            <a:extLst>
              <a:ext uri="{FF2B5EF4-FFF2-40B4-BE49-F238E27FC236}">
                <a16:creationId xmlns:a16="http://schemas.microsoft.com/office/drawing/2014/main" id="{4B403CCF-27B9-F74F-B6C2-612D912F56B4}"/>
              </a:ext>
            </a:extLst>
          </p:cNvPr>
          <p:cNvSpPr/>
          <p:nvPr/>
        </p:nvSpPr>
        <p:spPr>
          <a:xfrm rot="16200000" flipH="1">
            <a:off x="3133603" y="2454586"/>
            <a:ext cx="272413" cy="1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9BE26D-8E5C-E843-AF49-38F7A84BF9F8}"/>
              </a:ext>
            </a:extLst>
          </p:cNvPr>
          <p:cNvSpPr txBox="1"/>
          <p:nvPr/>
        </p:nvSpPr>
        <p:spPr>
          <a:xfrm>
            <a:off x="2041575" y="2402323"/>
            <a:ext cx="1011555" cy="27241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PDB download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2DC7E10-0F70-9D40-A074-5D8197E83F3B}"/>
              </a:ext>
            </a:extLst>
          </p:cNvPr>
          <p:cNvSpPr txBox="1"/>
          <p:nvPr/>
        </p:nvSpPr>
        <p:spPr>
          <a:xfrm>
            <a:off x="3481806" y="2324012"/>
            <a:ext cx="1165412" cy="44267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Visualize PDB on maestro interface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BC74CE-1AB8-774B-B1DA-3F2725FC8060}"/>
              </a:ext>
            </a:extLst>
          </p:cNvPr>
          <p:cNvSpPr txBox="1"/>
          <p:nvPr/>
        </p:nvSpPr>
        <p:spPr>
          <a:xfrm>
            <a:off x="5247035" y="2324012"/>
            <a:ext cx="1007876" cy="44267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Clean PDB from HETATM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1DA5982-27AF-2846-A2B3-1BE0F54D2483}"/>
              </a:ext>
            </a:extLst>
          </p:cNvPr>
          <p:cNvSpPr txBox="1"/>
          <p:nvPr/>
        </p:nvSpPr>
        <p:spPr>
          <a:xfrm>
            <a:off x="6819445" y="2324013"/>
            <a:ext cx="1007876" cy="44267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Schrodinger </a:t>
            </a:r>
            <a:r>
              <a:rPr lang="en-GB" sz="1000" dirty="0" err="1">
                <a:solidFill>
                  <a:schemeClr val="bg1"/>
                </a:solidFill>
              </a:rPr>
              <a:t>PREPwizard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24298E6-B376-3949-9D42-0A48848A792C}"/>
              </a:ext>
            </a:extLst>
          </p:cNvPr>
          <p:cNvSpPr txBox="1"/>
          <p:nvPr/>
        </p:nvSpPr>
        <p:spPr>
          <a:xfrm>
            <a:off x="9902468" y="2314386"/>
            <a:ext cx="1477541" cy="44267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Molecular Dynamic Simulation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0379815-6420-AC42-AF23-6150CFA8DA6A}"/>
              </a:ext>
            </a:extLst>
          </p:cNvPr>
          <p:cNvSpPr txBox="1"/>
          <p:nvPr/>
        </p:nvSpPr>
        <p:spPr>
          <a:xfrm>
            <a:off x="9902468" y="3277080"/>
            <a:ext cx="1477541" cy="44267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Molecular Dynamic Analysis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7421017-D48E-324C-91C2-9D5FCBF1728E}"/>
              </a:ext>
            </a:extLst>
          </p:cNvPr>
          <p:cNvSpPr txBox="1"/>
          <p:nvPr/>
        </p:nvSpPr>
        <p:spPr>
          <a:xfrm>
            <a:off x="10038153" y="4197377"/>
            <a:ext cx="1206170" cy="27241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Output – results </a:t>
            </a:r>
          </a:p>
        </p:txBody>
      </p:sp>
      <p:sp>
        <p:nvSpPr>
          <p:cNvPr id="46" name="Freccia giù 45">
            <a:extLst>
              <a:ext uri="{FF2B5EF4-FFF2-40B4-BE49-F238E27FC236}">
                <a16:creationId xmlns:a16="http://schemas.microsoft.com/office/drawing/2014/main" id="{57083139-8B0D-0F41-9BCE-06C90B5663C9}"/>
              </a:ext>
            </a:extLst>
          </p:cNvPr>
          <p:cNvSpPr/>
          <p:nvPr/>
        </p:nvSpPr>
        <p:spPr>
          <a:xfrm flipH="1">
            <a:off x="10476093" y="2909797"/>
            <a:ext cx="272413" cy="1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reccia giù 46">
            <a:extLst>
              <a:ext uri="{FF2B5EF4-FFF2-40B4-BE49-F238E27FC236}">
                <a16:creationId xmlns:a16="http://schemas.microsoft.com/office/drawing/2014/main" id="{5CDE6182-CA8C-4040-B12C-1328F839DF86}"/>
              </a:ext>
            </a:extLst>
          </p:cNvPr>
          <p:cNvSpPr/>
          <p:nvPr/>
        </p:nvSpPr>
        <p:spPr>
          <a:xfrm rot="16200000" flipH="1">
            <a:off x="7974811" y="2461404"/>
            <a:ext cx="272413" cy="1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giù 47">
            <a:extLst>
              <a:ext uri="{FF2B5EF4-FFF2-40B4-BE49-F238E27FC236}">
                <a16:creationId xmlns:a16="http://schemas.microsoft.com/office/drawing/2014/main" id="{C7E97509-D4D8-084D-9C44-445BCCD67819}"/>
              </a:ext>
            </a:extLst>
          </p:cNvPr>
          <p:cNvSpPr/>
          <p:nvPr/>
        </p:nvSpPr>
        <p:spPr>
          <a:xfrm rot="16200000" flipH="1">
            <a:off x="6396412" y="2461404"/>
            <a:ext cx="272413" cy="1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giù 48">
            <a:extLst>
              <a:ext uri="{FF2B5EF4-FFF2-40B4-BE49-F238E27FC236}">
                <a16:creationId xmlns:a16="http://schemas.microsoft.com/office/drawing/2014/main" id="{E2B1FBCA-F800-C14B-BC48-D61DA68DA11F}"/>
              </a:ext>
            </a:extLst>
          </p:cNvPr>
          <p:cNvSpPr/>
          <p:nvPr/>
        </p:nvSpPr>
        <p:spPr>
          <a:xfrm rot="16200000" flipH="1">
            <a:off x="4824002" y="2461403"/>
            <a:ext cx="272413" cy="1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Freccia giù 49">
            <a:extLst>
              <a:ext uri="{FF2B5EF4-FFF2-40B4-BE49-F238E27FC236}">
                <a16:creationId xmlns:a16="http://schemas.microsoft.com/office/drawing/2014/main" id="{B63B4580-EF44-A748-B6A7-9670C993008E}"/>
              </a:ext>
            </a:extLst>
          </p:cNvPr>
          <p:cNvSpPr/>
          <p:nvPr/>
        </p:nvSpPr>
        <p:spPr>
          <a:xfrm flipH="1">
            <a:off x="10476092" y="3872492"/>
            <a:ext cx="272413" cy="1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giù 50">
            <a:extLst>
              <a:ext uri="{FF2B5EF4-FFF2-40B4-BE49-F238E27FC236}">
                <a16:creationId xmlns:a16="http://schemas.microsoft.com/office/drawing/2014/main" id="{12C25004-7390-194D-A9ED-9E5A9F7D1462}"/>
              </a:ext>
            </a:extLst>
          </p:cNvPr>
          <p:cNvSpPr/>
          <p:nvPr/>
        </p:nvSpPr>
        <p:spPr>
          <a:xfrm flipH="1">
            <a:off x="2411145" y="1792856"/>
            <a:ext cx="272413" cy="394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Freccia giù 51">
            <a:extLst>
              <a:ext uri="{FF2B5EF4-FFF2-40B4-BE49-F238E27FC236}">
                <a16:creationId xmlns:a16="http://schemas.microsoft.com/office/drawing/2014/main" id="{363ECD5D-623B-714D-9E45-A9DD511A3329}"/>
              </a:ext>
            </a:extLst>
          </p:cNvPr>
          <p:cNvSpPr/>
          <p:nvPr/>
        </p:nvSpPr>
        <p:spPr>
          <a:xfrm flipH="1">
            <a:off x="8697789" y="1733259"/>
            <a:ext cx="272413" cy="394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53" name="Tabella 52">
            <a:extLst>
              <a:ext uri="{FF2B5EF4-FFF2-40B4-BE49-F238E27FC236}">
                <a16:creationId xmlns:a16="http://schemas.microsoft.com/office/drawing/2014/main" id="{26D24CE2-69E0-8547-948B-407FA43517E7}"/>
              </a:ext>
            </a:extLst>
          </p:cNvPr>
          <p:cNvGraphicFramePr>
            <a:graphicFrameLocks noGrp="1"/>
          </p:cNvGraphicFramePr>
          <p:nvPr/>
        </p:nvGraphicFramePr>
        <p:xfrm>
          <a:off x="9133302" y="5318365"/>
          <a:ext cx="2957992" cy="892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9498">
                  <a:extLst>
                    <a:ext uri="{9D8B030D-6E8A-4147-A177-3AD203B41FA5}">
                      <a16:colId xmlns:a16="http://schemas.microsoft.com/office/drawing/2014/main" val="1893008138"/>
                    </a:ext>
                  </a:extLst>
                </a:gridCol>
                <a:gridCol w="739498">
                  <a:extLst>
                    <a:ext uri="{9D8B030D-6E8A-4147-A177-3AD203B41FA5}">
                      <a16:colId xmlns:a16="http://schemas.microsoft.com/office/drawing/2014/main" val="3292486357"/>
                    </a:ext>
                  </a:extLst>
                </a:gridCol>
                <a:gridCol w="739498">
                  <a:extLst>
                    <a:ext uri="{9D8B030D-6E8A-4147-A177-3AD203B41FA5}">
                      <a16:colId xmlns:a16="http://schemas.microsoft.com/office/drawing/2014/main" val="1065859365"/>
                    </a:ext>
                  </a:extLst>
                </a:gridCol>
                <a:gridCol w="739498">
                  <a:extLst>
                    <a:ext uri="{9D8B030D-6E8A-4147-A177-3AD203B41FA5}">
                      <a16:colId xmlns:a16="http://schemas.microsoft.com/office/drawing/2014/main" val="1419966189"/>
                    </a:ext>
                  </a:extLst>
                </a:gridCol>
              </a:tblGrid>
              <a:tr h="344059">
                <a:tc>
                  <a:txBody>
                    <a:bodyPr/>
                    <a:lstStyle/>
                    <a:p>
                      <a:r>
                        <a:rPr lang="it-IT" sz="900" dirty="0">
                          <a:effectLst/>
                        </a:rPr>
                        <a:t>Statistical </a:t>
                      </a:r>
                      <a:r>
                        <a:rPr lang="it-IT" sz="900" dirty="0" err="1">
                          <a:effectLst/>
                        </a:rPr>
                        <a:t>units</a:t>
                      </a:r>
                      <a:endParaRPr lang="it-IT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effectLst/>
                        </a:rPr>
                        <a:t>Time (ns)</a:t>
                      </a:r>
                      <a:endParaRPr lang="it-IT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 err="1">
                          <a:effectLst/>
                        </a:rPr>
                        <a:t>Affinity</a:t>
                      </a:r>
                      <a:r>
                        <a:rPr lang="it-IT" sz="900" dirty="0">
                          <a:effectLst/>
                        </a:rPr>
                        <a:t> score (</a:t>
                      </a:r>
                      <a:r>
                        <a:rPr lang="it-IT" sz="900" dirty="0" err="1">
                          <a:effectLst/>
                        </a:rPr>
                        <a:t>units</a:t>
                      </a:r>
                      <a:r>
                        <a:rPr lang="it-IT" sz="900" dirty="0">
                          <a:effectLst/>
                        </a:rPr>
                        <a:t>)</a:t>
                      </a:r>
                      <a:endParaRPr lang="it-IT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 err="1">
                          <a:effectLst/>
                        </a:rPr>
                        <a:t>Variant</a:t>
                      </a:r>
                      <a:r>
                        <a:rPr lang="it-IT" sz="900" dirty="0">
                          <a:effectLst/>
                        </a:rPr>
                        <a:t> × </a:t>
                      </a:r>
                      <a:r>
                        <a:rPr lang="it-IT" sz="900" dirty="0" err="1">
                          <a:effectLst/>
                        </a:rPr>
                        <a:t>Antibody</a:t>
                      </a:r>
                      <a:endParaRPr lang="it-IT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07826852"/>
                  </a:ext>
                </a:extLst>
              </a:tr>
              <a:tr h="121735">
                <a:tc>
                  <a:txBody>
                    <a:bodyPr/>
                    <a:lstStyle/>
                    <a:p>
                      <a:r>
                        <a:rPr lang="it-IT" sz="900" dirty="0">
                          <a:effectLst/>
                        </a:rPr>
                        <a:t>ID1</a:t>
                      </a:r>
                      <a:endParaRPr lang="it-IT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effectLst/>
                        </a:rPr>
                        <a:t> </a:t>
                      </a:r>
                      <a:endParaRPr lang="it-IT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effectLst/>
                        </a:rPr>
                        <a:t> </a:t>
                      </a:r>
                      <a:endParaRPr lang="it-IT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</a:rPr>
                        <a:t>RBD-</a:t>
                      </a:r>
                      <a:r>
                        <a:rPr lang="it-IT" sz="900" dirty="0" err="1">
                          <a:solidFill>
                            <a:schemeClr val="bg1"/>
                          </a:solidFill>
                          <a:effectLst/>
                        </a:rPr>
                        <a:t>mAb</a:t>
                      </a:r>
                      <a:r>
                        <a:rPr lang="it-IT" sz="900" dirty="0">
                          <a:effectLst/>
                        </a:rPr>
                        <a:t> </a:t>
                      </a:r>
                      <a:endParaRPr lang="it-IT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95977"/>
                  </a:ext>
                </a:extLst>
              </a:tr>
              <a:tr h="121735">
                <a:tc>
                  <a:txBody>
                    <a:bodyPr/>
                    <a:lstStyle/>
                    <a:p>
                      <a:r>
                        <a:rPr lang="it-IT" sz="900" dirty="0">
                          <a:effectLst/>
                        </a:rPr>
                        <a:t>ID2</a:t>
                      </a:r>
                      <a:endParaRPr lang="it-IT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effectLst/>
                        </a:rPr>
                        <a:t> </a:t>
                      </a:r>
                      <a:endParaRPr lang="it-IT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effectLst/>
                        </a:rPr>
                        <a:t> </a:t>
                      </a:r>
                      <a:endParaRPr lang="it-IT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</a:rPr>
                        <a:t>RBD-</a:t>
                      </a:r>
                      <a:r>
                        <a:rPr lang="it-IT" sz="900" dirty="0" err="1">
                          <a:solidFill>
                            <a:schemeClr val="bg1"/>
                          </a:solidFill>
                          <a:effectLst/>
                        </a:rPr>
                        <a:t>mAb</a:t>
                      </a:r>
                      <a:r>
                        <a:rPr lang="it-IT" sz="900" dirty="0">
                          <a:effectLst/>
                        </a:rPr>
                        <a:t>  </a:t>
                      </a:r>
                      <a:endParaRPr lang="it-IT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6174571"/>
                  </a:ext>
                </a:extLst>
              </a:tr>
              <a:tr h="121735">
                <a:tc>
                  <a:txBody>
                    <a:bodyPr/>
                    <a:lstStyle/>
                    <a:p>
                      <a:r>
                        <a:rPr lang="it-IT" sz="900" dirty="0">
                          <a:effectLst/>
                        </a:rPr>
                        <a:t>ID3</a:t>
                      </a:r>
                      <a:endParaRPr lang="it-IT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effectLst/>
                        </a:rPr>
                        <a:t> </a:t>
                      </a:r>
                      <a:endParaRPr lang="it-IT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effectLst/>
                        </a:rPr>
                        <a:t> </a:t>
                      </a:r>
                      <a:endParaRPr lang="it-IT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</a:rPr>
                        <a:t>RBD-</a:t>
                      </a:r>
                      <a:r>
                        <a:rPr lang="it-IT" sz="900" dirty="0" err="1">
                          <a:solidFill>
                            <a:schemeClr val="bg1"/>
                          </a:solidFill>
                          <a:effectLst/>
                        </a:rPr>
                        <a:t>mAb</a:t>
                      </a:r>
                      <a:r>
                        <a:rPr lang="it-IT" sz="900" dirty="0">
                          <a:effectLst/>
                        </a:rPr>
                        <a:t> </a:t>
                      </a:r>
                      <a:endParaRPr lang="it-IT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343891"/>
                  </a:ext>
                </a:extLst>
              </a:tr>
              <a:tr h="121735">
                <a:tc>
                  <a:txBody>
                    <a:bodyPr/>
                    <a:lstStyle/>
                    <a:p>
                      <a:r>
                        <a:rPr lang="it-IT" sz="900" dirty="0">
                          <a:effectLst/>
                        </a:rPr>
                        <a:t>ID100</a:t>
                      </a:r>
                      <a:endParaRPr lang="it-IT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effectLst/>
                        </a:rPr>
                        <a:t> </a:t>
                      </a:r>
                      <a:endParaRPr lang="it-IT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effectLst/>
                        </a:rPr>
                        <a:t> </a:t>
                      </a:r>
                      <a:endParaRPr lang="it-IT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</a:rPr>
                        <a:t>RBD-</a:t>
                      </a:r>
                      <a:r>
                        <a:rPr lang="it-IT" sz="900" dirty="0" err="1">
                          <a:solidFill>
                            <a:schemeClr val="bg1"/>
                          </a:solidFill>
                          <a:effectLst/>
                        </a:rPr>
                        <a:t>mAb</a:t>
                      </a:r>
                      <a:r>
                        <a:rPr lang="it-IT" sz="900" dirty="0">
                          <a:effectLst/>
                        </a:rPr>
                        <a:t> </a:t>
                      </a:r>
                      <a:endParaRPr lang="it-IT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3093202"/>
                  </a:ext>
                </a:extLst>
              </a:tr>
            </a:tbl>
          </a:graphicData>
        </a:graphic>
      </p:graphicFrame>
      <p:sp>
        <p:nvSpPr>
          <p:cNvPr id="54" name="Freccia giù 53">
            <a:extLst>
              <a:ext uri="{FF2B5EF4-FFF2-40B4-BE49-F238E27FC236}">
                <a16:creationId xmlns:a16="http://schemas.microsoft.com/office/drawing/2014/main" id="{E682A4F9-419E-8048-B32E-FA5370DFF606}"/>
              </a:ext>
            </a:extLst>
          </p:cNvPr>
          <p:cNvSpPr/>
          <p:nvPr/>
        </p:nvSpPr>
        <p:spPr>
          <a:xfrm flipH="1">
            <a:off x="10476092" y="4626787"/>
            <a:ext cx="272413" cy="1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84867954-D5FB-1342-A501-45AFE70C3607}"/>
              </a:ext>
            </a:extLst>
          </p:cNvPr>
          <p:cNvSpPr/>
          <p:nvPr/>
        </p:nvSpPr>
        <p:spPr>
          <a:xfrm>
            <a:off x="8389916" y="831207"/>
            <a:ext cx="948018" cy="6992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Variant</a:t>
            </a:r>
            <a:r>
              <a:rPr lang="it-IT" sz="1400" dirty="0"/>
              <a:t> </a:t>
            </a:r>
            <a:r>
              <a:rPr lang="it-IT" sz="1400" dirty="0" err="1"/>
              <a:t>analysis</a:t>
            </a:r>
            <a:endParaRPr lang="it-IT" sz="1400" dirty="0"/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51A2BB38-6C1D-7D4B-B4D7-FAF522A86C18}"/>
              </a:ext>
            </a:extLst>
          </p:cNvPr>
          <p:cNvSpPr/>
          <p:nvPr/>
        </p:nvSpPr>
        <p:spPr>
          <a:xfrm>
            <a:off x="1888007" y="2866658"/>
            <a:ext cx="141585" cy="188780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31454A-754D-5446-B865-A089474EFC81}"/>
              </a:ext>
            </a:extLst>
          </p:cNvPr>
          <p:cNvSpPr txBox="1"/>
          <p:nvPr/>
        </p:nvSpPr>
        <p:spPr>
          <a:xfrm>
            <a:off x="-6481" y="2799465"/>
            <a:ext cx="2036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Eli Lilly – </a:t>
            </a:r>
          </a:p>
          <a:p>
            <a:pPr algn="ctr"/>
            <a:r>
              <a:rPr lang="it-IT" sz="800" dirty="0"/>
              <a:t>G.U. n.32 8/02/2021 / GU n.180 29/07/2021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F6A43B-189F-5A48-8AF8-926982D1930F}"/>
              </a:ext>
            </a:extLst>
          </p:cNvPr>
          <p:cNvSpPr txBox="1"/>
          <p:nvPr/>
        </p:nvSpPr>
        <p:spPr>
          <a:xfrm>
            <a:off x="8172920" y="3258652"/>
            <a:ext cx="17295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‘Native </a:t>
            </a:r>
            <a:r>
              <a:rPr lang="it-IT" sz="900" dirty="0" err="1"/>
              <a:t>Contacts</a:t>
            </a:r>
            <a:r>
              <a:rPr lang="it-IT" sz="900" dirty="0"/>
              <a:t>’ -&gt;</a:t>
            </a:r>
          </a:p>
          <a:p>
            <a:r>
              <a:rPr lang="it-IT" sz="900" dirty="0"/>
              <a:t> </a:t>
            </a:r>
            <a:r>
              <a:rPr lang="it-IT" sz="900" dirty="0" err="1"/>
              <a:t>switch</a:t>
            </a:r>
            <a:r>
              <a:rPr lang="it-IT" sz="900" dirty="0"/>
              <a:t> </a:t>
            </a:r>
            <a:r>
              <a:rPr lang="it-IT" sz="900" dirty="0" err="1"/>
              <a:t>function</a:t>
            </a:r>
            <a:r>
              <a:rPr lang="it-IT" sz="900" dirty="0"/>
              <a:t> – </a:t>
            </a:r>
            <a:r>
              <a:rPr lang="it-IT" sz="900" dirty="0" err="1"/>
              <a:t>affinity</a:t>
            </a:r>
            <a:r>
              <a:rPr lang="it-IT" sz="900" dirty="0"/>
              <a:t> score (</a:t>
            </a:r>
            <a:r>
              <a:rPr lang="it-IT" sz="900" dirty="0" err="1"/>
              <a:t>fraction</a:t>
            </a:r>
            <a:r>
              <a:rPr lang="it-IT" sz="900" dirty="0"/>
              <a:t> of native </a:t>
            </a:r>
            <a:r>
              <a:rPr lang="it-IT" sz="900" dirty="0" err="1"/>
              <a:t>contacts</a:t>
            </a:r>
            <a:r>
              <a:rPr lang="it-IT" sz="900" dirty="0"/>
              <a:t>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C9D19C-991C-FF49-819B-E2F450E034AE}"/>
              </a:ext>
            </a:extLst>
          </p:cNvPr>
          <p:cNvSpPr txBox="1"/>
          <p:nvPr/>
        </p:nvSpPr>
        <p:spPr>
          <a:xfrm>
            <a:off x="3444645" y="2782080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/>
              <a:t>Performed</a:t>
            </a:r>
            <a:r>
              <a:rPr lang="it-IT" sz="900" dirty="0"/>
              <a:t> in hpc02:1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AB66183-563F-2143-831D-AFF030D7C754}"/>
              </a:ext>
            </a:extLst>
          </p:cNvPr>
          <p:cNvSpPr txBox="1"/>
          <p:nvPr/>
        </p:nvSpPr>
        <p:spPr>
          <a:xfrm>
            <a:off x="10038153" y="4881113"/>
            <a:ext cx="1206170" cy="27241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Data Analysis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5BB19DA-CBC1-7646-A219-72B797DEA682}"/>
              </a:ext>
            </a:extLst>
          </p:cNvPr>
          <p:cNvGrpSpPr/>
          <p:nvPr/>
        </p:nvGrpSpPr>
        <p:grpSpPr>
          <a:xfrm>
            <a:off x="172500" y="3143717"/>
            <a:ext cx="1857092" cy="215444"/>
            <a:chOff x="136887" y="3143717"/>
            <a:chExt cx="1857092" cy="215444"/>
          </a:xfrm>
        </p:grpSpPr>
        <p:sp>
          <p:nvSpPr>
            <p:cNvPr id="25" name="Parentesi graffa aperta 24">
              <a:extLst>
                <a:ext uri="{FF2B5EF4-FFF2-40B4-BE49-F238E27FC236}">
                  <a16:creationId xmlns:a16="http://schemas.microsoft.com/office/drawing/2014/main" id="{84818D02-FCAF-8948-A761-10B775A4947B}"/>
                </a:ext>
              </a:extLst>
            </p:cNvPr>
            <p:cNvSpPr/>
            <p:nvPr/>
          </p:nvSpPr>
          <p:spPr>
            <a:xfrm>
              <a:off x="1852394" y="3149355"/>
              <a:ext cx="141585" cy="188780"/>
            </a:xfrm>
            <a:prstGeom prst="leftBrac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E0935DFB-3A8F-9E4A-9BDC-307E589ED543}"/>
                </a:ext>
              </a:extLst>
            </p:cNvPr>
            <p:cNvSpPr txBox="1"/>
            <p:nvPr/>
          </p:nvSpPr>
          <p:spPr>
            <a:xfrm>
              <a:off x="136887" y="3143717"/>
              <a:ext cx="17418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 err="1"/>
                <a:t>Astrazeneca</a:t>
              </a:r>
              <a:r>
                <a:rPr lang="it-IT" sz="800" dirty="0"/>
                <a:t> (AZD7442) – </a:t>
              </a:r>
              <a:r>
                <a:rPr lang="it-IT" sz="800" dirty="0" err="1"/>
                <a:t>Phase</a:t>
              </a:r>
              <a:r>
                <a:rPr lang="it-IT" sz="800" dirty="0"/>
                <a:t> 3 trial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847A9D11-0833-6E4D-96A9-DEF429769F5E}"/>
              </a:ext>
            </a:extLst>
          </p:cNvPr>
          <p:cNvGrpSpPr/>
          <p:nvPr/>
        </p:nvGrpSpPr>
        <p:grpSpPr>
          <a:xfrm>
            <a:off x="446478" y="3397152"/>
            <a:ext cx="1583114" cy="230832"/>
            <a:chOff x="416921" y="3401100"/>
            <a:chExt cx="1583114" cy="230832"/>
          </a:xfrm>
        </p:grpSpPr>
        <p:sp>
          <p:nvSpPr>
            <p:cNvPr id="36" name="Parentesi graffa aperta 35">
              <a:extLst>
                <a:ext uri="{FF2B5EF4-FFF2-40B4-BE49-F238E27FC236}">
                  <a16:creationId xmlns:a16="http://schemas.microsoft.com/office/drawing/2014/main" id="{5A6CB9AA-8116-7C47-9EFA-F6D4E3B2E62C}"/>
                </a:ext>
              </a:extLst>
            </p:cNvPr>
            <p:cNvSpPr/>
            <p:nvPr/>
          </p:nvSpPr>
          <p:spPr>
            <a:xfrm>
              <a:off x="1858450" y="3422126"/>
              <a:ext cx="141585" cy="188780"/>
            </a:xfrm>
            <a:prstGeom prst="leftBrac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E255A287-ADCB-EB48-BF80-C3704208C6A8}"/>
                </a:ext>
              </a:extLst>
            </p:cNvPr>
            <p:cNvSpPr txBox="1"/>
            <p:nvPr/>
          </p:nvSpPr>
          <p:spPr>
            <a:xfrm>
              <a:off x="416921" y="3401100"/>
              <a:ext cx="12666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900" dirty="0"/>
                <a:t>RBD </a:t>
              </a:r>
              <a:r>
                <a:rPr lang="it-IT" sz="900" dirty="0" err="1"/>
                <a:t>epitopes</a:t>
              </a:r>
              <a:r>
                <a:rPr lang="it-IT" sz="900" dirty="0"/>
                <a:t> </a:t>
              </a:r>
              <a:r>
                <a:rPr lang="it-IT" sz="900" dirty="0" err="1"/>
                <a:t>coverage</a:t>
              </a:r>
              <a:endParaRPr lang="it-IT" sz="900" dirty="0"/>
            </a:p>
          </p:txBody>
        </p:sp>
      </p:grpSp>
      <p:sp>
        <p:nvSpPr>
          <p:cNvPr id="40" name="Parentesi graffa aperta 39">
            <a:extLst>
              <a:ext uri="{FF2B5EF4-FFF2-40B4-BE49-F238E27FC236}">
                <a16:creationId xmlns:a16="http://schemas.microsoft.com/office/drawing/2014/main" id="{E01B4EDB-E9A6-B343-87AF-A3C9B7687797}"/>
              </a:ext>
            </a:extLst>
          </p:cNvPr>
          <p:cNvSpPr/>
          <p:nvPr/>
        </p:nvSpPr>
        <p:spPr>
          <a:xfrm rot="10800000" flipH="1">
            <a:off x="9776354" y="3310481"/>
            <a:ext cx="45719" cy="375871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Parentesi graffa aperta 40">
            <a:extLst>
              <a:ext uri="{FF2B5EF4-FFF2-40B4-BE49-F238E27FC236}">
                <a16:creationId xmlns:a16="http://schemas.microsoft.com/office/drawing/2014/main" id="{6A016BC5-C59B-A849-A3F3-CCE3C224D7C2}"/>
              </a:ext>
            </a:extLst>
          </p:cNvPr>
          <p:cNvSpPr/>
          <p:nvPr/>
        </p:nvSpPr>
        <p:spPr>
          <a:xfrm rot="16200000">
            <a:off x="6482655" y="2055722"/>
            <a:ext cx="99927" cy="1910580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E224303-9519-9943-A33D-C43A8ED7C46E}"/>
              </a:ext>
            </a:extLst>
          </p:cNvPr>
          <p:cNvSpPr txBox="1"/>
          <p:nvPr/>
        </p:nvSpPr>
        <p:spPr>
          <a:xfrm>
            <a:off x="5913698" y="3076643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err="1">
                <a:solidFill>
                  <a:schemeClr val="accent1"/>
                </a:solidFill>
              </a:rPr>
              <a:t>Protein</a:t>
            </a:r>
            <a:r>
              <a:rPr lang="it-IT" sz="1000" b="1" dirty="0">
                <a:solidFill>
                  <a:schemeClr val="accent1"/>
                </a:solidFill>
              </a:rPr>
              <a:t> </a:t>
            </a:r>
            <a:r>
              <a:rPr lang="it-IT" sz="1000" b="1" dirty="0" err="1">
                <a:solidFill>
                  <a:schemeClr val="accent1"/>
                </a:solidFill>
              </a:rPr>
              <a:t>Preparation</a:t>
            </a:r>
            <a:endParaRPr lang="it-IT" sz="1000" b="1" dirty="0">
              <a:solidFill>
                <a:schemeClr val="accent1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164DEF0-CC62-244F-9792-EDE3A661021B}"/>
              </a:ext>
            </a:extLst>
          </p:cNvPr>
          <p:cNvSpPr txBox="1"/>
          <p:nvPr/>
        </p:nvSpPr>
        <p:spPr>
          <a:xfrm>
            <a:off x="8330058" y="2314386"/>
            <a:ext cx="1007876" cy="44267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Molecular Docking</a:t>
            </a:r>
          </a:p>
        </p:txBody>
      </p:sp>
      <p:sp>
        <p:nvSpPr>
          <p:cNvPr id="39" name="Freccia giù 38">
            <a:extLst>
              <a:ext uri="{FF2B5EF4-FFF2-40B4-BE49-F238E27FC236}">
                <a16:creationId xmlns:a16="http://schemas.microsoft.com/office/drawing/2014/main" id="{9F2A1C54-0695-654A-9A52-FEFA045C40AD}"/>
              </a:ext>
            </a:extLst>
          </p:cNvPr>
          <p:cNvSpPr/>
          <p:nvPr/>
        </p:nvSpPr>
        <p:spPr>
          <a:xfrm rot="16200000" flipH="1">
            <a:off x="9485424" y="2451777"/>
            <a:ext cx="272413" cy="1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07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24" grpId="0" animBg="1"/>
      <p:bldP spid="3" grpId="0" animBg="1"/>
      <p:bldP spid="5" grpId="0"/>
      <p:bldP spid="6" grpId="0"/>
      <p:bldP spid="12" grpId="0"/>
      <p:bldP spid="33" grpId="0" animBg="1"/>
      <p:bldP spid="40" grpId="0" animBg="1"/>
      <p:bldP spid="41" grpId="0" animBg="1"/>
      <p:bldP spid="27" grpId="0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147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Tema di Office</vt:lpstr>
      <vt:lpstr>STRATIBODY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STRATIBODY</dc:title>
  <dc:creator>Tropea Beatrice (beatrice.tropea)</dc:creator>
  <cp:lastModifiedBy>Tropea Beatrice (beatrice.tropea)</cp:lastModifiedBy>
  <cp:revision>26</cp:revision>
  <dcterms:created xsi:type="dcterms:W3CDTF">2021-09-03T12:01:23Z</dcterms:created>
  <dcterms:modified xsi:type="dcterms:W3CDTF">2021-10-26T07:56:15Z</dcterms:modified>
</cp:coreProperties>
</file>