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84" r:id="rId3"/>
    <p:sldId id="257" r:id="rId4"/>
    <p:sldId id="262" r:id="rId5"/>
    <p:sldId id="266" r:id="rId6"/>
    <p:sldId id="285" r:id="rId7"/>
    <p:sldId id="286" r:id="rId8"/>
  </p:sldIdLst>
  <p:sldSz cx="13004800" cy="9753600"/>
  <p:notesSz cx="6858000" cy="9144000"/>
  <p:defaultTextStyle>
    <a:lvl1pPr defTabSz="584200">
      <a:defRPr>
        <a:solidFill>
          <a:srgbClr val="FFFFFF"/>
        </a:solidFill>
        <a:latin typeface="BasicGothicOT-Regular"/>
        <a:ea typeface="BasicGothicOT-Regular"/>
        <a:cs typeface="BasicGothicOT-Regular"/>
        <a:sym typeface="BasicGothicOT-Regular"/>
      </a:defRPr>
    </a:lvl1pPr>
    <a:lvl2pPr defTabSz="584200">
      <a:defRPr>
        <a:solidFill>
          <a:srgbClr val="FFFFFF"/>
        </a:solidFill>
        <a:latin typeface="BasicGothicOT-Regular"/>
        <a:ea typeface="BasicGothicOT-Regular"/>
        <a:cs typeface="BasicGothicOT-Regular"/>
        <a:sym typeface="BasicGothicOT-Regular"/>
      </a:defRPr>
    </a:lvl2pPr>
    <a:lvl3pPr defTabSz="584200">
      <a:defRPr>
        <a:solidFill>
          <a:srgbClr val="FFFFFF"/>
        </a:solidFill>
        <a:latin typeface="BasicGothicOT-Regular"/>
        <a:ea typeface="BasicGothicOT-Regular"/>
        <a:cs typeface="BasicGothicOT-Regular"/>
        <a:sym typeface="BasicGothicOT-Regular"/>
      </a:defRPr>
    </a:lvl3pPr>
    <a:lvl4pPr defTabSz="584200">
      <a:defRPr>
        <a:solidFill>
          <a:srgbClr val="FFFFFF"/>
        </a:solidFill>
        <a:latin typeface="BasicGothicOT-Regular"/>
        <a:ea typeface="BasicGothicOT-Regular"/>
        <a:cs typeface="BasicGothicOT-Regular"/>
        <a:sym typeface="BasicGothicOT-Regular"/>
      </a:defRPr>
    </a:lvl4pPr>
    <a:lvl5pPr defTabSz="584200">
      <a:defRPr>
        <a:solidFill>
          <a:srgbClr val="FFFFFF"/>
        </a:solidFill>
        <a:latin typeface="BasicGothicOT-Regular"/>
        <a:ea typeface="BasicGothicOT-Regular"/>
        <a:cs typeface="BasicGothicOT-Regular"/>
        <a:sym typeface="BasicGothicOT-Regular"/>
      </a:defRPr>
    </a:lvl5pPr>
    <a:lvl6pPr defTabSz="584200">
      <a:defRPr>
        <a:solidFill>
          <a:srgbClr val="FFFFFF"/>
        </a:solidFill>
        <a:latin typeface="BasicGothicOT-Regular"/>
        <a:ea typeface="BasicGothicOT-Regular"/>
        <a:cs typeface="BasicGothicOT-Regular"/>
        <a:sym typeface="BasicGothicOT-Regular"/>
      </a:defRPr>
    </a:lvl6pPr>
    <a:lvl7pPr defTabSz="584200">
      <a:defRPr>
        <a:solidFill>
          <a:srgbClr val="FFFFFF"/>
        </a:solidFill>
        <a:latin typeface="BasicGothicOT-Regular"/>
        <a:ea typeface="BasicGothicOT-Regular"/>
        <a:cs typeface="BasicGothicOT-Regular"/>
        <a:sym typeface="BasicGothicOT-Regular"/>
      </a:defRPr>
    </a:lvl7pPr>
    <a:lvl8pPr defTabSz="584200">
      <a:defRPr>
        <a:solidFill>
          <a:srgbClr val="FFFFFF"/>
        </a:solidFill>
        <a:latin typeface="BasicGothicOT-Regular"/>
        <a:ea typeface="BasicGothicOT-Regular"/>
        <a:cs typeface="BasicGothicOT-Regular"/>
        <a:sym typeface="BasicGothicOT-Regular"/>
      </a:defRPr>
    </a:lvl8pPr>
    <a:lvl9pPr defTabSz="584200">
      <a:defRPr>
        <a:solidFill>
          <a:srgbClr val="FFFFFF"/>
        </a:solidFill>
        <a:latin typeface="BasicGothicOT-Regular"/>
        <a:ea typeface="BasicGothicOT-Regular"/>
        <a:cs typeface="BasicGothicOT-Regular"/>
        <a:sym typeface="BasicGothicOT-Regular"/>
      </a:defRPr>
    </a:lvl9pPr>
  </p:defaultTextStyle>
  <p:extLst>
    <p:ext uri="{EFAFB233-063F-42B5-8137-9DF3F51BA10A}">
      <p15:sldGuideLst xmlns:p15="http://schemas.microsoft.com/office/powerpoint/2012/main">
        <p15:guide id="1" orient="horz" pos="3344" userDrawn="1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A00"/>
    <a:srgbClr val="3333FF"/>
    <a:srgbClr val="E88B4C"/>
    <a:srgbClr val="1605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282828"/>
        </a:fontRef>
        <a:srgbClr val="282828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9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65C1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65C1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282828"/>
        </a:fontRef>
        <a:srgbClr val="282828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DACA"/>
          </a:solidFill>
        </a:fill>
      </a:tcStyle>
    </a:wholeTbl>
    <a:band2H>
      <a:tcTxStyle/>
      <a:tcStyle>
        <a:tcBdr/>
        <a:fill>
          <a:solidFill>
            <a:srgbClr val="E7EDE7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08B16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08B16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08B16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282828"/>
        </a:fontRef>
        <a:srgbClr val="282828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CEE9"/>
          </a:solidFill>
        </a:fill>
      </a:tcStyle>
    </a:wholeTbl>
    <a:band2H>
      <a:tcTxStyle/>
      <a:tcStyle>
        <a:tcBdr/>
        <a:fill>
          <a:solidFill>
            <a:srgbClr val="E9E8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747C1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747C1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747C1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282828"/>
        </a:fontRef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65C1"/>
          </a:solidFill>
        </a:fill>
      </a:tcStyle>
    </a:firstCol>
    <a:lastRow>
      <a:tcTxStyle b="on" i="on">
        <a:fontRef idx="major">
          <a:srgbClr val="282828"/>
        </a:fontRef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82828"/>
              </a:solidFill>
              <a:prstDash val="solid"/>
              <a:bevel/>
            </a:ln>
          </a:top>
          <a:bottom>
            <a:ln w="25400" cap="flat">
              <a:solidFill>
                <a:srgbClr val="282828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82828"/>
              </a:solidFill>
              <a:prstDash val="solid"/>
              <a:bevel/>
            </a:ln>
          </a:top>
          <a:bottom>
            <a:ln w="25400" cap="flat">
              <a:solidFill>
                <a:srgbClr val="282828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282828"/>
        </a:fontRef>
        <a:srgbClr val="282828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BCBCB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82828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82828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82828"/>
          </a:solidFill>
        </a:fill>
      </a:tcStyle>
    </a:firstRow>
  </a:tblStyle>
  <a:tblStyle styleId="{2708684C-4D16-4618-839F-0558EEFCDFE6}" styleName="">
    <a:tblBg/>
    <a:wholeTbl>
      <a:tcTxStyle b="on" i="on">
        <a:fontRef idx="major">
          <a:srgbClr val="282828"/>
        </a:fontRef>
        <a:srgbClr val="282828"/>
      </a:tcTxStyle>
      <a:tcStyle>
        <a:tcBdr>
          <a:left>
            <a:ln w="12700" cap="flat">
              <a:solidFill>
                <a:srgbClr val="282828"/>
              </a:solidFill>
              <a:prstDash val="solid"/>
              <a:bevel/>
            </a:ln>
          </a:left>
          <a:right>
            <a:ln w="12700" cap="flat">
              <a:solidFill>
                <a:srgbClr val="282828"/>
              </a:solidFill>
              <a:prstDash val="solid"/>
              <a:bevel/>
            </a:ln>
          </a:right>
          <a:top>
            <a:ln w="12700" cap="flat">
              <a:solidFill>
                <a:srgbClr val="282828"/>
              </a:solidFill>
              <a:prstDash val="solid"/>
              <a:bevel/>
            </a:ln>
          </a:top>
          <a:bottom>
            <a:ln w="12700" cap="flat">
              <a:solidFill>
                <a:srgbClr val="282828"/>
              </a:solidFill>
              <a:prstDash val="solid"/>
              <a:bevel/>
            </a:ln>
          </a:bottom>
          <a:insideH>
            <a:ln w="12700" cap="flat">
              <a:solidFill>
                <a:srgbClr val="282828"/>
              </a:solidFill>
              <a:prstDash val="solid"/>
              <a:bevel/>
            </a:ln>
          </a:insideH>
          <a:insideV>
            <a:ln w="12700" cap="flat">
              <a:solidFill>
                <a:srgbClr val="282828"/>
              </a:solidFill>
              <a:prstDash val="solid"/>
              <a:bevel/>
            </a:ln>
          </a:insideV>
        </a:tcBdr>
        <a:fill>
          <a:solidFill>
            <a:srgbClr val="282828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282828"/>
        </a:fontRef>
        <a:srgbClr val="282828"/>
      </a:tcTxStyle>
      <a:tcStyle>
        <a:tcBdr>
          <a:left>
            <a:ln w="12700" cap="flat">
              <a:solidFill>
                <a:srgbClr val="282828"/>
              </a:solidFill>
              <a:prstDash val="solid"/>
              <a:bevel/>
            </a:ln>
          </a:left>
          <a:right>
            <a:ln w="12700" cap="flat">
              <a:solidFill>
                <a:srgbClr val="282828"/>
              </a:solidFill>
              <a:prstDash val="solid"/>
              <a:bevel/>
            </a:ln>
          </a:right>
          <a:top>
            <a:ln w="12700" cap="flat">
              <a:solidFill>
                <a:srgbClr val="282828"/>
              </a:solidFill>
              <a:prstDash val="solid"/>
              <a:bevel/>
            </a:ln>
          </a:top>
          <a:bottom>
            <a:ln w="12700" cap="flat">
              <a:solidFill>
                <a:srgbClr val="282828"/>
              </a:solidFill>
              <a:prstDash val="solid"/>
              <a:bevel/>
            </a:ln>
          </a:bottom>
          <a:insideH>
            <a:ln w="12700" cap="flat">
              <a:solidFill>
                <a:srgbClr val="282828"/>
              </a:solidFill>
              <a:prstDash val="solid"/>
              <a:bevel/>
            </a:ln>
          </a:insideH>
          <a:insideV>
            <a:ln w="12700" cap="flat">
              <a:solidFill>
                <a:srgbClr val="282828"/>
              </a:solidFill>
              <a:prstDash val="solid"/>
              <a:bevel/>
            </a:ln>
          </a:insideV>
        </a:tcBdr>
        <a:fill>
          <a:solidFill>
            <a:srgbClr val="282828">
              <a:alpha val="20000"/>
            </a:srgbClr>
          </a:solidFill>
        </a:fill>
      </a:tcStyle>
    </a:firstCol>
    <a:lastRow>
      <a:tcTxStyle b="on" i="on">
        <a:fontRef idx="major">
          <a:srgbClr val="282828"/>
        </a:fontRef>
        <a:srgbClr val="282828"/>
      </a:tcTxStyle>
      <a:tcStyle>
        <a:tcBdr>
          <a:left>
            <a:ln w="12700" cap="flat">
              <a:solidFill>
                <a:srgbClr val="282828"/>
              </a:solidFill>
              <a:prstDash val="solid"/>
              <a:bevel/>
            </a:ln>
          </a:left>
          <a:right>
            <a:ln w="12700" cap="flat">
              <a:solidFill>
                <a:srgbClr val="282828"/>
              </a:solidFill>
              <a:prstDash val="solid"/>
              <a:bevel/>
            </a:ln>
          </a:right>
          <a:top>
            <a:ln w="50800" cap="flat">
              <a:solidFill>
                <a:srgbClr val="282828"/>
              </a:solidFill>
              <a:prstDash val="solid"/>
              <a:bevel/>
            </a:ln>
          </a:top>
          <a:bottom>
            <a:ln w="12700" cap="flat">
              <a:solidFill>
                <a:srgbClr val="282828"/>
              </a:solidFill>
              <a:prstDash val="solid"/>
              <a:bevel/>
            </a:ln>
          </a:bottom>
          <a:insideH>
            <a:ln w="12700" cap="flat">
              <a:solidFill>
                <a:srgbClr val="282828"/>
              </a:solidFill>
              <a:prstDash val="solid"/>
              <a:bevel/>
            </a:ln>
          </a:insideH>
          <a:insideV>
            <a:ln w="12700" cap="flat">
              <a:solidFill>
                <a:srgbClr val="282828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282828"/>
        </a:fontRef>
        <a:srgbClr val="282828"/>
      </a:tcTxStyle>
      <a:tcStyle>
        <a:tcBdr>
          <a:left>
            <a:ln w="12700" cap="flat">
              <a:solidFill>
                <a:srgbClr val="282828"/>
              </a:solidFill>
              <a:prstDash val="solid"/>
              <a:bevel/>
            </a:ln>
          </a:left>
          <a:right>
            <a:ln w="12700" cap="flat">
              <a:solidFill>
                <a:srgbClr val="282828"/>
              </a:solidFill>
              <a:prstDash val="solid"/>
              <a:bevel/>
            </a:ln>
          </a:right>
          <a:top>
            <a:ln w="12700" cap="flat">
              <a:solidFill>
                <a:srgbClr val="282828"/>
              </a:solidFill>
              <a:prstDash val="solid"/>
              <a:bevel/>
            </a:ln>
          </a:top>
          <a:bottom>
            <a:ln w="25400" cap="flat">
              <a:solidFill>
                <a:srgbClr val="282828"/>
              </a:solidFill>
              <a:prstDash val="solid"/>
              <a:bevel/>
            </a:ln>
          </a:bottom>
          <a:insideH>
            <a:ln w="12700" cap="flat">
              <a:solidFill>
                <a:srgbClr val="282828"/>
              </a:solidFill>
              <a:prstDash val="solid"/>
              <a:bevel/>
            </a:ln>
          </a:insideH>
          <a:insideV>
            <a:ln w="12700" cap="flat">
              <a:solidFill>
                <a:srgbClr val="282828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701" autoAdjust="0"/>
  </p:normalViewPr>
  <p:slideViewPr>
    <p:cSldViewPr snapToGrid="0" snapToObjects="1">
      <p:cViewPr varScale="1">
        <p:scale>
          <a:sx n="111" d="100"/>
          <a:sy n="111" d="100"/>
        </p:scale>
        <p:origin x="1896" y="102"/>
      </p:cViewPr>
      <p:guideLst>
        <p:guide orient="horz" pos="3344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98353694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tartlogo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2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lie_Titel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2F2F2F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lie_Standar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0"/>
            <a:ext cx="13004800" cy="9753601"/>
          </a:xfrm>
          <a:prstGeom prst="rect">
            <a:avLst/>
          </a:prstGeom>
          <a:solidFill>
            <a:srgbClr val="E9E9E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-1" y="8877994"/>
            <a:ext cx="13004801" cy="875606"/>
          </a:xfrm>
          <a:prstGeom prst="rect">
            <a:avLst/>
          </a:prstGeom>
          <a:solidFill>
            <a:srgbClr val="3E3E3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0" y="-1"/>
            <a:ext cx="13004800" cy="875607"/>
          </a:xfrm>
          <a:prstGeom prst="rect">
            <a:avLst/>
          </a:prstGeom>
          <a:solidFill>
            <a:srgbClr val="3E3E3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483835" y="9131300"/>
            <a:ext cx="2816930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© ESR Labs AG</a:t>
            </a:r>
          </a:p>
        </p:txBody>
      </p:sp>
      <p:graphicFrame>
        <p:nvGraphicFramePr>
          <p:cNvPr id="20" name="Table 20"/>
          <p:cNvGraphicFramePr/>
          <p:nvPr>
            <p:extLst>
              <p:ext uri="{D42A27DB-BD31-4B8C-83A1-F6EECF244321}">
                <p14:modId xmlns:p14="http://schemas.microsoft.com/office/powerpoint/2010/main" val="788031952"/>
              </p:ext>
            </p:extLst>
          </p:nvPr>
        </p:nvGraphicFramePr>
        <p:xfrm>
          <a:off x="9956800" y="8877994"/>
          <a:ext cx="2542182" cy="786010"/>
        </p:xfrm>
        <a:graphic>
          <a:graphicData uri="http://schemas.openxmlformats.org/drawingml/2006/table">
            <a:tbl>
              <a:tblPr bandRow="1">
                <a:tableStyleId>{CF821DB8-F4EB-4A41-A1BA-3FCAFE7338EE}</a:tableStyleId>
              </a:tblPr>
              <a:tblGrid>
                <a:gridCol w="2542182"/>
              </a:tblGrid>
              <a:tr h="786010">
                <a:tc>
                  <a:txBody>
                    <a:bodyPr/>
                    <a:lstStyle/>
                    <a:p>
                      <a:pPr lvl="0">
                        <a:defRPr b="0" i="0">
                          <a:solidFill>
                            <a:srgbClr val="000000"/>
                          </a:solidFill>
                        </a:defRPr>
                      </a:pPr>
                      <a:r>
                        <a:rPr lang="de-DE" dirty="0" smtClean="0">
                          <a:solidFill>
                            <a:srgbClr val="FFFFFF"/>
                          </a:solidFill>
                          <a:latin typeface="BasicGothicOT-Regular"/>
                          <a:ea typeface="BasicGothicOT-Regular"/>
                          <a:cs typeface="BasicGothicOT-Regular"/>
                        </a:rPr>
                        <a:t>June 29, 2016</a:t>
                      </a:r>
                    </a:p>
                  </a:txBody>
                  <a:tcPr marL="63500" marR="63500" marT="63500" marB="63500" anchor="ctr" horzOverflow="overflow">
                    <a:noFill/>
                  </a:tcPr>
                </a:tc>
              </a:tr>
            </a:tbl>
          </a:graphicData>
        </a:graphic>
      </p:graphicFrame>
      <p:pic>
        <p:nvPicPr>
          <p:cNvPr id="21" name="esr_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10421" y="192166"/>
            <a:ext cx="1429306" cy="1429307"/>
          </a:xfrm>
          <a:prstGeom prst="rect">
            <a:avLst/>
          </a:prstGeom>
          <a:ln w="12700">
            <a:miter lim="400000"/>
          </a:ln>
          <a:effectLst>
            <a:outerShdw blurRad="431800" dir="5400000" rotWithShape="0">
              <a:srgbClr val="000000">
                <a:alpha val="60978"/>
              </a:srgbClr>
            </a:outerShdw>
          </a:effectLst>
        </p:spPr>
      </p:pic>
      <p:sp>
        <p:nvSpPr>
          <p:cNvPr id="22" name="Shape 22"/>
          <p:cNvSpPr/>
          <p:nvPr/>
        </p:nvSpPr>
        <p:spPr>
          <a:xfrm>
            <a:off x="5080000" y="9010650"/>
            <a:ext cx="303445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/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￼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lie_Full_Imag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9"/>
          <p:cNvGrpSpPr/>
          <p:nvPr/>
        </p:nvGrpSpPr>
        <p:grpSpPr>
          <a:xfrm>
            <a:off x="-1" y="0"/>
            <a:ext cx="13004801" cy="9753600"/>
            <a:chOff x="0" y="0"/>
            <a:chExt cx="13004800" cy="9753599"/>
          </a:xfrm>
        </p:grpSpPr>
        <p:sp>
          <p:nvSpPr>
            <p:cNvPr id="24" name="Shape 24"/>
            <p:cNvSpPr/>
            <p:nvPr/>
          </p:nvSpPr>
          <p:spPr>
            <a:xfrm>
              <a:off x="-1" y="8877994"/>
              <a:ext cx="13004801" cy="875606"/>
            </a:xfrm>
            <a:prstGeom prst="rect">
              <a:avLst/>
            </a:prstGeom>
            <a:solidFill>
              <a:srgbClr val="3E3E3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0" y="-1"/>
              <a:ext cx="13004800" cy="875607"/>
            </a:xfrm>
            <a:prstGeom prst="rect">
              <a:avLst/>
            </a:prstGeom>
            <a:solidFill>
              <a:srgbClr val="3E3E3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483835" y="9131300"/>
              <a:ext cx="2816930" cy="27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© ESR Labs AG</a:t>
              </a:r>
            </a:p>
          </p:txBody>
        </p:sp>
      </p:grpSp>
      <p:graphicFrame>
        <p:nvGraphicFramePr>
          <p:cNvPr id="27" name="Table 27"/>
          <p:cNvGraphicFramePr/>
          <p:nvPr>
            <p:extLst>
              <p:ext uri="{D42A27DB-BD31-4B8C-83A1-F6EECF244321}">
                <p14:modId xmlns:p14="http://schemas.microsoft.com/office/powerpoint/2010/main" val="1239129428"/>
              </p:ext>
            </p:extLst>
          </p:nvPr>
        </p:nvGraphicFramePr>
        <p:xfrm>
          <a:off x="9956800" y="8877994"/>
          <a:ext cx="2542182" cy="786010"/>
        </p:xfrm>
        <a:graphic>
          <a:graphicData uri="http://schemas.openxmlformats.org/drawingml/2006/table">
            <a:tbl>
              <a:tblPr bandRow="1">
                <a:tableStyleId>{CF821DB8-F4EB-4A41-A1BA-3FCAFE7338EE}</a:tableStyleId>
              </a:tblPr>
              <a:tblGrid>
                <a:gridCol w="2542182"/>
              </a:tblGrid>
              <a:tr h="786010">
                <a:tc>
                  <a:txBody>
                    <a:bodyPr/>
                    <a:lstStyle/>
                    <a:p>
                      <a:pPr lvl="0">
                        <a:defRPr b="0" i="0">
                          <a:solidFill>
                            <a:srgbClr val="000000"/>
                          </a:solidFill>
                        </a:defRPr>
                      </a:pPr>
                      <a:r>
                        <a:rPr lang="de-DE" dirty="0" smtClean="0">
                          <a:solidFill>
                            <a:srgbClr val="FFFFFF"/>
                          </a:solidFill>
                          <a:latin typeface="BasicGothicOT-Regular"/>
                          <a:ea typeface="BasicGothicOT-Regular"/>
                          <a:cs typeface="BasicGothicOT-Regular"/>
                        </a:rPr>
                        <a:t>June 29, 2016</a:t>
                      </a:r>
                    </a:p>
                  </a:txBody>
                  <a:tcPr marL="63500" marR="63500" marT="63500" marB="63500" anchor="ctr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30" name="Shape 30"/>
          <p:cNvSpPr/>
          <p:nvPr/>
        </p:nvSpPr>
        <p:spPr>
          <a:xfrm>
            <a:off x="5080000" y="9010650"/>
            <a:ext cx="303445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/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￼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-1"/>
            <a:ext cx="13004800" cy="9753601"/>
          </a:xfrm>
          <a:prstGeom prst="rect">
            <a:avLst/>
          </a:prstGeom>
          <a:solidFill>
            <a:srgbClr val="E9E9E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-1" y="8877994"/>
            <a:ext cx="13004801" cy="875606"/>
          </a:xfrm>
          <a:prstGeom prst="rect">
            <a:avLst/>
          </a:prstGeom>
          <a:solidFill>
            <a:srgbClr val="3E3E3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0" y="-1"/>
            <a:ext cx="13004800" cy="875607"/>
          </a:xfrm>
          <a:prstGeom prst="rect">
            <a:avLst/>
          </a:prstGeom>
          <a:solidFill>
            <a:srgbClr val="3E3E3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483218" y="1669348"/>
            <a:ext cx="12038364" cy="6414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2F2F2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5093937" y="9131300"/>
            <a:ext cx="2816928" cy="2794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algn="ctr"/>
          </a:lstStyle>
          <a:p>
            <a:pPr lvl="0"/>
            <a:fld id="{86CB4B4D-7CA3-9044-876B-883B54F8677D}" type="slidenum">
              <a:t>‹Nr.›</a:t>
            </a:fld>
            <a:endParaRPr/>
          </a:p>
        </p:txBody>
      </p:sp>
      <p:sp>
        <p:nvSpPr>
          <p:cNvPr id="7" name="Shape 7"/>
          <p:cNvSpPr/>
          <p:nvPr/>
        </p:nvSpPr>
        <p:spPr>
          <a:xfrm>
            <a:off x="483835" y="9131300"/>
            <a:ext cx="2816930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© ESR Labs AG</a:t>
            </a:r>
          </a:p>
        </p:txBody>
      </p:sp>
      <p:graphicFrame>
        <p:nvGraphicFramePr>
          <p:cNvPr id="8" name="Table 8"/>
          <p:cNvGraphicFramePr/>
          <p:nvPr>
            <p:extLst>
              <p:ext uri="{D42A27DB-BD31-4B8C-83A1-F6EECF244321}">
                <p14:modId xmlns:p14="http://schemas.microsoft.com/office/powerpoint/2010/main" val="266994069"/>
              </p:ext>
            </p:extLst>
          </p:nvPr>
        </p:nvGraphicFramePr>
        <p:xfrm>
          <a:off x="9956800" y="8877994"/>
          <a:ext cx="2542182" cy="786010"/>
        </p:xfrm>
        <a:graphic>
          <a:graphicData uri="http://schemas.openxmlformats.org/drawingml/2006/table">
            <a:tbl>
              <a:tblPr bandRow="1">
                <a:tableStyleId>{CF821DB8-F4EB-4A41-A1BA-3FCAFE7338EE}</a:tableStyleId>
              </a:tblPr>
              <a:tblGrid>
                <a:gridCol w="2542182"/>
              </a:tblGrid>
              <a:tr h="786010">
                <a:tc>
                  <a:txBody>
                    <a:bodyPr/>
                    <a:lstStyle/>
                    <a:p>
                      <a:pPr lvl="0">
                        <a:defRPr b="0" i="0">
                          <a:solidFill>
                            <a:srgbClr val="000000"/>
                          </a:solidFill>
                        </a:defRPr>
                      </a:pPr>
                      <a:r>
                        <a:rPr lang="de-DE" dirty="0" smtClean="0">
                          <a:solidFill>
                            <a:srgbClr val="FFFFFF"/>
                          </a:solidFill>
                          <a:latin typeface="BasicGothicOT-Regular"/>
                          <a:ea typeface="BasicGothicOT-Regular"/>
                          <a:cs typeface="BasicGothicOT-Regular"/>
                        </a:rPr>
                        <a:t>June 29</a:t>
                      </a:r>
                      <a:r>
                        <a:rPr dirty="0" smtClean="0">
                          <a:solidFill>
                            <a:srgbClr val="FFFFFF"/>
                          </a:solidFill>
                          <a:latin typeface="BasicGothicOT-Regular"/>
                          <a:ea typeface="BasicGothicOT-Regular"/>
                          <a:cs typeface="BasicGothicOT-Regular"/>
                        </a:rPr>
                        <a:t>, 201</a:t>
                      </a:r>
                      <a:r>
                        <a:rPr lang="de-DE" dirty="0" smtClean="0">
                          <a:solidFill>
                            <a:srgbClr val="FFFFFF"/>
                          </a:solidFill>
                          <a:latin typeface="BasicGothicOT-Regular"/>
                          <a:ea typeface="BasicGothicOT-Regular"/>
                          <a:cs typeface="BasicGothicOT-Regular"/>
                        </a:rPr>
                        <a:t>6</a:t>
                      </a:r>
                    </a:p>
                  </a:txBody>
                  <a:tcPr marL="63500" marR="63500" marT="63500" marB="63500" anchor="ctr" horzOverflow="overflow">
                    <a:noFill/>
                  </a:tcPr>
                </a:tc>
              </a:tr>
            </a:tbl>
          </a:graphicData>
        </a:graphic>
      </p:graphicFrame>
      <p:pic>
        <p:nvPicPr>
          <p:cNvPr id="9" name="esr_logo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310421" y="192166"/>
            <a:ext cx="1429306" cy="1429307"/>
          </a:xfrm>
          <a:prstGeom prst="rect">
            <a:avLst/>
          </a:prstGeom>
          <a:ln w="12700">
            <a:miter lim="400000"/>
          </a:ln>
          <a:effectLst>
            <a:outerShdw blurRad="431800" dir="5400000" rotWithShape="0">
              <a:srgbClr val="000000">
                <a:alpha val="60978"/>
              </a:srgbClr>
            </a:outerShdw>
          </a:effec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algn="ctr" defTabSz="584200">
        <a:defRPr sz="5000">
          <a:solidFill>
            <a:srgbClr val="2F2F2F"/>
          </a:solidFill>
          <a:latin typeface="BasicGothicOT-Regular"/>
          <a:ea typeface="BasicGothicOT-Regular"/>
          <a:cs typeface="BasicGothicOT-Regular"/>
          <a:sym typeface="BasicGothicOT-Regular"/>
        </a:defRPr>
      </a:lvl1pPr>
      <a:lvl2pPr algn="ctr" defTabSz="584200">
        <a:defRPr sz="5000">
          <a:solidFill>
            <a:srgbClr val="2F2F2F"/>
          </a:solidFill>
          <a:latin typeface="BasicGothicOT-Regular"/>
          <a:ea typeface="BasicGothicOT-Regular"/>
          <a:cs typeface="BasicGothicOT-Regular"/>
          <a:sym typeface="BasicGothicOT-Regular"/>
        </a:defRPr>
      </a:lvl2pPr>
      <a:lvl3pPr algn="ctr" defTabSz="584200">
        <a:defRPr sz="5000">
          <a:solidFill>
            <a:srgbClr val="2F2F2F"/>
          </a:solidFill>
          <a:latin typeface="BasicGothicOT-Regular"/>
          <a:ea typeface="BasicGothicOT-Regular"/>
          <a:cs typeface="BasicGothicOT-Regular"/>
          <a:sym typeface="BasicGothicOT-Regular"/>
        </a:defRPr>
      </a:lvl3pPr>
      <a:lvl4pPr algn="ctr" defTabSz="584200">
        <a:defRPr sz="5000">
          <a:solidFill>
            <a:srgbClr val="2F2F2F"/>
          </a:solidFill>
          <a:latin typeface="BasicGothicOT-Regular"/>
          <a:ea typeface="BasicGothicOT-Regular"/>
          <a:cs typeface="BasicGothicOT-Regular"/>
          <a:sym typeface="BasicGothicOT-Regular"/>
        </a:defRPr>
      </a:lvl4pPr>
      <a:lvl5pPr algn="ctr" defTabSz="584200">
        <a:defRPr sz="5000">
          <a:solidFill>
            <a:srgbClr val="2F2F2F"/>
          </a:solidFill>
          <a:latin typeface="BasicGothicOT-Regular"/>
          <a:ea typeface="BasicGothicOT-Regular"/>
          <a:cs typeface="BasicGothicOT-Regular"/>
          <a:sym typeface="BasicGothicOT-Regular"/>
        </a:defRPr>
      </a:lvl5pPr>
      <a:lvl6pPr algn="ctr" defTabSz="584200">
        <a:defRPr sz="5000">
          <a:solidFill>
            <a:srgbClr val="2F2F2F"/>
          </a:solidFill>
          <a:latin typeface="BasicGothicOT-Regular"/>
          <a:ea typeface="BasicGothicOT-Regular"/>
          <a:cs typeface="BasicGothicOT-Regular"/>
          <a:sym typeface="BasicGothicOT-Regular"/>
        </a:defRPr>
      </a:lvl6pPr>
      <a:lvl7pPr algn="ctr" defTabSz="584200">
        <a:defRPr sz="5000">
          <a:solidFill>
            <a:srgbClr val="2F2F2F"/>
          </a:solidFill>
          <a:latin typeface="BasicGothicOT-Regular"/>
          <a:ea typeface="BasicGothicOT-Regular"/>
          <a:cs typeface="BasicGothicOT-Regular"/>
          <a:sym typeface="BasicGothicOT-Regular"/>
        </a:defRPr>
      </a:lvl7pPr>
      <a:lvl8pPr algn="ctr" defTabSz="584200">
        <a:defRPr sz="5000">
          <a:solidFill>
            <a:srgbClr val="2F2F2F"/>
          </a:solidFill>
          <a:latin typeface="BasicGothicOT-Regular"/>
          <a:ea typeface="BasicGothicOT-Regular"/>
          <a:cs typeface="BasicGothicOT-Regular"/>
          <a:sym typeface="BasicGothicOT-Regular"/>
        </a:defRPr>
      </a:lvl8pPr>
      <a:lvl9pPr algn="ctr" defTabSz="584200">
        <a:defRPr sz="5000">
          <a:solidFill>
            <a:srgbClr val="2F2F2F"/>
          </a:solidFill>
          <a:latin typeface="BasicGothicOT-Regular"/>
          <a:ea typeface="BasicGothicOT-Regular"/>
          <a:cs typeface="BasicGothicOT-Regular"/>
          <a:sym typeface="BasicGothicOT-Regular"/>
        </a:defRPr>
      </a:lvl9pPr>
    </p:titleStyle>
    <p:bodyStyle>
      <a:lvl1pPr algn="ctr" defTabSz="584200">
        <a:defRPr sz="32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1pPr>
      <a:lvl2pPr algn="ctr" defTabSz="584200">
        <a:defRPr sz="32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2pPr>
      <a:lvl3pPr algn="ctr" defTabSz="584200">
        <a:defRPr sz="32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3pPr>
      <a:lvl4pPr algn="ctr" defTabSz="584200">
        <a:defRPr sz="32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4pPr>
      <a:lvl5pPr algn="ctr" defTabSz="584200">
        <a:defRPr sz="32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5pPr>
      <a:lvl6pPr algn="ctr" defTabSz="584200">
        <a:defRPr sz="32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6pPr>
      <a:lvl7pPr algn="ctr" defTabSz="584200">
        <a:defRPr sz="32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7pPr>
      <a:lvl8pPr algn="ctr" defTabSz="584200">
        <a:defRPr sz="32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8pPr>
      <a:lvl9pPr algn="ctr" defTabSz="584200">
        <a:defRPr sz="32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BasicGothicOT-Regular"/>
        </a:defRPr>
      </a:lvl1pPr>
      <a:lvl2pPr algn="ctr" defTabSz="584200">
        <a:defRPr>
          <a:solidFill>
            <a:schemeClr val="tx1"/>
          </a:solidFill>
          <a:latin typeface="+mn-lt"/>
          <a:ea typeface="+mn-ea"/>
          <a:cs typeface="+mn-cs"/>
          <a:sym typeface="BasicGothicOT-Regular"/>
        </a:defRPr>
      </a:lvl2pPr>
      <a:lvl3pPr algn="ctr" defTabSz="584200">
        <a:defRPr>
          <a:solidFill>
            <a:schemeClr val="tx1"/>
          </a:solidFill>
          <a:latin typeface="+mn-lt"/>
          <a:ea typeface="+mn-ea"/>
          <a:cs typeface="+mn-cs"/>
          <a:sym typeface="BasicGothicOT-Regular"/>
        </a:defRPr>
      </a:lvl3pPr>
      <a:lvl4pPr algn="ctr" defTabSz="584200">
        <a:defRPr>
          <a:solidFill>
            <a:schemeClr val="tx1"/>
          </a:solidFill>
          <a:latin typeface="+mn-lt"/>
          <a:ea typeface="+mn-ea"/>
          <a:cs typeface="+mn-cs"/>
          <a:sym typeface="BasicGothicOT-Regular"/>
        </a:defRPr>
      </a:lvl4pPr>
      <a:lvl5pPr algn="ctr" defTabSz="584200">
        <a:defRPr>
          <a:solidFill>
            <a:schemeClr val="tx1"/>
          </a:solidFill>
          <a:latin typeface="+mn-lt"/>
          <a:ea typeface="+mn-ea"/>
          <a:cs typeface="+mn-cs"/>
          <a:sym typeface="BasicGothicOT-Regular"/>
        </a:defRPr>
      </a:lvl5pPr>
      <a:lvl6pPr algn="ctr" defTabSz="584200">
        <a:defRPr>
          <a:solidFill>
            <a:schemeClr val="tx1"/>
          </a:solidFill>
          <a:latin typeface="+mn-lt"/>
          <a:ea typeface="+mn-ea"/>
          <a:cs typeface="+mn-cs"/>
          <a:sym typeface="BasicGothicOT-Regular"/>
        </a:defRPr>
      </a:lvl6pPr>
      <a:lvl7pPr algn="ctr" defTabSz="584200">
        <a:defRPr>
          <a:solidFill>
            <a:schemeClr val="tx1"/>
          </a:solidFill>
          <a:latin typeface="+mn-lt"/>
          <a:ea typeface="+mn-ea"/>
          <a:cs typeface="+mn-cs"/>
          <a:sym typeface="BasicGothicOT-Regular"/>
        </a:defRPr>
      </a:lvl7pPr>
      <a:lvl8pPr algn="ctr" defTabSz="584200">
        <a:defRPr>
          <a:solidFill>
            <a:schemeClr val="tx1"/>
          </a:solidFill>
          <a:latin typeface="+mn-lt"/>
          <a:ea typeface="+mn-ea"/>
          <a:cs typeface="+mn-cs"/>
          <a:sym typeface="BasicGothicOT-Regular"/>
        </a:defRPr>
      </a:lvl8pPr>
      <a:lvl9pPr algn="ctr" defTabSz="584200">
        <a:defRPr>
          <a:solidFill>
            <a:schemeClr val="tx1"/>
          </a:solidFill>
          <a:latin typeface="+mn-lt"/>
          <a:ea typeface="+mn-ea"/>
          <a:cs typeface="+mn-cs"/>
          <a:sym typeface="BasicGothicOT-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400" dirty="0" smtClean="0">
                <a:solidFill>
                  <a:srgbClr val="FF5A00"/>
                </a:solidFill>
              </a:rPr>
              <a:t>TUM Workshop 2016</a:t>
            </a:r>
            <a:br>
              <a:rPr lang="de-DE" sz="5400" dirty="0" smtClean="0">
                <a:solidFill>
                  <a:srgbClr val="FF5A00"/>
                </a:solidFill>
              </a:rPr>
            </a:br>
            <a:r>
              <a:rPr lang="de-DE" dirty="0" smtClean="0"/>
              <a:t>-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Kickoff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405868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xfrm>
            <a:off x="483218" y="1220780"/>
            <a:ext cx="12038364" cy="467702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 dirty="0">
                <a:solidFill>
                  <a:srgbClr val="2F2F2F"/>
                </a:solidFill>
              </a:rPr>
              <a:t>ESR Labs is a</a:t>
            </a:r>
            <a:br>
              <a:rPr sz="5000" dirty="0">
                <a:solidFill>
                  <a:srgbClr val="2F2F2F"/>
                </a:solidFill>
              </a:rPr>
            </a:br>
            <a:r>
              <a:rPr sz="5000" dirty="0">
                <a:solidFill>
                  <a:srgbClr val="2F2F2F"/>
                </a:solidFill>
              </a:rPr>
              <a:t>software company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 dirty="0">
                <a:solidFill>
                  <a:srgbClr val="2F2F2F"/>
                </a:solidFill>
              </a:rPr>
              <a:t>with </a:t>
            </a:r>
            <a:r>
              <a:rPr lang="de-DE" sz="5000" dirty="0" err="1" smtClean="0">
                <a:solidFill>
                  <a:srgbClr val="2F2F2F"/>
                </a:solidFill>
              </a:rPr>
              <a:t>the</a:t>
            </a:r>
            <a:r>
              <a:rPr lang="de-DE" sz="5000" dirty="0" smtClean="0">
                <a:solidFill>
                  <a:srgbClr val="2F2F2F"/>
                </a:solidFill>
              </a:rPr>
              <a:t> </a:t>
            </a:r>
            <a:r>
              <a:rPr sz="5000" dirty="0" smtClean="0">
                <a:solidFill>
                  <a:srgbClr val="2F2F2F"/>
                </a:solidFill>
              </a:rPr>
              <a:t>focus </a:t>
            </a:r>
            <a:r>
              <a:rPr sz="5000" dirty="0">
                <a:solidFill>
                  <a:srgbClr val="2F2F2F"/>
                </a:solidFill>
              </a:rPr>
              <a:t>on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 dirty="0">
                <a:solidFill>
                  <a:srgbClr val="2F2F2F"/>
                </a:solidFill>
              </a:rPr>
              <a:t>embedded and</a:t>
            </a:r>
            <a:br>
              <a:rPr sz="5000" dirty="0">
                <a:solidFill>
                  <a:srgbClr val="2F2F2F"/>
                </a:solidFill>
              </a:rPr>
            </a:br>
            <a:r>
              <a:rPr sz="5000" dirty="0">
                <a:solidFill>
                  <a:srgbClr val="2F2F2F"/>
                </a:solidFill>
              </a:rPr>
              <a:t>automotive systems</a:t>
            </a:r>
          </a:p>
        </p:txBody>
      </p:sp>
      <p:sp>
        <p:nvSpPr>
          <p:cNvPr id="56" name="Shape 56"/>
          <p:cNvSpPr/>
          <p:nvPr/>
        </p:nvSpPr>
        <p:spPr>
          <a:xfrm>
            <a:off x="5080000" y="9010650"/>
            <a:ext cx="303445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/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￼</a:t>
            </a:r>
          </a:p>
        </p:txBody>
      </p:sp>
      <p:sp>
        <p:nvSpPr>
          <p:cNvPr id="4" name="Titel 4"/>
          <p:cNvSpPr txBox="1">
            <a:spLocks/>
          </p:cNvSpPr>
          <p:nvPr/>
        </p:nvSpPr>
        <p:spPr>
          <a:xfrm>
            <a:off x="1376034" y="6271404"/>
            <a:ext cx="10638327" cy="2010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Autofit/>
          </a:bodyPr>
          <a:lstStyle>
            <a:lvl1pPr algn="ctr" defTabSz="584200">
              <a:defRPr sz="5000">
                <a:solidFill>
                  <a:srgbClr val="2F2F2F"/>
                </a:solidFill>
                <a:latin typeface="BasicGothicOT-Regular"/>
                <a:ea typeface="BasicGothicOT-Regular"/>
                <a:cs typeface="BasicGothicOT-Regular"/>
                <a:sym typeface="BasicGothicOT-Regular"/>
              </a:defRPr>
            </a:lvl1pPr>
            <a:lvl2pPr algn="ctr" defTabSz="584200">
              <a:defRPr sz="5000">
                <a:solidFill>
                  <a:srgbClr val="2F2F2F"/>
                </a:solidFill>
                <a:latin typeface="BasicGothicOT-Regular"/>
                <a:ea typeface="BasicGothicOT-Regular"/>
                <a:cs typeface="BasicGothicOT-Regular"/>
                <a:sym typeface="BasicGothicOT-Regular"/>
              </a:defRPr>
            </a:lvl2pPr>
            <a:lvl3pPr algn="ctr" defTabSz="584200">
              <a:defRPr sz="5000">
                <a:solidFill>
                  <a:srgbClr val="2F2F2F"/>
                </a:solidFill>
                <a:latin typeface="BasicGothicOT-Regular"/>
                <a:ea typeface="BasicGothicOT-Regular"/>
                <a:cs typeface="BasicGothicOT-Regular"/>
                <a:sym typeface="BasicGothicOT-Regular"/>
              </a:defRPr>
            </a:lvl3pPr>
            <a:lvl4pPr algn="ctr" defTabSz="584200">
              <a:defRPr sz="5000">
                <a:solidFill>
                  <a:srgbClr val="2F2F2F"/>
                </a:solidFill>
                <a:latin typeface="BasicGothicOT-Regular"/>
                <a:ea typeface="BasicGothicOT-Regular"/>
                <a:cs typeface="BasicGothicOT-Regular"/>
                <a:sym typeface="BasicGothicOT-Regular"/>
              </a:defRPr>
            </a:lvl4pPr>
            <a:lvl5pPr algn="ctr" defTabSz="584200">
              <a:defRPr sz="5000">
                <a:solidFill>
                  <a:srgbClr val="2F2F2F"/>
                </a:solidFill>
                <a:latin typeface="BasicGothicOT-Regular"/>
                <a:ea typeface="BasicGothicOT-Regular"/>
                <a:cs typeface="BasicGothicOT-Regular"/>
                <a:sym typeface="BasicGothicOT-Regular"/>
              </a:defRPr>
            </a:lvl5pPr>
            <a:lvl6pPr algn="ctr" defTabSz="584200">
              <a:defRPr sz="5000">
                <a:solidFill>
                  <a:srgbClr val="2F2F2F"/>
                </a:solidFill>
                <a:latin typeface="BasicGothicOT-Regular"/>
                <a:ea typeface="BasicGothicOT-Regular"/>
                <a:cs typeface="BasicGothicOT-Regular"/>
                <a:sym typeface="BasicGothicOT-Regular"/>
              </a:defRPr>
            </a:lvl6pPr>
            <a:lvl7pPr algn="ctr" defTabSz="584200">
              <a:defRPr sz="5000">
                <a:solidFill>
                  <a:srgbClr val="2F2F2F"/>
                </a:solidFill>
                <a:latin typeface="BasicGothicOT-Regular"/>
                <a:ea typeface="BasicGothicOT-Regular"/>
                <a:cs typeface="BasicGothicOT-Regular"/>
                <a:sym typeface="BasicGothicOT-Regular"/>
              </a:defRPr>
            </a:lvl7pPr>
            <a:lvl8pPr algn="ctr" defTabSz="584200">
              <a:defRPr sz="5000">
                <a:solidFill>
                  <a:srgbClr val="2F2F2F"/>
                </a:solidFill>
                <a:latin typeface="BasicGothicOT-Regular"/>
                <a:ea typeface="BasicGothicOT-Regular"/>
                <a:cs typeface="BasicGothicOT-Regular"/>
                <a:sym typeface="BasicGothicOT-Regular"/>
              </a:defRPr>
            </a:lvl8pPr>
            <a:lvl9pPr algn="ctr" defTabSz="584200">
              <a:defRPr sz="5000">
                <a:solidFill>
                  <a:srgbClr val="2F2F2F"/>
                </a:solidFill>
                <a:latin typeface="BasicGothicOT-Regular"/>
                <a:ea typeface="BasicGothicOT-Regular"/>
                <a:cs typeface="BasicGothicOT-Regular"/>
                <a:sym typeface="BasicGothicOT-Regular"/>
              </a:defRPr>
            </a:lvl9pPr>
          </a:lstStyle>
          <a:p>
            <a:pPr marL="457200" indent="-457200" algn="l">
              <a:buFontTx/>
              <a:buChar char="-"/>
            </a:pPr>
            <a:r>
              <a:rPr lang="de-DE" sz="3200" dirty="0" smtClean="0"/>
              <a:t>4 </a:t>
            </a:r>
            <a:r>
              <a:rPr lang="de-DE" sz="3200" dirty="0" err="1" smtClean="0"/>
              <a:t>years</a:t>
            </a:r>
            <a:r>
              <a:rPr lang="de-DE" sz="3200" dirty="0" smtClean="0"/>
              <a:t> </a:t>
            </a:r>
            <a:r>
              <a:rPr lang="de-DE" sz="3200" dirty="0" err="1" smtClean="0"/>
              <a:t>old</a:t>
            </a:r>
            <a:endParaRPr lang="de-DE" sz="3200" dirty="0" smtClean="0"/>
          </a:p>
          <a:p>
            <a:pPr marL="457200" indent="-457200" algn="l">
              <a:buFontTx/>
              <a:buChar char="-"/>
            </a:pPr>
            <a:r>
              <a:rPr lang="de-DE" sz="3200" dirty="0" err="1" smtClean="0"/>
              <a:t>Almost</a:t>
            </a:r>
            <a:r>
              <a:rPr lang="de-DE" sz="3200" dirty="0" smtClean="0"/>
              <a:t> 100 </a:t>
            </a:r>
            <a:r>
              <a:rPr lang="de-DE" sz="3200" dirty="0" err="1" smtClean="0"/>
              <a:t>employees</a:t>
            </a:r>
            <a:endParaRPr lang="de-DE" sz="3200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521935" y="279400"/>
            <a:ext cx="4596417" cy="2794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lvl="0"/>
            <a:endParaRPr/>
          </a:p>
        </p:txBody>
      </p:sp>
      <p:pic>
        <p:nvPicPr>
          <p:cNvPr id="70" name="spilabdays4 (1).jpg"/>
          <p:cNvPicPr/>
          <p:nvPr/>
        </p:nvPicPr>
        <p:blipFill>
          <a:blip r:embed="rId2">
            <a:extLst/>
          </a:blip>
          <a:srcRect l="5555" r="5555"/>
          <a:stretch>
            <a:fillRect/>
          </a:stretch>
        </p:blipFill>
        <p:spPr>
          <a:xfrm>
            <a:off x="1" y="866772"/>
            <a:ext cx="13004800" cy="7999098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Shape 72"/>
          <p:cNvSpPr/>
          <p:nvPr/>
        </p:nvSpPr>
        <p:spPr>
          <a:xfrm>
            <a:off x="521935" y="279400"/>
            <a:ext cx="4596417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ESR Labs - Culture and inspiration</a:t>
            </a:r>
          </a:p>
        </p:txBody>
      </p:sp>
      <p:sp>
        <p:nvSpPr>
          <p:cNvPr id="73" name="Shape 73"/>
          <p:cNvSpPr/>
          <p:nvPr/>
        </p:nvSpPr>
        <p:spPr>
          <a:xfrm>
            <a:off x="0" y="6910069"/>
            <a:ext cx="13004801" cy="1955801"/>
          </a:xfrm>
          <a:prstGeom prst="rect">
            <a:avLst/>
          </a:prstGeom>
          <a:ln w="12700">
            <a:miter lim="400000"/>
          </a:ln>
          <a:effectLst>
            <a:outerShdw blurRad="38100" dist="36275" dir="5400000" rotWithShape="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15900" tIns="215900" rIns="215900" bIns="215900">
            <a:spAutoFit/>
          </a:bodyPr>
          <a:lstStyle/>
          <a:p>
            <a:pPr lvl="0" algn="ctr">
              <a:defRPr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ESR Labs is a </a:t>
            </a:r>
            <a:r>
              <a:rPr sz="5000" i="1">
                <a:solidFill>
                  <a:srgbClr val="FFFFFF"/>
                </a:solidFill>
              </a:rPr>
              <a:t>company </a:t>
            </a:r>
            <a:r>
              <a:rPr sz="5000">
                <a:solidFill>
                  <a:srgbClr val="FFFFFF"/>
                </a:solidFill>
              </a:rPr>
              <a:t>build by programmers </a:t>
            </a:r>
          </a:p>
        </p:txBody>
      </p:sp>
      <p:pic>
        <p:nvPicPr>
          <p:cNvPr id="6" name="esr_log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310421" y="192166"/>
            <a:ext cx="1429306" cy="1429307"/>
          </a:xfrm>
          <a:prstGeom prst="rect">
            <a:avLst/>
          </a:prstGeom>
          <a:ln w="12700">
            <a:miter lim="400000"/>
          </a:ln>
          <a:effectLst>
            <a:outerShdw blurRad="431800" dir="5400000" rotWithShape="0">
              <a:srgbClr val="000000">
                <a:alpha val="60978"/>
              </a:srgbClr>
            </a:outerShdw>
          </a:effec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C6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521935" y="279400"/>
            <a:ext cx="505452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 lang="de-DE" dirty="0" smtClean="0">
                <a:solidFill>
                  <a:srgbClr val="FFFFFF"/>
                </a:solidFill>
              </a:rPr>
              <a:t>TUM Workshop: The Project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1249993" y="2219060"/>
            <a:ext cx="10326545" cy="5078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defTabSz="12700">
              <a:defRPr>
                <a:solidFill>
                  <a:srgbClr val="000000"/>
                </a:solidFill>
              </a:defRPr>
            </a:pPr>
            <a:r>
              <a:rPr lang="en-US" sz="3000" dirty="0">
                <a:solidFill>
                  <a:srgbClr val="FF5A00"/>
                </a:solidFill>
              </a:rPr>
              <a:t>Enhance our current </a:t>
            </a:r>
            <a:r>
              <a:rPr lang="en-US" sz="3000" dirty="0" err="1">
                <a:solidFill>
                  <a:srgbClr val="FF5A00"/>
                </a:solidFill>
              </a:rPr>
              <a:t>carsharing</a:t>
            </a:r>
            <a:r>
              <a:rPr lang="en-US" sz="3000" dirty="0">
                <a:solidFill>
                  <a:srgbClr val="FF5A00"/>
                </a:solidFill>
              </a:rPr>
              <a:t> system</a:t>
            </a:r>
          </a:p>
          <a:p>
            <a:pPr marL="342900" lvl="0" indent="-342900" defTabSz="127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pPr>
            <a:r>
              <a:rPr lang="en-US" sz="3000" dirty="0">
                <a:solidFill>
                  <a:srgbClr val="424242"/>
                </a:solidFill>
              </a:rPr>
              <a:t>Work in teams of 4 and create a distributed solution</a:t>
            </a:r>
          </a:p>
          <a:p>
            <a:pPr lvl="0" defTabSz="12700">
              <a:defRPr>
                <a:solidFill>
                  <a:srgbClr val="000000"/>
                </a:solidFill>
              </a:defRPr>
            </a:pPr>
            <a:endParaRPr lang="en-US" sz="3000" dirty="0">
              <a:solidFill>
                <a:srgbClr val="424242"/>
              </a:solidFill>
            </a:endParaRPr>
          </a:p>
          <a:p>
            <a:pPr lvl="0" defTabSz="12700">
              <a:defRPr>
                <a:solidFill>
                  <a:srgbClr val="000000"/>
                </a:solidFill>
              </a:defRPr>
            </a:pPr>
            <a:r>
              <a:rPr lang="en-US" sz="3000" dirty="0">
                <a:solidFill>
                  <a:srgbClr val="FF5A00"/>
                </a:solidFill>
              </a:rPr>
              <a:t>Technologies:</a:t>
            </a:r>
          </a:p>
          <a:p>
            <a:pPr marL="457200" lvl="0" indent="-457200" defTabSz="127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pPr>
            <a:r>
              <a:rPr lang="en-US" sz="3000" dirty="0">
                <a:solidFill>
                  <a:srgbClr val="424242"/>
                </a:solidFill>
              </a:rPr>
              <a:t>PowerPC C++ Code: responsible for Bus communications</a:t>
            </a:r>
          </a:p>
          <a:p>
            <a:pPr marL="457200" lvl="0" indent="-457200" defTabSz="127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pPr>
            <a:r>
              <a:rPr lang="en-US" sz="3000" dirty="0">
                <a:solidFill>
                  <a:srgbClr val="424242"/>
                </a:solidFill>
              </a:rPr>
              <a:t>Android App with </a:t>
            </a:r>
            <a:r>
              <a:rPr lang="en-US" sz="3000" dirty="0" smtClean="0">
                <a:solidFill>
                  <a:srgbClr val="424242"/>
                </a:solidFill>
              </a:rPr>
              <a:t>Head Unit </a:t>
            </a:r>
            <a:r>
              <a:rPr lang="en-US" sz="3000" dirty="0">
                <a:solidFill>
                  <a:srgbClr val="424242"/>
                </a:solidFill>
              </a:rPr>
              <a:t>connection</a:t>
            </a:r>
          </a:p>
          <a:p>
            <a:pPr lvl="0" defTabSz="12700">
              <a:defRPr>
                <a:solidFill>
                  <a:srgbClr val="000000"/>
                </a:solidFill>
              </a:defRPr>
            </a:pPr>
            <a:endParaRPr lang="en-US" sz="3000" dirty="0">
              <a:solidFill>
                <a:srgbClr val="424242"/>
              </a:solidFill>
            </a:endParaRPr>
          </a:p>
          <a:p>
            <a:pPr lvl="0" defTabSz="12700">
              <a:defRPr>
                <a:solidFill>
                  <a:srgbClr val="000000"/>
                </a:solidFill>
              </a:defRPr>
            </a:pPr>
            <a:r>
              <a:rPr lang="en-US" sz="3000" dirty="0">
                <a:solidFill>
                  <a:srgbClr val="FF5A00"/>
                </a:solidFill>
              </a:rPr>
              <a:t>Goal</a:t>
            </a:r>
            <a:r>
              <a:rPr lang="en-US" sz="3000" dirty="0">
                <a:solidFill>
                  <a:srgbClr val="424242"/>
                </a:solidFill>
              </a:rPr>
              <a:t>:</a:t>
            </a:r>
          </a:p>
          <a:p>
            <a:pPr marL="457200" lvl="0" indent="-457200" defTabSz="127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pPr>
            <a:r>
              <a:rPr lang="en-US" sz="3000" dirty="0">
                <a:solidFill>
                  <a:srgbClr val="424242"/>
                </a:solidFill>
              </a:rPr>
              <a:t>Receive location data from the CAN bus</a:t>
            </a:r>
          </a:p>
          <a:p>
            <a:pPr marL="457200" lvl="0" indent="-457200" defTabSz="127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pPr>
            <a:r>
              <a:rPr lang="en-US" sz="3000" dirty="0">
                <a:solidFill>
                  <a:srgbClr val="424242"/>
                </a:solidFill>
              </a:rPr>
              <a:t>Process data on android </a:t>
            </a:r>
            <a:r>
              <a:rPr lang="en-US" sz="3000" dirty="0" smtClean="0">
                <a:solidFill>
                  <a:srgbClr val="424242"/>
                </a:solidFill>
              </a:rPr>
              <a:t>Platform</a:t>
            </a:r>
          </a:p>
          <a:p>
            <a:pPr marL="457200" lvl="0" indent="-457200" defTabSz="127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pPr>
            <a:r>
              <a:rPr lang="en-US" sz="3000" dirty="0" smtClean="0">
                <a:solidFill>
                  <a:srgbClr val="424242"/>
                </a:solidFill>
              </a:rPr>
              <a:t>Display Popups on the Head Unit</a:t>
            </a:r>
            <a:endParaRPr lang="en-US" sz="3000" dirty="0">
              <a:solidFill>
                <a:srgbClr val="42424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C6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521935" y="279400"/>
            <a:ext cx="505452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 lang="de-DE" dirty="0" smtClean="0">
                <a:solidFill>
                  <a:srgbClr val="FFFFFF"/>
                </a:solidFill>
              </a:rPr>
              <a:t>TUM Workshop: </a:t>
            </a:r>
            <a:r>
              <a:rPr lang="de-DE" dirty="0" err="1" smtClean="0">
                <a:solidFill>
                  <a:srgbClr val="FFFFFF"/>
                </a:solidFill>
              </a:rPr>
              <a:t>Timeframe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1249993" y="2219060"/>
            <a:ext cx="7662354" cy="3693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defTabSz="12700">
              <a:defRPr>
                <a:solidFill>
                  <a:srgbClr val="000000"/>
                </a:solidFill>
              </a:defRPr>
            </a:pPr>
            <a:r>
              <a:rPr lang="en-US" sz="3000" dirty="0">
                <a:solidFill>
                  <a:srgbClr val="FF5A00"/>
                </a:solidFill>
              </a:rPr>
              <a:t>3 Appointments for the Workshop</a:t>
            </a:r>
          </a:p>
          <a:p>
            <a:pPr marL="457200" lvl="0" indent="-457200" defTabSz="127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pPr>
            <a:r>
              <a:rPr lang="en-US" sz="3000" dirty="0">
                <a:solidFill>
                  <a:srgbClr val="424242"/>
                </a:solidFill>
              </a:rPr>
              <a:t>Monday, 4. 7.: 10 - 12, 12 - 14 </a:t>
            </a:r>
            <a:r>
              <a:rPr lang="en-US" sz="3000" dirty="0" smtClean="0">
                <a:solidFill>
                  <a:srgbClr val="424242"/>
                </a:solidFill>
              </a:rPr>
              <a:t>and 14 </a:t>
            </a:r>
            <a:r>
              <a:rPr lang="en-US" sz="3000" dirty="0">
                <a:solidFill>
                  <a:srgbClr val="424242"/>
                </a:solidFill>
              </a:rPr>
              <a:t>- 16</a:t>
            </a:r>
          </a:p>
          <a:p>
            <a:pPr marL="457200" lvl="0" indent="-457200" defTabSz="127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pPr>
            <a:r>
              <a:rPr lang="en-US" sz="3000" dirty="0">
                <a:solidFill>
                  <a:srgbClr val="424242"/>
                </a:solidFill>
              </a:rPr>
              <a:t>Tuesday, 5. 7.: 10 - 12 </a:t>
            </a:r>
            <a:r>
              <a:rPr lang="en-US" sz="3000" dirty="0" smtClean="0">
                <a:solidFill>
                  <a:srgbClr val="424242"/>
                </a:solidFill>
              </a:rPr>
              <a:t>and 12 </a:t>
            </a:r>
            <a:r>
              <a:rPr lang="en-US" sz="3000" dirty="0">
                <a:solidFill>
                  <a:srgbClr val="424242"/>
                </a:solidFill>
              </a:rPr>
              <a:t>- 14</a:t>
            </a:r>
          </a:p>
          <a:p>
            <a:pPr marL="457200" lvl="0" indent="-457200" defTabSz="127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pPr>
            <a:r>
              <a:rPr lang="en-US" sz="3000" dirty="0">
                <a:solidFill>
                  <a:srgbClr val="424242"/>
                </a:solidFill>
              </a:rPr>
              <a:t>Thursday, 7.7.: 10 - 12 </a:t>
            </a:r>
            <a:r>
              <a:rPr lang="en-US" sz="3000" dirty="0" smtClean="0">
                <a:solidFill>
                  <a:srgbClr val="424242"/>
                </a:solidFill>
              </a:rPr>
              <a:t>and 12 </a:t>
            </a:r>
            <a:r>
              <a:rPr lang="en-US" sz="3000" dirty="0">
                <a:solidFill>
                  <a:srgbClr val="424242"/>
                </a:solidFill>
              </a:rPr>
              <a:t>– 14</a:t>
            </a:r>
          </a:p>
          <a:p>
            <a:pPr lvl="0" defTabSz="12700">
              <a:defRPr>
                <a:solidFill>
                  <a:srgbClr val="000000"/>
                </a:solidFill>
              </a:defRPr>
            </a:pPr>
            <a:endParaRPr lang="en-US" sz="3000" dirty="0">
              <a:solidFill>
                <a:srgbClr val="424242"/>
              </a:solidFill>
            </a:endParaRPr>
          </a:p>
          <a:p>
            <a:pPr lvl="0" defTabSz="12700">
              <a:defRPr>
                <a:solidFill>
                  <a:srgbClr val="000000"/>
                </a:solidFill>
              </a:defRPr>
            </a:pPr>
            <a:r>
              <a:rPr lang="en-US" sz="3000" dirty="0">
                <a:solidFill>
                  <a:srgbClr val="FF5A00"/>
                </a:solidFill>
              </a:rPr>
              <a:t>Closing event (est. between 11.7 – 15.7)</a:t>
            </a:r>
          </a:p>
          <a:p>
            <a:pPr marL="457200" lvl="0" indent="-457200" defTabSz="127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pPr>
            <a:r>
              <a:rPr lang="en-US" sz="3000" b="1" dirty="0">
                <a:solidFill>
                  <a:srgbClr val="424242"/>
                </a:solidFill>
              </a:rPr>
              <a:t>Test drive</a:t>
            </a:r>
            <a:r>
              <a:rPr lang="en-US" sz="3000" dirty="0">
                <a:solidFill>
                  <a:srgbClr val="424242"/>
                </a:solidFill>
              </a:rPr>
              <a:t> of all working solutions</a:t>
            </a:r>
          </a:p>
          <a:p>
            <a:pPr marL="457200" lvl="0" indent="-457200" defTabSz="127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pPr>
            <a:r>
              <a:rPr lang="en-US" sz="3000" dirty="0">
                <a:solidFill>
                  <a:srgbClr val="424242"/>
                </a:solidFill>
              </a:rPr>
              <a:t>Awards for the best group</a:t>
            </a:r>
          </a:p>
        </p:txBody>
      </p:sp>
    </p:spTree>
    <p:extLst>
      <p:ext uri="{BB962C8B-B14F-4D97-AF65-F5344CB8AC3E}">
        <p14:creationId xmlns:p14="http://schemas.microsoft.com/office/powerpoint/2010/main" val="18815354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C6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521935" y="279400"/>
            <a:ext cx="505452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 lang="de-DE" dirty="0" smtClean="0">
                <a:solidFill>
                  <a:srgbClr val="FFFFFF"/>
                </a:solidFill>
              </a:rPr>
              <a:t>TUM Workshop: Further Information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1249993" y="2219060"/>
            <a:ext cx="7216719" cy="2769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defTabSz="12700">
              <a:defRPr>
                <a:solidFill>
                  <a:srgbClr val="000000"/>
                </a:solidFill>
              </a:defRPr>
            </a:pPr>
            <a:r>
              <a:rPr lang="en-US" sz="3000" dirty="0">
                <a:solidFill>
                  <a:srgbClr val="FF5A00"/>
                </a:solidFill>
              </a:rPr>
              <a:t>All code and </a:t>
            </a:r>
            <a:r>
              <a:rPr lang="en-US" sz="3000" dirty="0" err="1">
                <a:solidFill>
                  <a:srgbClr val="FF5A00"/>
                </a:solidFill>
              </a:rPr>
              <a:t>Infos</a:t>
            </a:r>
            <a:r>
              <a:rPr lang="en-US" sz="3000" dirty="0">
                <a:solidFill>
                  <a:srgbClr val="FF5A00"/>
                </a:solidFill>
              </a:rPr>
              <a:t> are available on </a:t>
            </a:r>
            <a:r>
              <a:rPr lang="en-US" sz="3000" dirty="0" err="1">
                <a:solidFill>
                  <a:srgbClr val="FF5A00"/>
                </a:solidFill>
              </a:rPr>
              <a:t>Github</a:t>
            </a:r>
            <a:r>
              <a:rPr lang="en-US" sz="3000" dirty="0">
                <a:solidFill>
                  <a:srgbClr val="FF5A00"/>
                </a:solidFill>
              </a:rPr>
              <a:t>:</a:t>
            </a:r>
          </a:p>
          <a:p>
            <a:pPr lvl="0" defTabSz="12700">
              <a:defRPr>
                <a:solidFill>
                  <a:srgbClr val="000000"/>
                </a:solidFill>
              </a:defRPr>
            </a:pPr>
            <a:r>
              <a:rPr lang="en-US" sz="3000" dirty="0">
                <a:solidFill>
                  <a:srgbClr val="424242"/>
                </a:solidFill>
              </a:rPr>
              <a:t>https://github.com/esrlabs/TUM</a:t>
            </a:r>
          </a:p>
          <a:p>
            <a:pPr lvl="0" defTabSz="12700">
              <a:defRPr>
                <a:solidFill>
                  <a:srgbClr val="000000"/>
                </a:solidFill>
              </a:defRPr>
            </a:pPr>
            <a:endParaRPr lang="en-US" sz="3000" dirty="0">
              <a:solidFill>
                <a:srgbClr val="424242"/>
              </a:solidFill>
            </a:endParaRPr>
          </a:p>
          <a:p>
            <a:pPr lvl="0" defTabSz="12700">
              <a:defRPr>
                <a:solidFill>
                  <a:srgbClr val="000000"/>
                </a:solidFill>
              </a:defRPr>
            </a:pPr>
            <a:r>
              <a:rPr lang="en-US" sz="3000" dirty="0">
                <a:solidFill>
                  <a:srgbClr val="FF5A00"/>
                </a:solidFill>
              </a:rPr>
              <a:t>Contact:</a:t>
            </a:r>
          </a:p>
          <a:p>
            <a:pPr lvl="0" defTabSz="12700">
              <a:defRPr>
                <a:solidFill>
                  <a:srgbClr val="000000"/>
                </a:solidFill>
              </a:defRPr>
            </a:pPr>
            <a:r>
              <a:rPr lang="en-US" sz="3000" dirty="0">
                <a:solidFill>
                  <a:srgbClr val="424242"/>
                </a:solidFill>
              </a:rPr>
              <a:t>Alexander Schlenk </a:t>
            </a:r>
            <a:r>
              <a:rPr lang="en-US" sz="3000" dirty="0" smtClean="0">
                <a:solidFill>
                  <a:srgbClr val="424242"/>
                </a:solidFill>
              </a:rPr>
              <a:t/>
            </a:r>
            <a:br>
              <a:rPr lang="en-US" sz="3000" dirty="0" smtClean="0">
                <a:solidFill>
                  <a:srgbClr val="424242"/>
                </a:solidFill>
              </a:rPr>
            </a:br>
            <a:r>
              <a:rPr lang="en-US" sz="3000" dirty="0" smtClean="0">
                <a:solidFill>
                  <a:srgbClr val="424242"/>
                </a:solidFill>
              </a:rPr>
              <a:t>	     (</a:t>
            </a:r>
            <a:r>
              <a:rPr lang="en-US" sz="3000" dirty="0">
                <a:solidFill>
                  <a:srgbClr val="424242"/>
                </a:solidFill>
              </a:rPr>
              <a:t>alexander.schlenk@esrlabs.com)</a:t>
            </a:r>
          </a:p>
        </p:txBody>
      </p:sp>
    </p:spTree>
    <p:extLst>
      <p:ext uri="{BB962C8B-B14F-4D97-AF65-F5344CB8AC3E}">
        <p14:creationId xmlns:p14="http://schemas.microsoft.com/office/powerpoint/2010/main" val="23707767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FFFFFF"/>
      </a:dk1>
      <a:lt1>
        <a:srgbClr val="FFFFFF"/>
      </a:lt1>
      <a:dk2>
        <a:srgbClr val="A7A7A7"/>
      </a:dk2>
      <a:lt2>
        <a:srgbClr val="535353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65C1"/>
          </a:solidFill>
          <a:prstDash val="solid"/>
          <a:bevel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282828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65C1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t">
        <a:spAutoFit/>
      </a:bodyPr>
      <a:lstStyle>
        <a:defPPr marL="0" marR="0" indent="0" algn="l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BasicGothicOT-Regular"/>
            <a:ea typeface="BasicGothicOT-Regular"/>
            <a:cs typeface="BasicGothicOT-Regular"/>
            <a:sym typeface="BasicGothicOT-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65C1"/>
          </a:solidFill>
          <a:prstDash val="solid"/>
          <a:bevel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282828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65C1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t">
        <a:spAutoFit/>
      </a:bodyPr>
      <a:lstStyle>
        <a:defPPr marL="0" marR="0" indent="0" algn="l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BasicGothicOT-Regular"/>
            <a:ea typeface="BasicGothicOT-Regular"/>
            <a:cs typeface="BasicGothicOT-Regular"/>
            <a:sym typeface="BasicGothicOT-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Microsoft Office PowerPoint</Application>
  <PresentationFormat>Benutzerdefiniert</PresentationFormat>
  <Paragraphs>36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BasicGothicOT-Regular</vt:lpstr>
      <vt:lpstr>Helvetica</vt:lpstr>
      <vt:lpstr>Helvetica Light</vt:lpstr>
      <vt:lpstr>Helvetica Neue</vt:lpstr>
      <vt:lpstr>Default</vt:lpstr>
      <vt:lpstr>PowerPoint-Präsentation</vt:lpstr>
      <vt:lpstr>TUM Workshop 2016 - Kickoff</vt:lpstr>
      <vt:lpstr>ESR Labs is a software company with the focus on  embedded and automotive systems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Jürgen Lauterbach</dc:creator>
  <cp:lastModifiedBy>Alexander Schlenk</cp:lastModifiedBy>
  <cp:revision>116</cp:revision>
  <dcterms:modified xsi:type="dcterms:W3CDTF">2016-06-29T12:21:41Z</dcterms:modified>
</cp:coreProperties>
</file>