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63" r:id="rId5"/>
    <p:sldId id="275" r:id="rId6"/>
    <p:sldId id="265" r:id="rId7"/>
    <p:sldId id="288" r:id="rId8"/>
    <p:sldId id="270" r:id="rId9"/>
    <p:sldId id="266" r:id="rId10"/>
    <p:sldId id="272" r:id="rId11"/>
    <p:sldId id="267" r:id="rId12"/>
    <p:sldId id="273" r:id="rId13"/>
    <p:sldId id="269" r:id="rId14"/>
    <p:sldId id="274" r:id="rId15"/>
    <p:sldId id="268" r:id="rId16"/>
    <p:sldId id="271" r:id="rId17"/>
    <p:sldId id="260" r:id="rId18"/>
    <p:sldId id="261" r:id="rId19"/>
    <p:sldId id="281" r:id="rId20"/>
    <p:sldId id="282" r:id="rId21"/>
    <p:sldId id="286" r:id="rId22"/>
    <p:sldId id="280" r:id="rId23"/>
    <p:sldId id="284" r:id="rId24"/>
    <p:sldId id="285" r:id="rId25"/>
    <p:sldId id="283" r:id="rId26"/>
    <p:sldId id="276" r:id="rId27"/>
    <p:sldId id="277" r:id="rId28"/>
    <p:sldId id="287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7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4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0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0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2928719/when-to-use-an-abstract-class-vs-interface-in-csharp.html" TargetMode="External"/><Relationship Id="rId2" Type="http://schemas.openxmlformats.org/officeDocument/2006/relationships/hyperlink" Target="https://docs.microsoft.com/en-us/dotnet/csharp/programming-guide/classes-and-structs/access-modifi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predict/public-vs-private-vs-protected-ba1869cc8240" TargetMode="External"/><Relationship Id="rId4" Type="http://schemas.openxmlformats.org/officeDocument/2006/relationships/hyperlink" Target="https://docs.microsoft.com/en-us/dotnet/csharp/language-reference/keywords/virtu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0FC56-0EEE-49AB-909F-4A2DEFEF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Autofit/>
          </a:bodyPr>
          <a:lstStyle/>
          <a:p>
            <a:r>
              <a:rPr lang="en-US" sz="4800" dirty="0"/>
              <a:t>C# Access Modifiers and Non-Access Modifiers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EC822-26AA-441D-A651-D38C0D20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Jeffrey Wright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CF5B7-7C15-49D0-960B-4990658B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6" r="39158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6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73C-A0F3-40C3-B113-9A9E824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Protected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109A3-87EE-4BD4-AB7A-E101F1D444D2}"/>
              </a:ext>
            </a:extLst>
          </p:cNvPr>
          <p:cNvSpPr/>
          <p:nvPr/>
        </p:nvSpPr>
        <p:spPr>
          <a:xfrm>
            <a:off x="565150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D6829-8589-4848-ACA5-F56210EF2A38}"/>
              </a:ext>
            </a:extLst>
          </p:cNvPr>
          <p:cNvSpPr/>
          <p:nvPr/>
        </p:nvSpPr>
        <p:spPr>
          <a:xfrm>
            <a:off x="931332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8341D0-A234-43FA-A110-BEEB20743553}"/>
              </a:ext>
            </a:extLst>
          </p:cNvPr>
          <p:cNvSpPr/>
          <p:nvPr/>
        </p:nvSpPr>
        <p:spPr>
          <a:xfrm>
            <a:off x="931332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two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BA4B5-F76D-4850-BB42-4F1060E92101}"/>
              </a:ext>
            </a:extLst>
          </p:cNvPr>
          <p:cNvSpPr/>
          <p:nvPr/>
        </p:nvSpPr>
        <p:spPr>
          <a:xfrm>
            <a:off x="3031065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three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23B6-4C6B-469B-9C12-03552DFE4DCF}"/>
              </a:ext>
            </a:extLst>
          </p:cNvPr>
          <p:cNvSpPr/>
          <p:nvPr/>
        </p:nvSpPr>
        <p:spPr>
          <a:xfrm>
            <a:off x="5596465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BC0D4-3572-470D-B7FD-758A9CDFDC9F}"/>
              </a:ext>
            </a:extLst>
          </p:cNvPr>
          <p:cNvSpPr/>
          <p:nvPr/>
        </p:nvSpPr>
        <p:spPr>
          <a:xfrm>
            <a:off x="5962647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four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E9604-B0B1-472D-AFA2-8487CC6011FC}"/>
              </a:ext>
            </a:extLst>
          </p:cNvPr>
          <p:cNvSpPr/>
          <p:nvPr/>
        </p:nvSpPr>
        <p:spPr>
          <a:xfrm>
            <a:off x="8062380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C1D443-94DB-4D95-8EFD-A1AC3F242765}"/>
              </a:ext>
            </a:extLst>
          </p:cNvPr>
          <p:cNvSpPr/>
          <p:nvPr/>
        </p:nvSpPr>
        <p:spPr>
          <a:xfrm>
            <a:off x="1049867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660F0-7239-4AA3-846F-07807165AD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48366" y="3675126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3E1E2-4E3B-466F-9303-936D008692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65399" y="2857500"/>
            <a:ext cx="339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BAADC4-AA8F-440D-ACC7-CC81E48C0CFA}"/>
              </a:ext>
            </a:extLst>
          </p:cNvPr>
          <p:cNvSpPr/>
          <p:nvPr/>
        </p:nvSpPr>
        <p:spPr>
          <a:xfrm>
            <a:off x="1049867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C155BE-2A0F-4035-A0FA-D50FAA11D74D}"/>
              </a:ext>
            </a:extLst>
          </p:cNvPr>
          <p:cNvSpPr/>
          <p:nvPr/>
        </p:nvSpPr>
        <p:spPr>
          <a:xfrm>
            <a:off x="6081182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355051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6B28-60D3-4EE8-941E-B1DAF804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DECE-1302-4D27-9FEF-1C26DA92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type or type member is internal, types or type members within the assembly can access it.</a:t>
            </a:r>
          </a:p>
          <a:p>
            <a:r>
              <a:rPr lang="en-US" dirty="0"/>
              <a:t>According to Microsoft, “An assembly is a collection of types and resources that are built to work together and form a logical unit of functionality.”</a:t>
            </a:r>
          </a:p>
        </p:txBody>
      </p:sp>
    </p:spTree>
    <p:extLst>
      <p:ext uri="{BB962C8B-B14F-4D97-AF65-F5344CB8AC3E}">
        <p14:creationId xmlns:p14="http://schemas.microsoft.com/office/powerpoint/2010/main" val="74590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73C-A0F3-40C3-B113-9A9E824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109A3-87EE-4BD4-AB7A-E101F1D444D2}"/>
              </a:ext>
            </a:extLst>
          </p:cNvPr>
          <p:cNvSpPr/>
          <p:nvPr/>
        </p:nvSpPr>
        <p:spPr>
          <a:xfrm>
            <a:off x="565150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D6829-8589-4848-ACA5-F56210EF2A38}"/>
              </a:ext>
            </a:extLst>
          </p:cNvPr>
          <p:cNvSpPr/>
          <p:nvPr/>
        </p:nvSpPr>
        <p:spPr>
          <a:xfrm>
            <a:off x="931332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8341D0-A234-43FA-A110-BEEB20743553}"/>
              </a:ext>
            </a:extLst>
          </p:cNvPr>
          <p:cNvSpPr/>
          <p:nvPr/>
        </p:nvSpPr>
        <p:spPr>
          <a:xfrm>
            <a:off x="931332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two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BA4B5-F76D-4850-BB42-4F1060E92101}"/>
              </a:ext>
            </a:extLst>
          </p:cNvPr>
          <p:cNvSpPr/>
          <p:nvPr/>
        </p:nvSpPr>
        <p:spPr>
          <a:xfrm>
            <a:off x="3031065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three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23B6-4C6B-469B-9C12-03552DFE4DCF}"/>
              </a:ext>
            </a:extLst>
          </p:cNvPr>
          <p:cNvSpPr/>
          <p:nvPr/>
        </p:nvSpPr>
        <p:spPr>
          <a:xfrm>
            <a:off x="5596465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BC0D4-3572-470D-B7FD-758A9CDFDC9F}"/>
              </a:ext>
            </a:extLst>
          </p:cNvPr>
          <p:cNvSpPr/>
          <p:nvPr/>
        </p:nvSpPr>
        <p:spPr>
          <a:xfrm>
            <a:off x="5962647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four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E9604-B0B1-472D-AFA2-8487CC6011FC}"/>
              </a:ext>
            </a:extLst>
          </p:cNvPr>
          <p:cNvSpPr/>
          <p:nvPr/>
        </p:nvSpPr>
        <p:spPr>
          <a:xfrm>
            <a:off x="8062380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C1D443-94DB-4D95-8EFD-A1AC3F242765}"/>
              </a:ext>
            </a:extLst>
          </p:cNvPr>
          <p:cNvSpPr/>
          <p:nvPr/>
        </p:nvSpPr>
        <p:spPr>
          <a:xfrm>
            <a:off x="1049867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660F0-7239-4AA3-846F-07807165AD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48366" y="3675126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3E1E2-4E3B-466F-9303-936D008692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65399" y="2857500"/>
            <a:ext cx="339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BAADC4-AA8F-440D-ACC7-CC81E48C0CFA}"/>
              </a:ext>
            </a:extLst>
          </p:cNvPr>
          <p:cNvSpPr/>
          <p:nvPr/>
        </p:nvSpPr>
        <p:spPr>
          <a:xfrm>
            <a:off x="1049867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CC9D38-FA48-4597-9D9F-5E6593177477}"/>
              </a:ext>
            </a:extLst>
          </p:cNvPr>
          <p:cNvSpPr/>
          <p:nvPr/>
        </p:nvSpPr>
        <p:spPr>
          <a:xfrm>
            <a:off x="3149600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270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4423-677E-49E5-A2FB-AAF8382A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11E0-43AD-40BD-A27C-7CFF2B8C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type or type member is protected internal, types or type members within the assembly as well as derived classes from outside the assembly can access it.</a:t>
            </a:r>
          </a:p>
          <a:p>
            <a:r>
              <a:rPr lang="en-US" dirty="0"/>
              <a:t>It combines the accessibility of protected and internal.</a:t>
            </a:r>
          </a:p>
        </p:txBody>
      </p:sp>
    </p:spTree>
    <p:extLst>
      <p:ext uri="{BB962C8B-B14F-4D97-AF65-F5344CB8AC3E}">
        <p14:creationId xmlns:p14="http://schemas.microsoft.com/office/powerpoint/2010/main" val="29551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73C-A0F3-40C3-B113-9A9E824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Protected Internal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109A3-87EE-4BD4-AB7A-E101F1D444D2}"/>
              </a:ext>
            </a:extLst>
          </p:cNvPr>
          <p:cNvSpPr/>
          <p:nvPr/>
        </p:nvSpPr>
        <p:spPr>
          <a:xfrm>
            <a:off x="565150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D6829-8589-4848-ACA5-F56210EF2A38}"/>
              </a:ext>
            </a:extLst>
          </p:cNvPr>
          <p:cNvSpPr/>
          <p:nvPr/>
        </p:nvSpPr>
        <p:spPr>
          <a:xfrm>
            <a:off x="931332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8341D0-A234-43FA-A110-BEEB20743553}"/>
              </a:ext>
            </a:extLst>
          </p:cNvPr>
          <p:cNvSpPr/>
          <p:nvPr/>
        </p:nvSpPr>
        <p:spPr>
          <a:xfrm>
            <a:off x="931332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two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BA4B5-F76D-4850-BB42-4F1060E92101}"/>
              </a:ext>
            </a:extLst>
          </p:cNvPr>
          <p:cNvSpPr/>
          <p:nvPr/>
        </p:nvSpPr>
        <p:spPr>
          <a:xfrm>
            <a:off x="3031065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three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23B6-4C6B-469B-9C12-03552DFE4DCF}"/>
              </a:ext>
            </a:extLst>
          </p:cNvPr>
          <p:cNvSpPr/>
          <p:nvPr/>
        </p:nvSpPr>
        <p:spPr>
          <a:xfrm>
            <a:off x="5596465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BC0D4-3572-470D-B7FD-758A9CDFDC9F}"/>
              </a:ext>
            </a:extLst>
          </p:cNvPr>
          <p:cNvSpPr/>
          <p:nvPr/>
        </p:nvSpPr>
        <p:spPr>
          <a:xfrm>
            <a:off x="5962647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four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E9604-B0B1-472D-AFA2-8487CC6011FC}"/>
              </a:ext>
            </a:extLst>
          </p:cNvPr>
          <p:cNvSpPr/>
          <p:nvPr/>
        </p:nvSpPr>
        <p:spPr>
          <a:xfrm>
            <a:off x="8062380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C1D443-94DB-4D95-8EFD-A1AC3F242765}"/>
              </a:ext>
            </a:extLst>
          </p:cNvPr>
          <p:cNvSpPr/>
          <p:nvPr/>
        </p:nvSpPr>
        <p:spPr>
          <a:xfrm>
            <a:off x="1049867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internal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660F0-7239-4AA3-846F-07807165AD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48366" y="3675126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3E1E2-4E3B-466F-9303-936D008692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65399" y="2857500"/>
            <a:ext cx="339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BAADC4-AA8F-440D-ACC7-CC81E48C0CFA}"/>
              </a:ext>
            </a:extLst>
          </p:cNvPr>
          <p:cNvSpPr/>
          <p:nvPr/>
        </p:nvSpPr>
        <p:spPr>
          <a:xfrm>
            <a:off x="1049867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internal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CC9D38-FA48-4597-9D9F-5E6593177477}"/>
              </a:ext>
            </a:extLst>
          </p:cNvPr>
          <p:cNvSpPr/>
          <p:nvPr/>
        </p:nvSpPr>
        <p:spPr>
          <a:xfrm>
            <a:off x="3149600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internal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16615A-8A3F-47B8-A6F9-C7CDBAABF506}"/>
              </a:ext>
            </a:extLst>
          </p:cNvPr>
          <p:cNvSpPr/>
          <p:nvPr/>
        </p:nvSpPr>
        <p:spPr>
          <a:xfrm>
            <a:off x="6081182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internal</a:t>
            </a:r>
          </a:p>
        </p:txBody>
      </p:sp>
    </p:spTree>
    <p:extLst>
      <p:ext uri="{BB962C8B-B14F-4D97-AF65-F5344CB8AC3E}">
        <p14:creationId xmlns:p14="http://schemas.microsoft.com/office/powerpoint/2010/main" val="429297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21F1-0437-4998-8C71-0DFC4B49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0FD9-C34D-42C1-988B-EECE41D7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type or type member is private protected, types or type members within the class and its derived classes within the assembly can access it.</a:t>
            </a:r>
          </a:p>
          <a:p>
            <a:r>
              <a:rPr lang="en-US" dirty="0"/>
              <a:t>Unlike protected, private protected is more restrictive because it does not allow access to a type or type member from derived classes outside the assembly.</a:t>
            </a:r>
          </a:p>
          <a:p>
            <a:r>
              <a:rPr lang="en-US" dirty="0"/>
              <a:t>Think of it as combining the restrictiveness of protected and internal.</a:t>
            </a:r>
          </a:p>
        </p:txBody>
      </p:sp>
    </p:spTree>
    <p:extLst>
      <p:ext uri="{BB962C8B-B14F-4D97-AF65-F5344CB8AC3E}">
        <p14:creationId xmlns:p14="http://schemas.microsoft.com/office/powerpoint/2010/main" val="281458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73C-A0F3-40C3-B113-9A9E824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Protected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109A3-87EE-4BD4-AB7A-E101F1D444D2}"/>
              </a:ext>
            </a:extLst>
          </p:cNvPr>
          <p:cNvSpPr/>
          <p:nvPr/>
        </p:nvSpPr>
        <p:spPr>
          <a:xfrm>
            <a:off x="565150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D6829-8589-4848-ACA5-F56210EF2A38}"/>
              </a:ext>
            </a:extLst>
          </p:cNvPr>
          <p:cNvSpPr/>
          <p:nvPr/>
        </p:nvSpPr>
        <p:spPr>
          <a:xfrm>
            <a:off x="931332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8341D0-A234-43FA-A110-BEEB20743553}"/>
              </a:ext>
            </a:extLst>
          </p:cNvPr>
          <p:cNvSpPr/>
          <p:nvPr/>
        </p:nvSpPr>
        <p:spPr>
          <a:xfrm>
            <a:off x="931332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two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BA4B5-F76D-4850-BB42-4F1060E92101}"/>
              </a:ext>
            </a:extLst>
          </p:cNvPr>
          <p:cNvSpPr/>
          <p:nvPr/>
        </p:nvSpPr>
        <p:spPr>
          <a:xfrm>
            <a:off x="3031065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three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23B6-4C6B-469B-9C12-03552DFE4DCF}"/>
              </a:ext>
            </a:extLst>
          </p:cNvPr>
          <p:cNvSpPr/>
          <p:nvPr/>
        </p:nvSpPr>
        <p:spPr>
          <a:xfrm>
            <a:off x="5596465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BC0D4-3572-470D-B7FD-758A9CDFDC9F}"/>
              </a:ext>
            </a:extLst>
          </p:cNvPr>
          <p:cNvSpPr/>
          <p:nvPr/>
        </p:nvSpPr>
        <p:spPr>
          <a:xfrm>
            <a:off x="5962647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four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E9604-B0B1-472D-AFA2-8487CC6011FC}"/>
              </a:ext>
            </a:extLst>
          </p:cNvPr>
          <p:cNvSpPr/>
          <p:nvPr/>
        </p:nvSpPr>
        <p:spPr>
          <a:xfrm>
            <a:off x="8062380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C1D443-94DB-4D95-8EFD-A1AC3F242765}"/>
              </a:ext>
            </a:extLst>
          </p:cNvPr>
          <p:cNvSpPr/>
          <p:nvPr/>
        </p:nvSpPr>
        <p:spPr>
          <a:xfrm>
            <a:off x="1049867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protected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660F0-7239-4AA3-846F-07807165AD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48366" y="3675126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3E1E2-4E3B-466F-9303-936D008692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65399" y="2857500"/>
            <a:ext cx="339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BAADC4-AA8F-440D-ACC7-CC81E48C0CFA}"/>
              </a:ext>
            </a:extLst>
          </p:cNvPr>
          <p:cNvSpPr/>
          <p:nvPr/>
        </p:nvSpPr>
        <p:spPr>
          <a:xfrm>
            <a:off x="1049867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334632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C65A-058E-4FC9-9AD5-069A7871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non-access modifier?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CD3F-6138-402F-8F7E-06673A01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non-access modifier is a keyword that modifies the behavior of a type or type member.</a:t>
            </a:r>
          </a:p>
          <a:p>
            <a:r>
              <a:rPr lang="en-US" dirty="0"/>
              <a:t>For example: In </a:t>
            </a:r>
            <a:r>
              <a:rPr lang="en-US" dirty="0">
                <a:solidFill>
                  <a:schemeClr val="accent4"/>
                </a:solidFill>
              </a:rPr>
              <a:t>const</a:t>
            </a:r>
            <a:r>
              <a:rPr lang="en-US" dirty="0"/>
              <a:t> int </a:t>
            </a:r>
            <a:r>
              <a:rPr lang="en-US" dirty="0" err="1"/>
              <a:t>myNumber</a:t>
            </a:r>
            <a:r>
              <a:rPr lang="en-US" dirty="0"/>
              <a:t> = 2; Const is the non-access modifier.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9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C022-75A3-4BFA-9A1A-3E51F4AC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C471-51DF-403F-BA02-AC9F4C8D2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Async</a:t>
            </a:r>
          </a:p>
          <a:p>
            <a:r>
              <a:rPr lang="en-US" dirty="0"/>
              <a:t>Const</a:t>
            </a:r>
          </a:p>
          <a:p>
            <a:r>
              <a:rPr lang="en-US" dirty="0"/>
              <a:t>Override</a:t>
            </a:r>
          </a:p>
          <a:p>
            <a:r>
              <a:rPr lang="en-US" dirty="0"/>
              <a:t>Partial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999F-4DAA-4F1C-8F7D-651E048E4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Sealed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162502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132-651D-4597-9E80-68402139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5061-15CB-4A39-B3B2-AC98D97B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modifier is typically used for classes that act as a blueprint for other classes.</a:t>
            </a:r>
          </a:p>
          <a:p>
            <a:r>
              <a:rPr lang="en-US" dirty="0"/>
              <a:t>Abstract classes put the OOP principles of abstraction and polymorphism into practice.</a:t>
            </a:r>
          </a:p>
          <a:p>
            <a:r>
              <a:rPr lang="en-US" dirty="0"/>
              <a:t>Abstraction is simplifying characteristics, and polymorphism is many forms.</a:t>
            </a:r>
          </a:p>
          <a:p>
            <a:r>
              <a:rPr lang="en-US" dirty="0"/>
              <a:t>Methods can also be abstract, but they can’t have a body {}.</a:t>
            </a:r>
          </a:p>
        </p:txBody>
      </p:sp>
    </p:spTree>
    <p:extLst>
      <p:ext uri="{BB962C8B-B14F-4D97-AF65-F5344CB8AC3E}">
        <p14:creationId xmlns:p14="http://schemas.microsoft.com/office/powerpoint/2010/main" val="14989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C1A-DC28-4F6E-83EB-568A7588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access modifier?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AEA8-75BB-40DF-AC0D-E42F48F0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access modifier is a keyword that modifies the access level of a type or type member.</a:t>
            </a:r>
          </a:p>
          <a:p>
            <a:r>
              <a:rPr lang="en-US" dirty="0"/>
              <a:t>To use an access modifier, just type in an access modifier keyword before the data type of the class, method, or variable.</a:t>
            </a:r>
          </a:p>
          <a:p>
            <a:r>
              <a:rPr lang="en-US" dirty="0"/>
              <a:t>For example: In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/>
              <a:t> int </a:t>
            </a:r>
            <a:r>
              <a:rPr lang="en-US" dirty="0" err="1"/>
              <a:t>myNumber</a:t>
            </a:r>
            <a:r>
              <a:rPr lang="en-US" dirty="0"/>
              <a:t> = 2; Public is the access modifier.</a:t>
            </a:r>
          </a:p>
        </p:txBody>
      </p:sp>
    </p:spTree>
    <p:extLst>
      <p:ext uri="{BB962C8B-B14F-4D97-AF65-F5344CB8AC3E}">
        <p14:creationId xmlns:p14="http://schemas.microsoft.com/office/powerpoint/2010/main" val="68615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A585-1E8E-454F-B52E-6E2C8B6E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vs Concrete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DE36-1881-4595-B3FF-EED69832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instantiate an abstract class.</a:t>
            </a:r>
          </a:p>
          <a:p>
            <a:r>
              <a:rPr lang="en-US" dirty="0"/>
              <a:t>For an abstract class to be used, at least one concrete class must be derived from it.</a:t>
            </a:r>
          </a:p>
          <a:p>
            <a:r>
              <a:rPr lang="en-US" dirty="0"/>
              <a:t>Only abstract classes can contain abstract methods.</a:t>
            </a:r>
          </a:p>
          <a:p>
            <a:r>
              <a:rPr lang="en-US" dirty="0"/>
              <a:t>Abstract classes can’t be marked as sealed.</a:t>
            </a:r>
          </a:p>
        </p:txBody>
      </p:sp>
    </p:spTree>
    <p:extLst>
      <p:ext uri="{BB962C8B-B14F-4D97-AF65-F5344CB8AC3E}">
        <p14:creationId xmlns:p14="http://schemas.microsoft.com/office/powerpoint/2010/main" val="51204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09F3-A7B8-4849-BDCF-428AE0BA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EA93-CE0F-4145-BE42-4435ADFF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async modifier allows methods to run functions asynchronously.</a:t>
            </a:r>
          </a:p>
          <a:p>
            <a:r>
              <a:rPr lang="en-US" dirty="0"/>
              <a:t>For example: A function runs one line of code, waits 1 second, and then runs the next line(s) of code.</a:t>
            </a:r>
          </a:p>
          <a:p>
            <a:r>
              <a:rPr lang="en-US" dirty="0"/>
              <a:t>This is useful for database functions to maintain atomicity, one of the ACID principles.</a:t>
            </a:r>
          </a:p>
        </p:txBody>
      </p:sp>
    </p:spTree>
    <p:extLst>
      <p:ext uri="{BB962C8B-B14F-4D97-AF65-F5344CB8AC3E}">
        <p14:creationId xmlns:p14="http://schemas.microsoft.com/office/powerpoint/2010/main" val="284820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B3C7-CF36-46FC-A701-0195AD6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EBA4-043A-4EFF-ADB4-6CE1D8E4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makes a field permanent.</a:t>
            </a:r>
          </a:p>
          <a:p>
            <a:r>
              <a:rPr lang="en-US" dirty="0"/>
              <a:t>Const can’t be static.</a:t>
            </a:r>
          </a:p>
          <a:p>
            <a:r>
              <a:rPr lang="en-US" dirty="0" err="1"/>
              <a:t>Readonly</a:t>
            </a:r>
            <a:r>
              <a:rPr lang="en-US" dirty="0"/>
              <a:t> makes a field permanent after the constructor has run.</a:t>
            </a:r>
          </a:p>
        </p:txBody>
      </p:sp>
    </p:spTree>
    <p:extLst>
      <p:ext uri="{BB962C8B-B14F-4D97-AF65-F5344CB8AC3E}">
        <p14:creationId xmlns:p14="http://schemas.microsoft.com/office/powerpoint/2010/main" val="123532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37B0-66B4-4B31-98D5-9B7BFAF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751C-8315-47AA-A6E4-02AB2CAA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methods cannot be overridden in C#.</a:t>
            </a:r>
          </a:p>
          <a:p>
            <a:r>
              <a:rPr lang="en-US" dirty="0"/>
              <a:t>The virtual keyword allows methods to be overridden.</a:t>
            </a:r>
          </a:p>
          <a:p>
            <a:r>
              <a:rPr lang="en-US" dirty="0"/>
              <a:t>Virtual methods can’t be sealed or private, because the methods can’t be inherited.</a:t>
            </a:r>
          </a:p>
          <a:p>
            <a:r>
              <a:rPr lang="en-US" dirty="0"/>
              <a:t>Virtual methods can’t be abstract, because they have the same function.</a:t>
            </a:r>
          </a:p>
          <a:p>
            <a:r>
              <a:rPr lang="en-US" dirty="0"/>
              <a:t>Virtual methods can’t have the override keyword.</a:t>
            </a:r>
          </a:p>
        </p:txBody>
      </p:sp>
    </p:spTree>
    <p:extLst>
      <p:ext uri="{BB962C8B-B14F-4D97-AF65-F5344CB8AC3E}">
        <p14:creationId xmlns:p14="http://schemas.microsoft.com/office/powerpoint/2010/main" val="372972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686D-DD75-4E55-8EBE-41BC14A1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57BE-14C1-48DB-88B2-3A6AA528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extends from another class, it gets the methods from the parent class, including abstract and virtual methods.</a:t>
            </a:r>
          </a:p>
          <a:p>
            <a:r>
              <a:rPr lang="en-US" dirty="0"/>
              <a:t>If the class were to modify these abstract or virtual methods, the methods need the override keyword.</a:t>
            </a:r>
          </a:p>
          <a:p>
            <a:r>
              <a:rPr lang="en-US" dirty="0"/>
              <a:t>Override allows inherited abstract or virtual methods to be modified.</a:t>
            </a:r>
          </a:p>
        </p:txBody>
      </p:sp>
    </p:spTree>
    <p:extLst>
      <p:ext uri="{BB962C8B-B14F-4D97-AF65-F5344CB8AC3E}">
        <p14:creationId xmlns:p14="http://schemas.microsoft.com/office/powerpoint/2010/main" val="207920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09C5-B7FA-4A57-BEA8-5498F559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6B86-635D-4383-8E4F-590B6890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type or type member is partial, that means another one of its parts is in another source file.</a:t>
            </a:r>
          </a:p>
          <a:p>
            <a:r>
              <a:rPr lang="en-US" dirty="0"/>
              <a:t>Examples of the partial word being used includes database models and the database context when a database gets scaffolded into C#.</a:t>
            </a:r>
          </a:p>
          <a:p>
            <a:r>
              <a:rPr lang="en-US" dirty="0"/>
              <a:t>During compilation, the two partial classes join and act as one class.</a:t>
            </a:r>
          </a:p>
        </p:txBody>
      </p:sp>
    </p:spTree>
    <p:extLst>
      <p:ext uri="{BB962C8B-B14F-4D97-AF65-F5344CB8AC3E}">
        <p14:creationId xmlns:p14="http://schemas.microsoft.com/office/powerpoint/2010/main" val="95774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3E4E76-255B-4973-97DC-ACAA3FA9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9061F-7D2A-4F87-AD21-8CA1E044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type or type member is sealed, types or type members won’t be inherited by another class.</a:t>
            </a:r>
          </a:p>
          <a:p>
            <a:r>
              <a:rPr lang="en-US" dirty="0"/>
              <a:t>While private variables can be inherited by child classes, sealed variables cannot.</a:t>
            </a:r>
          </a:p>
          <a:p>
            <a:r>
              <a:rPr lang="en-US" dirty="0"/>
              <a:t>Abstract classes cannot be sealed as a result.</a:t>
            </a:r>
          </a:p>
        </p:txBody>
      </p:sp>
    </p:spTree>
    <p:extLst>
      <p:ext uri="{BB962C8B-B14F-4D97-AF65-F5344CB8AC3E}">
        <p14:creationId xmlns:p14="http://schemas.microsoft.com/office/powerpoint/2010/main" val="162491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74295-E1A4-46D1-A95A-D06931A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EC002-24ED-43AB-98BD-A0017E76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or class member is static, that means only one instance exists within the program.</a:t>
            </a:r>
          </a:p>
          <a:p>
            <a:r>
              <a:rPr lang="en-US" dirty="0"/>
              <a:t>A static class may only contain static class members.</a:t>
            </a:r>
          </a:p>
        </p:txBody>
      </p:sp>
    </p:spTree>
    <p:extLst>
      <p:ext uri="{BB962C8B-B14F-4D97-AF65-F5344CB8AC3E}">
        <p14:creationId xmlns:p14="http://schemas.microsoft.com/office/powerpoint/2010/main" val="98651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6837-A674-423C-A56B-75621087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7C16-9788-4F80-A59B-BAFAB4E6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class members are available to all objects.</a:t>
            </a:r>
          </a:p>
          <a:p>
            <a:r>
              <a:rPr lang="en-US" dirty="0"/>
              <a:t>Static functions can only access static data.</a:t>
            </a:r>
          </a:p>
          <a:p>
            <a:r>
              <a:rPr lang="en-US" dirty="0"/>
              <a:t>Static functions cannot call instance functions.</a:t>
            </a:r>
          </a:p>
          <a:p>
            <a:r>
              <a:rPr lang="en-US" dirty="0"/>
              <a:t>Instance functions can call static functions and access static data.</a:t>
            </a:r>
          </a:p>
          <a:p>
            <a:r>
              <a:rPr lang="en-US" dirty="0"/>
              <a:t>Instances cannot call static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1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40E3-63D3-49CB-9FD1-8FBF22CC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0C8F-2E28-48C6-BEE0-70DFC1C3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https://docs.microsoft.com/en-us/dotnet/csharp/programming-guide/classes-and-structs/access-modifiers</a:t>
            </a:r>
            <a:endParaRPr lang="en-US" dirty="0"/>
          </a:p>
          <a:p>
            <a:r>
              <a:rPr lang="en-US" dirty="0">
                <a:hlinkClick r:id="rId3"/>
              </a:rPr>
              <a:t>https://www.infoworld.com/article/2928719/when-to-use-an-abstract-class-vs-interface-in-csharp.html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https://docs.microsoft.com/en-us/dotnet/csharp/language-reference/keywords/virtual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https://medium.com/predict/public-vs-private-vs-protected-ba1869cc8240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0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FE9C-C545-4077-A655-F9AF0AF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0F5C-DD76-467B-A4D4-9EA2A224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Protected Internal</a:t>
            </a:r>
          </a:p>
          <a:p>
            <a:r>
              <a:rPr lang="en-US" dirty="0"/>
              <a:t>Private Protected</a:t>
            </a:r>
          </a:p>
        </p:txBody>
      </p:sp>
    </p:spTree>
    <p:extLst>
      <p:ext uri="{BB962C8B-B14F-4D97-AF65-F5344CB8AC3E}">
        <p14:creationId xmlns:p14="http://schemas.microsoft.com/office/powerpoint/2010/main" val="394156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76B-23E5-4506-B375-98853297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B0EA-C554-4F10-B392-33CF3472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type or type member is public, any type or type member within the entire program can access it.</a:t>
            </a:r>
          </a:p>
          <a:p>
            <a:r>
              <a:rPr lang="en-US" dirty="0"/>
              <a:t>It is the least restrictive access level.</a:t>
            </a:r>
          </a:p>
          <a:p>
            <a:r>
              <a:rPr lang="en-US" dirty="0"/>
              <a:t>We want to use public for variables that any type or type member can use and for methods that are part of a class’s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73C-A0F3-40C3-B113-9A9E824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Public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109A3-87EE-4BD4-AB7A-E101F1D444D2}"/>
              </a:ext>
            </a:extLst>
          </p:cNvPr>
          <p:cNvSpPr/>
          <p:nvPr/>
        </p:nvSpPr>
        <p:spPr>
          <a:xfrm>
            <a:off x="565150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D6829-8589-4848-ACA5-F56210EF2A38}"/>
              </a:ext>
            </a:extLst>
          </p:cNvPr>
          <p:cNvSpPr/>
          <p:nvPr/>
        </p:nvSpPr>
        <p:spPr>
          <a:xfrm>
            <a:off x="931332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8341D0-A234-43FA-A110-BEEB20743553}"/>
              </a:ext>
            </a:extLst>
          </p:cNvPr>
          <p:cNvSpPr/>
          <p:nvPr/>
        </p:nvSpPr>
        <p:spPr>
          <a:xfrm>
            <a:off x="931332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two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BA4B5-F76D-4850-BB42-4F1060E92101}"/>
              </a:ext>
            </a:extLst>
          </p:cNvPr>
          <p:cNvSpPr/>
          <p:nvPr/>
        </p:nvSpPr>
        <p:spPr>
          <a:xfrm>
            <a:off x="3031065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three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23B6-4C6B-469B-9C12-03552DFE4DCF}"/>
              </a:ext>
            </a:extLst>
          </p:cNvPr>
          <p:cNvSpPr/>
          <p:nvPr/>
        </p:nvSpPr>
        <p:spPr>
          <a:xfrm>
            <a:off x="5596465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BC0D4-3572-470D-B7FD-758A9CDFDC9F}"/>
              </a:ext>
            </a:extLst>
          </p:cNvPr>
          <p:cNvSpPr/>
          <p:nvPr/>
        </p:nvSpPr>
        <p:spPr>
          <a:xfrm>
            <a:off x="5962647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four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E9604-B0B1-472D-AFA2-8487CC6011FC}"/>
              </a:ext>
            </a:extLst>
          </p:cNvPr>
          <p:cNvSpPr/>
          <p:nvPr/>
        </p:nvSpPr>
        <p:spPr>
          <a:xfrm>
            <a:off x="8062380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C1D443-94DB-4D95-8EFD-A1AC3F242765}"/>
              </a:ext>
            </a:extLst>
          </p:cNvPr>
          <p:cNvSpPr/>
          <p:nvPr/>
        </p:nvSpPr>
        <p:spPr>
          <a:xfrm>
            <a:off x="1049867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660F0-7239-4AA3-846F-07807165AD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48366" y="3675126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3E1E2-4E3B-466F-9303-936D008692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65399" y="2857500"/>
            <a:ext cx="339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BAADC4-AA8F-440D-ACC7-CC81E48C0CFA}"/>
              </a:ext>
            </a:extLst>
          </p:cNvPr>
          <p:cNvSpPr/>
          <p:nvPr/>
        </p:nvSpPr>
        <p:spPr>
          <a:xfrm>
            <a:off x="1049867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CC9D38-FA48-4597-9D9F-5E6593177477}"/>
              </a:ext>
            </a:extLst>
          </p:cNvPr>
          <p:cNvSpPr/>
          <p:nvPr/>
        </p:nvSpPr>
        <p:spPr>
          <a:xfrm>
            <a:off x="3149600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16615A-8A3F-47B8-A6F9-C7CDBAABF506}"/>
              </a:ext>
            </a:extLst>
          </p:cNvPr>
          <p:cNvSpPr/>
          <p:nvPr/>
        </p:nvSpPr>
        <p:spPr>
          <a:xfrm>
            <a:off x="6081182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108F80-D11C-4338-AB66-7ABAA8664C3A}"/>
              </a:ext>
            </a:extLst>
          </p:cNvPr>
          <p:cNvSpPr/>
          <p:nvPr/>
        </p:nvSpPr>
        <p:spPr>
          <a:xfrm>
            <a:off x="8180915" y="4800601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2493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78AD-854E-4091-A767-1E7D25F9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0678-1A17-40D4-AAED-109B5D18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type or type member is private, only types or type members within the class or struct can access it.</a:t>
            </a:r>
          </a:p>
          <a:p>
            <a:r>
              <a:rPr lang="en-US" dirty="0"/>
              <a:t>It is the most restrictive access level.</a:t>
            </a:r>
          </a:p>
          <a:p>
            <a:r>
              <a:rPr lang="en-US" dirty="0"/>
              <a:t>This is useful for hiding sensitive information, the inner workings of a class, and methods that don’t interact with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72850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B23-144B-46C1-A87E-E0E0806D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access or modify private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E91E-7350-4A29-BA5E-538A44AC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private data, we use a public get method to access the private data.</a:t>
            </a:r>
          </a:p>
          <a:p>
            <a:r>
              <a:rPr lang="en-US" dirty="0"/>
              <a:t>Private data can be modified using a set method.</a:t>
            </a:r>
          </a:p>
          <a:p>
            <a:r>
              <a:rPr lang="en-US" dirty="0"/>
              <a:t>Make sure only certain users with proper validation can access or modify the private data.</a:t>
            </a:r>
          </a:p>
          <a:p>
            <a:r>
              <a:rPr lang="en-US" dirty="0"/>
              <a:t>For example: Use an if statement to validate a certain user to access or modify the data.</a:t>
            </a:r>
          </a:p>
        </p:txBody>
      </p:sp>
    </p:spTree>
    <p:extLst>
      <p:ext uri="{BB962C8B-B14F-4D97-AF65-F5344CB8AC3E}">
        <p14:creationId xmlns:p14="http://schemas.microsoft.com/office/powerpoint/2010/main" val="40902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73C-A0F3-40C3-B113-9A9E824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109A3-87EE-4BD4-AB7A-E101F1D444D2}"/>
              </a:ext>
            </a:extLst>
          </p:cNvPr>
          <p:cNvSpPr/>
          <p:nvPr/>
        </p:nvSpPr>
        <p:spPr>
          <a:xfrm>
            <a:off x="565150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D6829-8589-4848-ACA5-F56210EF2A38}"/>
              </a:ext>
            </a:extLst>
          </p:cNvPr>
          <p:cNvSpPr/>
          <p:nvPr/>
        </p:nvSpPr>
        <p:spPr>
          <a:xfrm>
            <a:off x="931332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8341D0-A234-43FA-A110-BEEB20743553}"/>
              </a:ext>
            </a:extLst>
          </p:cNvPr>
          <p:cNvSpPr/>
          <p:nvPr/>
        </p:nvSpPr>
        <p:spPr>
          <a:xfrm>
            <a:off x="931332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two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BA4B5-F76D-4850-BB42-4F1060E92101}"/>
              </a:ext>
            </a:extLst>
          </p:cNvPr>
          <p:cNvSpPr/>
          <p:nvPr/>
        </p:nvSpPr>
        <p:spPr>
          <a:xfrm>
            <a:off x="3031065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three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23B6-4C6B-469B-9C12-03552DFE4DCF}"/>
              </a:ext>
            </a:extLst>
          </p:cNvPr>
          <p:cNvSpPr/>
          <p:nvPr/>
        </p:nvSpPr>
        <p:spPr>
          <a:xfrm>
            <a:off x="5596465" y="1693333"/>
            <a:ext cx="4565649" cy="42502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Assembly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BC0D4-3572-470D-B7FD-758A9CDFDC9F}"/>
              </a:ext>
            </a:extLst>
          </p:cNvPr>
          <p:cNvSpPr/>
          <p:nvPr/>
        </p:nvSpPr>
        <p:spPr>
          <a:xfrm>
            <a:off x="5962647" y="2039874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four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E9604-B0B1-472D-AFA2-8487CC6011FC}"/>
              </a:ext>
            </a:extLst>
          </p:cNvPr>
          <p:cNvSpPr/>
          <p:nvPr/>
        </p:nvSpPr>
        <p:spPr>
          <a:xfrm>
            <a:off x="8062380" y="4072043"/>
            <a:ext cx="1634067" cy="16352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five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660F0-7239-4AA3-846F-07807165AD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48366" y="3675126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3E1E2-4E3B-466F-9303-936D008692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65399" y="2857500"/>
            <a:ext cx="339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276BCC-44DF-4015-8439-870F8C9C1314}"/>
              </a:ext>
            </a:extLst>
          </p:cNvPr>
          <p:cNvSpPr/>
          <p:nvPr/>
        </p:nvSpPr>
        <p:spPr>
          <a:xfrm>
            <a:off x="1049867" y="2809708"/>
            <a:ext cx="1396996" cy="728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85876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78AD-854E-4091-A767-1E7D25F9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0678-1A17-40D4-AAED-109B5D18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type or type member is protected, types or type members within the class and its derived classes can access it.</a:t>
            </a:r>
          </a:p>
          <a:p>
            <a:r>
              <a:rPr lang="en-US" dirty="0"/>
              <a:t>It can be used to share and get data directly from a parent class to any child class, but not to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275559898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E301B"/>
      </a:dk2>
      <a:lt2>
        <a:srgbClr val="F3F1F0"/>
      </a:lt2>
      <a:accent1>
        <a:srgbClr val="25AFC2"/>
      </a:accent1>
      <a:accent2>
        <a:srgbClr val="17B686"/>
      </a:accent2>
      <a:accent3>
        <a:srgbClr val="23B84E"/>
      </a:accent3>
      <a:accent4>
        <a:srgbClr val="2DBB17"/>
      </a:accent4>
      <a:accent5>
        <a:srgbClr val="72B323"/>
      </a:accent5>
      <a:accent6>
        <a:srgbClr val="A2A715"/>
      </a:accent6>
      <a:hlink>
        <a:srgbClr val="C0524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1186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Neue Haas Grotesk Text Pro</vt:lpstr>
      <vt:lpstr>PunchcardVTI</vt:lpstr>
      <vt:lpstr>C# Access Modifiers and Non-Access Modifiers</vt:lpstr>
      <vt:lpstr>What is an access modifier?</vt:lpstr>
      <vt:lpstr>Types of access modifiers</vt:lpstr>
      <vt:lpstr>Public</vt:lpstr>
      <vt:lpstr>Example: Public</vt:lpstr>
      <vt:lpstr>Private</vt:lpstr>
      <vt:lpstr>How to access or modify private data</vt:lpstr>
      <vt:lpstr>Example: Private</vt:lpstr>
      <vt:lpstr>Protected</vt:lpstr>
      <vt:lpstr>Example: Protected</vt:lpstr>
      <vt:lpstr>Internal</vt:lpstr>
      <vt:lpstr>Example: Internal</vt:lpstr>
      <vt:lpstr>Protected Internal</vt:lpstr>
      <vt:lpstr>Example: Protected Internal</vt:lpstr>
      <vt:lpstr>Private Protected</vt:lpstr>
      <vt:lpstr>Example: Private Protected</vt:lpstr>
      <vt:lpstr>What is a non-access modifier?</vt:lpstr>
      <vt:lpstr>Types of non-access modifiers</vt:lpstr>
      <vt:lpstr>Abstract</vt:lpstr>
      <vt:lpstr>Abstract vs Concrete Classes</vt:lpstr>
      <vt:lpstr>Async</vt:lpstr>
      <vt:lpstr>Const and readonly</vt:lpstr>
      <vt:lpstr>Virtual</vt:lpstr>
      <vt:lpstr>Override</vt:lpstr>
      <vt:lpstr>Partial</vt:lpstr>
      <vt:lpstr>Sealed</vt:lpstr>
      <vt:lpstr>Static</vt:lpstr>
      <vt:lpstr>Static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Comparison</dc:title>
  <dc:creator>Jeffrey Wright</dc:creator>
  <cp:lastModifiedBy>Jeffrey Wright</cp:lastModifiedBy>
  <cp:revision>12</cp:revision>
  <dcterms:created xsi:type="dcterms:W3CDTF">2021-10-04T19:07:38Z</dcterms:created>
  <dcterms:modified xsi:type="dcterms:W3CDTF">2021-10-15T15:52:06Z</dcterms:modified>
</cp:coreProperties>
</file>