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64" r:id="rId7"/>
    <p:sldId id="272" r:id="rId8"/>
    <p:sldId id="260" r:id="rId9"/>
    <p:sldId id="270" r:id="rId10"/>
    <p:sldId id="261" r:id="rId11"/>
    <p:sldId id="271" r:id="rId12"/>
    <p:sldId id="266" r:id="rId13"/>
    <p:sldId id="27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32F1-32CB-44CC-A326-23E4332C98BB}"/>
              </a:ext>
            </a:extLst>
          </p:cNvPr>
          <p:cNvSpPr>
            <a:spLocks noGrp="1"/>
          </p:cNvSpPr>
          <p:nvPr>
            <p:ph type="ctrTitle"/>
          </p:nvPr>
        </p:nvSpPr>
        <p:spPr>
          <a:xfrm>
            <a:off x="2692398" y="1871131"/>
            <a:ext cx="6815669" cy="1515533"/>
          </a:xfrm>
        </p:spPr>
        <p:txBody>
          <a:bodyPr/>
          <a:lstStyle/>
          <a:p>
            <a:r>
              <a:rPr lang="en-029" sz="3200" dirty="0"/>
              <a:t>Common Type System (CTS) </a:t>
            </a:r>
            <a:br>
              <a:rPr lang="en-029" sz="3200" dirty="0"/>
            </a:br>
            <a:r>
              <a:rPr lang="en-029" sz="3200" dirty="0"/>
              <a:t>Common Language Specification(CLS) </a:t>
            </a:r>
          </a:p>
        </p:txBody>
      </p:sp>
      <p:sp>
        <p:nvSpPr>
          <p:cNvPr id="3" name="Subtitle 2">
            <a:extLst>
              <a:ext uri="{FF2B5EF4-FFF2-40B4-BE49-F238E27FC236}">
                <a16:creationId xmlns:a16="http://schemas.microsoft.com/office/drawing/2014/main" id="{5FD5325B-2E93-4CA9-AD8B-CF87AD961DAD}"/>
              </a:ext>
            </a:extLst>
          </p:cNvPr>
          <p:cNvSpPr>
            <a:spLocks noGrp="1"/>
          </p:cNvSpPr>
          <p:nvPr>
            <p:ph type="subTitle" idx="1"/>
          </p:nvPr>
        </p:nvSpPr>
        <p:spPr>
          <a:xfrm>
            <a:off x="2272851" y="4937762"/>
            <a:ext cx="3403602" cy="825946"/>
          </a:xfrm>
        </p:spPr>
        <p:txBody>
          <a:bodyPr>
            <a:normAutofit/>
          </a:bodyPr>
          <a:lstStyle/>
          <a:p>
            <a:r>
              <a:rPr lang="en-US" dirty="0"/>
              <a:t>Presenter: Davian Ramsay</a:t>
            </a:r>
            <a:endParaRPr lang="en-029" dirty="0"/>
          </a:p>
        </p:txBody>
      </p:sp>
      <p:pic>
        <p:nvPicPr>
          <p:cNvPr id="5" name="Picture 4">
            <a:extLst>
              <a:ext uri="{FF2B5EF4-FFF2-40B4-BE49-F238E27FC236}">
                <a16:creationId xmlns:a16="http://schemas.microsoft.com/office/drawing/2014/main" id="{B0FE3E5D-1CBF-43CE-9C9E-0F8AC4ECC432}"/>
              </a:ext>
            </a:extLst>
          </p:cNvPr>
          <p:cNvPicPr>
            <a:picLocks noChangeAspect="1"/>
          </p:cNvPicPr>
          <p:nvPr/>
        </p:nvPicPr>
        <p:blipFill>
          <a:blip r:embed="rId2"/>
          <a:stretch>
            <a:fillRect/>
          </a:stretch>
        </p:blipFill>
        <p:spPr>
          <a:xfrm>
            <a:off x="10262795" y="-1"/>
            <a:ext cx="1929205" cy="1929205"/>
          </a:xfrm>
          <a:prstGeom prst="rect">
            <a:avLst/>
          </a:prstGeom>
        </p:spPr>
      </p:pic>
    </p:spTree>
    <p:extLst>
      <p:ext uri="{BB962C8B-B14F-4D97-AF65-F5344CB8AC3E}">
        <p14:creationId xmlns:p14="http://schemas.microsoft.com/office/powerpoint/2010/main" val="47333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875E-9D61-4FB6-B154-860B6951A32B}"/>
              </a:ext>
            </a:extLst>
          </p:cNvPr>
          <p:cNvSpPr>
            <a:spLocks noGrp="1"/>
          </p:cNvSpPr>
          <p:nvPr>
            <p:ph type="title"/>
          </p:nvPr>
        </p:nvSpPr>
        <p:spPr/>
        <p:txBody>
          <a:bodyPr>
            <a:normAutofit fontScale="90000"/>
          </a:bodyPr>
          <a:lstStyle/>
          <a:p>
            <a:r>
              <a:rPr lang="en-US" dirty="0"/>
              <a:t>What does it means for CLS to be a subset of CTS?</a:t>
            </a:r>
            <a:endParaRPr lang="en-029" dirty="0"/>
          </a:p>
        </p:txBody>
      </p:sp>
      <p:sp>
        <p:nvSpPr>
          <p:cNvPr id="3" name="Content Placeholder 2">
            <a:extLst>
              <a:ext uri="{FF2B5EF4-FFF2-40B4-BE49-F238E27FC236}">
                <a16:creationId xmlns:a16="http://schemas.microsoft.com/office/drawing/2014/main" id="{740E1EF3-890D-46AA-82D3-9ABF7FC4B082}"/>
              </a:ext>
            </a:extLst>
          </p:cNvPr>
          <p:cNvSpPr>
            <a:spLocks noGrp="1"/>
          </p:cNvSpPr>
          <p:nvPr>
            <p:ph idx="1"/>
          </p:nvPr>
        </p:nvSpPr>
        <p:spPr/>
        <p:txBody>
          <a:bodyPr>
            <a:normAutofit/>
          </a:bodyPr>
          <a:lstStyle/>
          <a:p>
            <a:r>
              <a:rPr lang="en-US" sz="3200" dirty="0"/>
              <a:t>All rules that apply to CTS should also applies to CLS. </a:t>
            </a:r>
            <a:endParaRPr lang="en-029" sz="3200" dirty="0"/>
          </a:p>
        </p:txBody>
      </p:sp>
    </p:spTree>
    <p:extLst>
      <p:ext uri="{BB962C8B-B14F-4D97-AF65-F5344CB8AC3E}">
        <p14:creationId xmlns:p14="http://schemas.microsoft.com/office/powerpoint/2010/main" val="11691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043A-9874-4741-8C1C-E09A033081E2}"/>
              </a:ext>
            </a:extLst>
          </p:cNvPr>
          <p:cNvSpPr>
            <a:spLocks noGrp="1"/>
          </p:cNvSpPr>
          <p:nvPr>
            <p:ph type="title"/>
          </p:nvPr>
        </p:nvSpPr>
        <p:spPr/>
        <p:txBody>
          <a:bodyPr>
            <a:normAutofit fontScale="90000"/>
          </a:bodyPr>
          <a:lstStyle/>
          <a:p>
            <a:r>
              <a:rPr lang="en-US" dirty="0"/>
              <a:t>How is CLS achieved?</a:t>
            </a:r>
            <a:br>
              <a:rPr lang="en-US" dirty="0"/>
            </a:br>
            <a:r>
              <a:rPr lang="en-US" dirty="0">
                <a:solidFill>
                  <a:srgbClr val="FF0000"/>
                </a:solidFill>
              </a:rPr>
              <a:t>Be CLS compliant!</a:t>
            </a:r>
            <a:endParaRPr lang="en-029" dirty="0">
              <a:solidFill>
                <a:srgbClr val="FF0000"/>
              </a:solidFill>
            </a:endParaRPr>
          </a:p>
        </p:txBody>
      </p:sp>
      <p:sp>
        <p:nvSpPr>
          <p:cNvPr id="3" name="Content Placeholder 2">
            <a:extLst>
              <a:ext uri="{FF2B5EF4-FFF2-40B4-BE49-F238E27FC236}">
                <a16:creationId xmlns:a16="http://schemas.microsoft.com/office/drawing/2014/main" id="{4A2828D1-8D1C-4275-99D4-710A45065003}"/>
              </a:ext>
            </a:extLst>
          </p:cNvPr>
          <p:cNvSpPr>
            <a:spLocks noGrp="1"/>
          </p:cNvSpPr>
          <p:nvPr>
            <p:ph idx="1"/>
          </p:nvPr>
        </p:nvSpPr>
        <p:spPr/>
        <p:txBody>
          <a:bodyPr>
            <a:normAutofit/>
          </a:bodyPr>
          <a:lstStyle/>
          <a:p>
            <a:pPr marL="0" indent="0">
              <a:buNone/>
            </a:pPr>
            <a:r>
              <a:rPr lang="en-US" dirty="0"/>
              <a:t>The following are the basic rules that should be followed when writing a CLS complaint C# code.</a:t>
            </a:r>
          </a:p>
          <a:p>
            <a:pPr marL="0" indent="0">
              <a:buNone/>
            </a:pPr>
            <a:r>
              <a:rPr lang="en-US" dirty="0"/>
              <a:t> </a:t>
            </a:r>
            <a:r>
              <a:rPr lang="en-US" sz="1800" dirty="0"/>
              <a:t>1. Class names and member names should not differ only based on their case. For example we cannot have two methods named </a:t>
            </a:r>
            <a:r>
              <a:rPr lang="en-US" sz="1800" dirty="0" err="1"/>
              <a:t>MyMethod</a:t>
            </a:r>
            <a:r>
              <a:rPr lang="en-US" sz="1800" dirty="0"/>
              <a:t> and MYMETHOD.</a:t>
            </a:r>
          </a:p>
          <a:p>
            <a:pPr marL="0" indent="0">
              <a:buNone/>
            </a:pPr>
            <a:r>
              <a:rPr lang="en-US" sz="1800" dirty="0"/>
              <a:t>2. Only properties and methods may be overloaded, Operators should not be overloaded.</a:t>
            </a:r>
          </a:p>
          <a:p>
            <a:pPr marL="0" indent="0">
              <a:buNone/>
            </a:pPr>
            <a:r>
              <a:rPr lang="en-US" sz="1800" dirty="0"/>
              <a:t>3. All names introduced in a CLS-compliant scope shall be distinct independent of kind, except where the names are identical and resolved via overloading.</a:t>
            </a:r>
          </a:p>
          <a:p>
            <a:pPr marL="0" indent="0">
              <a:buNone/>
            </a:pPr>
            <a:r>
              <a:rPr lang="en-US" sz="1800" dirty="0"/>
              <a:t>4. Global static fields and methods are not CLS-compliant</a:t>
            </a:r>
          </a:p>
          <a:p>
            <a:pPr marL="0" indent="0">
              <a:buNone/>
            </a:pPr>
            <a:endParaRPr lang="en-029" dirty="0"/>
          </a:p>
        </p:txBody>
      </p:sp>
    </p:spTree>
    <p:extLst>
      <p:ext uri="{BB962C8B-B14F-4D97-AF65-F5344CB8AC3E}">
        <p14:creationId xmlns:p14="http://schemas.microsoft.com/office/powerpoint/2010/main" val="57373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950E-64C8-4F85-81E4-E48B08C5F423}"/>
              </a:ext>
            </a:extLst>
          </p:cNvPr>
          <p:cNvSpPr>
            <a:spLocks noGrp="1"/>
          </p:cNvSpPr>
          <p:nvPr>
            <p:ph type="title"/>
          </p:nvPr>
        </p:nvSpPr>
        <p:spPr/>
        <p:txBody>
          <a:bodyPr/>
          <a:lstStyle/>
          <a:p>
            <a:r>
              <a:rPr lang="en-US" dirty="0"/>
              <a:t>Example?</a:t>
            </a:r>
            <a:endParaRPr lang="en-029" dirty="0"/>
          </a:p>
        </p:txBody>
      </p:sp>
      <p:sp>
        <p:nvSpPr>
          <p:cNvPr id="3" name="Content Placeholder 2">
            <a:extLst>
              <a:ext uri="{FF2B5EF4-FFF2-40B4-BE49-F238E27FC236}">
                <a16:creationId xmlns:a16="http://schemas.microsoft.com/office/drawing/2014/main" id="{37FB139D-CB0B-4AC0-AC0D-B62A4D8B9E5C}"/>
              </a:ext>
            </a:extLst>
          </p:cNvPr>
          <p:cNvSpPr>
            <a:spLocks noGrp="1"/>
          </p:cNvSpPr>
          <p:nvPr>
            <p:ph idx="1"/>
          </p:nvPr>
        </p:nvSpPr>
        <p:spPr/>
        <p:txBody>
          <a:bodyPr>
            <a:normAutofit fontScale="92500" lnSpcReduction="10000"/>
          </a:bodyPr>
          <a:lstStyle/>
          <a:p>
            <a:r>
              <a:rPr lang="en-US" dirty="0"/>
              <a:t>We will talk about C# and VB.NET, in C# every statement must have to end with a semicolon. it is also called a statement Terminator, but in VB.NET each statement should not end with a semicolon(;).</a:t>
            </a:r>
          </a:p>
          <a:p>
            <a:pPr marL="0" indent="0">
              <a:buNone/>
            </a:pPr>
            <a:r>
              <a:rPr lang="en-US" b="1" dirty="0" err="1"/>
              <a:t>Expl</a:t>
            </a:r>
            <a:r>
              <a:rPr lang="en-US" dirty="0"/>
              <a:t>:</a:t>
            </a:r>
          </a:p>
          <a:p>
            <a:r>
              <a:rPr lang="en-US" dirty="0"/>
              <a:t>So these syntax rules which you have to follow from language to language differ but CLR can understand all the language Syntax because in .NET each language is converted into one main language called the </a:t>
            </a:r>
            <a:r>
              <a:rPr lang="en-029" b="1" dirty="0"/>
              <a:t>Common Intermediate Language</a:t>
            </a:r>
            <a:r>
              <a:rPr lang="en-029" dirty="0"/>
              <a:t> (</a:t>
            </a:r>
            <a:r>
              <a:rPr lang="en-029" b="1" dirty="0"/>
              <a:t>CIL</a:t>
            </a:r>
            <a:r>
              <a:rPr lang="en-029" dirty="0"/>
              <a:t>)</a:t>
            </a:r>
            <a:r>
              <a:rPr lang="en-US" dirty="0"/>
              <a:t> after compilation and the CIL code is a language specification of CLR.</a:t>
            </a:r>
          </a:p>
          <a:p>
            <a:endParaRPr lang="en-029" dirty="0"/>
          </a:p>
        </p:txBody>
      </p:sp>
    </p:spTree>
    <p:extLst>
      <p:ext uri="{BB962C8B-B14F-4D97-AF65-F5344CB8AC3E}">
        <p14:creationId xmlns:p14="http://schemas.microsoft.com/office/powerpoint/2010/main" val="84954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mon language specification (CLS) :: ITWissen.info">
            <a:extLst>
              <a:ext uri="{FF2B5EF4-FFF2-40B4-BE49-F238E27FC236}">
                <a16:creationId xmlns:a16="http://schemas.microsoft.com/office/drawing/2014/main" id="{6BDF6590-FBDB-49D0-B092-35D2F6442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44" y="1082096"/>
            <a:ext cx="8644711" cy="478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9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6270-9171-4149-9893-0BF9ABDB4199}"/>
              </a:ext>
            </a:extLst>
          </p:cNvPr>
          <p:cNvSpPr>
            <a:spLocks noGrp="1"/>
          </p:cNvSpPr>
          <p:nvPr>
            <p:ph type="title"/>
          </p:nvPr>
        </p:nvSpPr>
        <p:spPr/>
        <p:txBody>
          <a:bodyPr/>
          <a:lstStyle/>
          <a:p>
            <a:r>
              <a:rPr lang="en-US" dirty="0"/>
              <a:t>Questions?</a:t>
            </a:r>
            <a:endParaRPr lang="en-029" dirty="0"/>
          </a:p>
        </p:txBody>
      </p:sp>
      <p:pic>
        <p:nvPicPr>
          <p:cNvPr id="5" name="Content Placeholder 4">
            <a:extLst>
              <a:ext uri="{FF2B5EF4-FFF2-40B4-BE49-F238E27FC236}">
                <a16:creationId xmlns:a16="http://schemas.microsoft.com/office/drawing/2014/main" id="{3B858568-ABA1-409C-A943-E41E90106CF7}"/>
              </a:ext>
            </a:extLst>
          </p:cNvPr>
          <p:cNvPicPr>
            <a:picLocks noGrp="1" noChangeAspect="1"/>
          </p:cNvPicPr>
          <p:nvPr>
            <p:ph idx="1"/>
          </p:nvPr>
        </p:nvPicPr>
        <p:blipFill>
          <a:blip r:embed="rId2"/>
          <a:stretch>
            <a:fillRect/>
          </a:stretch>
        </p:blipFill>
        <p:spPr>
          <a:xfrm>
            <a:off x="3873326" y="2428372"/>
            <a:ext cx="4947945" cy="3710959"/>
          </a:xfrm>
        </p:spPr>
      </p:pic>
    </p:spTree>
    <p:extLst>
      <p:ext uri="{BB962C8B-B14F-4D97-AF65-F5344CB8AC3E}">
        <p14:creationId xmlns:p14="http://schemas.microsoft.com/office/powerpoint/2010/main" val="296141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629A-9DDC-46EE-A2B3-B5FAA24489E7}"/>
              </a:ext>
            </a:extLst>
          </p:cNvPr>
          <p:cNvSpPr>
            <a:spLocks noGrp="1"/>
          </p:cNvSpPr>
          <p:nvPr>
            <p:ph type="title"/>
          </p:nvPr>
        </p:nvSpPr>
        <p:spPr/>
        <p:txBody>
          <a:bodyPr/>
          <a:lstStyle/>
          <a:p>
            <a:r>
              <a:rPr lang="en-US" dirty="0"/>
              <a:t>What is a CTS?</a:t>
            </a:r>
            <a:endParaRPr lang="en-029" dirty="0"/>
          </a:p>
        </p:txBody>
      </p:sp>
      <p:sp>
        <p:nvSpPr>
          <p:cNvPr id="3" name="Content Placeholder 2">
            <a:extLst>
              <a:ext uri="{FF2B5EF4-FFF2-40B4-BE49-F238E27FC236}">
                <a16:creationId xmlns:a16="http://schemas.microsoft.com/office/drawing/2014/main" id="{CA69946D-9145-4BF8-9A0D-38D4DD195F4D}"/>
              </a:ext>
            </a:extLst>
          </p:cNvPr>
          <p:cNvSpPr>
            <a:spLocks noGrp="1"/>
          </p:cNvSpPr>
          <p:nvPr>
            <p:ph idx="1"/>
          </p:nvPr>
        </p:nvSpPr>
        <p:spPr/>
        <p:txBody>
          <a:bodyPr/>
          <a:lstStyle/>
          <a:p>
            <a:r>
              <a:rPr lang="en-US" dirty="0"/>
              <a:t>According to </a:t>
            </a:r>
            <a:r>
              <a:rPr lang="en-US" dirty="0">
                <a:solidFill>
                  <a:srgbClr val="FF0000"/>
                </a:solidFill>
              </a:rPr>
              <a:t>techopedia.com </a:t>
            </a:r>
            <a:r>
              <a:rPr lang="en-US" dirty="0"/>
              <a:t>, Common Type System (CTS) is a standard for defining and using data types in the .NET framework. CTS defines a collection of data types, which are used and managed by the run time to facilitate cross-language integration.</a:t>
            </a:r>
            <a:endParaRPr lang="en-029" dirty="0"/>
          </a:p>
        </p:txBody>
      </p:sp>
    </p:spTree>
    <p:extLst>
      <p:ext uri="{BB962C8B-B14F-4D97-AF65-F5344CB8AC3E}">
        <p14:creationId xmlns:p14="http://schemas.microsoft.com/office/powerpoint/2010/main" val="4949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A8E-94DA-4CDA-AB76-A5D4DED3D3C5}"/>
              </a:ext>
            </a:extLst>
          </p:cNvPr>
          <p:cNvSpPr>
            <a:spLocks noGrp="1"/>
          </p:cNvSpPr>
          <p:nvPr>
            <p:ph type="title"/>
          </p:nvPr>
        </p:nvSpPr>
        <p:spPr/>
        <p:txBody>
          <a:bodyPr/>
          <a:lstStyle/>
          <a:p>
            <a:r>
              <a:rPr lang="en-US" dirty="0"/>
              <a:t>What is a CTS cont’d</a:t>
            </a:r>
            <a:endParaRPr lang="en-029" dirty="0"/>
          </a:p>
        </p:txBody>
      </p:sp>
      <p:sp>
        <p:nvSpPr>
          <p:cNvPr id="3" name="Content Placeholder 2">
            <a:extLst>
              <a:ext uri="{FF2B5EF4-FFF2-40B4-BE49-F238E27FC236}">
                <a16:creationId xmlns:a16="http://schemas.microsoft.com/office/drawing/2014/main" id="{ECB7EC94-1856-4508-B6A3-1C5E667705A4}"/>
              </a:ext>
            </a:extLst>
          </p:cNvPr>
          <p:cNvSpPr>
            <a:spLocks noGrp="1"/>
          </p:cNvSpPr>
          <p:nvPr>
            <p:ph idx="1"/>
          </p:nvPr>
        </p:nvSpPr>
        <p:spPr/>
        <p:txBody>
          <a:bodyPr>
            <a:normAutofit/>
          </a:bodyPr>
          <a:lstStyle/>
          <a:p>
            <a:r>
              <a:rPr lang="en-US" dirty="0"/>
              <a:t>The CTS is in-charge of several things, some includes: </a:t>
            </a:r>
          </a:p>
          <a:p>
            <a:pPr marL="0" indent="0">
              <a:buNone/>
            </a:pPr>
            <a:endParaRPr lang="en-US" dirty="0"/>
          </a:p>
          <a:p>
            <a:pPr marL="457200" indent="-457200">
              <a:buAutoNum type="arabicPeriod"/>
            </a:pPr>
            <a:r>
              <a:rPr lang="en-US" sz="1800" dirty="0"/>
              <a:t>Provides the framework for cross-language execution. </a:t>
            </a:r>
          </a:p>
          <a:p>
            <a:pPr marL="457200" indent="-457200">
              <a:buAutoNum type="arabicPeriod"/>
            </a:pPr>
            <a:r>
              <a:rPr lang="en-US" sz="1800" dirty="0"/>
              <a:t>Provides a library for the common basic primitive data types used across languages (int, bool, char). </a:t>
            </a:r>
          </a:p>
          <a:p>
            <a:pPr marL="457200" indent="-457200">
              <a:buFont typeface="Arial"/>
              <a:buAutoNum type="arabicPeriod"/>
            </a:pPr>
            <a:r>
              <a:rPr lang="en-US" sz="1800" dirty="0"/>
              <a:t>Provides the set of rules all languages in the .NET framework must follow when it comes on to types. </a:t>
            </a:r>
          </a:p>
          <a:p>
            <a:pPr marL="0" indent="0">
              <a:buNone/>
            </a:pPr>
            <a:endParaRPr lang="en-US" sz="1800" dirty="0"/>
          </a:p>
        </p:txBody>
      </p:sp>
    </p:spTree>
    <p:extLst>
      <p:ext uri="{BB962C8B-B14F-4D97-AF65-F5344CB8AC3E}">
        <p14:creationId xmlns:p14="http://schemas.microsoft.com/office/powerpoint/2010/main" val="338788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F659-746B-4710-AFC9-D6542D93BAE6}"/>
              </a:ext>
            </a:extLst>
          </p:cNvPr>
          <p:cNvSpPr>
            <a:spLocks noGrp="1"/>
          </p:cNvSpPr>
          <p:nvPr>
            <p:ph type="title"/>
          </p:nvPr>
        </p:nvSpPr>
        <p:spPr/>
        <p:txBody>
          <a:bodyPr>
            <a:normAutofit/>
          </a:bodyPr>
          <a:lstStyle/>
          <a:p>
            <a:r>
              <a:rPr lang="en-US" dirty="0"/>
              <a:t>What are the types supported by CTS?</a:t>
            </a:r>
            <a:endParaRPr lang="en-029" dirty="0"/>
          </a:p>
        </p:txBody>
      </p:sp>
      <p:sp>
        <p:nvSpPr>
          <p:cNvPr id="3" name="Content Placeholder 2">
            <a:extLst>
              <a:ext uri="{FF2B5EF4-FFF2-40B4-BE49-F238E27FC236}">
                <a16:creationId xmlns:a16="http://schemas.microsoft.com/office/drawing/2014/main" id="{05B5724C-066F-4278-9727-714D681BA55C}"/>
              </a:ext>
            </a:extLst>
          </p:cNvPr>
          <p:cNvSpPr>
            <a:spLocks noGrp="1"/>
          </p:cNvSpPr>
          <p:nvPr>
            <p:ph idx="1"/>
          </p:nvPr>
        </p:nvSpPr>
        <p:spPr/>
        <p:txBody>
          <a:bodyPr/>
          <a:lstStyle/>
          <a:p>
            <a:r>
              <a:rPr lang="en-US" dirty="0"/>
              <a:t>CTS defines two main kinds of types that are supported, these are: </a:t>
            </a:r>
          </a:p>
          <a:p>
            <a:endParaRPr lang="en-US" dirty="0"/>
          </a:p>
          <a:p>
            <a:pPr marL="457200" indent="-457200">
              <a:buAutoNum type="arabicPeriod"/>
            </a:pPr>
            <a:r>
              <a:rPr lang="en-US" dirty="0"/>
              <a:t>Value Types : </a:t>
            </a:r>
            <a:r>
              <a:rPr lang="en-US" sz="2000" dirty="0"/>
              <a:t>Stores its content in memory allocated on the stack. Ex. (int, bool, float) </a:t>
            </a:r>
          </a:p>
          <a:p>
            <a:pPr marL="457200" indent="-457200">
              <a:buAutoNum type="arabicPeriod"/>
            </a:pPr>
            <a:endParaRPr lang="en-US" dirty="0"/>
          </a:p>
          <a:p>
            <a:pPr marL="457200" indent="-457200">
              <a:buAutoNum type="arabicPeriod"/>
            </a:pPr>
            <a:r>
              <a:rPr lang="en-US" dirty="0"/>
              <a:t>Reference Types: </a:t>
            </a:r>
            <a:r>
              <a:rPr lang="en-US" sz="2000" dirty="0"/>
              <a:t>Store a reference (address) to the object which are allocated on the heap. Reference types include: (String, Class, Arrays(</a:t>
            </a:r>
            <a:r>
              <a:rPr lang="en-US" sz="2000" dirty="0">
                <a:solidFill>
                  <a:srgbClr val="FF0000"/>
                </a:solidFill>
              </a:rPr>
              <a:t>even if their elements are value types</a:t>
            </a:r>
            <a:r>
              <a:rPr lang="en-US" sz="2000" dirty="0"/>
              <a:t>))</a:t>
            </a:r>
            <a:endParaRPr lang="en-029" sz="2000" dirty="0"/>
          </a:p>
        </p:txBody>
      </p:sp>
    </p:spTree>
    <p:extLst>
      <p:ext uri="{BB962C8B-B14F-4D97-AF65-F5344CB8AC3E}">
        <p14:creationId xmlns:p14="http://schemas.microsoft.com/office/powerpoint/2010/main" val="13309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F195-BB0E-480C-8E5A-D756820678F1}"/>
              </a:ext>
            </a:extLst>
          </p:cNvPr>
          <p:cNvSpPr>
            <a:spLocks noGrp="1"/>
          </p:cNvSpPr>
          <p:nvPr>
            <p:ph type="title"/>
          </p:nvPr>
        </p:nvSpPr>
        <p:spPr/>
        <p:txBody>
          <a:bodyPr/>
          <a:lstStyle/>
          <a:p>
            <a:r>
              <a:rPr lang="en-US" dirty="0"/>
              <a:t>Graphical Representation</a:t>
            </a:r>
            <a:endParaRPr lang="en-029" dirty="0"/>
          </a:p>
        </p:txBody>
      </p:sp>
      <p:pic>
        <p:nvPicPr>
          <p:cNvPr id="1026" name="Picture 2" descr="difference between value type and reference type">
            <a:extLst>
              <a:ext uri="{FF2B5EF4-FFF2-40B4-BE49-F238E27FC236}">
                <a16:creationId xmlns:a16="http://schemas.microsoft.com/office/drawing/2014/main" id="{7355844A-C244-4D07-82FA-72806F7960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088" y="2550473"/>
            <a:ext cx="7859229" cy="35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97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FF7E-F24E-4FD1-A9C4-270ACB2DAAAF}"/>
              </a:ext>
            </a:extLst>
          </p:cNvPr>
          <p:cNvSpPr>
            <a:spLocks noGrp="1"/>
          </p:cNvSpPr>
          <p:nvPr>
            <p:ph type="title"/>
          </p:nvPr>
        </p:nvSpPr>
        <p:spPr/>
        <p:txBody>
          <a:bodyPr/>
          <a:lstStyle/>
          <a:p>
            <a:r>
              <a:rPr lang="en-US" dirty="0"/>
              <a:t>Examples</a:t>
            </a:r>
            <a:endParaRPr lang="en-029" dirty="0"/>
          </a:p>
        </p:txBody>
      </p:sp>
      <p:sp>
        <p:nvSpPr>
          <p:cNvPr id="3" name="Content Placeholder 2">
            <a:extLst>
              <a:ext uri="{FF2B5EF4-FFF2-40B4-BE49-F238E27FC236}">
                <a16:creationId xmlns:a16="http://schemas.microsoft.com/office/drawing/2014/main" id="{BE0B2399-8F24-45BB-8ECC-73BC05E2AAC1}"/>
              </a:ext>
            </a:extLst>
          </p:cNvPr>
          <p:cNvSpPr>
            <a:spLocks noGrp="1"/>
          </p:cNvSpPr>
          <p:nvPr>
            <p:ph idx="1"/>
          </p:nvPr>
        </p:nvSpPr>
        <p:spPr>
          <a:xfrm>
            <a:off x="1295401" y="2556932"/>
            <a:ext cx="9601196" cy="3318936"/>
          </a:xfrm>
        </p:spPr>
        <p:txBody>
          <a:bodyPr/>
          <a:lstStyle/>
          <a:p>
            <a:r>
              <a:rPr lang="en-US" dirty="0"/>
              <a:t>C# has int Data Type and </a:t>
            </a:r>
            <a:r>
              <a:rPr lang="en-US" dirty="0" err="1"/>
              <a:t>VB.Net</a:t>
            </a:r>
            <a:r>
              <a:rPr lang="en-US" dirty="0"/>
              <a:t> has Integer Data Type. Hence a variable declared as int in C# or Integer in vb.net, after compilation they both use the same structure Int32 from CTS.</a:t>
            </a:r>
          </a:p>
          <a:p>
            <a:endParaRPr lang="en-029" dirty="0"/>
          </a:p>
        </p:txBody>
      </p:sp>
    </p:spTree>
    <p:extLst>
      <p:ext uri="{BB962C8B-B14F-4D97-AF65-F5344CB8AC3E}">
        <p14:creationId xmlns:p14="http://schemas.microsoft.com/office/powerpoint/2010/main" val="376279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CTS And CLS In .NET">
            <a:extLst>
              <a:ext uri="{FF2B5EF4-FFF2-40B4-BE49-F238E27FC236}">
                <a16:creationId xmlns:a16="http://schemas.microsoft.com/office/drawing/2014/main" id="{89439C66-D603-4CBB-A539-BFE27584B1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9119" y="857090"/>
            <a:ext cx="7468674" cy="548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6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06D7-8E4F-47C3-AD3E-97F44429D5B3}"/>
              </a:ext>
            </a:extLst>
          </p:cNvPr>
          <p:cNvSpPr>
            <a:spLocks noGrp="1"/>
          </p:cNvSpPr>
          <p:nvPr>
            <p:ph type="title"/>
          </p:nvPr>
        </p:nvSpPr>
        <p:spPr/>
        <p:txBody>
          <a:bodyPr/>
          <a:lstStyle/>
          <a:p>
            <a:r>
              <a:rPr lang="en-US" dirty="0"/>
              <a:t>What is CLS?</a:t>
            </a:r>
            <a:endParaRPr lang="en-029" dirty="0"/>
          </a:p>
        </p:txBody>
      </p:sp>
      <p:sp>
        <p:nvSpPr>
          <p:cNvPr id="3" name="Content Placeholder 2">
            <a:extLst>
              <a:ext uri="{FF2B5EF4-FFF2-40B4-BE49-F238E27FC236}">
                <a16:creationId xmlns:a16="http://schemas.microsoft.com/office/drawing/2014/main" id="{0AA35DAC-6171-477D-84A4-BC0420B5AAAE}"/>
              </a:ext>
            </a:extLst>
          </p:cNvPr>
          <p:cNvSpPr>
            <a:spLocks noGrp="1"/>
          </p:cNvSpPr>
          <p:nvPr>
            <p:ph idx="1"/>
          </p:nvPr>
        </p:nvSpPr>
        <p:spPr/>
        <p:txBody>
          <a:bodyPr/>
          <a:lstStyle/>
          <a:p>
            <a:r>
              <a:rPr lang="en-US" dirty="0"/>
              <a:t>Common Language Specification (CLS) is a </a:t>
            </a:r>
            <a:r>
              <a:rPr lang="en-US" sz="3600" b="1" dirty="0"/>
              <a:t>subset</a:t>
            </a:r>
            <a:r>
              <a:rPr lang="en-US" dirty="0"/>
              <a:t> of CTS. According to </a:t>
            </a:r>
            <a:r>
              <a:rPr lang="en-US" dirty="0">
                <a:solidFill>
                  <a:srgbClr val="FF0000"/>
                </a:solidFill>
              </a:rPr>
              <a:t>c-sharpecorner.com. </a:t>
            </a:r>
            <a:r>
              <a:rPr lang="en-US" dirty="0">
                <a:solidFill>
                  <a:schemeClr val="tx1"/>
                </a:solidFill>
              </a:rPr>
              <a:t>CLS is a set of rules and restrictions that every language must follow that runs on the .NET framework. Simply put, CLS enables cross-language integration and interoperability by providing the ‘recipe’ needed for any language on the .NET framework. </a:t>
            </a:r>
            <a:endParaRPr lang="en-029" dirty="0">
              <a:solidFill>
                <a:srgbClr val="FF0000"/>
              </a:solidFill>
            </a:endParaRPr>
          </a:p>
        </p:txBody>
      </p:sp>
    </p:spTree>
    <p:extLst>
      <p:ext uri="{BB962C8B-B14F-4D97-AF65-F5344CB8AC3E}">
        <p14:creationId xmlns:p14="http://schemas.microsoft.com/office/powerpoint/2010/main" val="25704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A1B4-F99C-4359-94AA-B760B334BE53}"/>
              </a:ext>
            </a:extLst>
          </p:cNvPr>
          <p:cNvSpPr>
            <a:spLocks noGrp="1"/>
          </p:cNvSpPr>
          <p:nvPr>
            <p:ph type="title"/>
          </p:nvPr>
        </p:nvSpPr>
        <p:spPr/>
        <p:txBody>
          <a:bodyPr/>
          <a:lstStyle/>
          <a:p>
            <a:r>
              <a:rPr lang="en-US" dirty="0"/>
              <a:t>What is CLS cont’d</a:t>
            </a:r>
            <a:endParaRPr lang="en-029" dirty="0"/>
          </a:p>
        </p:txBody>
      </p:sp>
      <p:sp>
        <p:nvSpPr>
          <p:cNvPr id="3" name="Content Placeholder 2">
            <a:extLst>
              <a:ext uri="{FF2B5EF4-FFF2-40B4-BE49-F238E27FC236}">
                <a16:creationId xmlns:a16="http://schemas.microsoft.com/office/drawing/2014/main" id="{9D33048D-CE5F-45CB-B9A2-F275BBFB674B}"/>
              </a:ext>
            </a:extLst>
          </p:cNvPr>
          <p:cNvSpPr>
            <a:spLocks noGrp="1"/>
          </p:cNvSpPr>
          <p:nvPr>
            <p:ph idx="1"/>
          </p:nvPr>
        </p:nvSpPr>
        <p:spPr/>
        <p:txBody>
          <a:bodyPr/>
          <a:lstStyle/>
          <a:p>
            <a:r>
              <a:rPr lang="en-US" dirty="0"/>
              <a:t>CLS represents the guidelines to the compiler of a language, which targets the .NET Framework. CLS-compliant code is the code exposed and expressed in CLS form. (</a:t>
            </a:r>
            <a:r>
              <a:rPr lang="en-US" dirty="0" err="1"/>
              <a:t>MSdocs</a:t>
            </a:r>
            <a:r>
              <a:rPr lang="en-US" dirty="0"/>
              <a:t>) Even though various .NET languages differ in their syntactic rules, their compilers generate the </a:t>
            </a:r>
            <a:r>
              <a:rPr lang="en-US" b="1" dirty="0"/>
              <a:t>Common Intermediate Language</a:t>
            </a:r>
            <a:r>
              <a:rPr lang="en-US" dirty="0"/>
              <a:t> instructions, which are executed by CLR</a:t>
            </a:r>
            <a:endParaRPr lang="en-029" dirty="0"/>
          </a:p>
        </p:txBody>
      </p:sp>
    </p:spTree>
    <p:extLst>
      <p:ext uri="{BB962C8B-B14F-4D97-AF65-F5344CB8AC3E}">
        <p14:creationId xmlns:p14="http://schemas.microsoft.com/office/powerpoint/2010/main" val="1411614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187</TotalTime>
  <Words>638</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Common Type System (CTS)  Common Language Specification(CLS) </vt:lpstr>
      <vt:lpstr>What is a CTS?</vt:lpstr>
      <vt:lpstr>What is a CTS cont’d</vt:lpstr>
      <vt:lpstr>What are the types supported by CTS?</vt:lpstr>
      <vt:lpstr>Graphical Representation</vt:lpstr>
      <vt:lpstr>Examples</vt:lpstr>
      <vt:lpstr>PowerPoint Presentation</vt:lpstr>
      <vt:lpstr>What is CLS?</vt:lpstr>
      <vt:lpstr>What is CLS cont’d</vt:lpstr>
      <vt:lpstr>What does it means for CLS to be a subset of CTS?</vt:lpstr>
      <vt:lpstr>How is CLS achieved? Be CLS compliant!</vt:lpstr>
      <vt:lpstr>Example?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Type System (CTS)  Common Language Specification(CLS) </dc:title>
  <dc:creator>Davian Ramsay</dc:creator>
  <cp:lastModifiedBy>Davian Ramsay</cp:lastModifiedBy>
  <cp:revision>25</cp:revision>
  <dcterms:created xsi:type="dcterms:W3CDTF">2021-10-10T19:11:58Z</dcterms:created>
  <dcterms:modified xsi:type="dcterms:W3CDTF">2021-10-12T16:13:48Z</dcterms:modified>
</cp:coreProperties>
</file>