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8" r:id="rId5"/>
    <p:sldId id="269" r:id="rId6"/>
    <p:sldId id="274" r:id="rId7"/>
    <p:sldId id="268" r:id="rId8"/>
    <p:sldId id="262" r:id="rId9"/>
    <p:sldId id="270" r:id="rId10"/>
    <p:sldId id="265" r:id="rId11"/>
    <p:sldId id="271" r:id="rId12"/>
    <p:sldId id="272"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楊力鑌" initials="楊力鑌" lastIdx="1" clrIdx="0">
    <p:extLst>
      <p:ext uri="{19B8F6BF-5375-455C-9EA6-DF929625EA0E}">
        <p15:presenceInfo xmlns:p15="http://schemas.microsoft.com/office/powerpoint/2012/main" userId="楊力鑌"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319661-674F-86AA-D123-80B9BEADF381}" v="1001" dt="2021-05-09T09:55:46.561"/>
    <p1510:client id="{5EFC2157-BEAA-7261-FA60-2221004D4600}" v="77" dt="2021-05-10T08:27:40.362"/>
    <p1510:client id="{9FD7B8E1-D8B5-4022-88C8-355D2D206B25}" v="1104" dt="2021-05-10T08:32:00.454"/>
    <p1510:client id="{B5C02951-8F72-0FFE-CADF-9EA0C655E4B3}" v="151" dt="2021-05-09T10:19:54.277"/>
    <p1510:client id="{CF300B53-56AB-40A1-8D24-9D9703326BFE}" v="5" dt="2021-05-09T16:36:12.606"/>
    <p1510:client id="{CF78C69F-5075-0000-99B3-A8F8BA6E4384}" v="94" dt="2021-05-10T08:29:26.352"/>
    <p1510:client id="{E78E3838-42BC-44AC-C986-994AE94228E9}" v="115" vWet="116" dt="2021-05-09T14:58:42.136"/>
    <p1510:client id="{EC65F7C9-C3AD-569A-1C1E-1319227B8149}" v="14" vWet="15" dt="2021-05-09T16:04:55.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819" autoAdjust="0"/>
  </p:normalViewPr>
  <p:slideViewPr>
    <p:cSldViewPr snapToGrid="0">
      <p:cViewPr varScale="1">
        <p:scale>
          <a:sx n="64" d="100"/>
          <a:sy n="64" d="100"/>
        </p:scale>
        <p:origin x="1426" y="67"/>
      </p:cViewPr>
      <p:guideLst/>
    </p:cSldViewPr>
  </p:slideViewPr>
  <p:notesTextViewPr>
    <p:cViewPr>
      <p:scale>
        <a:sx n="1" d="1"/>
        <a:sy n="1" d="1"/>
      </p:scale>
      <p:origin x="0" y="0"/>
    </p:cViewPr>
  </p:notesTextViewPr>
  <p:notesViewPr>
    <p:cSldViewPr snapToGrid="0">
      <p:cViewPr varScale="1">
        <p:scale>
          <a:sx n="69" d="100"/>
          <a:sy n="69" d="100"/>
        </p:scale>
        <p:origin x="308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微軟正黑體" panose="020B0604030504040204" pitchFamily="34" charset="-120"/>
                <a:ea typeface="微軟正黑體" panose="020B0604030504040204" pitchFamily="34" charset="-120"/>
                <a:cs typeface="+mn-cs"/>
              </a:defRPr>
            </a:pPr>
            <a:r>
              <a:rPr lang="en-US"/>
              <a:t>Histogram</a:t>
            </a:r>
            <a:endParaRPr lang="zh-TW"/>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微軟正黑體" panose="020B0604030504040204" pitchFamily="34" charset="-120"/>
              <a:ea typeface="微軟正黑體" panose="020B0604030504040204" pitchFamily="34" charset="-120"/>
              <a:cs typeface="+mn-cs"/>
            </a:defRPr>
          </a:pPr>
          <a:endParaRPr lang="zh-TW"/>
        </a:p>
      </c:txPr>
    </c:title>
    <c:autoTitleDeleted val="0"/>
    <c:plotArea>
      <c:layout/>
      <c:barChart>
        <c:barDir val="col"/>
        <c:grouping val="percentStacked"/>
        <c:varyColors val="0"/>
        <c:ser>
          <c:idx val="0"/>
          <c:order val="0"/>
          <c:tx>
            <c:strRef>
              <c:f>工作表1!$E$3</c:f>
              <c:strCache>
                <c:ptCount val="1"/>
                <c:pt idx="0">
                  <c:v>春</c:v>
                </c:pt>
              </c:strCache>
            </c:strRef>
          </c:tx>
          <c:spPr>
            <a:pattFill prst="narHorz">
              <a:fgClr>
                <a:schemeClr val="accent1">
                  <a:shade val="76000"/>
                </a:schemeClr>
              </a:fgClr>
              <a:bgClr>
                <a:schemeClr val="accent1">
                  <a:shade val="76000"/>
                  <a:lumMod val="20000"/>
                  <a:lumOff val="80000"/>
                </a:schemeClr>
              </a:bgClr>
            </a:pattFill>
            <a:ln>
              <a:noFill/>
            </a:ln>
            <a:effectLst>
              <a:innerShdw blurRad="114300">
                <a:schemeClr val="accent1">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工作表1!$E$4:$E$6</c:f>
              <c:numCache>
                <c:formatCode>General</c:formatCode>
                <c:ptCount val="3"/>
                <c:pt idx="0">
                  <c:v>300</c:v>
                </c:pt>
              </c:numCache>
            </c:numRef>
          </c:val>
          <c:extLst>
            <c:ext xmlns:c16="http://schemas.microsoft.com/office/drawing/2014/chart" uri="{C3380CC4-5D6E-409C-BE32-E72D297353CC}">
              <c16:uniqueId val="{00000000-CD5E-4F0E-B495-B1F71FE1493B}"/>
            </c:ext>
          </c:extLst>
        </c:ser>
        <c:ser>
          <c:idx val="1"/>
          <c:order val="1"/>
          <c:tx>
            <c:strRef>
              <c:f>工作表1!$F$3</c:f>
              <c:strCache>
                <c:ptCount val="1"/>
                <c:pt idx="0">
                  <c:v>夏</c:v>
                </c:pt>
              </c:strCache>
            </c:strRef>
          </c:tx>
          <c:spPr>
            <a:pattFill prst="narHorz">
              <a:fgClr>
                <a:schemeClr val="accent2">
                  <a:shade val="76000"/>
                </a:schemeClr>
              </a:fgClr>
              <a:bgClr>
                <a:schemeClr val="accent2">
                  <a:shade val="76000"/>
                  <a:lumMod val="20000"/>
                  <a:lumOff val="80000"/>
                </a:schemeClr>
              </a:bgClr>
            </a:pattFill>
            <a:ln>
              <a:noFill/>
            </a:ln>
            <a:effectLst>
              <a:innerShdw blurRad="114300">
                <a:schemeClr val="accent2">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工作表1!$F$4:$F$6</c:f>
              <c:numCache>
                <c:formatCode>General</c:formatCode>
                <c:ptCount val="3"/>
                <c:pt idx="0">
                  <c:v>500</c:v>
                </c:pt>
              </c:numCache>
            </c:numRef>
          </c:val>
          <c:extLst>
            <c:ext xmlns:c16="http://schemas.microsoft.com/office/drawing/2014/chart" uri="{C3380CC4-5D6E-409C-BE32-E72D297353CC}">
              <c16:uniqueId val="{00000001-CD5E-4F0E-B495-B1F71FE1493B}"/>
            </c:ext>
          </c:extLst>
        </c:ser>
        <c:ser>
          <c:idx val="2"/>
          <c:order val="2"/>
          <c:tx>
            <c:strRef>
              <c:f>工作表1!$G$3</c:f>
              <c:strCache>
                <c:ptCount val="1"/>
                <c:pt idx="0">
                  <c:v>秋</c:v>
                </c:pt>
              </c:strCache>
            </c:strRef>
          </c:tx>
          <c:spPr>
            <a:pattFill prst="narHorz">
              <a:fgClr>
                <a:schemeClr val="accent3">
                  <a:shade val="76000"/>
                </a:schemeClr>
              </a:fgClr>
              <a:bgClr>
                <a:schemeClr val="accent3">
                  <a:shade val="76000"/>
                  <a:lumMod val="20000"/>
                  <a:lumOff val="80000"/>
                </a:schemeClr>
              </a:bgClr>
            </a:pattFill>
            <a:ln>
              <a:noFill/>
            </a:ln>
            <a:effectLst>
              <a:innerShdw blurRad="114300">
                <a:schemeClr val="accent3">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工作表1!$G$4:$G$6</c:f>
              <c:numCache>
                <c:formatCode>General</c:formatCode>
                <c:ptCount val="3"/>
                <c:pt idx="0">
                  <c:v>200</c:v>
                </c:pt>
              </c:numCache>
            </c:numRef>
          </c:val>
          <c:extLst>
            <c:ext xmlns:c16="http://schemas.microsoft.com/office/drawing/2014/chart" uri="{C3380CC4-5D6E-409C-BE32-E72D297353CC}">
              <c16:uniqueId val="{00000002-CD5E-4F0E-B495-B1F71FE1493B}"/>
            </c:ext>
          </c:extLst>
        </c:ser>
        <c:ser>
          <c:idx val="3"/>
          <c:order val="3"/>
          <c:tx>
            <c:strRef>
              <c:f>工作表1!$H$3</c:f>
              <c:strCache>
                <c:ptCount val="1"/>
                <c:pt idx="0">
                  <c:v>冬</c:v>
                </c:pt>
              </c:strCache>
            </c:strRef>
          </c:tx>
          <c:spPr>
            <a:pattFill prst="narHorz">
              <a:fgClr>
                <a:schemeClr val="accent4">
                  <a:shade val="76000"/>
                </a:schemeClr>
              </a:fgClr>
              <a:bgClr>
                <a:schemeClr val="accent4">
                  <a:shade val="76000"/>
                  <a:lumMod val="20000"/>
                  <a:lumOff val="80000"/>
                </a:schemeClr>
              </a:bgClr>
            </a:pattFill>
            <a:ln>
              <a:noFill/>
            </a:ln>
            <a:effectLst>
              <a:innerShdw blurRad="114300">
                <a:schemeClr val="accent4">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工作表1!$H$4:$H$6</c:f>
              <c:numCache>
                <c:formatCode>General</c:formatCode>
                <c:ptCount val="3"/>
                <c:pt idx="0">
                  <c:v>500</c:v>
                </c:pt>
              </c:numCache>
            </c:numRef>
          </c:val>
          <c:extLst>
            <c:ext xmlns:c16="http://schemas.microsoft.com/office/drawing/2014/chart" uri="{C3380CC4-5D6E-409C-BE32-E72D297353CC}">
              <c16:uniqueId val="{00000003-CD5E-4F0E-B495-B1F71FE1493B}"/>
            </c:ext>
          </c:extLst>
        </c:ser>
        <c:ser>
          <c:idx val="4"/>
          <c:order val="4"/>
          <c:tx>
            <c:strRef>
              <c:f>工作表1!$I$3</c:f>
              <c:strCache>
                <c:ptCount val="1"/>
                <c:pt idx="0">
                  <c:v>男</c:v>
                </c:pt>
              </c:strCache>
            </c:strRef>
          </c:tx>
          <c:spPr>
            <a:pattFill prst="narHorz">
              <a:fgClr>
                <a:schemeClr val="accent5">
                  <a:shade val="76000"/>
                </a:schemeClr>
              </a:fgClr>
              <a:bgClr>
                <a:schemeClr val="accent5">
                  <a:shade val="76000"/>
                  <a:lumMod val="20000"/>
                  <a:lumOff val="80000"/>
                </a:schemeClr>
              </a:bgClr>
            </a:pattFill>
            <a:ln>
              <a:noFill/>
            </a:ln>
            <a:effectLst>
              <a:innerShdw blurRad="114300">
                <a:schemeClr val="accent5">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工作表1!$I$4:$I$6</c:f>
              <c:numCache>
                <c:formatCode>General</c:formatCode>
                <c:ptCount val="3"/>
                <c:pt idx="1">
                  <c:v>800</c:v>
                </c:pt>
              </c:numCache>
            </c:numRef>
          </c:val>
          <c:extLst>
            <c:ext xmlns:c16="http://schemas.microsoft.com/office/drawing/2014/chart" uri="{C3380CC4-5D6E-409C-BE32-E72D297353CC}">
              <c16:uniqueId val="{00000004-CD5E-4F0E-B495-B1F71FE1493B}"/>
            </c:ext>
          </c:extLst>
        </c:ser>
        <c:ser>
          <c:idx val="5"/>
          <c:order val="5"/>
          <c:tx>
            <c:strRef>
              <c:f>工作表1!$J$3</c:f>
              <c:strCache>
                <c:ptCount val="1"/>
                <c:pt idx="0">
                  <c:v>女</c:v>
                </c:pt>
              </c:strCache>
            </c:strRef>
          </c:tx>
          <c:spPr>
            <a:pattFill prst="narHorz">
              <a:fgClr>
                <a:schemeClr val="accent6">
                  <a:shade val="76000"/>
                </a:schemeClr>
              </a:fgClr>
              <a:bgClr>
                <a:schemeClr val="accent6">
                  <a:shade val="76000"/>
                  <a:lumMod val="20000"/>
                  <a:lumOff val="80000"/>
                </a:schemeClr>
              </a:bgClr>
            </a:pattFill>
            <a:ln>
              <a:noFill/>
            </a:ln>
            <a:effectLst>
              <a:innerShdw blurRad="114300">
                <a:schemeClr val="accent6">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工作表1!$J$4:$J$6</c:f>
              <c:numCache>
                <c:formatCode>General</c:formatCode>
                <c:ptCount val="3"/>
                <c:pt idx="1">
                  <c:v>700</c:v>
                </c:pt>
              </c:numCache>
            </c:numRef>
          </c:val>
          <c:extLst>
            <c:ext xmlns:c16="http://schemas.microsoft.com/office/drawing/2014/chart" uri="{C3380CC4-5D6E-409C-BE32-E72D297353CC}">
              <c16:uniqueId val="{00000005-CD5E-4F0E-B495-B1F71FE1493B}"/>
            </c:ext>
          </c:extLst>
        </c:ser>
        <c:ser>
          <c:idx val="6"/>
          <c:order val="6"/>
          <c:tx>
            <c:strRef>
              <c:f>工作表1!$K$3</c:f>
              <c:strCache>
                <c:ptCount val="1"/>
                <c:pt idx="0">
                  <c:v>&lt; 20</c:v>
                </c:pt>
              </c:strCache>
            </c:strRef>
          </c:tx>
          <c:spPr>
            <a:pattFill prst="narHorz">
              <a:fgClr>
                <a:schemeClr val="accent1">
                  <a:tint val="77000"/>
                </a:schemeClr>
              </a:fgClr>
              <a:bgClr>
                <a:schemeClr val="accent1">
                  <a:tint val="77000"/>
                  <a:lumMod val="20000"/>
                  <a:lumOff val="80000"/>
                </a:schemeClr>
              </a:bgClr>
            </a:pattFill>
            <a:ln>
              <a:noFill/>
            </a:ln>
            <a:effectLst>
              <a:innerShdw blurRad="114300">
                <a:schemeClr val="accent1">
                  <a:tint val="77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工作表1!$K$4:$K$6</c:f>
              <c:numCache>
                <c:formatCode>General</c:formatCode>
                <c:ptCount val="3"/>
                <c:pt idx="2">
                  <c:v>700</c:v>
                </c:pt>
              </c:numCache>
            </c:numRef>
          </c:val>
          <c:extLst>
            <c:ext xmlns:c16="http://schemas.microsoft.com/office/drawing/2014/chart" uri="{C3380CC4-5D6E-409C-BE32-E72D297353CC}">
              <c16:uniqueId val="{00000006-CD5E-4F0E-B495-B1F71FE1493B}"/>
            </c:ext>
          </c:extLst>
        </c:ser>
        <c:ser>
          <c:idx val="7"/>
          <c:order val="7"/>
          <c:tx>
            <c:strRef>
              <c:f>工作表1!$L$3</c:f>
              <c:strCache>
                <c:ptCount val="1"/>
                <c:pt idx="0">
                  <c:v>21-60</c:v>
                </c:pt>
              </c:strCache>
            </c:strRef>
          </c:tx>
          <c:spPr>
            <a:pattFill prst="narHorz">
              <a:fgClr>
                <a:schemeClr val="accent2">
                  <a:tint val="77000"/>
                </a:schemeClr>
              </a:fgClr>
              <a:bgClr>
                <a:schemeClr val="accent2">
                  <a:tint val="77000"/>
                  <a:lumMod val="20000"/>
                  <a:lumOff val="80000"/>
                </a:schemeClr>
              </a:bgClr>
            </a:pattFill>
            <a:ln>
              <a:noFill/>
            </a:ln>
            <a:effectLst>
              <a:innerShdw blurRad="114300">
                <a:schemeClr val="accent2">
                  <a:tint val="77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工作表1!$L$4:$L$6</c:f>
              <c:numCache>
                <c:formatCode>General</c:formatCode>
                <c:ptCount val="3"/>
                <c:pt idx="2">
                  <c:v>200</c:v>
                </c:pt>
              </c:numCache>
            </c:numRef>
          </c:val>
          <c:extLst>
            <c:ext xmlns:c16="http://schemas.microsoft.com/office/drawing/2014/chart" uri="{C3380CC4-5D6E-409C-BE32-E72D297353CC}">
              <c16:uniqueId val="{00000007-CD5E-4F0E-B495-B1F71FE1493B}"/>
            </c:ext>
          </c:extLst>
        </c:ser>
        <c:ser>
          <c:idx val="8"/>
          <c:order val="8"/>
          <c:tx>
            <c:strRef>
              <c:f>工作表1!$M$3</c:f>
              <c:strCache>
                <c:ptCount val="1"/>
                <c:pt idx="0">
                  <c:v>&gt; 60</c:v>
                </c:pt>
              </c:strCache>
            </c:strRef>
          </c:tx>
          <c:spPr>
            <a:pattFill prst="narHorz">
              <a:fgClr>
                <a:schemeClr val="accent3">
                  <a:tint val="77000"/>
                </a:schemeClr>
              </a:fgClr>
              <a:bgClr>
                <a:schemeClr val="accent3">
                  <a:tint val="77000"/>
                  <a:lumMod val="20000"/>
                  <a:lumOff val="80000"/>
                </a:schemeClr>
              </a:bgClr>
            </a:pattFill>
            <a:ln>
              <a:noFill/>
            </a:ln>
            <a:effectLst>
              <a:innerShdw blurRad="114300">
                <a:schemeClr val="accent3">
                  <a:tint val="77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工作表1!$M$4:$M$6</c:f>
              <c:numCache>
                <c:formatCode>General</c:formatCode>
                <c:ptCount val="3"/>
                <c:pt idx="2">
                  <c:v>600</c:v>
                </c:pt>
              </c:numCache>
            </c:numRef>
          </c:val>
          <c:extLst>
            <c:ext xmlns:c16="http://schemas.microsoft.com/office/drawing/2014/chart" uri="{C3380CC4-5D6E-409C-BE32-E72D297353CC}">
              <c16:uniqueId val="{00000008-CD5E-4F0E-B495-B1F71FE1493B}"/>
            </c:ext>
          </c:extLst>
        </c:ser>
        <c:dLbls>
          <c:dLblPos val="ctr"/>
          <c:showLegendKey val="0"/>
          <c:showVal val="1"/>
          <c:showCatName val="0"/>
          <c:showSerName val="0"/>
          <c:showPercent val="0"/>
          <c:showBubbleSize val="0"/>
        </c:dLbls>
        <c:gapWidth val="150"/>
        <c:overlap val="100"/>
        <c:axId val="580001064"/>
        <c:axId val="580002704"/>
      </c:barChart>
      <c:catAx>
        <c:axId val="58000106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580002704"/>
        <c:crosses val="autoZero"/>
        <c:auto val="1"/>
        <c:lblAlgn val="ctr"/>
        <c:lblOffset val="100"/>
        <c:noMultiLvlLbl val="0"/>
      </c:catAx>
      <c:valAx>
        <c:axId val="580002704"/>
        <c:scaling>
          <c:orientation val="minMax"/>
        </c:scaling>
        <c:delete val="0"/>
        <c:axPos val="l"/>
        <c:majorGridlines>
          <c:spPr>
            <a:ln>
              <a:solidFill>
                <a:schemeClr val="tx1">
                  <a:lumMod val="15000"/>
                  <a:lumOff val="85000"/>
                </a:schemeClr>
              </a:solidFill>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5800010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微軟正黑體" panose="020B0604030504040204" pitchFamily="34" charset="-120"/>
          <a:ea typeface="微軟正黑體" panose="020B0604030504040204" pitchFamily="34" charset="-120"/>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9E5815-E6AF-4868-89CC-63B5EA303CA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2ED615E-CEB0-4548-8644-343E96CCDBED}">
      <dgm:prSet/>
      <dgm:spPr/>
      <dgm:t>
        <a:bodyPr/>
        <a:lstStyle/>
        <a:p>
          <a:pPr>
            <a:lnSpc>
              <a:spcPct val="100000"/>
            </a:lnSpc>
          </a:pPr>
          <a:r>
            <a:rPr lang="en-US"/>
            <a:t>Get Relevant Database</a:t>
          </a:r>
        </a:p>
      </dgm:t>
    </dgm:pt>
    <dgm:pt modelId="{14C1C65C-2E5C-4396-83BB-135A42D801A1}" type="parTrans" cxnId="{E13EBEBD-698D-47DF-902A-B17CDBECECC1}">
      <dgm:prSet/>
      <dgm:spPr/>
      <dgm:t>
        <a:bodyPr/>
        <a:lstStyle/>
        <a:p>
          <a:endParaRPr lang="en-US"/>
        </a:p>
      </dgm:t>
    </dgm:pt>
    <dgm:pt modelId="{2CBA8E1A-4BB8-4E97-B92E-8A587A85F742}" type="sibTrans" cxnId="{E13EBEBD-698D-47DF-902A-B17CDBECECC1}">
      <dgm:prSet/>
      <dgm:spPr/>
      <dgm:t>
        <a:bodyPr/>
        <a:lstStyle/>
        <a:p>
          <a:endParaRPr lang="en-US"/>
        </a:p>
      </dgm:t>
    </dgm:pt>
    <dgm:pt modelId="{26716227-B79F-4E65-81FA-2EDDC650EC0E}">
      <dgm:prSet/>
      <dgm:spPr/>
      <dgm:t>
        <a:bodyPr/>
        <a:lstStyle/>
        <a:p>
          <a:pPr>
            <a:lnSpc>
              <a:spcPct val="100000"/>
            </a:lnSpc>
          </a:pPr>
          <a:r>
            <a:rPr lang="en-US"/>
            <a:t>Owner Communication</a:t>
          </a:r>
        </a:p>
      </dgm:t>
    </dgm:pt>
    <dgm:pt modelId="{961042DB-4713-4D63-9CE3-29ECC39854FE}" type="parTrans" cxnId="{98D44787-EA04-4D31-B931-31736E0AE959}">
      <dgm:prSet/>
      <dgm:spPr/>
      <dgm:t>
        <a:bodyPr/>
        <a:lstStyle/>
        <a:p>
          <a:endParaRPr lang="en-US"/>
        </a:p>
      </dgm:t>
    </dgm:pt>
    <dgm:pt modelId="{C79D6025-9338-4233-B5A9-908A552CA47F}" type="sibTrans" cxnId="{98D44787-EA04-4D31-B931-31736E0AE959}">
      <dgm:prSet/>
      <dgm:spPr/>
      <dgm:t>
        <a:bodyPr/>
        <a:lstStyle/>
        <a:p>
          <a:endParaRPr lang="en-US"/>
        </a:p>
      </dgm:t>
    </dgm:pt>
    <dgm:pt modelId="{D66C3DEF-A3BE-4301-B974-C8C062CEC6E2}">
      <dgm:prSet/>
      <dgm:spPr/>
      <dgm:t>
        <a:bodyPr/>
        <a:lstStyle/>
        <a:p>
          <a:pPr>
            <a:lnSpc>
              <a:spcPct val="100000"/>
            </a:lnSpc>
          </a:pPr>
          <a:r>
            <a:rPr lang="en-US" dirty="0" err="1"/>
            <a:t>CDA</a:t>
          </a:r>
          <a:r>
            <a:rPr lang="en-US" dirty="0"/>
            <a:t> (2017, 2018, 2019)</a:t>
          </a:r>
        </a:p>
      </dgm:t>
    </dgm:pt>
    <dgm:pt modelId="{6DEBB039-166C-4721-ADDA-591010B500A0}" type="parTrans" cxnId="{808FC921-7A91-49CA-AEF4-54D7B43F8E9C}">
      <dgm:prSet/>
      <dgm:spPr/>
      <dgm:t>
        <a:bodyPr/>
        <a:lstStyle/>
        <a:p>
          <a:endParaRPr lang="en-US"/>
        </a:p>
      </dgm:t>
    </dgm:pt>
    <dgm:pt modelId="{C1366D2A-94E5-41B8-9724-9131287AC622}" type="sibTrans" cxnId="{808FC921-7A91-49CA-AEF4-54D7B43F8E9C}">
      <dgm:prSet/>
      <dgm:spPr/>
      <dgm:t>
        <a:bodyPr/>
        <a:lstStyle/>
        <a:p>
          <a:endParaRPr lang="en-US"/>
        </a:p>
      </dgm:t>
    </dgm:pt>
    <dgm:pt modelId="{4CD7D684-C79C-4FE8-ACB4-D155BFB20E5E}">
      <dgm:prSet/>
      <dgm:spPr/>
      <dgm:t>
        <a:bodyPr/>
        <a:lstStyle/>
        <a:p>
          <a:pPr>
            <a:lnSpc>
              <a:spcPct val="100000"/>
            </a:lnSpc>
          </a:pPr>
          <a:r>
            <a:rPr lang="en-US" dirty="0"/>
            <a:t>Merge Database</a:t>
          </a:r>
        </a:p>
      </dgm:t>
    </dgm:pt>
    <dgm:pt modelId="{D57DA5D3-A409-4216-9703-A8DE59014948}" type="parTrans" cxnId="{32502DDB-EFA0-473C-A18D-BE4100B3D1AB}">
      <dgm:prSet/>
      <dgm:spPr/>
      <dgm:t>
        <a:bodyPr/>
        <a:lstStyle/>
        <a:p>
          <a:endParaRPr lang="en-US"/>
        </a:p>
      </dgm:t>
    </dgm:pt>
    <dgm:pt modelId="{E5511A41-9FDA-467A-A46C-F098728FAAD2}" type="sibTrans" cxnId="{32502DDB-EFA0-473C-A18D-BE4100B3D1AB}">
      <dgm:prSet/>
      <dgm:spPr/>
      <dgm:t>
        <a:bodyPr/>
        <a:lstStyle/>
        <a:p>
          <a:endParaRPr lang="en-US"/>
        </a:p>
      </dgm:t>
    </dgm:pt>
    <dgm:pt modelId="{C415DC98-152C-4E79-AF09-D47B314D2EC1}">
      <dgm:prSet/>
      <dgm:spPr/>
      <dgm:t>
        <a:bodyPr/>
        <a:lstStyle/>
        <a:p>
          <a:pPr>
            <a:lnSpc>
              <a:spcPct val="100000"/>
            </a:lnSpc>
          </a:pPr>
          <a:r>
            <a:rPr lang="en-US" dirty="0"/>
            <a:t>Python (</a:t>
          </a:r>
          <a:r>
            <a:rPr lang="zh-TW" dirty="0"/>
            <a:t>保單號碼 </a:t>
          </a:r>
          <a:r>
            <a:rPr lang="en-US" dirty="0"/>
            <a:t>+</a:t>
          </a:r>
          <a:r>
            <a:rPr lang="zh-TW" dirty="0"/>
            <a:t> 理賠紀錄</a:t>
          </a:r>
          <a:r>
            <a:rPr lang="en-US" dirty="0"/>
            <a:t>)</a:t>
          </a:r>
        </a:p>
      </dgm:t>
    </dgm:pt>
    <dgm:pt modelId="{6CF696B7-CC21-4581-A567-AD644C00F14C}" type="parTrans" cxnId="{B178846A-B458-4F94-A718-4414D40F9792}">
      <dgm:prSet/>
      <dgm:spPr/>
      <dgm:t>
        <a:bodyPr/>
        <a:lstStyle/>
        <a:p>
          <a:endParaRPr lang="en-US"/>
        </a:p>
      </dgm:t>
    </dgm:pt>
    <dgm:pt modelId="{8E5C4EF2-9917-4962-BBE1-94ED2892CFE4}" type="sibTrans" cxnId="{B178846A-B458-4F94-A718-4414D40F9792}">
      <dgm:prSet/>
      <dgm:spPr/>
      <dgm:t>
        <a:bodyPr/>
        <a:lstStyle/>
        <a:p>
          <a:endParaRPr lang="en-US"/>
        </a:p>
      </dgm:t>
    </dgm:pt>
    <dgm:pt modelId="{80AFC9D6-2904-4F4F-9DC1-712666F26BC7}">
      <dgm:prSet/>
      <dgm:spPr/>
      <dgm:t>
        <a:bodyPr/>
        <a:lstStyle/>
        <a:p>
          <a:pPr>
            <a:lnSpc>
              <a:spcPct val="100000"/>
            </a:lnSpc>
          </a:pPr>
          <a:r>
            <a:rPr lang="en-US" dirty="0"/>
            <a:t>1</a:t>
          </a:r>
          <a:r>
            <a:rPr lang="en-US" baseline="30000" dirty="0"/>
            <a:t>st</a:t>
          </a:r>
          <a:r>
            <a:rPr lang="en-US" dirty="0"/>
            <a:t> Valid Variable Determination</a:t>
          </a:r>
        </a:p>
      </dgm:t>
    </dgm:pt>
    <dgm:pt modelId="{8FF1AAA4-3E68-471C-A2C9-20ED2C06B45D}" type="parTrans" cxnId="{D1A9A31B-DF2B-4426-955A-8422E8403613}">
      <dgm:prSet/>
      <dgm:spPr/>
      <dgm:t>
        <a:bodyPr/>
        <a:lstStyle/>
        <a:p>
          <a:endParaRPr lang="en-US"/>
        </a:p>
      </dgm:t>
    </dgm:pt>
    <dgm:pt modelId="{30D24EFC-16F9-4AFA-A242-259D494B8838}" type="sibTrans" cxnId="{D1A9A31B-DF2B-4426-955A-8422E8403613}">
      <dgm:prSet/>
      <dgm:spPr/>
      <dgm:t>
        <a:bodyPr/>
        <a:lstStyle/>
        <a:p>
          <a:endParaRPr lang="en-US"/>
        </a:p>
      </dgm:t>
    </dgm:pt>
    <dgm:pt modelId="{322C7EE3-38E7-4620-A559-22EF01B459DB}">
      <dgm:prSet/>
      <dgm:spPr/>
      <dgm:t>
        <a:bodyPr/>
        <a:lstStyle/>
        <a:p>
          <a:pPr>
            <a:lnSpc>
              <a:spcPct val="100000"/>
            </a:lnSpc>
          </a:pPr>
          <a:r>
            <a:rPr lang="en-US" dirty="0"/>
            <a:t>Logistic Regression Analysis</a:t>
          </a:r>
        </a:p>
      </dgm:t>
    </dgm:pt>
    <dgm:pt modelId="{1BE7F43E-61A8-4CBA-9D37-6F43786A66A7}" type="parTrans" cxnId="{926501B0-8759-4AB5-958A-DA1893CA0C27}">
      <dgm:prSet/>
      <dgm:spPr/>
      <dgm:t>
        <a:bodyPr/>
        <a:lstStyle/>
        <a:p>
          <a:endParaRPr lang="en-US"/>
        </a:p>
      </dgm:t>
    </dgm:pt>
    <dgm:pt modelId="{436A4508-E12D-4E66-918F-A967F46B93A9}" type="sibTrans" cxnId="{926501B0-8759-4AB5-958A-DA1893CA0C27}">
      <dgm:prSet/>
      <dgm:spPr/>
      <dgm:t>
        <a:bodyPr/>
        <a:lstStyle/>
        <a:p>
          <a:endParaRPr lang="en-US"/>
        </a:p>
      </dgm:t>
    </dgm:pt>
    <dgm:pt modelId="{790B08CF-473A-4412-819A-19CFF9E7C72B}">
      <dgm:prSet/>
      <dgm:spPr/>
      <dgm:t>
        <a:bodyPr/>
        <a:lstStyle/>
        <a:p>
          <a:pPr>
            <a:lnSpc>
              <a:spcPct val="100000"/>
            </a:lnSpc>
          </a:pPr>
          <a:r>
            <a:rPr lang="en-US" dirty="0"/>
            <a:t>Confirm the correlation between variables and results</a:t>
          </a:r>
        </a:p>
      </dgm:t>
    </dgm:pt>
    <dgm:pt modelId="{560EB561-2601-4D6F-8848-D6F45D9FC257}" type="parTrans" cxnId="{17917859-0583-4E49-8FBE-9AD512B4D548}">
      <dgm:prSet/>
      <dgm:spPr/>
      <dgm:t>
        <a:bodyPr/>
        <a:lstStyle/>
        <a:p>
          <a:endParaRPr lang="en-US"/>
        </a:p>
      </dgm:t>
    </dgm:pt>
    <dgm:pt modelId="{E3FECFEA-C0A6-47A8-95C8-7AE6F4D1013F}" type="sibTrans" cxnId="{17917859-0583-4E49-8FBE-9AD512B4D548}">
      <dgm:prSet/>
      <dgm:spPr/>
      <dgm:t>
        <a:bodyPr/>
        <a:lstStyle/>
        <a:p>
          <a:endParaRPr lang="en-US"/>
        </a:p>
      </dgm:t>
    </dgm:pt>
    <dgm:pt modelId="{13CC21D8-88DD-48E3-8966-E4BF42C10A3B}">
      <dgm:prSet/>
      <dgm:spPr/>
      <dgm:t>
        <a:bodyPr/>
        <a:lstStyle/>
        <a:p>
          <a:pPr>
            <a:lnSpc>
              <a:spcPct val="100000"/>
            </a:lnSpc>
          </a:pPr>
          <a:r>
            <a:rPr lang="en-US" dirty="0"/>
            <a:t>Model Established</a:t>
          </a:r>
        </a:p>
      </dgm:t>
    </dgm:pt>
    <dgm:pt modelId="{56E563FA-F229-4B89-A4A1-537AC823F6C7}" type="parTrans" cxnId="{94CBE796-6EA0-4787-AB06-9B4CEC6C2D43}">
      <dgm:prSet/>
      <dgm:spPr/>
      <dgm:t>
        <a:bodyPr/>
        <a:lstStyle/>
        <a:p>
          <a:endParaRPr lang="en-US"/>
        </a:p>
      </dgm:t>
    </dgm:pt>
    <dgm:pt modelId="{01EB2B24-12AE-45B3-875A-8450B94FE10E}" type="sibTrans" cxnId="{94CBE796-6EA0-4787-AB06-9B4CEC6C2D43}">
      <dgm:prSet/>
      <dgm:spPr/>
      <dgm:t>
        <a:bodyPr/>
        <a:lstStyle/>
        <a:p>
          <a:endParaRPr lang="en-US"/>
        </a:p>
      </dgm:t>
    </dgm:pt>
    <dgm:pt modelId="{D5E9607F-9AC5-4CA9-B346-E6C22F658E10}">
      <dgm:prSet/>
      <dgm:spPr/>
      <dgm:t>
        <a:bodyPr/>
        <a:lstStyle/>
        <a:p>
          <a:pPr>
            <a:lnSpc>
              <a:spcPct val="100000"/>
            </a:lnSpc>
          </a:pPr>
          <a:r>
            <a:rPr lang="en-US" altLang="zh-TW"/>
            <a:t>2</a:t>
          </a:r>
          <a:r>
            <a:rPr lang="en-US" altLang="zh-TW" baseline="30000"/>
            <a:t>nd</a:t>
          </a:r>
          <a:r>
            <a:rPr lang="en-US" altLang="zh-TW"/>
            <a:t> Valid Variable Determination</a:t>
          </a:r>
          <a:endParaRPr lang="en-US" dirty="0"/>
        </a:p>
      </dgm:t>
    </dgm:pt>
    <dgm:pt modelId="{ABE0EB2B-7691-4CA0-881A-47FB9DA2EAFF}" type="parTrans" cxnId="{CEC002AD-1370-4EA7-B2A5-2CC14BA75539}">
      <dgm:prSet/>
      <dgm:spPr/>
      <dgm:t>
        <a:bodyPr/>
        <a:lstStyle/>
        <a:p>
          <a:endParaRPr lang="zh-TW" altLang="en-US"/>
        </a:p>
      </dgm:t>
    </dgm:pt>
    <dgm:pt modelId="{9ED94383-B5DD-4AA2-850D-91F08899AA05}" type="sibTrans" cxnId="{CEC002AD-1370-4EA7-B2A5-2CC14BA75539}">
      <dgm:prSet/>
      <dgm:spPr/>
      <dgm:t>
        <a:bodyPr/>
        <a:lstStyle/>
        <a:p>
          <a:endParaRPr lang="zh-TW" altLang="en-US"/>
        </a:p>
      </dgm:t>
    </dgm:pt>
    <dgm:pt modelId="{D768A240-C414-4557-9F75-BFBE4FA40B10}">
      <dgm:prSet/>
      <dgm:spPr/>
      <dgm:t>
        <a:bodyPr/>
        <a:lstStyle/>
        <a:p>
          <a:pPr>
            <a:lnSpc>
              <a:spcPct val="100000"/>
            </a:lnSpc>
          </a:pPr>
          <a:r>
            <a:rPr lang="en-US" altLang="zh-TW" dirty="0"/>
            <a:t>Validation &amp; Double Blind Test</a:t>
          </a:r>
          <a:endParaRPr lang="zh-TW" altLang="en-US" dirty="0"/>
        </a:p>
      </dgm:t>
    </dgm:pt>
    <dgm:pt modelId="{63EDC4BB-2F33-48B4-958C-1EC9F1A58D7B}" type="parTrans" cxnId="{1E3545AC-A8FF-4079-B5BE-3C4D45F4F4EE}">
      <dgm:prSet/>
      <dgm:spPr/>
      <dgm:t>
        <a:bodyPr/>
        <a:lstStyle/>
        <a:p>
          <a:endParaRPr lang="zh-TW" altLang="en-US"/>
        </a:p>
      </dgm:t>
    </dgm:pt>
    <dgm:pt modelId="{734B5685-FCF8-48FD-A025-8F1499D481BF}" type="sibTrans" cxnId="{1E3545AC-A8FF-4079-B5BE-3C4D45F4F4EE}">
      <dgm:prSet/>
      <dgm:spPr/>
      <dgm:t>
        <a:bodyPr/>
        <a:lstStyle/>
        <a:p>
          <a:endParaRPr lang="zh-TW" altLang="en-US"/>
        </a:p>
      </dgm:t>
    </dgm:pt>
    <dgm:pt modelId="{51ECCE0C-FFAA-4F15-93BB-5CFBFC95B6AF}" type="pres">
      <dgm:prSet presAssocID="{EF9E5815-E6AF-4868-89CC-63B5EA303CA2}" presName="root" presStyleCnt="0">
        <dgm:presLayoutVars>
          <dgm:dir/>
          <dgm:resizeHandles val="exact"/>
        </dgm:presLayoutVars>
      </dgm:prSet>
      <dgm:spPr/>
    </dgm:pt>
    <dgm:pt modelId="{1C84E2EA-D898-4625-AAB1-65819346CD4E}" type="pres">
      <dgm:prSet presAssocID="{22ED615E-CEB0-4548-8644-343E96CCDBED}" presName="compNode" presStyleCnt="0"/>
      <dgm:spPr/>
    </dgm:pt>
    <dgm:pt modelId="{FAB91141-9600-450A-89E4-891338099D24}" type="pres">
      <dgm:prSet presAssocID="{22ED615E-CEB0-4548-8644-343E96CCDBED}" presName="bgRect" presStyleLbl="bgShp" presStyleIdx="0" presStyleCnt="4"/>
      <dgm:spPr/>
    </dgm:pt>
    <dgm:pt modelId="{96512CDB-CDD3-4EB8-AA14-BF991A439968}" type="pres">
      <dgm:prSet presAssocID="{22ED615E-CEB0-4548-8644-343E96CCDBE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資料庫"/>
        </a:ext>
      </dgm:extLst>
    </dgm:pt>
    <dgm:pt modelId="{10453B8B-2F4B-4CDA-9E49-D9FB686C86E5}" type="pres">
      <dgm:prSet presAssocID="{22ED615E-CEB0-4548-8644-343E96CCDBED}" presName="spaceRect" presStyleCnt="0"/>
      <dgm:spPr/>
    </dgm:pt>
    <dgm:pt modelId="{28B3D07C-E4B6-4FA1-850C-B055D571BDED}" type="pres">
      <dgm:prSet presAssocID="{22ED615E-CEB0-4548-8644-343E96CCDBED}" presName="parTx" presStyleLbl="revTx" presStyleIdx="0" presStyleCnt="8">
        <dgm:presLayoutVars>
          <dgm:chMax val="0"/>
          <dgm:chPref val="0"/>
        </dgm:presLayoutVars>
      </dgm:prSet>
      <dgm:spPr/>
    </dgm:pt>
    <dgm:pt modelId="{A9CAE59F-679D-4A6D-B948-121B1B04D2AF}" type="pres">
      <dgm:prSet presAssocID="{22ED615E-CEB0-4548-8644-343E96CCDBED}" presName="desTx" presStyleLbl="revTx" presStyleIdx="1" presStyleCnt="8">
        <dgm:presLayoutVars/>
      </dgm:prSet>
      <dgm:spPr/>
    </dgm:pt>
    <dgm:pt modelId="{C9C6A894-11D9-48BD-9B07-5090AD650BA5}" type="pres">
      <dgm:prSet presAssocID="{2CBA8E1A-4BB8-4E97-B92E-8A587A85F742}" presName="sibTrans" presStyleCnt="0"/>
      <dgm:spPr/>
    </dgm:pt>
    <dgm:pt modelId="{1541A740-EE7D-42CA-B8BA-B25678A70504}" type="pres">
      <dgm:prSet presAssocID="{4CD7D684-C79C-4FE8-ACB4-D155BFB20E5E}" presName="compNode" presStyleCnt="0"/>
      <dgm:spPr/>
    </dgm:pt>
    <dgm:pt modelId="{894B0FBF-9EB9-4061-89EE-EB2C7A12004B}" type="pres">
      <dgm:prSet presAssocID="{4CD7D684-C79C-4FE8-ACB4-D155BFB20E5E}" presName="bgRect" presStyleLbl="bgShp" presStyleIdx="1" presStyleCnt="4" custLinFactNeighborX="2458" custLinFactNeighborY="-5117"/>
      <dgm:spPr/>
    </dgm:pt>
    <dgm:pt modelId="{D7C6BC9A-1602-46DC-9A07-856132CB362D}" type="pres">
      <dgm:prSet presAssocID="{4CD7D684-C79C-4FE8-ACB4-D155BFB20E5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流程圖"/>
        </a:ext>
      </dgm:extLst>
    </dgm:pt>
    <dgm:pt modelId="{CFBB6509-78D0-482C-9E2B-41E9841922FB}" type="pres">
      <dgm:prSet presAssocID="{4CD7D684-C79C-4FE8-ACB4-D155BFB20E5E}" presName="spaceRect" presStyleCnt="0"/>
      <dgm:spPr/>
    </dgm:pt>
    <dgm:pt modelId="{C985A954-D6FF-4B86-9784-E48CA38CDBCC}" type="pres">
      <dgm:prSet presAssocID="{4CD7D684-C79C-4FE8-ACB4-D155BFB20E5E}" presName="parTx" presStyleLbl="revTx" presStyleIdx="2" presStyleCnt="8">
        <dgm:presLayoutVars>
          <dgm:chMax val="0"/>
          <dgm:chPref val="0"/>
        </dgm:presLayoutVars>
      </dgm:prSet>
      <dgm:spPr/>
    </dgm:pt>
    <dgm:pt modelId="{FD3025EB-6815-412E-BD5E-323E4C52ED8E}" type="pres">
      <dgm:prSet presAssocID="{4CD7D684-C79C-4FE8-ACB4-D155BFB20E5E}" presName="desTx" presStyleLbl="revTx" presStyleIdx="3" presStyleCnt="8">
        <dgm:presLayoutVars/>
      </dgm:prSet>
      <dgm:spPr/>
    </dgm:pt>
    <dgm:pt modelId="{CAA7CA0A-2E18-44B1-B4D9-588A6024F9D3}" type="pres">
      <dgm:prSet presAssocID="{E5511A41-9FDA-467A-A46C-F098728FAAD2}" presName="sibTrans" presStyleCnt="0"/>
      <dgm:spPr/>
    </dgm:pt>
    <dgm:pt modelId="{F38126F9-7A8E-4E3A-BF8A-B0B2FBB81692}" type="pres">
      <dgm:prSet presAssocID="{322C7EE3-38E7-4620-A559-22EF01B459DB}" presName="compNode" presStyleCnt="0"/>
      <dgm:spPr/>
    </dgm:pt>
    <dgm:pt modelId="{9899D394-8CC0-43FD-BDBF-AF50397859D7}" type="pres">
      <dgm:prSet presAssocID="{322C7EE3-38E7-4620-A559-22EF01B459DB}" presName="bgRect" presStyleLbl="bgShp" presStyleIdx="2" presStyleCnt="4"/>
      <dgm:spPr/>
    </dgm:pt>
    <dgm:pt modelId="{9BD8FB86-17D1-48C9-AC47-C9CA88949D97}" type="pres">
      <dgm:prSet presAssocID="{322C7EE3-38E7-4620-A559-22EF01B459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核取記號"/>
        </a:ext>
      </dgm:extLst>
    </dgm:pt>
    <dgm:pt modelId="{AA84FF4D-B65C-46C6-8420-80E6354DCFB7}" type="pres">
      <dgm:prSet presAssocID="{322C7EE3-38E7-4620-A559-22EF01B459DB}" presName="spaceRect" presStyleCnt="0"/>
      <dgm:spPr/>
    </dgm:pt>
    <dgm:pt modelId="{38B43C4E-B6FE-4626-8DD4-1369BA719751}" type="pres">
      <dgm:prSet presAssocID="{322C7EE3-38E7-4620-A559-22EF01B459DB}" presName="parTx" presStyleLbl="revTx" presStyleIdx="4" presStyleCnt="8">
        <dgm:presLayoutVars>
          <dgm:chMax val="0"/>
          <dgm:chPref val="0"/>
        </dgm:presLayoutVars>
      </dgm:prSet>
      <dgm:spPr/>
    </dgm:pt>
    <dgm:pt modelId="{AFCA2CDF-1B45-4F9A-A8EB-E43959F7C9FF}" type="pres">
      <dgm:prSet presAssocID="{322C7EE3-38E7-4620-A559-22EF01B459DB}" presName="desTx" presStyleLbl="revTx" presStyleIdx="5" presStyleCnt="8">
        <dgm:presLayoutVars/>
      </dgm:prSet>
      <dgm:spPr/>
    </dgm:pt>
    <dgm:pt modelId="{03E45BAC-5B55-41C2-817A-41E50D9865AA}" type="pres">
      <dgm:prSet presAssocID="{436A4508-E12D-4E66-918F-A967F46B93A9}" presName="sibTrans" presStyleCnt="0"/>
      <dgm:spPr/>
    </dgm:pt>
    <dgm:pt modelId="{3476CA03-09DC-4564-8D91-B4035AF37239}" type="pres">
      <dgm:prSet presAssocID="{13CC21D8-88DD-48E3-8966-E4BF42C10A3B}" presName="compNode" presStyleCnt="0"/>
      <dgm:spPr/>
    </dgm:pt>
    <dgm:pt modelId="{86D8E5E2-70F2-46B3-B036-0880B7E73F03}" type="pres">
      <dgm:prSet presAssocID="{13CC21D8-88DD-48E3-8966-E4BF42C10A3B}" presName="bgRect" presStyleLbl="bgShp" presStyleIdx="3" presStyleCnt="4"/>
      <dgm:spPr/>
    </dgm:pt>
    <dgm:pt modelId="{44D1E122-058D-497C-9922-60CC186207AA}" type="pres">
      <dgm:prSet presAssocID="{13CC21D8-88DD-48E3-8966-E4BF42C10A3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使用者"/>
        </a:ext>
      </dgm:extLst>
    </dgm:pt>
    <dgm:pt modelId="{C2CBAA71-9919-4321-B73E-A4A7F368B7DC}" type="pres">
      <dgm:prSet presAssocID="{13CC21D8-88DD-48E3-8966-E4BF42C10A3B}" presName="spaceRect" presStyleCnt="0"/>
      <dgm:spPr/>
    </dgm:pt>
    <dgm:pt modelId="{7DDB9E23-C4F1-4FD1-80C5-24394FF907CA}" type="pres">
      <dgm:prSet presAssocID="{13CC21D8-88DD-48E3-8966-E4BF42C10A3B}" presName="parTx" presStyleLbl="revTx" presStyleIdx="6" presStyleCnt="8">
        <dgm:presLayoutVars>
          <dgm:chMax val="0"/>
          <dgm:chPref val="0"/>
        </dgm:presLayoutVars>
      </dgm:prSet>
      <dgm:spPr/>
    </dgm:pt>
    <dgm:pt modelId="{9E2065E3-930C-440D-822B-88067D9BB5EB}" type="pres">
      <dgm:prSet presAssocID="{13CC21D8-88DD-48E3-8966-E4BF42C10A3B}" presName="desTx" presStyleLbl="revTx" presStyleIdx="7" presStyleCnt="8">
        <dgm:presLayoutVars/>
      </dgm:prSet>
      <dgm:spPr/>
    </dgm:pt>
  </dgm:ptLst>
  <dgm:cxnLst>
    <dgm:cxn modelId="{D1A9A31B-DF2B-4426-955A-8422E8403613}" srcId="{4CD7D684-C79C-4FE8-ACB4-D155BFB20E5E}" destId="{80AFC9D6-2904-4F4F-9DC1-712666F26BC7}" srcOrd="1" destOrd="0" parTransId="{8FF1AAA4-3E68-471C-A2C9-20ED2C06B45D}" sibTransId="{30D24EFC-16F9-4AFA-A242-259D494B8838}"/>
    <dgm:cxn modelId="{535F731D-8153-4AF6-87B4-8ED2596C7ADC}" type="presOf" srcId="{EF9E5815-E6AF-4868-89CC-63B5EA303CA2}" destId="{51ECCE0C-FFAA-4F15-93BB-5CFBFC95B6AF}" srcOrd="0" destOrd="0" presId="urn:microsoft.com/office/officeart/2018/2/layout/IconVerticalSolidList"/>
    <dgm:cxn modelId="{C4211F20-4430-4738-A05C-FCCC1B866E6A}" type="presOf" srcId="{C415DC98-152C-4E79-AF09-D47B314D2EC1}" destId="{FD3025EB-6815-412E-BD5E-323E4C52ED8E}" srcOrd="0" destOrd="0" presId="urn:microsoft.com/office/officeart/2018/2/layout/IconVerticalSolidList"/>
    <dgm:cxn modelId="{6C402221-F75E-4D1D-A602-939163E57A50}" type="presOf" srcId="{790B08CF-473A-4412-819A-19CFF9E7C72B}" destId="{AFCA2CDF-1B45-4F9A-A8EB-E43959F7C9FF}" srcOrd="0" destOrd="0" presId="urn:microsoft.com/office/officeart/2018/2/layout/IconVerticalSolidList"/>
    <dgm:cxn modelId="{808FC921-7A91-49CA-AEF4-54D7B43F8E9C}" srcId="{22ED615E-CEB0-4548-8644-343E96CCDBED}" destId="{D66C3DEF-A3BE-4301-B974-C8C062CEC6E2}" srcOrd="1" destOrd="0" parTransId="{6DEBB039-166C-4721-ADDA-591010B500A0}" sibTransId="{C1366D2A-94E5-41B8-9724-9131287AC622}"/>
    <dgm:cxn modelId="{02911135-FA87-4FD3-AEB9-8C913AA40C73}" type="presOf" srcId="{80AFC9D6-2904-4F4F-9DC1-712666F26BC7}" destId="{FD3025EB-6815-412E-BD5E-323E4C52ED8E}" srcOrd="0" destOrd="1" presId="urn:microsoft.com/office/officeart/2018/2/layout/IconVerticalSolidList"/>
    <dgm:cxn modelId="{52306867-3141-4067-89C0-35B504AFB600}" type="presOf" srcId="{D768A240-C414-4557-9F75-BFBE4FA40B10}" destId="{9E2065E3-930C-440D-822B-88067D9BB5EB}" srcOrd="0" destOrd="1" presId="urn:microsoft.com/office/officeart/2018/2/layout/IconVerticalSolidList"/>
    <dgm:cxn modelId="{B178846A-B458-4F94-A718-4414D40F9792}" srcId="{4CD7D684-C79C-4FE8-ACB4-D155BFB20E5E}" destId="{C415DC98-152C-4E79-AF09-D47B314D2EC1}" srcOrd="0" destOrd="0" parTransId="{6CF696B7-CC21-4581-A567-AD644C00F14C}" sibTransId="{8E5C4EF2-9917-4962-BBE1-94ED2892CFE4}"/>
    <dgm:cxn modelId="{17917859-0583-4E49-8FBE-9AD512B4D548}" srcId="{322C7EE3-38E7-4620-A559-22EF01B459DB}" destId="{790B08CF-473A-4412-819A-19CFF9E7C72B}" srcOrd="0" destOrd="0" parTransId="{560EB561-2601-4D6F-8848-D6F45D9FC257}" sibTransId="{E3FECFEA-C0A6-47A8-95C8-7AE6F4D1013F}"/>
    <dgm:cxn modelId="{BD2EBC81-EC6E-4F4C-88A0-CB9CABB6089E}" type="presOf" srcId="{D5E9607F-9AC5-4CA9-B346-E6C22F658E10}" destId="{9E2065E3-930C-440D-822B-88067D9BB5EB}" srcOrd="0" destOrd="0" presId="urn:microsoft.com/office/officeart/2018/2/layout/IconVerticalSolidList"/>
    <dgm:cxn modelId="{98D44787-EA04-4D31-B931-31736E0AE959}" srcId="{22ED615E-CEB0-4548-8644-343E96CCDBED}" destId="{26716227-B79F-4E65-81FA-2EDDC650EC0E}" srcOrd="0" destOrd="0" parTransId="{961042DB-4713-4D63-9CE3-29ECC39854FE}" sibTransId="{C79D6025-9338-4233-B5A9-908A552CA47F}"/>
    <dgm:cxn modelId="{94CBE796-6EA0-4787-AB06-9B4CEC6C2D43}" srcId="{EF9E5815-E6AF-4868-89CC-63B5EA303CA2}" destId="{13CC21D8-88DD-48E3-8966-E4BF42C10A3B}" srcOrd="3" destOrd="0" parTransId="{56E563FA-F229-4B89-A4A1-537AC823F6C7}" sibTransId="{01EB2B24-12AE-45B3-875A-8450B94FE10E}"/>
    <dgm:cxn modelId="{1E3545AC-A8FF-4079-B5BE-3C4D45F4F4EE}" srcId="{13CC21D8-88DD-48E3-8966-E4BF42C10A3B}" destId="{D768A240-C414-4557-9F75-BFBE4FA40B10}" srcOrd="1" destOrd="0" parTransId="{63EDC4BB-2F33-48B4-958C-1EC9F1A58D7B}" sibTransId="{734B5685-FCF8-48FD-A025-8F1499D481BF}"/>
    <dgm:cxn modelId="{CEC002AD-1370-4EA7-B2A5-2CC14BA75539}" srcId="{13CC21D8-88DD-48E3-8966-E4BF42C10A3B}" destId="{D5E9607F-9AC5-4CA9-B346-E6C22F658E10}" srcOrd="0" destOrd="0" parTransId="{ABE0EB2B-7691-4CA0-881A-47FB9DA2EAFF}" sibTransId="{9ED94383-B5DD-4AA2-850D-91F08899AA05}"/>
    <dgm:cxn modelId="{E4490EAF-4B25-42A2-BECE-204610CC89C7}" type="presOf" srcId="{26716227-B79F-4E65-81FA-2EDDC650EC0E}" destId="{A9CAE59F-679D-4A6D-B948-121B1B04D2AF}" srcOrd="0" destOrd="0" presId="urn:microsoft.com/office/officeart/2018/2/layout/IconVerticalSolidList"/>
    <dgm:cxn modelId="{926501B0-8759-4AB5-958A-DA1893CA0C27}" srcId="{EF9E5815-E6AF-4868-89CC-63B5EA303CA2}" destId="{322C7EE3-38E7-4620-A559-22EF01B459DB}" srcOrd="2" destOrd="0" parTransId="{1BE7F43E-61A8-4CBA-9D37-6F43786A66A7}" sibTransId="{436A4508-E12D-4E66-918F-A967F46B93A9}"/>
    <dgm:cxn modelId="{89AA2AB2-DA79-402D-AFF1-7F7D5BD1A71C}" type="presOf" srcId="{D66C3DEF-A3BE-4301-B974-C8C062CEC6E2}" destId="{A9CAE59F-679D-4A6D-B948-121B1B04D2AF}" srcOrd="0" destOrd="1" presId="urn:microsoft.com/office/officeart/2018/2/layout/IconVerticalSolidList"/>
    <dgm:cxn modelId="{E13EBEBD-698D-47DF-902A-B17CDBECECC1}" srcId="{EF9E5815-E6AF-4868-89CC-63B5EA303CA2}" destId="{22ED615E-CEB0-4548-8644-343E96CCDBED}" srcOrd="0" destOrd="0" parTransId="{14C1C65C-2E5C-4396-83BB-135A42D801A1}" sibTransId="{2CBA8E1A-4BB8-4E97-B92E-8A587A85F742}"/>
    <dgm:cxn modelId="{262F8BD0-0CC2-463E-AB33-35C678A83FB4}" type="presOf" srcId="{4CD7D684-C79C-4FE8-ACB4-D155BFB20E5E}" destId="{C985A954-D6FF-4B86-9784-E48CA38CDBCC}" srcOrd="0" destOrd="0" presId="urn:microsoft.com/office/officeart/2018/2/layout/IconVerticalSolidList"/>
    <dgm:cxn modelId="{32502DDB-EFA0-473C-A18D-BE4100B3D1AB}" srcId="{EF9E5815-E6AF-4868-89CC-63B5EA303CA2}" destId="{4CD7D684-C79C-4FE8-ACB4-D155BFB20E5E}" srcOrd="1" destOrd="0" parTransId="{D57DA5D3-A409-4216-9703-A8DE59014948}" sibTransId="{E5511A41-9FDA-467A-A46C-F098728FAAD2}"/>
    <dgm:cxn modelId="{19513EDF-035D-4FED-8D78-010C5598AABF}" type="presOf" srcId="{13CC21D8-88DD-48E3-8966-E4BF42C10A3B}" destId="{7DDB9E23-C4F1-4FD1-80C5-24394FF907CA}" srcOrd="0" destOrd="0" presId="urn:microsoft.com/office/officeart/2018/2/layout/IconVerticalSolidList"/>
    <dgm:cxn modelId="{5CE0FFE7-226D-42A7-A08F-0DF7BFB42CE2}" type="presOf" srcId="{22ED615E-CEB0-4548-8644-343E96CCDBED}" destId="{28B3D07C-E4B6-4FA1-850C-B055D571BDED}" srcOrd="0" destOrd="0" presId="urn:microsoft.com/office/officeart/2018/2/layout/IconVerticalSolidList"/>
    <dgm:cxn modelId="{B53A6CF2-AF90-42EA-AC3D-0DCD2F8FCAC0}" type="presOf" srcId="{322C7EE3-38E7-4620-A559-22EF01B459DB}" destId="{38B43C4E-B6FE-4626-8DD4-1369BA719751}" srcOrd="0" destOrd="0" presId="urn:microsoft.com/office/officeart/2018/2/layout/IconVerticalSolidList"/>
    <dgm:cxn modelId="{2DE3A7CA-DB4F-4772-B887-84E8C4CBE617}" type="presParOf" srcId="{51ECCE0C-FFAA-4F15-93BB-5CFBFC95B6AF}" destId="{1C84E2EA-D898-4625-AAB1-65819346CD4E}" srcOrd="0" destOrd="0" presId="urn:microsoft.com/office/officeart/2018/2/layout/IconVerticalSolidList"/>
    <dgm:cxn modelId="{C9FF9B58-0CED-44AD-8BC5-4C3515C72A6E}" type="presParOf" srcId="{1C84E2EA-D898-4625-AAB1-65819346CD4E}" destId="{FAB91141-9600-450A-89E4-891338099D24}" srcOrd="0" destOrd="0" presId="urn:microsoft.com/office/officeart/2018/2/layout/IconVerticalSolidList"/>
    <dgm:cxn modelId="{C78031DB-1E90-48EF-B388-DB8D920C762A}" type="presParOf" srcId="{1C84E2EA-D898-4625-AAB1-65819346CD4E}" destId="{96512CDB-CDD3-4EB8-AA14-BF991A439968}" srcOrd="1" destOrd="0" presId="urn:microsoft.com/office/officeart/2018/2/layout/IconVerticalSolidList"/>
    <dgm:cxn modelId="{2EBD8129-3BD7-46AC-9A17-72E1BFCCC0B7}" type="presParOf" srcId="{1C84E2EA-D898-4625-AAB1-65819346CD4E}" destId="{10453B8B-2F4B-4CDA-9E49-D9FB686C86E5}" srcOrd="2" destOrd="0" presId="urn:microsoft.com/office/officeart/2018/2/layout/IconVerticalSolidList"/>
    <dgm:cxn modelId="{D2307018-977F-4D54-8CE4-C79A66FF27B1}" type="presParOf" srcId="{1C84E2EA-D898-4625-AAB1-65819346CD4E}" destId="{28B3D07C-E4B6-4FA1-850C-B055D571BDED}" srcOrd="3" destOrd="0" presId="urn:microsoft.com/office/officeart/2018/2/layout/IconVerticalSolidList"/>
    <dgm:cxn modelId="{F6AEA5C3-DFC6-4723-9586-27CFE9FA13F6}" type="presParOf" srcId="{1C84E2EA-D898-4625-AAB1-65819346CD4E}" destId="{A9CAE59F-679D-4A6D-B948-121B1B04D2AF}" srcOrd="4" destOrd="0" presId="urn:microsoft.com/office/officeart/2018/2/layout/IconVerticalSolidList"/>
    <dgm:cxn modelId="{F88635EF-62C8-4242-80D3-EA2335BD61B6}" type="presParOf" srcId="{51ECCE0C-FFAA-4F15-93BB-5CFBFC95B6AF}" destId="{C9C6A894-11D9-48BD-9B07-5090AD650BA5}" srcOrd="1" destOrd="0" presId="urn:microsoft.com/office/officeart/2018/2/layout/IconVerticalSolidList"/>
    <dgm:cxn modelId="{50C4970C-7DAB-4A06-ACCA-EC8A4DD32337}" type="presParOf" srcId="{51ECCE0C-FFAA-4F15-93BB-5CFBFC95B6AF}" destId="{1541A740-EE7D-42CA-B8BA-B25678A70504}" srcOrd="2" destOrd="0" presId="urn:microsoft.com/office/officeart/2018/2/layout/IconVerticalSolidList"/>
    <dgm:cxn modelId="{0DF9E45A-D53E-463D-9D3C-4481D71561A4}" type="presParOf" srcId="{1541A740-EE7D-42CA-B8BA-B25678A70504}" destId="{894B0FBF-9EB9-4061-89EE-EB2C7A12004B}" srcOrd="0" destOrd="0" presId="urn:microsoft.com/office/officeart/2018/2/layout/IconVerticalSolidList"/>
    <dgm:cxn modelId="{94B06F69-F5C7-497A-BA6F-E346E3A7B5BC}" type="presParOf" srcId="{1541A740-EE7D-42CA-B8BA-B25678A70504}" destId="{D7C6BC9A-1602-46DC-9A07-856132CB362D}" srcOrd="1" destOrd="0" presId="urn:microsoft.com/office/officeart/2018/2/layout/IconVerticalSolidList"/>
    <dgm:cxn modelId="{1DEB0A61-2192-445F-B355-6EBD69C5F6FA}" type="presParOf" srcId="{1541A740-EE7D-42CA-B8BA-B25678A70504}" destId="{CFBB6509-78D0-482C-9E2B-41E9841922FB}" srcOrd="2" destOrd="0" presId="urn:microsoft.com/office/officeart/2018/2/layout/IconVerticalSolidList"/>
    <dgm:cxn modelId="{705975EB-F022-48D1-BD81-E36E4DD4880F}" type="presParOf" srcId="{1541A740-EE7D-42CA-B8BA-B25678A70504}" destId="{C985A954-D6FF-4B86-9784-E48CA38CDBCC}" srcOrd="3" destOrd="0" presId="urn:microsoft.com/office/officeart/2018/2/layout/IconVerticalSolidList"/>
    <dgm:cxn modelId="{9ED42D43-901F-48CF-BC48-2F98640B305E}" type="presParOf" srcId="{1541A740-EE7D-42CA-B8BA-B25678A70504}" destId="{FD3025EB-6815-412E-BD5E-323E4C52ED8E}" srcOrd="4" destOrd="0" presId="urn:microsoft.com/office/officeart/2018/2/layout/IconVerticalSolidList"/>
    <dgm:cxn modelId="{4F536FE6-AA9D-4AA1-839E-1B041687B883}" type="presParOf" srcId="{51ECCE0C-FFAA-4F15-93BB-5CFBFC95B6AF}" destId="{CAA7CA0A-2E18-44B1-B4D9-588A6024F9D3}" srcOrd="3" destOrd="0" presId="urn:microsoft.com/office/officeart/2018/2/layout/IconVerticalSolidList"/>
    <dgm:cxn modelId="{993A2429-C050-456D-87B9-30BDF8CDB25F}" type="presParOf" srcId="{51ECCE0C-FFAA-4F15-93BB-5CFBFC95B6AF}" destId="{F38126F9-7A8E-4E3A-BF8A-B0B2FBB81692}" srcOrd="4" destOrd="0" presId="urn:microsoft.com/office/officeart/2018/2/layout/IconVerticalSolidList"/>
    <dgm:cxn modelId="{34BFADEE-8A0F-41D9-AA20-9B0A35A9F90B}" type="presParOf" srcId="{F38126F9-7A8E-4E3A-BF8A-B0B2FBB81692}" destId="{9899D394-8CC0-43FD-BDBF-AF50397859D7}" srcOrd="0" destOrd="0" presId="urn:microsoft.com/office/officeart/2018/2/layout/IconVerticalSolidList"/>
    <dgm:cxn modelId="{9C4C749A-D48D-41C4-9F5F-672EAC03A1D3}" type="presParOf" srcId="{F38126F9-7A8E-4E3A-BF8A-B0B2FBB81692}" destId="{9BD8FB86-17D1-48C9-AC47-C9CA88949D97}" srcOrd="1" destOrd="0" presId="urn:microsoft.com/office/officeart/2018/2/layout/IconVerticalSolidList"/>
    <dgm:cxn modelId="{3AA3544A-588B-4793-BFD2-B7F222AAC0B5}" type="presParOf" srcId="{F38126F9-7A8E-4E3A-BF8A-B0B2FBB81692}" destId="{AA84FF4D-B65C-46C6-8420-80E6354DCFB7}" srcOrd="2" destOrd="0" presId="urn:microsoft.com/office/officeart/2018/2/layout/IconVerticalSolidList"/>
    <dgm:cxn modelId="{FF5922ED-FEE3-40F7-9AE9-861478A30E83}" type="presParOf" srcId="{F38126F9-7A8E-4E3A-BF8A-B0B2FBB81692}" destId="{38B43C4E-B6FE-4626-8DD4-1369BA719751}" srcOrd="3" destOrd="0" presId="urn:microsoft.com/office/officeart/2018/2/layout/IconVerticalSolidList"/>
    <dgm:cxn modelId="{3D821FF3-E824-49C7-8350-07F5085ED5D0}" type="presParOf" srcId="{F38126F9-7A8E-4E3A-BF8A-B0B2FBB81692}" destId="{AFCA2CDF-1B45-4F9A-A8EB-E43959F7C9FF}" srcOrd="4" destOrd="0" presId="urn:microsoft.com/office/officeart/2018/2/layout/IconVerticalSolidList"/>
    <dgm:cxn modelId="{38994BAF-680F-4055-9752-3FDBCBE75841}" type="presParOf" srcId="{51ECCE0C-FFAA-4F15-93BB-5CFBFC95B6AF}" destId="{03E45BAC-5B55-41C2-817A-41E50D9865AA}" srcOrd="5" destOrd="0" presId="urn:microsoft.com/office/officeart/2018/2/layout/IconVerticalSolidList"/>
    <dgm:cxn modelId="{929B12EB-8490-431A-8932-7F8DEC1634AA}" type="presParOf" srcId="{51ECCE0C-FFAA-4F15-93BB-5CFBFC95B6AF}" destId="{3476CA03-09DC-4564-8D91-B4035AF37239}" srcOrd="6" destOrd="0" presId="urn:microsoft.com/office/officeart/2018/2/layout/IconVerticalSolidList"/>
    <dgm:cxn modelId="{1DC384C2-AD06-4EA0-B506-3AD776EE643F}" type="presParOf" srcId="{3476CA03-09DC-4564-8D91-B4035AF37239}" destId="{86D8E5E2-70F2-46B3-B036-0880B7E73F03}" srcOrd="0" destOrd="0" presId="urn:microsoft.com/office/officeart/2018/2/layout/IconVerticalSolidList"/>
    <dgm:cxn modelId="{4680EB9D-4CC1-4FFA-9D74-A729C77AD122}" type="presParOf" srcId="{3476CA03-09DC-4564-8D91-B4035AF37239}" destId="{44D1E122-058D-497C-9922-60CC186207AA}" srcOrd="1" destOrd="0" presId="urn:microsoft.com/office/officeart/2018/2/layout/IconVerticalSolidList"/>
    <dgm:cxn modelId="{F98EF2FD-C26A-4CDD-A681-9F42238A259A}" type="presParOf" srcId="{3476CA03-09DC-4564-8D91-B4035AF37239}" destId="{C2CBAA71-9919-4321-B73E-A4A7F368B7DC}" srcOrd="2" destOrd="0" presId="urn:microsoft.com/office/officeart/2018/2/layout/IconVerticalSolidList"/>
    <dgm:cxn modelId="{FB739C9D-581A-4F0D-BF5D-782F4D2F1F34}" type="presParOf" srcId="{3476CA03-09DC-4564-8D91-B4035AF37239}" destId="{7DDB9E23-C4F1-4FD1-80C5-24394FF907CA}" srcOrd="3" destOrd="0" presId="urn:microsoft.com/office/officeart/2018/2/layout/IconVerticalSolidList"/>
    <dgm:cxn modelId="{9DD6A06A-4AF0-4666-86B6-F90ABE48E0C2}" type="presParOf" srcId="{3476CA03-09DC-4564-8D91-B4035AF37239}" destId="{9E2065E3-930C-440D-822B-88067D9BB5EB}"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91141-9600-450A-89E4-891338099D24}">
      <dsp:nvSpPr>
        <dsp:cNvPr id="0" name=""/>
        <dsp:cNvSpPr/>
      </dsp:nvSpPr>
      <dsp:spPr>
        <a:xfrm>
          <a:off x="0" y="1836"/>
          <a:ext cx="6586489" cy="9307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512CDB-CDD3-4EB8-AA14-BF991A439968}">
      <dsp:nvSpPr>
        <dsp:cNvPr id="0" name=""/>
        <dsp:cNvSpPr/>
      </dsp:nvSpPr>
      <dsp:spPr>
        <a:xfrm>
          <a:off x="281537" y="211244"/>
          <a:ext cx="511886" cy="5118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B3D07C-E4B6-4FA1-850C-B055D571BDED}">
      <dsp:nvSpPr>
        <dsp:cNvPr id="0" name=""/>
        <dsp:cNvSpPr/>
      </dsp:nvSpPr>
      <dsp:spPr>
        <a:xfrm>
          <a:off x="1074962" y="1836"/>
          <a:ext cx="2963920"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977900">
            <a:lnSpc>
              <a:spcPct val="100000"/>
            </a:lnSpc>
            <a:spcBef>
              <a:spcPct val="0"/>
            </a:spcBef>
            <a:spcAft>
              <a:spcPct val="35000"/>
            </a:spcAft>
            <a:buNone/>
          </a:pPr>
          <a:r>
            <a:rPr lang="en-US" sz="2200" kern="1200"/>
            <a:t>Get Relevant Database</a:t>
          </a:r>
        </a:p>
      </dsp:txBody>
      <dsp:txXfrm>
        <a:off x="1074962" y="1836"/>
        <a:ext cx="2963920" cy="930703"/>
      </dsp:txXfrm>
    </dsp:sp>
    <dsp:sp modelId="{A9CAE59F-679D-4A6D-B948-121B1B04D2AF}">
      <dsp:nvSpPr>
        <dsp:cNvPr id="0" name=""/>
        <dsp:cNvSpPr/>
      </dsp:nvSpPr>
      <dsp:spPr>
        <a:xfrm>
          <a:off x="4038882" y="1836"/>
          <a:ext cx="2547606"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622300">
            <a:lnSpc>
              <a:spcPct val="100000"/>
            </a:lnSpc>
            <a:spcBef>
              <a:spcPct val="0"/>
            </a:spcBef>
            <a:spcAft>
              <a:spcPct val="35000"/>
            </a:spcAft>
            <a:buNone/>
          </a:pPr>
          <a:r>
            <a:rPr lang="en-US" sz="1400" kern="1200"/>
            <a:t>Owner Communication</a:t>
          </a:r>
        </a:p>
        <a:p>
          <a:pPr marL="0" lvl="0" indent="0" algn="l" defTabSz="622300">
            <a:lnSpc>
              <a:spcPct val="100000"/>
            </a:lnSpc>
            <a:spcBef>
              <a:spcPct val="0"/>
            </a:spcBef>
            <a:spcAft>
              <a:spcPct val="35000"/>
            </a:spcAft>
            <a:buNone/>
          </a:pPr>
          <a:r>
            <a:rPr lang="en-US" sz="1400" kern="1200" dirty="0" err="1"/>
            <a:t>CDA</a:t>
          </a:r>
          <a:r>
            <a:rPr lang="en-US" sz="1400" kern="1200" dirty="0"/>
            <a:t> (2017, 2018, 2019)</a:t>
          </a:r>
        </a:p>
      </dsp:txBody>
      <dsp:txXfrm>
        <a:off x="4038882" y="1836"/>
        <a:ext cx="2547606" cy="930703"/>
      </dsp:txXfrm>
    </dsp:sp>
    <dsp:sp modelId="{894B0FBF-9EB9-4061-89EE-EB2C7A12004B}">
      <dsp:nvSpPr>
        <dsp:cNvPr id="0" name=""/>
        <dsp:cNvSpPr/>
      </dsp:nvSpPr>
      <dsp:spPr>
        <a:xfrm>
          <a:off x="0" y="1117591"/>
          <a:ext cx="6586489" cy="9307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C6BC9A-1602-46DC-9A07-856132CB362D}">
      <dsp:nvSpPr>
        <dsp:cNvPr id="0" name=""/>
        <dsp:cNvSpPr/>
      </dsp:nvSpPr>
      <dsp:spPr>
        <a:xfrm>
          <a:off x="281537" y="1374623"/>
          <a:ext cx="511886" cy="5118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5A954-D6FF-4B86-9784-E48CA38CDBCC}">
      <dsp:nvSpPr>
        <dsp:cNvPr id="0" name=""/>
        <dsp:cNvSpPr/>
      </dsp:nvSpPr>
      <dsp:spPr>
        <a:xfrm>
          <a:off x="1074962" y="1165215"/>
          <a:ext cx="2963920"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977900">
            <a:lnSpc>
              <a:spcPct val="100000"/>
            </a:lnSpc>
            <a:spcBef>
              <a:spcPct val="0"/>
            </a:spcBef>
            <a:spcAft>
              <a:spcPct val="35000"/>
            </a:spcAft>
            <a:buNone/>
          </a:pPr>
          <a:r>
            <a:rPr lang="en-US" sz="2200" kern="1200" dirty="0"/>
            <a:t>Merge Database</a:t>
          </a:r>
        </a:p>
      </dsp:txBody>
      <dsp:txXfrm>
        <a:off x="1074962" y="1165215"/>
        <a:ext cx="2963920" cy="930703"/>
      </dsp:txXfrm>
    </dsp:sp>
    <dsp:sp modelId="{FD3025EB-6815-412E-BD5E-323E4C52ED8E}">
      <dsp:nvSpPr>
        <dsp:cNvPr id="0" name=""/>
        <dsp:cNvSpPr/>
      </dsp:nvSpPr>
      <dsp:spPr>
        <a:xfrm>
          <a:off x="4038882" y="1165215"/>
          <a:ext cx="2547606"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622300">
            <a:lnSpc>
              <a:spcPct val="100000"/>
            </a:lnSpc>
            <a:spcBef>
              <a:spcPct val="0"/>
            </a:spcBef>
            <a:spcAft>
              <a:spcPct val="35000"/>
            </a:spcAft>
            <a:buNone/>
          </a:pPr>
          <a:r>
            <a:rPr lang="en-US" sz="1400" kern="1200" dirty="0"/>
            <a:t>Python (</a:t>
          </a:r>
          <a:r>
            <a:rPr lang="zh-TW" sz="1400" kern="1200" dirty="0"/>
            <a:t>保單號碼 </a:t>
          </a:r>
          <a:r>
            <a:rPr lang="en-US" sz="1400" kern="1200" dirty="0"/>
            <a:t>+</a:t>
          </a:r>
          <a:r>
            <a:rPr lang="zh-TW" sz="1400" kern="1200" dirty="0"/>
            <a:t> 理賠紀錄</a:t>
          </a:r>
          <a:r>
            <a:rPr lang="en-US" sz="1400" kern="1200" dirty="0"/>
            <a:t>)</a:t>
          </a:r>
        </a:p>
        <a:p>
          <a:pPr marL="0" lvl="0" indent="0" algn="l" defTabSz="622300">
            <a:lnSpc>
              <a:spcPct val="100000"/>
            </a:lnSpc>
            <a:spcBef>
              <a:spcPct val="0"/>
            </a:spcBef>
            <a:spcAft>
              <a:spcPct val="35000"/>
            </a:spcAft>
            <a:buNone/>
          </a:pPr>
          <a:r>
            <a:rPr lang="en-US" sz="1400" kern="1200" dirty="0"/>
            <a:t>1</a:t>
          </a:r>
          <a:r>
            <a:rPr lang="en-US" sz="1400" kern="1200" baseline="30000" dirty="0"/>
            <a:t>st</a:t>
          </a:r>
          <a:r>
            <a:rPr lang="en-US" sz="1400" kern="1200" dirty="0"/>
            <a:t> Valid Variable Determination</a:t>
          </a:r>
        </a:p>
      </dsp:txBody>
      <dsp:txXfrm>
        <a:off x="4038882" y="1165215"/>
        <a:ext cx="2547606" cy="930703"/>
      </dsp:txXfrm>
    </dsp:sp>
    <dsp:sp modelId="{9899D394-8CC0-43FD-BDBF-AF50397859D7}">
      <dsp:nvSpPr>
        <dsp:cNvPr id="0" name=""/>
        <dsp:cNvSpPr/>
      </dsp:nvSpPr>
      <dsp:spPr>
        <a:xfrm>
          <a:off x="0" y="2328594"/>
          <a:ext cx="6586489" cy="9307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D8FB86-17D1-48C9-AC47-C9CA88949D97}">
      <dsp:nvSpPr>
        <dsp:cNvPr id="0" name=""/>
        <dsp:cNvSpPr/>
      </dsp:nvSpPr>
      <dsp:spPr>
        <a:xfrm>
          <a:off x="281537" y="2538003"/>
          <a:ext cx="511886" cy="5118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B43C4E-B6FE-4626-8DD4-1369BA719751}">
      <dsp:nvSpPr>
        <dsp:cNvPr id="0" name=""/>
        <dsp:cNvSpPr/>
      </dsp:nvSpPr>
      <dsp:spPr>
        <a:xfrm>
          <a:off x="1074962" y="2328594"/>
          <a:ext cx="2963920"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977900">
            <a:lnSpc>
              <a:spcPct val="100000"/>
            </a:lnSpc>
            <a:spcBef>
              <a:spcPct val="0"/>
            </a:spcBef>
            <a:spcAft>
              <a:spcPct val="35000"/>
            </a:spcAft>
            <a:buNone/>
          </a:pPr>
          <a:r>
            <a:rPr lang="en-US" sz="2200" kern="1200" dirty="0"/>
            <a:t>Logistic Regression Analysis</a:t>
          </a:r>
        </a:p>
      </dsp:txBody>
      <dsp:txXfrm>
        <a:off x="1074962" y="2328594"/>
        <a:ext cx="2963920" cy="930703"/>
      </dsp:txXfrm>
    </dsp:sp>
    <dsp:sp modelId="{AFCA2CDF-1B45-4F9A-A8EB-E43959F7C9FF}">
      <dsp:nvSpPr>
        <dsp:cNvPr id="0" name=""/>
        <dsp:cNvSpPr/>
      </dsp:nvSpPr>
      <dsp:spPr>
        <a:xfrm>
          <a:off x="4038882" y="2328594"/>
          <a:ext cx="2547606"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622300">
            <a:lnSpc>
              <a:spcPct val="100000"/>
            </a:lnSpc>
            <a:spcBef>
              <a:spcPct val="0"/>
            </a:spcBef>
            <a:spcAft>
              <a:spcPct val="35000"/>
            </a:spcAft>
            <a:buNone/>
          </a:pPr>
          <a:r>
            <a:rPr lang="en-US" sz="1400" kern="1200" dirty="0"/>
            <a:t>Confirm the correlation between variables and results</a:t>
          </a:r>
        </a:p>
      </dsp:txBody>
      <dsp:txXfrm>
        <a:off x="4038882" y="2328594"/>
        <a:ext cx="2547606" cy="930703"/>
      </dsp:txXfrm>
    </dsp:sp>
    <dsp:sp modelId="{86D8E5E2-70F2-46B3-B036-0880B7E73F03}">
      <dsp:nvSpPr>
        <dsp:cNvPr id="0" name=""/>
        <dsp:cNvSpPr/>
      </dsp:nvSpPr>
      <dsp:spPr>
        <a:xfrm>
          <a:off x="0" y="3491974"/>
          <a:ext cx="6586489" cy="9307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D1E122-058D-497C-9922-60CC186207AA}">
      <dsp:nvSpPr>
        <dsp:cNvPr id="0" name=""/>
        <dsp:cNvSpPr/>
      </dsp:nvSpPr>
      <dsp:spPr>
        <a:xfrm>
          <a:off x="281537" y="3701382"/>
          <a:ext cx="511886" cy="5118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DB9E23-C4F1-4FD1-80C5-24394FF907CA}">
      <dsp:nvSpPr>
        <dsp:cNvPr id="0" name=""/>
        <dsp:cNvSpPr/>
      </dsp:nvSpPr>
      <dsp:spPr>
        <a:xfrm>
          <a:off x="1074962" y="3491974"/>
          <a:ext cx="2963920"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977900">
            <a:lnSpc>
              <a:spcPct val="100000"/>
            </a:lnSpc>
            <a:spcBef>
              <a:spcPct val="0"/>
            </a:spcBef>
            <a:spcAft>
              <a:spcPct val="35000"/>
            </a:spcAft>
            <a:buNone/>
          </a:pPr>
          <a:r>
            <a:rPr lang="en-US" sz="2200" kern="1200" dirty="0"/>
            <a:t>Model Established</a:t>
          </a:r>
        </a:p>
      </dsp:txBody>
      <dsp:txXfrm>
        <a:off x="1074962" y="3491974"/>
        <a:ext cx="2963920" cy="930703"/>
      </dsp:txXfrm>
    </dsp:sp>
    <dsp:sp modelId="{9E2065E3-930C-440D-822B-88067D9BB5EB}">
      <dsp:nvSpPr>
        <dsp:cNvPr id="0" name=""/>
        <dsp:cNvSpPr/>
      </dsp:nvSpPr>
      <dsp:spPr>
        <a:xfrm>
          <a:off x="4038882" y="3491974"/>
          <a:ext cx="2547606"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622300">
            <a:lnSpc>
              <a:spcPct val="100000"/>
            </a:lnSpc>
            <a:spcBef>
              <a:spcPct val="0"/>
            </a:spcBef>
            <a:spcAft>
              <a:spcPct val="35000"/>
            </a:spcAft>
            <a:buNone/>
          </a:pPr>
          <a:r>
            <a:rPr lang="en-US" altLang="zh-TW" sz="1400" kern="1200"/>
            <a:t>2</a:t>
          </a:r>
          <a:r>
            <a:rPr lang="en-US" altLang="zh-TW" sz="1400" kern="1200" baseline="30000"/>
            <a:t>nd</a:t>
          </a:r>
          <a:r>
            <a:rPr lang="en-US" altLang="zh-TW" sz="1400" kern="1200"/>
            <a:t> Valid Variable Determination</a:t>
          </a:r>
          <a:endParaRPr lang="en-US" sz="1400" kern="1200" dirty="0"/>
        </a:p>
        <a:p>
          <a:pPr marL="0" lvl="0" indent="0" algn="l" defTabSz="622300">
            <a:lnSpc>
              <a:spcPct val="100000"/>
            </a:lnSpc>
            <a:spcBef>
              <a:spcPct val="0"/>
            </a:spcBef>
            <a:spcAft>
              <a:spcPct val="35000"/>
            </a:spcAft>
            <a:buNone/>
          </a:pPr>
          <a:r>
            <a:rPr lang="en-US" altLang="zh-TW" sz="1400" kern="1200" dirty="0"/>
            <a:t>Validation &amp; Double Blind Test</a:t>
          </a:r>
          <a:endParaRPr lang="zh-TW" altLang="en-US" sz="1400" kern="1200" dirty="0"/>
        </a:p>
      </dsp:txBody>
      <dsp:txXfrm>
        <a:off x="4038882" y="3491974"/>
        <a:ext cx="2547606" cy="9307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519990A-DC37-4D69-B859-A31ECEA477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5A2CFFE8-9E27-4267-9EE6-84321DD3D3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116B84-FB6F-49D4-8D30-FEFF8E91C760}" type="datetimeFigureOut">
              <a:rPr lang="zh-TW" altLang="en-US" smtClean="0"/>
              <a:t>2021/5/10</a:t>
            </a:fld>
            <a:endParaRPr lang="zh-TW" altLang="en-US"/>
          </a:p>
        </p:txBody>
      </p:sp>
      <p:sp>
        <p:nvSpPr>
          <p:cNvPr id="4" name="頁尾版面配置區 3">
            <a:extLst>
              <a:ext uri="{FF2B5EF4-FFF2-40B4-BE49-F238E27FC236}">
                <a16:creationId xmlns:a16="http://schemas.microsoft.com/office/drawing/2014/main" id="{2521586E-26CC-47F1-9A6B-E92366D76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99B3DA2A-825E-4B2F-9678-4EF742F9A5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CBBFB-93C2-4A85-BAC6-012CD757937E}" type="slidenum">
              <a:rPr lang="zh-TW" altLang="en-US" smtClean="0"/>
              <a:t>‹#›</a:t>
            </a:fld>
            <a:endParaRPr lang="zh-TW" altLang="en-US"/>
          </a:p>
        </p:txBody>
      </p:sp>
    </p:spTree>
    <p:extLst>
      <p:ext uri="{BB962C8B-B14F-4D97-AF65-F5344CB8AC3E}">
        <p14:creationId xmlns:p14="http://schemas.microsoft.com/office/powerpoint/2010/main" val="2249943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B5238-2641-48AD-BF3F-B0B95F5274AA}" type="datetimeFigureOut">
              <a:rPr lang="zh-TW" altLang="en-US" smtClean="0"/>
              <a:t>2021/5/10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B393F-57AB-497B-89D7-E780B163D1F2}" type="slidenum">
              <a:rPr lang="zh-TW" altLang="en-US" smtClean="0"/>
              <a:t>‹#›</a:t>
            </a:fld>
            <a:endParaRPr lang="zh-TW" altLang="en-US"/>
          </a:p>
        </p:txBody>
      </p:sp>
    </p:spTree>
    <p:extLst>
      <p:ext uri="{BB962C8B-B14F-4D97-AF65-F5344CB8AC3E}">
        <p14:creationId xmlns:p14="http://schemas.microsoft.com/office/powerpoint/2010/main" val="1673296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大家好我是巨資二</a:t>
            </a:r>
            <a:r>
              <a:rPr lang="en-US" altLang="zh-TW" dirty="0"/>
              <a:t>B</a:t>
            </a:r>
            <a:r>
              <a:rPr lang="zh-TW" altLang="en-US" dirty="0"/>
              <a:t>的楊力鑌</a:t>
            </a:r>
          </a:p>
          <a:p>
            <a:r>
              <a:rPr lang="zh-TW" altLang="en-US" dirty="0"/>
              <a:t>這次由我代表本組報告</a:t>
            </a:r>
          </a:p>
          <a:p>
            <a:r>
              <a:rPr lang="zh-TW" altLang="en-US" dirty="0"/>
              <a:t>我們這組的專題內容</a:t>
            </a:r>
          </a:p>
          <a:p>
            <a:r>
              <a:rPr lang="zh-TW" altLang="en-US">
                <a:ea typeface="新細明體"/>
              </a:rPr>
              <a:t>是由新安東京海上產險提供 針對投保旅遊平安險的民眾進行風險分析</a:t>
            </a:r>
            <a:endParaRPr lang="zh-TW" altLang="en-US">
              <a:ea typeface="新細明體"/>
              <a:cs typeface="Calibri"/>
            </a:endParaRP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1</a:t>
            </a:fld>
            <a:endParaRPr lang="zh-TW" altLang="en-US"/>
          </a:p>
        </p:txBody>
      </p:sp>
    </p:spTree>
    <p:extLst>
      <p:ext uri="{BB962C8B-B14F-4D97-AF65-F5344CB8AC3E}">
        <p14:creationId xmlns:p14="http://schemas.microsoft.com/office/powerpoint/2010/main" val="157049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旅遊平安險大致可以分成兩個類型</a:t>
            </a:r>
          </a:p>
          <a:p>
            <a:r>
              <a:rPr lang="zh-TW" altLang="en-US" dirty="0"/>
              <a:t>首先是我們熟知的受傷醫療、意外事故、海外突發疾病的等個人選擇理賠項目</a:t>
            </a:r>
          </a:p>
          <a:p>
            <a:r>
              <a:rPr lang="zh-TW" altLang="en-US" dirty="0"/>
              <a:t>另一種就是行李延誤、班機延誤、失竊等統稱為旅遊不便險</a:t>
            </a:r>
          </a:p>
          <a:p>
            <a:r>
              <a:rPr lang="zh-TW" altLang="en-US" dirty="0"/>
              <a:t>其中 在過去收集的資料中發現 旅遊不便險於整體保單中的獲利很低</a:t>
            </a:r>
          </a:p>
          <a:p>
            <a:r>
              <a:rPr lang="zh-TW" altLang="en-US">
                <a:ea typeface="新細明體"/>
              </a:rPr>
              <a:t>為了提高盈利 業者希望從客戶填選的資料中找出影響的因子 排除理賠機率較高的族群</a:t>
            </a:r>
            <a:endParaRPr lang="zh-TW" altLang="en-US">
              <a:ea typeface="新細明體"/>
              <a:cs typeface="Calibri"/>
            </a:endParaRP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2</a:t>
            </a:fld>
            <a:endParaRPr lang="zh-TW" altLang="en-US"/>
          </a:p>
        </p:txBody>
      </p:sp>
    </p:spTree>
    <p:extLst>
      <p:ext uri="{BB962C8B-B14F-4D97-AF65-F5344CB8AC3E}">
        <p14:creationId xmlns:p14="http://schemas.microsoft.com/office/powerpoint/2010/main" val="3201396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旅遊平安險大致可以分成兩個類型</a:t>
            </a:r>
          </a:p>
          <a:p>
            <a:r>
              <a:rPr lang="zh-TW" altLang="en-US"/>
              <a:t>首先是我們熟知的受傷醫療、意外事故、海外突發疾病的等個人選擇理賠項目</a:t>
            </a:r>
          </a:p>
          <a:p>
            <a:r>
              <a:rPr lang="zh-TW" altLang="en-US"/>
              <a:t>另一種就是行李延誤、班機延誤、失竊等統稱為旅遊不便險</a:t>
            </a:r>
          </a:p>
          <a:p>
            <a:r>
              <a:rPr lang="zh-TW" altLang="en-US"/>
              <a:t>其中 在過去收集的資料中發現 旅遊不便險於整體保單中的獲利很低</a:t>
            </a:r>
          </a:p>
          <a:p>
            <a:r>
              <a:rPr lang="zh-TW" altLang="en-US">
                <a:ea typeface="新細明體"/>
              </a:rPr>
              <a:t>為了提高盈利 業者希望從客戶填選的資料中找出影響的因子 排除理賠機率較高的族群</a:t>
            </a:r>
            <a:endParaRPr lang="zh-TW" altLang="en-US">
              <a:ea typeface="新細明體"/>
              <a:cs typeface="Calibri"/>
            </a:endParaRP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3</a:t>
            </a:fld>
            <a:endParaRPr lang="zh-TW" altLang="en-US"/>
          </a:p>
        </p:txBody>
      </p:sp>
    </p:spTree>
    <p:extLst>
      <p:ext uri="{BB962C8B-B14F-4D97-AF65-F5344CB8AC3E}">
        <p14:creationId xmlns:p14="http://schemas.microsoft.com/office/powerpoint/2010/main" val="1995091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我們的組內分工大致上是這樣</a:t>
            </a: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4</a:t>
            </a:fld>
            <a:endParaRPr lang="zh-TW" altLang="en-US"/>
          </a:p>
        </p:txBody>
      </p:sp>
    </p:spTree>
    <p:extLst>
      <p:ext uri="{BB962C8B-B14F-4D97-AF65-F5344CB8AC3E}">
        <p14:creationId xmlns:p14="http://schemas.microsoft.com/office/powerpoint/2010/main" val="3900340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目前為止我們有遇到一些困難點</a:t>
            </a:r>
          </a:p>
          <a:p>
            <a:r>
              <a:rPr lang="zh-TW" altLang="en-US" dirty="0"/>
              <a:t>我們於上星期剛拿到資料 初步瀏覽資料後發現內容很繁雜需要先做分類與整理</a:t>
            </a:r>
          </a:p>
          <a:p>
            <a:r>
              <a:rPr lang="zh-TW" altLang="en-US" dirty="0"/>
              <a:t>另外，這次的主題和所要求做出的模型對我們來說較為陌生</a:t>
            </a:r>
          </a:p>
          <a:p>
            <a:r>
              <a:rPr lang="zh-TW" altLang="en-US" dirty="0"/>
              <a:t>有一些概念和知識需要重新學習與建立</a:t>
            </a: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5</a:t>
            </a:fld>
            <a:endParaRPr lang="zh-TW" altLang="en-US"/>
          </a:p>
        </p:txBody>
      </p:sp>
    </p:spTree>
    <p:extLst>
      <p:ext uri="{BB962C8B-B14F-4D97-AF65-F5344CB8AC3E}">
        <p14:creationId xmlns:p14="http://schemas.microsoft.com/office/powerpoint/2010/main" val="511807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對於此次專案我們這組未來的規劃</a:t>
            </a:r>
          </a:p>
          <a:p>
            <a:r>
              <a:rPr lang="zh-TW" altLang="en-US" dirty="0"/>
              <a:t>首先我們在上週已經簽完保密協定 並且拿到了近四年的承保人相關資料</a:t>
            </a:r>
          </a:p>
          <a:p>
            <a:endParaRPr lang="zh-TW" altLang="en-US" dirty="0"/>
          </a:p>
          <a:p>
            <a:r>
              <a:rPr lang="zh-TW" altLang="en-US" dirty="0"/>
              <a:t>我們原先的計劃是想透過發想出幾個可能會影響投保人出險機率的因子 例如（旅行地、投保人職業、旅遊目的等）</a:t>
            </a:r>
            <a:endParaRPr lang="en-US" altLang="zh-TW" dirty="0"/>
          </a:p>
          <a:p>
            <a:r>
              <a:rPr lang="zh-TW" altLang="en-US" dirty="0"/>
              <a:t>加入係數製作成一個函式</a:t>
            </a:r>
          </a:p>
          <a:p>
            <a:r>
              <a:rPr lang="zh-TW" altLang="en-US" dirty="0"/>
              <a:t>再套用資料庫修改係數值、製作有效篩檢模型</a:t>
            </a:r>
          </a:p>
          <a:p>
            <a:r>
              <a:rPr lang="zh-TW" altLang="en-US" dirty="0"/>
              <a:t>但基於現今法規保護投保人個資</a:t>
            </a:r>
          </a:p>
          <a:p>
            <a:r>
              <a:rPr lang="zh-TW" altLang="en-US" dirty="0"/>
              <a:t>許多的參數無法做收集和使用</a:t>
            </a:r>
          </a:p>
          <a:p>
            <a:r>
              <a:rPr lang="zh-TW" altLang="en-US" dirty="0"/>
              <a:t>故最後決定使用現有資料庫的參數做分析</a:t>
            </a:r>
          </a:p>
          <a:p>
            <a:endParaRPr lang="zh-TW" altLang="en-US" dirty="0"/>
          </a:p>
          <a:p>
            <a:r>
              <a:rPr lang="zh-TW" altLang="en-US" dirty="0"/>
              <a:t>初步瀏覽過資料後</a:t>
            </a:r>
          </a:p>
          <a:p>
            <a:endParaRPr lang="zh-TW" altLang="en-US" dirty="0"/>
          </a:p>
          <a:p>
            <a:r>
              <a:rPr lang="zh-TW" altLang="en-US" dirty="0"/>
              <a:t>首先要利用 </a:t>
            </a:r>
            <a:r>
              <a:rPr lang="en-US" altLang="zh-TW" dirty="0"/>
              <a:t>python</a:t>
            </a:r>
            <a:r>
              <a:rPr lang="zh-TW" altLang="en-US" dirty="0"/>
              <a:t>將近四年的資料合併</a:t>
            </a:r>
          </a:p>
          <a:p>
            <a:r>
              <a:rPr lang="zh-TW" altLang="en-US" dirty="0"/>
              <a:t>利用保單編號將後續有辦理出險的要保人選出</a:t>
            </a:r>
          </a:p>
          <a:p>
            <a:endParaRPr lang="zh-TW" altLang="en-US" dirty="0"/>
          </a:p>
          <a:p>
            <a:r>
              <a:rPr lang="zh-TW" altLang="en-US" dirty="0"/>
              <a:t>再來就要進入初步變因篩選</a:t>
            </a:r>
          </a:p>
          <a:p>
            <a:r>
              <a:rPr lang="zh-TW" altLang="en-US" dirty="0"/>
              <a:t>對已辦理出險人員資料做第一次分析</a:t>
            </a:r>
          </a:p>
          <a:p>
            <a:r>
              <a:rPr lang="zh-TW" altLang="en-US" dirty="0"/>
              <a:t>將可能造成影響的因子提出</a:t>
            </a:r>
          </a:p>
          <a:p>
            <a:r>
              <a:rPr lang="zh-TW" altLang="en-US" dirty="0"/>
              <a:t>比對出險資料與所有承保人員資料中的所選因子</a:t>
            </a:r>
          </a:p>
          <a:p>
            <a:r>
              <a:rPr lang="zh-TW" altLang="en-US" dirty="0"/>
              <a:t>檢驗預測結果</a:t>
            </a:r>
          </a:p>
          <a:p>
            <a:endParaRPr lang="zh-TW" altLang="en-US" dirty="0"/>
          </a:p>
          <a:p>
            <a:r>
              <a:rPr lang="zh-TW" altLang="en-US" dirty="0"/>
              <a:t>初步選出可能影響的因子後</a:t>
            </a:r>
          </a:p>
          <a:p>
            <a:r>
              <a:rPr lang="zh-TW" altLang="en-US" dirty="0"/>
              <a:t>使用</a:t>
            </a:r>
            <a:r>
              <a:rPr lang="en-US" altLang="zh-TW" dirty="0"/>
              <a:t>SPSS </a:t>
            </a:r>
            <a:r>
              <a:rPr lang="zh-TW" altLang="en-US" dirty="0"/>
              <a:t>利用</a:t>
            </a:r>
            <a:r>
              <a:rPr lang="en-US" altLang="zh-TW" dirty="0"/>
              <a:t>Logistic Regression </a:t>
            </a:r>
            <a:r>
              <a:rPr lang="zh-TW" altLang="en-US" dirty="0"/>
              <a:t>計算出所選因子與出險資料間的相關係數</a:t>
            </a:r>
          </a:p>
          <a:p>
            <a:r>
              <a:rPr lang="zh-TW" altLang="en-US" dirty="0"/>
              <a:t>製成檢驗函式</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套用原資料檢驗有效性、刪減相關性過低的因子</a:t>
            </a:r>
            <a:endParaRPr lang="en-US" altLang="zh-TW" dirty="0"/>
          </a:p>
          <a:p>
            <a:r>
              <a:rPr lang="zh-TW" altLang="en-US" dirty="0"/>
              <a:t>並對結果進行雙盲試驗</a:t>
            </a:r>
          </a:p>
        </p:txBody>
      </p:sp>
      <p:sp>
        <p:nvSpPr>
          <p:cNvPr id="4" name="投影片編號版面配置區 3"/>
          <p:cNvSpPr>
            <a:spLocks noGrp="1"/>
          </p:cNvSpPr>
          <p:nvPr>
            <p:ph type="sldNum" sz="quarter" idx="5"/>
          </p:nvPr>
        </p:nvSpPr>
        <p:spPr/>
        <p:txBody>
          <a:bodyPr/>
          <a:lstStyle/>
          <a:p>
            <a:fld id="{D6A32C99-AD07-471C-801A-9CB14B2E854D}" type="slidenum">
              <a:rPr lang="zh-TW" altLang="en-US" smtClean="0"/>
              <a:t>6</a:t>
            </a:fld>
            <a:endParaRPr lang="zh-TW" altLang="en-US"/>
          </a:p>
        </p:txBody>
      </p:sp>
    </p:spTree>
    <p:extLst>
      <p:ext uri="{BB962C8B-B14F-4D97-AF65-F5344CB8AC3E}">
        <p14:creationId xmlns:p14="http://schemas.microsoft.com/office/powerpoint/2010/main" val="4286230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這是第一次變因篩選</a:t>
            </a:r>
          </a:p>
          <a:p>
            <a:r>
              <a:rPr lang="zh-TW" altLang="en-US" dirty="0"/>
              <a:t>對出險資料各項因子做細部分類</a:t>
            </a:r>
          </a:p>
          <a:p>
            <a:r>
              <a:rPr lang="zh-TW" altLang="en-US" dirty="0"/>
              <a:t>並繪製成堆疊圖</a:t>
            </a:r>
          </a:p>
          <a:p>
            <a:r>
              <a:rPr lang="zh-TW" altLang="en-US" dirty="0"/>
              <a:t>挑選出內容差異性較大的因子</a:t>
            </a:r>
          </a:p>
          <a:p>
            <a:endParaRPr lang="zh-TW" altLang="en-US" dirty="0"/>
          </a:p>
          <a:p>
            <a:r>
              <a:rPr lang="zh-TW" altLang="en-US" dirty="0"/>
              <a:t>為證明假設正確</a:t>
            </a:r>
          </a:p>
          <a:p>
            <a:r>
              <a:rPr lang="zh-TW" altLang="en-US" dirty="0"/>
              <a:t>對辦理出險與未出險資料中篩選出的因子做比對</a:t>
            </a:r>
          </a:p>
          <a:p>
            <a:r>
              <a:rPr lang="zh-TW" altLang="en-US" dirty="0"/>
              <a:t>結果若有顯著差異 代表假設正確</a:t>
            </a: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7</a:t>
            </a:fld>
            <a:endParaRPr lang="zh-TW" altLang="en-US"/>
          </a:p>
        </p:txBody>
      </p:sp>
    </p:spTree>
    <p:extLst>
      <p:ext uri="{BB962C8B-B14F-4D97-AF65-F5344CB8AC3E}">
        <p14:creationId xmlns:p14="http://schemas.microsoft.com/office/powerpoint/2010/main" val="1591254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為證明直觀選出的因子具有有效性</a:t>
            </a:r>
          </a:p>
          <a:p>
            <a:r>
              <a:rPr lang="zh-TW" altLang="en-US" dirty="0"/>
              <a:t>計劃將類別項目轉換成虛擬變量（</a:t>
            </a:r>
            <a:r>
              <a:rPr lang="en-US" altLang="zh-TW" dirty="0"/>
              <a:t>Dummy Variable</a:t>
            </a:r>
            <a:r>
              <a:rPr lang="zh-TW" altLang="en-US" dirty="0"/>
              <a:t>）</a:t>
            </a:r>
          </a:p>
          <a:p>
            <a:r>
              <a:rPr lang="zh-TW" altLang="en-US" dirty="0"/>
              <a:t>再透過統計軟體</a:t>
            </a:r>
            <a:r>
              <a:rPr lang="en-US" altLang="zh-TW" dirty="0"/>
              <a:t>SPSS</a:t>
            </a:r>
            <a:r>
              <a:rPr lang="zh-TW" altLang="en-US" dirty="0"/>
              <a:t>計算出各項因子與出險人資料間的相關係數</a:t>
            </a:r>
          </a:p>
          <a:p>
            <a:r>
              <a:rPr lang="zh-TW" altLang="en-US" dirty="0"/>
              <a:t>係數越大表示相關性越強 </a:t>
            </a:r>
            <a:endParaRPr lang="en-US" altLang="zh-TW" dirty="0"/>
          </a:p>
          <a:p>
            <a:r>
              <a:rPr lang="zh-TW" altLang="en-US" dirty="0"/>
              <a:t>還能透過</a:t>
            </a:r>
            <a:r>
              <a:rPr lang="en-US" altLang="zh-TW" dirty="0"/>
              <a:t>Odds Ratio</a:t>
            </a:r>
            <a:r>
              <a:rPr lang="zh-TW" altLang="en-US" dirty="0"/>
              <a:t>（</a:t>
            </a:r>
            <a:r>
              <a:rPr lang="en-US" altLang="zh-TW" dirty="0"/>
              <a:t>OR</a:t>
            </a:r>
            <a:r>
              <a:rPr lang="zh-TW" altLang="en-US" dirty="0"/>
              <a:t>值）</a:t>
            </a:r>
          </a:p>
          <a:p>
            <a:r>
              <a:rPr lang="zh-TW" altLang="en-US" dirty="0"/>
              <a:t>得出控制相同變因下不同變因提高或降低影響風險的倍率</a:t>
            </a:r>
          </a:p>
          <a:p>
            <a:r>
              <a:rPr lang="zh-TW" altLang="en-US" dirty="0"/>
              <a:t>最後將相關係數帶入圖中的</a:t>
            </a:r>
            <a:r>
              <a:rPr lang="en-US" altLang="zh-TW" dirty="0"/>
              <a:t>w</a:t>
            </a:r>
            <a:r>
              <a:rPr lang="zh-TW" altLang="en-US" dirty="0"/>
              <a:t>值</a:t>
            </a:r>
          </a:p>
          <a:p>
            <a:r>
              <a:rPr lang="en-US" altLang="zh-TW" dirty="0"/>
              <a:t>X</a:t>
            </a:r>
            <a:r>
              <a:rPr lang="zh-TW" altLang="en-US" dirty="0"/>
              <a:t>帶入</a:t>
            </a:r>
            <a:r>
              <a:rPr lang="en-US" altLang="zh-TW" dirty="0"/>
              <a:t>dummy variable </a:t>
            </a:r>
            <a:r>
              <a:rPr lang="zh-TW" altLang="en-US" dirty="0"/>
              <a:t>做加總</a:t>
            </a:r>
          </a:p>
          <a:p>
            <a:r>
              <a:rPr lang="zh-TW" altLang="en-US" dirty="0"/>
              <a:t>就能得出我們要的預測值</a:t>
            </a:r>
          </a:p>
          <a:p>
            <a:endParaRPr lang="zh-TW" altLang="en-US" dirty="0"/>
          </a:p>
          <a:p>
            <a:r>
              <a:rPr lang="zh-TW" altLang="en-US" dirty="0"/>
              <a:t>最後業者就能將運算式佈置在後端</a:t>
            </a:r>
          </a:p>
          <a:p>
            <a:r>
              <a:rPr lang="zh-TW" altLang="en-US" dirty="0"/>
              <a:t>當接收要保人填寫的投保表單後</a:t>
            </a:r>
          </a:p>
          <a:p>
            <a:r>
              <a:rPr lang="zh-TW" altLang="en-US" dirty="0"/>
              <a:t>將各項參數代入運算式得到其風險值</a:t>
            </a:r>
          </a:p>
          <a:p>
            <a:r>
              <a:rPr lang="zh-TW" altLang="en-US" dirty="0"/>
              <a:t>對該民眾調整其保單價格或選擇拒保</a:t>
            </a: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8</a:t>
            </a:fld>
            <a:endParaRPr lang="zh-TW" altLang="en-US"/>
          </a:p>
        </p:txBody>
      </p:sp>
    </p:spTree>
    <p:extLst>
      <p:ext uri="{BB962C8B-B14F-4D97-AF65-F5344CB8AC3E}">
        <p14:creationId xmlns:p14="http://schemas.microsoft.com/office/powerpoint/2010/main" val="365313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33448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1804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409565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39223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15404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59765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64404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86465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41096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6152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01226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22113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3">
            <a:extLst>
              <a:ext uri="{FF2B5EF4-FFF2-40B4-BE49-F238E27FC236}">
                <a16:creationId xmlns:a16="http://schemas.microsoft.com/office/drawing/2014/main" id="{98FF23A1-4028-4860-ACE4-2D05D16D8C7F}"/>
              </a:ext>
            </a:extLst>
          </p:cNvPr>
          <p:cNvPicPr>
            <a:picLocks noChangeAspect="1"/>
          </p:cNvPicPr>
          <p:nvPr/>
        </p:nvPicPr>
        <p:blipFill rotWithShape="1">
          <a:blip r:embed="rId3">
            <a:extLst>
              <a:ext uri="{28A0092B-C50C-407E-A947-70E740481C1C}">
                <a14:useLocalDpi xmlns:a14="http://schemas.microsoft.com/office/drawing/2010/main" val="0"/>
              </a:ext>
            </a:extLst>
          </a:blip>
          <a:srcRect l="10408" t="3743" r="21762"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文字方塊 6">
            <a:extLst>
              <a:ext uri="{FF2B5EF4-FFF2-40B4-BE49-F238E27FC236}">
                <a16:creationId xmlns:a16="http://schemas.microsoft.com/office/drawing/2014/main" id="{B63479F2-866C-4D0B-A1D7-D3AE51F5A105}"/>
              </a:ext>
            </a:extLst>
          </p:cNvPr>
          <p:cNvSpPr txBox="1"/>
          <p:nvPr/>
        </p:nvSpPr>
        <p:spPr>
          <a:xfrm>
            <a:off x="209048" y="1575721"/>
            <a:ext cx="4818506" cy="3323987"/>
          </a:xfrm>
          <a:prstGeom prst="rect">
            <a:avLst/>
          </a:prstGeom>
          <a:noFill/>
        </p:spPr>
        <p:txBody>
          <a:bodyPr wrap="square" rtlCol="0">
            <a:spAutoFit/>
          </a:bodyPr>
          <a:lstStyle/>
          <a:p>
            <a:pPr algn="ctr"/>
            <a:r>
              <a:rPr lang="en-US" altLang="zh-TW" sz="6000" dirty="0"/>
              <a:t>0510</a:t>
            </a:r>
            <a:r>
              <a:rPr lang="zh-TW" altLang="en-US" sz="6000" dirty="0"/>
              <a:t>進度報告</a:t>
            </a:r>
            <a:endParaRPr lang="en-US" altLang="zh-TW" sz="6000" dirty="0"/>
          </a:p>
          <a:p>
            <a:pPr algn="ctr"/>
            <a:endParaRPr lang="en-US" altLang="zh-TW" sz="6000" dirty="0"/>
          </a:p>
          <a:p>
            <a:pPr algn="ctr"/>
            <a:r>
              <a:rPr lang="zh-TW" altLang="en-US" sz="3600" dirty="0">
                <a:latin typeface="微軟正黑體" panose="020B0604030504040204" pitchFamily="34" charset="-120"/>
                <a:ea typeface="微軟正黑體" panose="020B0604030504040204" pitchFamily="34" charset="-120"/>
                <a:cs typeface="+mj-cs"/>
              </a:rPr>
              <a:t>新安東京</a:t>
            </a:r>
            <a:r>
              <a:rPr lang="en-US" altLang="zh-TW" sz="3600" dirty="0">
                <a:latin typeface="微軟正黑體" panose="020B0604030504040204" pitchFamily="34" charset="-120"/>
                <a:ea typeface="微軟正黑體" panose="020B0604030504040204" pitchFamily="34" charset="-120"/>
                <a:cs typeface="+mj-cs"/>
              </a:rPr>
              <a:t>-</a:t>
            </a:r>
            <a:r>
              <a:rPr lang="zh-TW" altLang="en-US" sz="3600" dirty="0">
                <a:latin typeface="微軟正黑體" panose="020B0604030504040204" pitchFamily="34" charset="-120"/>
                <a:ea typeface="微軟正黑體" panose="020B0604030504040204" pitchFamily="34" charset="-120"/>
                <a:cs typeface="+mj-cs"/>
              </a:rPr>
              <a:t>旅遊平安險</a:t>
            </a:r>
            <a:endParaRPr lang="en-US" altLang="zh-TW" sz="3600" dirty="0">
              <a:latin typeface="微軟正黑體" panose="020B0604030504040204" pitchFamily="34" charset="-120"/>
              <a:ea typeface="微軟正黑體" panose="020B0604030504040204" pitchFamily="34" charset="-120"/>
              <a:cs typeface="+mj-cs"/>
            </a:endParaRPr>
          </a:p>
          <a:p>
            <a:pPr marL="914400" indent="-914400" algn="ctr">
              <a:buAutoNum type="arabicPlain" startAt="510"/>
            </a:pPr>
            <a:endParaRPr lang="zh-TW" altLang="en-US" sz="5400" dirty="0"/>
          </a:p>
        </p:txBody>
      </p:sp>
      <p:sp>
        <p:nvSpPr>
          <p:cNvPr id="8" name="文字方塊 7">
            <a:extLst>
              <a:ext uri="{FF2B5EF4-FFF2-40B4-BE49-F238E27FC236}">
                <a16:creationId xmlns:a16="http://schemas.microsoft.com/office/drawing/2014/main" id="{BD541E72-D990-48E5-828B-592D55BCE020}"/>
              </a:ext>
            </a:extLst>
          </p:cNvPr>
          <p:cNvSpPr txBox="1"/>
          <p:nvPr/>
        </p:nvSpPr>
        <p:spPr>
          <a:xfrm>
            <a:off x="330084" y="5577069"/>
            <a:ext cx="2069224" cy="923330"/>
          </a:xfrm>
          <a:prstGeom prst="rect">
            <a:avLst/>
          </a:prstGeom>
          <a:noFill/>
        </p:spPr>
        <p:txBody>
          <a:bodyPr wrap="square" rtlCol="0">
            <a:spAutoFit/>
          </a:bodyPr>
          <a:lstStyle/>
          <a:p>
            <a:r>
              <a:rPr lang="en-US" altLang="zh-TW" dirty="0"/>
              <a:t>08170131</a:t>
            </a:r>
            <a:r>
              <a:rPr lang="zh-TW" altLang="en-US" dirty="0"/>
              <a:t>     鄭慈</a:t>
            </a:r>
            <a:endParaRPr lang="en-US" altLang="zh-TW" dirty="0"/>
          </a:p>
          <a:p>
            <a:r>
              <a:rPr lang="en-US" altLang="zh-TW" dirty="0"/>
              <a:t>08170216</a:t>
            </a:r>
            <a:r>
              <a:rPr lang="zh-TW" altLang="en-US" dirty="0"/>
              <a:t>     林曉琪</a:t>
            </a:r>
            <a:endParaRPr lang="en-US" altLang="zh-TW" dirty="0"/>
          </a:p>
          <a:p>
            <a:r>
              <a:rPr lang="en-US" altLang="zh-TW" dirty="0"/>
              <a:t>08170228</a:t>
            </a:r>
            <a:r>
              <a:rPr lang="zh-TW" altLang="en-US" dirty="0"/>
              <a:t>     楊力鑌</a:t>
            </a:r>
          </a:p>
        </p:txBody>
      </p:sp>
      <p:sp>
        <p:nvSpPr>
          <p:cNvPr id="10" name="矩形 9">
            <a:extLst>
              <a:ext uri="{FF2B5EF4-FFF2-40B4-BE49-F238E27FC236}">
                <a16:creationId xmlns:a16="http://schemas.microsoft.com/office/drawing/2014/main" id="{1B2EFEDE-39A4-456A-A266-7291B8F09CC8}"/>
              </a:ext>
            </a:extLst>
          </p:cNvPr>
          <p:cNvSpPr/>
          <p:nvPr/>
        </p:nvSpPr>
        <p:spPr>
          <a:xfrm>
            <a:off x="419450" y="453006"/>
            <a:ext cx="855677" cy="4446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187DF82B-2F9D-4FDE-83FE-139DC1DCB7E4}"/>
              </a:ext>
            </a:extLst>
          </p:cNvPr>
          <p:cNvSpPr/>
          <p:nvPr/>
        </p:nvSpPr>
        <p:spPr>
          <a:xfrm>
            <a:off x="345821" y="4311941"/>
            <a:ext cx="4242957" cy="4613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765221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8C5771F-B575-4DB3-9EDF-9FDA4E6941C9}"/>
              </a:ext>
            </a:extLst>
          </p:cNvPr>
          <p:cNvSpPr>
            <a:spLocks noGrp="1"/>
          </p:cNvSpPr>
          <p:nvPr>
            <p:ph type="title"/>
          </p:nvPr>
        </p:nvSpPr>
        <p:spPr>
          <a:xfrm>
            <a:off x="1765988" y="1125255"/>
            <a:ext cx="2506729" cy="4064628"/>
          </a:xfrm>
        </p:spPr>
        <p:txBody>
          <a:bodyPr vert="horz" lIns="91440" tIns="45720" rIns="91440" bIns="45720" rtlCol="0" anchor="ctr">
            <a:normAutofit/>
          </a:bodyPr>
          <a:lstStyle/>
          <a:p>
            <a:r>
              <a:rPr lang="zh-TW" altLang="en-US" b="1" kern="1200">
                <a:solidFill>
                  <a:srgbClr val="FFFFFF"/>
                </a:solidFill>
                <a:latin typeface="+mj-lt"/>
                <a:ea typeface="新細明體"/>
                <a:cs typeface="+mj-cs"/>
              </a:rPr>
              <a:t>專題</a:t>
            </a:r>
            <a:r>
              <a:rPr lang="zh-TW" altLang="en-US" b="1">
                <a:solidFill>
                  <a:srgbClr val="FFFFFF"/>
                </a:solidFill>
                <a:ea typeface="新細明體"/>
              </a:rPr>
              <a:t>介紹</a:t>
            </a:r>
            <a:endParaRPr lang="en-US" altLang="zh-TW" b="1" kern="1200">
              <a:solidFill>
                <a:srgbClr val="FFFFFF"/>
              </a:solidFill>
              <a:latin typeface="+mj-lt"/>
              <a:ea typeface="新細明體"/>
              <a:cs typeface="+mj-cs"/>
            </a:endParaRPr>
          </a:p>
        </p:txBody>
      </p:sp>
      <p:sp>
        <p:nvSpPr>
          <p:cNvPr id="99" name="Freeform: Shape 98">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Shape 100">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文字方塊 3">
            <a:extLst>
              <a:ext uri="{FF2B5EF4-FFF2-40B4-BE49-F238E27FC236}">
                <a16:creationId xmlns:a16="http://schemas.microsoft.com/office/drawing/2014/main" id="{AC038AE1-961C-4152-AF3C-68E0586F82B1}"/>
              </a:ext>
            </a:extLst>
          </p:cNvPr>
          <p:cNvSpPr txBox="1"/>
          <p:nvPr/>
        </p:nvSpPr>
        <p:spPr>
          <a:xfrm>
            <a:off x="6115048" y="2093661"/>
            <a:ext cx="5369559" cy="279233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150000"/>
              </a:lnSpc>
              <a:spcAft>
                <a:spcPts val="600"/>
              </a:spcAft>
            </a:pPr>
            <a:r>
              <a:rPr lang="zh-TW" altLang="en-US" sz="2800">
                <a:latin typeface="微軟正黑體"/>
                <a:ea typeface="微軟正黑體"/>
              </a:rPr>
              <a:t>旅行不便險於整體保單中的獲利較低，為提高營利，希望從客戶端找出可能影響因子，排除要保機率較高族群。</a:t>
            </a:r>
            <a:endParaRPr lang="zh-TW" altLang="en-US" sz="2800">
              <a:latin typeface="微軟正黑體" panose="020B0604030504040204" pitchFamily="34" charset="-120"/>
              <a:ea typeface="微軟正黑體" panose="020B0604030504040204" pitchFamily="34" charset="-120"/>
            </a:endParaRPr>
          </a:p>
        </p:txBody>
      </p:sp>
      <p:sp>
        <p:nvSpPr>
          <p:cNvPr id="105" name="Freeform: Shape 104">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6170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8C5771F-B575-4DB3-9EDF-9FDA4E6941C9}"/>
              </a:ext>
            </a:extLst>
          </p:cNvPr>
          <p:cNvSpPr>
            <a:spLocks noGrp="1"/>
          </p:cNvSpPr>
          <p:nvPr>
            <p:ph type="title"/>
          </p:nvPr>
        </p:nvSpPr>
        <p:spPr>
          <a:xfrm>
            <a:off x="821108" y="1125255"/>
            <a:ext cx="4650489" cy="4064628"/>
          </a:xfrm>
        </p:spPr>
        <p:txBody>
          <a:bodyPr vert="horz" lIns="91440" tIns="45720" rIns="91440" bIns="45720" rtlCol="0" anchor="ctr">
            <a:normAutofit/>
          </a:bodyPr>
          <a:lstStyle/>
          <a:p>
            <a:r>
              <a:rPr lang="zh-TW" altLang="en-US" b="1">
                <a:solidFill>
                  <a:srgbClr val="FFFFFF"/>
                </a:solidFill>
                <a:ea typeface="新細明體"/>
                <a:cs typeface="Calibri Light"/>
              </a:rPr>
              <a:t>最小可行性方案</a:t>
            </a:r>
            <a:endParaRPr lang="zh-TW" altLang="en-US" b="1" kern="1200">
              <a:solidFill>
                <a:srgbClr val="FFFFFF"/>
              </a:solidFill>
              <a:latin typeface="+mj-lt"/>
              <a:ea typeface="新細明體"/>
              <a:cs typeface="Calibri Light"/>
            </a:endParaRPr>
          </a:p>
        </p:txBody>
      </p:sp>
      <p:sp>
        <p:nvSpPr>
          <p:cNvPr id="99" name="Freeform: Shape 98">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Shape 100">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文字方塊 3">
            <a:extLst>
              <a:ext uri="{FF2B5EF4-FFF2-40B4-BE49-F238E27FC236}">
                <a16:creationId xmlns:a16="http://schemas.microsoft.com/office/drawing/2014/main" id="{AC038AE1-961C-4152-AF3C-68E0586F82B1}"/>
              </a:ext>
            </a:extLst>
          </p:cNvPr>
          <p:cNvSpPr txBox="1"/>
          <p:nvPr/>
        </p:nvSpPr>
        <p:spPr>
          <a:xfrm>
            <a:off x="6115048" y="2093661"/>
            <a:ext cx="5369559" cy="279233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150000"/>
              </a:lnSpc>
              <a:spcAft>
                <a:spcPts val="600"/>
              </a:spcAft>
            </a:pPr>
            <a:r>
              <a:rPr lang="zh-TW" altLang="en-US" sz="2800">
                <a:latin typeface="微軟正黑體"/>
                <a:ea typeface="微軟正黑體"/>
              </a:rPr>
              <a:t>旅行不便險於整體保單中的獲利較低，為提高營利，希望從客戶端找出可能影響因子，排除要保機率較高族群。</a:t>
            </a:r>
            <a:endParaRPr lang="zh-TW" altLang="en-US" sz="2800">
              <a:latin typeface="微軟正黑體" panose="020B0604030504040204" pitchFamily="34" charset="-120"/>
              <a:ea typeface="微軟正黑體" panose="020B0604030504040204" pitchFamily="34" charset="-120"/>
            </a:endParaRPr>
          </a:p>
        </p:txBody>
      </p:sp>
      <p:sp>
        <p:nvSpPr>
          <p:cNvPr id="105" name="Freeform: Shape 104">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圖片 4">
            <a:extLst>
              <a:ext uri="{FF2B5EF4-FFF2-40B4-BE49-F238E27FC236}">
                <a16:creationId xmlns:a16="http://schemas.microsoft.com/office/drawing/2014/main" id="{8ED2F998-8D18-4320-B354-FDC7AEA199B6}"/>
              </a:ext>
            </a:extLst>
          </p:cNvPr>
          <p:cNvPicPr>
            <a:picLocks noChangeAspect="1"/>
          </p:cNvPicPr>
          <p:nvPr/>
        </p:nvPicPr>
        <p:blipFill>
          <a:blip r:embed="rId3"/>
          <a:stretch>
            <a:fillRect/>
          </a:stretch>
        </p:blipFill>
        <p:spPr>
          <a:xfrm>
            <a:off x="4409" y="3607"/>
            <a:ext cx="12187397" cy="6850785"/>
          </a:xfrm>
          <a:prstGeom prst="rect">
            <a:avLst/>
          </a:prstGeom>
        </p:spPr>
      </p:pic>
    </p:spTree>
    <p:extLst>
      <p:ext uri="{BB962C8B-B14F-4D97-AF65-F5344CB8AC3E}">
        <p14:creationId xmlns:p14="http://schemas.microsoft.com/office/powerpoint/2010/main" val="13038945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1F2E194-AE95-4935-AEB3-EEAF4925353E}"/>
              </a:ext>
            </a:extLst>
          </p:cNvPr>
          <p:cNvSpPr>
            <a:spLocks noGrp="1"/>
          </p:cNvSpPr>
          <p:nvPr>
            <p:ph type="title"/>
          </p:nvPr>
        </p:nvSpPr>
        <p:spPr>
          <a:xfrm>
            <a:off x="956826" y="2727661"/>
            <a:ext cx="3937298" cy="979353"/>
          </a:xfrm>
        </p:spPr>
        <p:txBody>
          <a:bodyPr vert="horz" lIns="91440" tIns="45720" rIns="91440" bIns="45720" rtlCol="0">
            <a:normAutofit/>
          </a:bodyPr>
          <a:lstStyle/>
          <a:p>
            <a:pPr algn="ctr"/>
            <a:r>
              <a:rPr lang="zh-TW" altLang="en-US" b="1" kern="1200">
                <a:solidFill>
                  <a:srgbClr val="FFFFFF"/>
                </a:solidFill>
                <a:latin typeface="+mj-lt"/>
                <a:ea typeface="新細明體"/>
                <a:cs typeface="+mj-cs"/>
              </a:rPr>
              <a:t>組員分工</a:t>
            </a:r>
            <a:endParaRPr lang="en-US" altLang="zh-TW" b="1" kern="1200">
              <a:solidFill>
                <a:srgbClr val="FFFFFF"/>
              </a:solidFill>
              <a:latin typeface="+mj-lt"/>
              <a:ea typeface="新細明體"/>
              <a:cs typeface="Calibri Light" panose="020F0302020204030204"/>
            </a:endParaRPr>
          </a:p>
        </p:txBody>
      </p:sp>
      <p:sp>
        <p:nvSpPr>
          <p:cNvPr id="30" name="Freeform: Shape 29">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內容版面配置區 2">
            <a:extLst>
              <a:ext uri="{FF2B5EF4-FFF2-40B4-BE49-F238E27FC236}">
                <a16:creationId xmlns:a16="http://schemas.microsoft.com/office/drawing/2014/main" id="{F29B3F1F-CF7E-4121-A9CE-2B2DB5A55B36}"/>
              </a:ext>
            </a:extLst>
          </p:cNvPr>
          <p:cNvSpPr>
            <a:spLocks noGrp="1"/>
          </p:cNvSpPr>
          <p:nvPr>
            <p:ph idx="1"/>
          </p:nvPr>
        </p:nvSpPr>
        <p:spPr>
          <a:xfrm>
            <a:off x="5624756" y="1398737"/>
            <a:ext cx="5826698" cy="3629831"/>
          </a:xfr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p>
            <a:pPr marL="0" indent="0">
              <a:lnSpc>
                <a:spcPct val="150000"/>
              </a:lnSpc>
              <a:buNone/>
            </a:pPr>
            <a:r>
              <a:rPr lang="zh-TW" altLang="en-US" sz="2600">
                <a:latin typeface="微軟正黑體"/>
                <a:ea typeface="微軟正黑體"/>
                <a:cs typeface="Calibri"/>
              </a:rPr>
              <a:t>  鄭慈  ：資料  </a:t>
            </a:r>
            <a:r>
              <a:rPr lang="en-US" altLang="zh-TW" sz="2600">
                <a:latin typeface="微軟正黑體"/>
                <a:ea typeface="微軟正黑體"/>
                <a:cs typeface="Calibri"/>
              </a:rPr>
              <a:t>(</a:t>
            </a:r>
            <a:r>
              <a:rPr lang="zh-TW" altLang="en-US" sz="2600">
                <a:latin typeface="微軟正黑體"/>
                <a:ea typeface="微軟正黑體"/>
                <a:cs typeface="Calibri"/>
              </a:rPr>
              <a:t>整理、比對</a:t>
            </a:r>
            <a:r>
              <a:rPr lang="en-US" altLang="zh-TW" sz="2600">
                <a:latin typeface="微軟正黑體"/>
                <a:ea typeface="微軟正黑體"/>
                <a:cs typeface="Calibri"/>
              </a:rPr>
              <a:t>)</a:t>
            </a:r>
            <a:r>
              <a:rPr lang="zh-TW" altLang="en-US" sz="2600">
                <a:latin typeface="微軟正黑體"/>
                <a:ea typeface="微軟正黑體"/>
                <a:cs typeface="Calibri"/>
              </a:rPr>
              <a:t>、</a:t>
            </a:r>
            <a:r>
              <a:rPr lang="zh-TW" altLang="en-US" sz="2600">
                <a:latin typeface="微軟正黑體"/>
                <a:ea typeface="微軟正黑體"/>
              </a:rPr>
              <a:t>關聯性</a:t>
            </a:r>
            <a:endParaRPr lang="en-US" altLang="zh-TW" sz="2600">
              <a:latin typeface="微軟正黑體"/>
              <a:ea typeface="微軟正黑體"/>
              <a:cs typeface="Calibri"/>
            </a:endParaRPr>
          </a:p>
          <a:p>
            <a:pPr marL="0" indent="0">
              <a:lnSpc>
                <a:spcPct val="150000"/>
              </a:lnSpc>
              <a:buNone/>
            </a:pPr>
            <a:r>
              <a:rPr lang="zh-TW" altLang="en-US" sz="2600">
                <a:latin typeface="微軟正黑體"/>
                <a:ea typeface="微軟正黑體"/>
                <a:cs typeface="Calibri"/>
              </a:rPr>
              <a:t>林曉琪：資料  </a:t>
            </a:r>
            <a:r>
              <a:rPr lang="en-US" altLang="zh-TW" sz="2600">
                <a:latin typeface="微軟正黑體"/>
                <a:ea typeface="微軟正黑體"/>
                <a:cs typeface="Calibri"/>
              </a:rPr>
              <a:t>(</a:t>
            </a:r>
            <a:r>
              <a:rPr lang="zh-TW" altLang="en-US" sz="2600">
                <a:latin typeface="微軟正黑體"/>
                <a:ea typeface="微軟正黑體"/>
                <a:cs typeface="Calibri"/>
              </a:rPr>
              <a:t>整理、比對</a:t>
            </a:r>
            <a:r>
              <a:rPr lang="en-US" altLang="zh-TW" sz="2600">
                <a:latin typeface="微軟正黑體"/>
                <a:ea typeface="微軟正黑體"/>
                <a:cs typeface="Calibri"/>
              </a:rPr>
              <a:t>)</a:t>
            </a:r>
            <a:r>
              <a:rPr lang="zh-TW" altLang="en-US" sz="2600">
                <a:latin typeface="微軟正黑體"/>
                <a:ea typeface="微軟正黑體"/>
                <a:cs typeface="Calibri"/>
              </a:rPr>
              <a:t>、</a:t>
            </a:r>
            <a:r>
              <a:rPr lang="zh-TW" altLang="en-US" sz="2600">
                <a:latin typeface="微軟正黑體"/>
                <a:ea typeface="微軟正黑體"/>
              </a:rPr>
              <a:t>關聯性</a:t>
            </a:r>
            <a:endParaRPr lang="zh-TW" altLang="en-US" sz="2600">
              <a:latin typeface="微軟正黑體"/>
              <a:ea typeface="微軟正黑體"/>
              <a:cs typeface="Calibri"/>
            </a:endParaRPr>
          </a:p>
          <a:p>
            <a:pPr marL="0" indent="0">
              <a:lnSpc>
                <a:spcPct val="150000"/>
              </a:lnSpc>
              <a:buNone/>
            </a:pPr>
            <a:r>
              <a:rPr lang="zh-TW" altLang="en-US" sz="2600">
                <a:latin typeface="微軟正黑體"/>
                <a:ea typeface="微軟正黑體"/>
                <a:cs typeface="Calibri"/>
              </a:rPr>
              <a:t>楊力鑌：</a:t>
            </a:r>
            <a:r>
              <a:rPr lang="zh-TW" altLang="en-US" sz="2600">
                <a:latin typeface="微軟正黑體"/>
                <a:ea typeface="微軟正黑體"/>
              </a:rPr>
              <a:t>建立函式、模型</a:t>
            </a:r>
            <a:endParaRPr lang="en-US" altLang="zh-TW" sz="2600">
              <a:latin typeface="微軟正黑體"/>
              <a:ea typeface="微軟正黑體"/>
              <a:cs typeface="Calibri"/>
            </a:endParaRPr>
          </a:p>
          <a:p>
            <a:pPr marL="0" indent="0">
              <a:lnSpc>
                <a:spcPct val="150000"/>
              </a:lnSpc>
              <a:buNone/>
            </a:pPr>
            <a:r>
              <a:rPr lang="zh-TW" altLang="en-US" sz="2600">
                <a:latin typeface="微軟正黑體"/>
                <a:ea typeface="微軟正黑體"/>
              </a:rPr>
              <a:t>林益宏：建立函式、模型</a:t>
            </a:r>
            <a:endParaRPr lang="zh-TW" altLang="en-US" sz="2600">
              <a:latin typeface="微軟正黑體"/>
              <a:ea typeface="微軟正黑體"/>
              <a:cs typeface="Calibri"/>
            </a:endParaRPr>
          </a:p>
          <a:p>
            <a:pPr marL="0" indent="0">
              <a:lnSpc>
                <a:spcPct val="150000"/>
              </a:lnSpc>
              <a:buNone/>
            </a:pPr>
            <a:r>
              <a:rPr lang="zh-TW" altLang="en-US" sz="2600">
                <a:latin typeface="微軟正黑體"/>
                <a:ea typeface="微軟正黑體"/>
              </a:rPr>
              <a:t>黎可君：檢驗測試</a:t>
            </a:r>
            <a:endParaRPr lang="zh-TW" altLang="en-US" sz="2600">
              <a:latin typeface="微軟正黑體"/>
              <a:ea typeface="微軟正黑體"/>
              <a:cs typeface="Calibri"/>
            </a:endParaRPr>
          </a:p>
        </p:txBody>
      </p:sp>
      <p:sp>
        <p:nvSpPr>
          <p:cNvPr id="36" name="Freeform: Shape 35">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33259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36B7025-88D2-4477-B84F-7EC1B34286A6}"/>
              </a:ext>
            </a:extLst>
          </p:cNvPr>
          <p:cNvSpPr>
            <a:spLocks noGrp="1"/>
          </p:cNvSpPr>
          <p:nvPr>
            <p:ph type="title"/>
          </p:nvPr>
        </p:nvSpPr>
        <p:spPr>
          <a:xfrm>
            <a:off x="1142008" y="2935550"/>
            <a:ext cx="3314299" cy="986899"/>
          </a:xfrm>
        </p:spPr>
        <p:txBody>
          <a:bodyPr>
            <a:normAutofit/>
          </a:bodyPr>
          <a:lstStyle/>
          <a:p>
            <a:pPr algn="ctr"/>
            <a:r>
              <a:rPr lang="zh-TW" altLang="en-US" b="1">
                <a:solidFill>
                  <a:srgbClr val="FFFFFF"/>
                </a:solidFill>
                <a:ea typeface="新細明體"/>
                <a:cs typeface="Calibri Light"/>
              </a:rPr>
              <a:t>困境</a:t>
            </a:r>
            <a:endParaRPr lang="zh-TW" altLang="en-US" b="1">
              <a:solidFill>
                <a:srgbClr val="FFFFFF"/>
              </a:solidFill>
              <a:cs typeface="Calibri Light" panose="020F0302020204030204"/>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EADCD49B-D6C3-48C6-8DA5-ACC8727BC716}"/>
              </a:ext>
            </a:extLst>
          </p:cNvPr>
          <p:cNvSpPr>
            <a:spLocks noGrp="1"/>
          </p:cNvSpPr>
          <p:nvPr>
            <p:ph idx="1"/>
          </p:nvPr>
        </p:nvSpPr>
        <p:spPr>
          <a:xfrm>
            <a:off x="6094163" y="1963643"/>
            <a:ext cx="2844439" cy="2936068"/>
          </a:xfrm>
        </p:spPr>
        <p:txBody>
          <a:bodyPr vert="horz" lIns="91440" tIns="45720" rIns="91440" bIns="45720" rtlCol="0" anchor="t">
            <a:normAutofit/>
          </a:bodyPr>
          <a:lstStyle/>
          <a:p>
            <a:pPr marL="514350" indent="-514350">
              <a:lnSpc>
                <a:spcPct val="150000"/>
              </a:lnSpc>
              <a:buAutoNum type="arabicPeriod"/>
            </a:pPr>
            <a:r>
              <a:rPr lang="zh-TW" sz="3600">
                <a:latin typeface="Microsoft JhengHei"/>
                <a:ea typeface="Microsoft JhengHei"/>
                <a:cs typeface="Calibri"/>
              </a:rPr>
              <a:t>資料整理</a:t>
            </a:r>
            <a:endParaRPr lang="en-US" sz="3600">
              <a:ea typeface="+mn-lt"/>
              <a:cs typeface="+mn-lt"/>
            </a:endParaRPr>
          </a:p>
          <a:p>
            <a:pPr marL="514350" indent="-514350">
              <a:lnSpc>
                <a:spcPct val="150000"/>
              </a:lnSpc>
              <a:buAutoNum type="arabicPeriod"/>
            </a:pPr>
            <a:r>
              <a:rPr lang="zh-TW" sz="3600">
                <a:latin typeface="Microsoft JhengHei"/>
                <a:ea typeface="Microsoft JhengHei"/>
                <a:cs typeface="Calibri"/>
              </a:rPr>
              <a:t>建立模型</a:t>
            </a:r>
            <a:endParaRPr lang="zh-TW" altLang="en-US" sz="3600">
              <a:latin typeface="Microsoft JhengHei"/>
              <a:ea typeface="Microsoft JhengHei"/>
              <a:cs typeface="Calibri"/>
            </a:endParaRPr>
          </a:p>
          <a:p>
            <a:pPr marL="514350" indent="-514350">
              <a:lnSpc>
                <a:spcPct val="150000"/>
              </a:lnSpc>
              <a:buAutoNum type="arabicPeriod"/>
            </a:pPr>
            <a:r>
              <a:rPr lang="zh-TW" sz="3600">
                <a:latin typeface="Microsoft JhengHei"/>
                <a:ea typeface="Microsoft JhengHei"/>
                <a:cs typeface="Calibri"/>
              </a:rPr>
              <a:t>金融領域</a:t>
            </a:r>
            <a:endParaRPr lang="zh-TW" sz="3600">
              <a:ea typeface="+mn-lt"/>
              <a:cs typeface="+mn-lt"/>
            </a:endParaRPr>
          </a:p>
          <a:p>
            <a:pPr marL="0" indent="0" algn="ctr">
              <a:buNone/>
            </a:pPr>
            <a:endParaRPr lang="zh-TW" altLang="en-US">
              <a:latin typeface="Calibri" panose="020F0502020204030204"/>
              <a:ea typeface="新細明體"/>
              <a:cs typeface="Calibri"/>
            </a:endParaRPr>
          </a:p>
          <a:p>
            <a:endParaRPr lang="zh-TW" altLang="en-US">
              <a:ea typeface="新細明體"/>
              <a:cs typeface="Calibri"/>
            </a:endParaRPr>
          </a:p>
          <a:p>
            <a:endParaRPr lang="zh-TW" altLang="en-US">
              <a:ea typeface="新細明體"/>
              <a:cs typeface="Calibri"/>
            </a:endParaRPr>
          </a:p>
        </p:txBody>
      </p:sp>
    </p:spTree>
    <p:extLst>
      <p:ext uri="{BB962C8B-B14F-4D97-AF65-F5344CB8AC3E}">
        <p14:creationId xmlns:p14="http://schemas.microsoft.com/office/powerpoint/2010/main" val="3002960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AC4317-0E0D-40AF-978D-8B8204C4545C}"/>
              </a:ext>
            </a:extLst>
          </p:cNvPr>
          <p:cNvSpPr>
            <a:spLocks noGrp="1"/>
          </p:cNvSpPr>
          <p:nvPr>
            <p:ph type="title"/>
          </p:nvPr>
        </p:nvSpPr>
        <p:spPr>
          <a:xfrm>
            <a:off x="5092863" y="532049"/>
            <a:ext cx="6586491" cy="954630"/>
          </a:xfrm>
        </p:spPr>
        <p:txBody>
          <a:bodyPr anchor="b">
            <a:normAutofit/>
          </a:bodyPr>
          <a:lstStyle/>
          <a:p>
            <a:r>
              <a:rPr lang="en-US" altLang="zh-TW" sz="6000" b="1" dirty="0">
                <a:latin typeface="+mn-lt"/>
              </a:rPr>
              <a:t>Strategy</a:t>
            </a:r>
            <a:endParaRPr lang="zh-TW" altLang="en-US" sz="6000" b="1" dirty="0">
              <a:latin typeface="+mn-lt"/>
            </a:endParaRPr>
          </a:p>
        </p:txBody>
      </p:sp>
      <p:pic>
        <p:nvPicPr>
          <p:cNvPr id="45" name="Picture 4" descr="Light bulb on yellow background with sketched light beams and cord">
            <a:extLst>
              <a:ext uri="{FF2B5EF4-FFF2-40B4-BE49-F238E27FC236}">
                <a16:creationId xmlns:a16="http://schemas.microsoft.com/office/drawing/2014/main" id="{F0C27CAD-0A6A-49A4-B18C-DE2BAC8F88AC}"/>
              </a:ext>
            </a:extLst>
          </p:cNvPr>
          <p:cNvPicPr>
            <a:picLocks noChangeAspect="1"/>
          </p:cNvPicPr>
          <p:nvPr/>
        </p:nvPicPr>
        <p:blipFill rotWithShape="1">
          <a:blip r:embed="rId3"/>
          <a:srcRect l="51344" r="7086"/>
          <a:stretch/>
        </p:blipFill>
        <p:spPr>
          <a:xfrm>
            <a:off x="20" y="10"/>
            <a:ext cx="4635571" cy="6857990"/>
          </a:xfrm>
          <a:prstGeom prst="rect">
            <a:avLst/>
          </a:prstGeom>
          <a:effectLst/>
        </p:spPr>
      </p:pic>
      <p:graphicFrame>
        <p:nvGraphicFramePr>
          <p:cNvPr id="49" name="內容版面配置區 2">
            <a:extLst>
              <a:ext uri="{FF2B5EF4-FFF2-40B4-BE49-F238E27FC236}">
                <a16:creationId xmlns:a16="http://schemas.microsoft.com/office/drawing/2014/main" id="{90F3DC79-9A26-4077-AB1C-D9E3D837A25E}"/>
              </a:ext>
            </a:extLst>
          </p:cNvPr>
          <p:cNvGraphicFramePr>
            <a:graphicFrameLocks noGrp="1"/>
          </p:cNvGraphicFramePr>
          <p:nvPr>
            <p:ph idx="1"/>
            <p:extLst>
              <p:ext uri="{D42A27DB-BD31-4B8C-83A1-F6EECF244321}">
                <p14:modId xmlns:p14="http://schemas.microsoft.com/office/powerpoint/2010/main" val="1211886227"/>
              </p:ext>
            </p:extLst>
          </p:nvPr>
        </p:nvGraphicFramePr>
        <p:xfrm>
          <a:off x="5080934" y="2069689"/>
          <a:ext cx="6586489" cy="44245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6" name="直線接點 5">
            <a:extLst>
              <a:ext uri="{FF2B5EF4-FFF2-40B4-BE49-F238E27FC236}">
                <a16:creationId xmlns:a16="http://schemas.microsoft.com/office/drawing/2014/main" id="{DA8419E8-26C7-4BED-BEDD-CD77B26BEB18}"/>
              </a:ext>
            </a:extLst>
          </p:cNvPr>
          <p:cNvCxnSpPr/>
          <p:nvPr/>
        </p:nvCxnSpPr>
        <p:spPr>
          <a:xfrm>
            <a:off x="4997044" y="1556293"/>
            <a:ext cx="6586489"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980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3">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標題 4">
            <a:extLst>
              <a:ext uri="{FF2B5EF4-FFF2-40B4-BE49-F238E27FC236}">
                <a16:creationId xmlns:a16="http://schemas.microsoft.com/office/drawing/2014/main" id="{EB33516F-4ED8-4406-A339-77BB3002AEE4}"/>
              </a:ext>
            </a:extLst>
          </p:cNvPr>
          <p:cNvSpPr>
            <a:spLocks noGrp="1"/>
          </p:cNvSpPr>
          <p:nvPr>
            <p:ph type="title"/>
          </p:nvPr>
        </p:nvSpPr>
        <p:spPr>
          <a:xfrm>
            <a:off x="635000" y="640823"/>
            <a:ext cx="3418659" cy="5583148"/>
          </a:xfrm>
        </p:spPr>
        <p:txBody>
          <a:bodyPr anchor="ctr">
            <a:normAutofit/>
          </a:bodyPr>
          <a:lstStyle/>
          <a:p>
            <a:r>
              <a:rPr lang="en-US" altLang="zh-TW" sz="4200" b="1">
                <a:latin typeface="+mn-lt"/>
              </a:rPr>
              <a:t>1</a:t>
            </a:r>
            <a:r>
              <a:rPr lang="en-US" altLang="zh-TW" sz="4200" b="1" baseline="30000">
                <a:latin typeface="+mn-lt"/>
              </a:rPr>
              <a:t>st</a:t>
            </a:r>
            <a:r>
              <a:rPr lang="en-US" altLang="zh-TW" sz="4200" b="1">
                <a:latin typeface="+mn-lt"/>
              </a:rPr>
              <a:t> Valid Variable Determination</a:t>
            </a:r>
            <a:endParaRPr lang="zh-TW" altLang="en-US" sz="4200" b="1">
              <a:latin typeface="+mn-lt"/>
            </a:endParaRPr>
          </a:p>
        </p:txBody>
      </p:sp>
      <p:sp>
        <p:nvSpPr>
          <p:cNvPr id="5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圖表 3">
            <a:extLst>
              <a:ext uri="{FF2B5EF4-FFF2-40B4-BE49-F238E27FC236}">
                <a16:creationId xmlns:a16="http://schemas.microsoft.com/office/drawing/2014/main" id="{92CBEDB8-6A9E-4517-9875-8A4A57145DBC}"/>
              </a:ext>
            </a:extLst>
          </p:cNvPr>
          <p:cNvGraphicFramePr>
            <a:graphicFrameLocks noGrp="1"/>
          </p:cNvGraphicFramePr>
          <p:nvPr>
            <p:ph idx="1"/>
            <p:extLst>
              <p:ext uri="{D42A27DB-BD31-4B8C-83A1-F6EECF244321}">
                <p14:modId xmlns:p14="http://schemas.microsoft.com/office/powerpoint/2010/main" val="3031185555"/>
              </p:ext>
            </p:extLst>
          </p:nvPr>
        </p:nvGraphicFramePr>
        <p:xfrm>
          <a:off x="4648018" y="640822"/>
          <a:ext cx="6900512" cy="55361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2635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標題 3">
            <a:extLst>
              <a:ext uri="{FF2B5EF4-FFF2-40B4-BE49-F238E27FC236}">
                <a16:creationId xmlns:a16="http://schemas.microsoft.com/office/drawing/2014/main" id="{CD69048B-67EF-4673-8208-7666569D410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ltLang="zh-TW" sz="5400" b="1" kern="1200">
                <a:solidFill>
                  <a:schemeClr val="tx1"/>
                </a:solidFill>
                <a:latin typeface="+mj-lt"/>
                <a:ea typeface="+mj-ea"/>
                <a:cs typeface="+mj-cs"/>
              </a:rPr>
              <a:t>Logistic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字方塊 4">
            <a:extLst>
              <a:ext uri="{FF2B5EF4-FFF2-40B4-BE49-F238E27FC236}">
                <a16:creationId xmlns:a16="http://schemas.microsoft.com/office/drawing/2014/main" id="{4ADDF9AF-EBEC-4110-88CF-6E7E21E3D9EF}"/>
              </a:ext>
            </a:extLst>
          </p:cNvPr>
          <p:cNvSpPr txBox="1"/>
          <p:nvPr/>
        </p:nvSpPr>
        <p:spPr>
          <a:xfrm>
            <a:off x="7686675" y="957219"/>
            <a:ext cx="3667125" cy="537591"/>
          </a:xfrm>
          <a:prstGeom prst="rect">
            <a:avLst/>
          </a:prstGeom>
        </p:spPr>
        <p:txBody>
          <a:bodyPr vert="horz" lIns="91440" tIns="45720" rIns="91440" bIns="45720" rtlCol="0">
            <a:normAutofit/>
          </a:bodyPr>
          <a:lstStyle/>
          <a:p>
            <a:pPr>
              <a:lnSpc>
                <a:spcPct val="90000"/>
              </a:lnSpc>
              <a:spcAft>
                <a:spcPts val="600"/>
              </a:spcAft>
            </a:pPr>
            <a:r>
              <a:rPr lang="en-US" altLang="zh-TW" sz="2800" dirty="0"/>
              <a:t>Dummy Variable/ SPSS</a:t>
            </a:r>
          </a:p>
        </p:txBody>
      </p:sp>
      <p:pic>
        <p:nvPicPr>
          <p:cNvPr id="7" name="圖片 6">
            <a:extLst>
              <a:ext uri="{FF2B5EF4-FFF2-40B4-BE49-F238E27FC236}">
                <a16:creationId xmlns:a16="http://schemas.microsoft.com/office/drawing/2014/main" id="{AE005685-719E-4F9F-8796-E5A2595A567C}"/>
              </a:ext>
            </a:extLst>
          </p:cNvPr>
          <p:cNvPicPr>
            <a:picLocks noChangeAspect="1"/>
          </p:cNvPicPr>
          <p:nvPr/>
        </p:nvPicPr>
        <p:blipFill rotWithShape="1">
          <a:blip r:embed="rId3">
            <a:extLst>
              <a:ext uri="{28A0092B-C50C-407E-A947-70E740481C1C}">
                <a14:useLocalDpi xmlns:a14="http://schemas.microsoft.com/office/drawing/2010/main" val="0"/>
              </a:ext>
            </a:extLst>
          </a:blip>
          <a:srcRect b="23034"/>
          <a:stretch/>
        </p:blipFill>
        <p:spPr>
          <a:xfrm>
            <a:off x="669036" y="2055813"/>
            <a:ext cx="9364268" cy="3561408"/>
          </a:xfrm>
          <a:prstGeom prst="rect">
            <a:avLst/>
          </a:prstGeom>
        </p:spPr>
      </p:pic>
      <p:pic>
        <p:nvPicPr>
          <p:cNvPr id="8" name="圖片 7">
            <a:extLst>
              <a:ext uri="{FF2B5EF4-FFF2-40B4-BE49-F238E27FC236}">
                <a16:creationId xmlns:a16="http://schemas.microsoft.com/office/drawing/2014/main" id="{26FA9585-358A-48FB-9DB3-CD517E21ED64}"/>
              </a:ext>
            </a:extLst>
          </p:cNvPr>
          <p:cNvPicPr>
            <a:picLocks noChangeAspect="1"/>
          </p:cNvPicPr>
          <p:nvPr/>
        </p:nvPicPr>
        <p:blipFill>
          <a:blip r:embed="rId4"/>
          <a:stretch>
            <a:fillRect/>
          </a:stretch>
        </p:blipFill>
        <p:spPr>
          <a:xfrm>
            <a:off x="5629702" y="4368384"/>
            <a:ext cx="6206266" cy="2145978"/>
          </a:xfrm>
          <a:prstGeom prst="rect">
            <a:avLst/>
          </a:prstGeom>
        </p:spPr>
      </p:pic>
    </p:spTree>
    <p:extLst>
      <p:ext uri="{BB962C8B-B14F-4D97-AF65-F5344CB8AC3E}">
        <p14:creationId xmlns:p14="http://schemas.microsoft.com/office/powerpoint/2010/main" val="3687602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Arc 4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文字方塊 4">
            <a:extLst>
              <a:ext uri="{FF2B5EF4-FFF2-40B4-BE49-F238E27FC236}">
                <a16:creationId xmlns:a16="http://schemas.microsoft.com/office/drawing/2014/main" id="{4A4DA494-7180-43BA-93D6-AC9300B1430F}"/>
              </a:ext>
            </a:extLst>
          </p:cNvPr>
          <p:cNvSpPr txBox="1"/>
          <p:nvPr/>
        </p:nvSpPr>
        <p:spPr>
          <a:xfrm>
            <a:off x="7045943" y="1479056"/>
            <a:ext cx="4467792" cy="306054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TW" sz="6000" kern="1200" dirty="0">
                <a:solidFill>
                  <a:srgbClr val="FFFFFF"/>
                </a:solidFill>
                <a:latin typeface="Bauhaus 93" panose="04030905020B02020C02" pitchFamily="82" charset="0"/>
                <a:ea typeface="+mj-ea"/>
                <a:cs typeface="Aharoni" panose="02010803020104030203" pitchFamily="2" charset="-79"/>
              </a:rPr>
              <a:t>Thanks for watching</a:t>
            </a:r>
          </a:p>
        </p:txBody>
      </p:sp>
      <p:sp>
        <p:nvSpPr>
          <p:cNvPr id="49" name="Oval 48">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圖片 2">
            <a:extLst>
              <a:ext uri="{FF2B5EF4-FFF2-40B4-BE49-F238E27FC236}">
                <a16:creationId xmlns:a16="http://schemas.microsoft.com/office/drawing/2014/main" id="{6A943E02-BF84-42E8-96FA-6FC491E62733}"/>
              </a:ext>
            </a:extLst>
          </p:cNvPr>
          <p:cNvPicPr>
            <a:picLocks noChangeAspect="1"/>
          </p:cNvPicPr>
          <p:nvPr/>
        </p:nvPicPr>
        <p:blipFill>
          <a:blip r:embed="rId2"/>
          <a:stretch>
            <a:fillRect/>
          </a:stretch>
        </p:blipFill>
        <p:spPr>
          <a:xfrm>
            <a:off x="1627145" y="1609587"/>
            <a:ext cx="3638826" cy="3638826"/>
          </a:xfrm>
          <a:prstGeom prst="rect">
            <a:avLst/>
          </a:prstGeom>
        </p:spPr>
      </p:pic>
    </p:spTree>
    <p:extLst>
      <p:ext uri="{BB962C8B-B14F-4D97-AF65-F5344CB8AC3E}">
        <p14:creationId xmlns:p14="http://schemas.microsoft.com/office/powerpoint/2010/main" val="139936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844405577F35234685A0F8CD8B274566" ma:contentTypeVersion="2" ma:contentTypeDescription="建立新的文件。" ma:contentTypeScope="" ma:versionID="bf492841341a51854aafe39f6102609b">
  <xsd:schema xmlns:xsd="http://www.w3.org/2001/XMLSchema" xmlns:xs="http://www.w3.org/2001/XMLSchema" xmlns:p="http://schemas.microsoft.com/office/2006/metadata/properties" xmlns:ns3="388440f4-648c-47fe-8198-b2237c8395b9" targetNamespace="http://schemas.microsoft.com/office/2006/metadata/properties" ma:root="true" ma:fieldsID="e985a8b81804ad6c71355d3223496f0a" ns3:_="">
    <xsd:import namespace="388440f4-648c-47fe-8198-b2237c8395b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8440f4-648c-47fe-8198-b2237c839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A708CF-B01B-46AE-8D3A-49351113C769}">
  <ds:schemaRefs>
    <ds:schemaRef ds:uri="388440f4-648c-47fe-8198-b2237c8395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88CC5AA-CC50-41F9-874A-89CD9F4A02F1}">
  <ds:schemaRefs>
    <ds:schemaRef ds:uri="http://schemas.microsoft.com/sharepoint/v3/contenttype/forms"/>
  </ds:schemaRefs>
</ds:datastoreItem>
</file>

<file path=customXml/itemProps3.xml><?xml version="1.0" encoding="utf-8"?>
<ds:datastoreItem xmlns:ds="http://schemas.openxmlformats.org/officeDocument/2006/customXml" ds:itemID="{2DF8C07B-D615-44C3-8F5F-29533BD729C4}">
  <ds:schemaRefs>
    <ds:schemaRef ds:uri="388440f4-648c-47fe-8198-b2237c8395b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705</TotalTime>
  <Words>893</Words>
  <Application>Microsoft Office PowerPoint</Application>
  <PresentationFormat>寬螢幕</PresentationFormat>
  <Paragraphs>113</Paragraphs>
  <Slides>9</Slides>
  <Notes>8</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9</vt:i4>
      </vt:variant>
    </vt:vector>
  </HeadingPairs>
  <TitlesOfParts>
    <vt:vector size="16" baseType="lpstr">
      <vt:lpstr>微軟正黑體</vt:lpstr>
      <vt:lpstr>微軟正黑體</vt:lpstr>
      <vt:lpstr>Arial</vt:lpstr>
      <vt:lpstr>Bauhaus 93</vt:lpstr>
      <vt:lpstr>Calibri</vt:lpstr>
      <vt:lpstr>Calibri Light</vt:lpstr>
      <vt:lpstr>Office 佈景主題</vt:lpstr>
      <vt:lpstr>PowerPoint 簡報</vt:lpstr>
      <vt:lpstr>專題介紹</vt:lpstr>
      <vt:lpstr>最小可行性方案</vt:lpstr>
      <vt:lpstr>組員分工</vt:lpstr>
      <vt:lpstr>困境</vt:lpstr>
      <vt:lpstr>Strategy</vt:lpstr>
      <vt:lpstr>1st Valid Variable Determination</vt:lpstr>
      <vt:lpstr>Logistic Regression</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楊力鑌</dc:creator>
  <cp:lastModifiedBy>楊力鑌</cp:lastModifiedBy>
  <cp:revision>2</cp:revision>
  <dcterms:created xsi:type="dcterms:W3CDTF">2021-05-09T07:46:50Z</dcterms:created>
  <dcterms:modified xsi:type="dcterms:W3CDTF">2021-05-10T08:32:00Z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0x010100844405577F35234685A0F8CD8B274566</vt:lpwstr>
  </property>
</Properties>
</file>