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8" r:id="rId5"/>
    <p:sldId id="269" r:id="rId6"/>
    <p:sldId id="268" r:id="rId7"/>
    <p:sldId id="262" r:id="rId8"/>
    <p:sldId id="270" r:id="rId9"/>
    <p:sldId id="265" r:id="rId10"/>
    <p:sldId id="271" r:id="rId11"/>
    <p:sldId id="272"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楊力鑌" initials="楊力鑌" lastIdx="1" clrIdx="0">
    <p:extLst>
      <p:ext uri="{19B8F6BF-5375-455C-9EA6-DF929625EA0E}">
        <p15:presenceInfo xmlns:p15="http://schemas.microsoft.com/office/powerpoint/2012/main" userId="楊力鑌"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319661-674F-86AA-D123-80B9BEADF381}" v="1001" dt="2021-05-09T09:55:46.561"/>
    <p1510:client id="{5EFC2157-BEAA-7261-FA60-2221004D4600}" v="69" dt="2021-05-10T07:22:44.962"/>
    <p1510:client id="{9FD7B8E1-D8B5-4022-88C8-355D2D206B25}" v="1101" dt="2021-05-10T07:50:54.307"/>
    <p1510:client id="{B5C02951-8F72-0FFE-CADF-9EA0C655E4B3}" v="151" dt="2021-05-09T10:19:54.277"/>
    <p1510:client id="{CF300B53-56AB-40A1-8D24-9D9703326BFE}" v="5" dt="2021-05-09T16:36:12.606"/>
    <p1510:client id="{E78E3838-42BC-44AC-C986-994AE94228E9}" v="115" vWet="116" dt="2021-05-09T14:58:42.136"/>
    <p1510:client id="{EC65F7C9-C3AD-569A-1C1E-1319227B8149}" v="14" vWet="15" dt="2021-05-09T16:04:55.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819" autoAdjust="0"/>
  </p:normalViewPr>
  <p:slideViewPr>
    <p:cSldViewPr snapToGrid="0">
      <p:cViewPr varScale="1">
        <p:scale>
          <a:sx n="64" d="100"/>
          <a:sy n="64" d="100"/>
        </p:scale>
        <p:origin x="1426" y="67"/>
      </p:cViewPr>
      <p:guideLst/>
    </p:cSldViewPr>
  </p:slideViewPr>
  <p:notesTextViewPr>
    <p:cViewPr>
      <p:scale>
        <a:sx n="1" d="1"/>
        <a:sy n="1" d="1"/>
      </p:scale>
      <p:origin x="0" y="0"/>
    </p:cViewPr>
  </p:notesTextViewPr>
  <p:notesViewPr>
    <p:cSldViewPr snapToGrid="0">
      <p:cViewPr varScale="1">
        <p:scale>
          <a:sx n="69" d="100"/>
          <a:sy n="69" d="100"/>
        </p:scale>
        <p:origin x="308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微軟正黑體" panose="020B0604030504040204" pitchFamily="34" charset="-120"/>
                <a:ea typeface="微軟正黑體" panose="020B0604030504040204" pitchFamily="34" charset="-120"/>
                <a:cs typeface="+mn-cs"/>
              </a:defRPr>
            </a:pPr>
            <a:r>
              <a:rPr lang="en-US"/>
              <a:t>Histogram</a:t>
            </a:r>
            <a:endParaRPr lang="zh-TW"/>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微軟正黑體" panose="020B0604030504040204" pitchFamily="34" charset="-120"/>
              <a:ea typeface="微軟正黑體" panose="020B0604030504040204" pitchFamily="34" charset="-120"/>
              <a:cs typeface="+mn-cs"/>
            </a:defRPr>
          </a:pPr>
          <a:endParaRPr lang="zh-TW"/>
        </a:p>
      </c:txPr>
    </c:title>
    <c:autoTitleDeleted val="0"/>
    <c:plotArea>
      <c:layout/>
      <c:barChart>
        <c:barDir val="col"/>
        <c:grouping val="percentStacked"/>
        <c:varyColors val="0"/>
        <c:ser>
          <c:idx val="0"/>
          <c:order val="0"/>
          <c:tx>
            <c:strRef>
              <c:f>工作表1!$E$3</c:f>
              <c:strCache>
                <c:ptCount val="1"/>
                <c:pt idx="0">
                  <c:v>春</c:v>
                </c:pt>
              </c:strCache>
            </c:strRef>
          </c:tx>
          <c:spPr>
            <a:pattFill prst="narHorz">
              <a:fgClr>
                <a:schemeClr val="accent1">
                  <a:shade val="76000"/>
                </a:schemeClr>
              </a:fgClr>
              <a:bgClr>
                <a:schemeClr val="accent1">
                  <a:shade val="76000"/>
                  <a:lumMod val="20000"/>
                  <a:lumOff val="80000"/>
                </a:schemeClr>
              </a:bgClr>
            </a:pattFill>
            <a:ln>
              <a:noFill/>
            </a:ln>
            <a:effectLst>
              <a:innerShdw blurRad="114300">
                <a:schemeClr val="accent1">
                  <a:shade val="76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工作表1!$E$4:$E$6</c:f>
              <c:numCache>
                <c:formatCode>General</c:formatCode>
                <c:ptCount val="3"/>
                <c:pt idx="0">
                  <c:v>300</c:v>
                </c:pt>
              </c:numCache>
            </c:numRef>
          </c:val>
          <c:extLst>
            <c:ext xmlns:c16="http://schemas.microsoft.com/office/drawing/2014/chart" uri="{C3380CC4-5D6E-409C-BE32-E72D297353CC}">
              <c16:uniqueId val="{00000000-CD5E-4F0E-B495-B1F71FE1493B}"/>
            </c:ext>
          </c:extLst>
        </c:ser>
        <c:ser>
          <c:idx val="1"/>
          <c:order val="1"/>
          <c:tx>
            <c:strRef>
              <c:f>工作表1!$F$3</c:f>
              <c:strCache>
                <c:ptCount val="1"/>
                <c:pt idx="0">
                  <c:v>夏</c:v>
                </c:pt>
              </c:strCache>
            </c:strRef>
          </c:tx>
          <c:spPr>
            <a:pattFill prst="narHorz">
              <a:fgClr>
                <a:schemeClr val="accent2">
                  <a:shade val="76000"/>
                </a:schemeClr>
              </a:fgClr>
              <a:bgClr>
                <a:schemeClr val="accent2">
                  <a:shade val="76000"/>
                  <a:lumMod val="20000"/>
                  <a:lumOff val="80000"/>
                </a:schemeClr>
              </a:bgClr>
            </a:pattFill>
            <a:ln>
              <a:noFill/>
            </a:ln>
            <a:effectLst>
              <a:innerShdw blurRad="114300">
                <a:schemeClr val="accent2">
                  <a:shade val="76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工作表1!$F$4:$F$6</c:f>
              <c:numCache>
                <c:formatCode>General</c:formatCode>
                <c:ptCount val="3"/>
                <c:pt idx="0">
                  <c:v>500</c:v>
                </c:pt>
              </c:numCache>
            </c:numRef>
          </c:val>
          <c:extLst>
            <c:ext xmlns:c16="http://schemas.microsoft.com/office/drawing/2014/chart" uri="{C3380CC4-5D6E-409C-BE32-E72D297353CC}">
              <c16:uniqueId val="{00000001-CD5E-4F0E-B495-B1F71FE1493B}"/>
            </c:ext>
          </c:extLst>
        </c:ser>
        <c:ser>
          <c:idx val="2"/>
          <c:order val="2"/>
          <c:tx>
            <c:strRef>
              <c:f>工作表1!$G$3</c:f>
              <c:strCache>
                <c:ptCount val="1"/>
                <c:pt idx="0">
                  <c:v>秋</c:v>
                </c:pt>
              </c:strCache>
            </c:strRef>
          </c:tx>
          <c:spPr>
            <a:pattFill prst="narHorz">
              <a:fgClr>
                <a:schemeClr val="accent3">
                  <a:shade val="76000"/>
                </a:schemeClr>
              </a:fgClr>
              <a:bgClr>
                <a:schemeClr val="accent3">
                  <a:shade val="76000"/>
                  <a:lumMod val="20000"/>
                  <a:lumOff val="80000"/>
                </a:schemeClr>
              </a:bgClr>
            </a:pattFill>
            <a:ln>
              <a:noFill/>
            </a:ln>
            <a:effectLst>
              <a:innerShdw blurRad="114300">
                <a:schemeClr val="accent3">
                  <a:shade val="76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工作表1!$G$4:$G$6</c:f>
              <c:numCache>
                <c:formatCode>General</c:formatCode>
                <c:ptCount val="3"/>
                <c:pt idx="0">
                  <c:v>200</c:v>
                </c:pt>
              </c:numCache>
            </c:numRef>
          </c:val>
          <c:extLst>
            <c:ext xmlns:c16="http://schemas.microsoft.com/office/drawing/2014/chart" uri="{C3380CC4-5D6E-409C-BE32-E72D297353CC}">
              <c16:uniqueId val="{00000002-CD5E-4F0E-B495-B1F71FE1493B}"/>
            </c:ext>
          </c:extLst>
        </c:ser>
        <c:ser>
          <c:idx val="3"/>
          <c:order val="3"/>
          <c:tx>
            <c:strRef>
              <c:f>工作表1!$H$3</c:f>
              <c:strCache>
                <c:ptCount val="1"/>
                <c:pt idx="0">
                  <c:v>冬</c:v>
                </c:pt>
              </c:strCache>
            </c:strRef>
          </c:tx>
          <c:spPr>
            <a:pattFill prst="narHorz">
              <a:fgClr>
                <a:schemeClr val="accent4">
                  <a:shade val="76000"/>
                </a:schemeClr>
              </a:fgClr>
              <a:bgClr>
                <a:schemeClr val="accent4">
                  <a:shade val="76000"/>
                  <a:lumMod val="20000"/>
                  <a:lumOff val="80000"/>
                </a:schemeClr>
              </a:bgClr>
            </a:pattFill>
            <a:ln>
              <a:noFill/>
            </a:ln>
            <a:effectLst>
              <a:innerShdw blurRad="114300">
                <a:schemeClr val="accent4">
                  <a:shade val="76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工作表1!$H$4:$H$6</c:f>
              <c:numCache>
                <c:formatCode>General</c:formatCode>
                <c:ptCount val="3"/>
                <c:pt idx="0">
                  <c:v>500</c:v>
                </c:pt>
              </c:numCache>
            </c:numRef>
          </c:val>
          <c:extLst>
            <c:ext xmlns:c16="http://schemas.microsoft.com/office/drawing/2014/chart" uri="{C3380CC4-5D6E-409C-BE32-E72D297353CC}">
              <c16:uniqueId val="{00000003-CD5E-4F0E-B495-B1F71FE1493B}"/>
            </c:ext>
          </c:extLst>
        </c:ser>
        <c:ser>
          <c:idx val="4"/>
          <c:order val="4"/>
          <c:tx>
            <c:strRef>
              <c:f>工作表1!$I$3</c:f>
              <c:strCache>
                <c:ptCount val="1"/>
                <c:pt idx="0">
                  <c:v>男</c:v>
                </c:pt>
              </c:strCache>
            </c:strRef>
          </c:tx>
          <c:spPr>
            <a:pattFill prst="narHorz">
              <a:fgClr>
                <a:schemeClr val="accent5">
                  <a:shade val="76000"/>
                </a:schemeClr>
              </a:fgClr>
              <a:bgClr>
                <a:schemeClr val="accent5">
                  <a:shade val="76000"/>
                  <a:lumMod val="20000"/>
                  <a:lumOff val="80000"/>
                </a:schemeClr>
              </a:bgClr>
            </a:pattFill>
            <a:ln>
              <a:noFill/>
            </a:ln>
            <a:effectLst>
              <a:innerShdw blurRad="114300">
                <a:schemeClr val="accent5">
                  <a:shade val="76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工作表1!$I$4:$I$6</c:f>
              <c:numCache>
                <c:formatCode>General</c:formatCode>
                <c:ptCount val="3"/>
                <c:pt idx="1">
                  <c:v>800</c:v>
                </c:pt>
              </c:numCache>
            </c:numRef>
          </c:val>
          <c:extLst>
            <c:ext xmlns:c16="http://schemas.microsoft.com/office/drawing/2014/chart" uri="{C3380CC4-5D6E-409C-BE32-E72D297353CC}">
              <c16:uniqueId val="{00000004-CD5E-4F0E-B495-B1F71FE1493B}"/>
            </c:ext>
          </c:extLst>
        </c:ser>
        <c:ser>
          <c:idx val="5"/>
          <c:order val="5"/>
          <c:tx>
            <c:strRef>
              <c:f>工作表1!$J$3</c:f>
              <c:strCache>
                <c:ptCount val="1"/>
                <c:pt idx="0">
                  <c:v>女</c:v>
                </c:pt>
              </c:strCache>
            </c:strRef>
          </c:tx>
          <c:spPr>
            <a:pattFill prst="narHorz">
              <a:fgClr>
                <a:schemeClr val="accent6">
                  <a:shade val="76000"/>
                </a:schemeClr>
              </a:fgClr>
              <a:bgClr>
                <a:schemeClr val="accent6">
                  <a:shade val="76000"/>
                  <a:lumMod val="20000"/>
                  <a:lumOff val="80000"/>
                </a:schemeClr>
              </a:bgClr>
            </a:pattFill>
            <a:ln>
              <a:noFill/>
            </a:ln>
            <a:effectLst>
              <a:innerShdw blurRad="114300">
                <a:schemeClr val="accent6">
                  <a:shade val="76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工作表1!$J$4:$J$6</c:f>
              <c:numCache>
                <c:formatCode>General</c:formatCode>
                <c:ptCount val="3"/>
                <c:pt idx="1">
                  <c:v>700</c:v>
                </c:pt>
              </c:numCache>
            </c:numRef>
          </c:val>
          <c:extLst>
            <c:ext xmlns:c16="http://schemas.microsoft.com/office/drawing/2014/chart" uri="{C3380CC4-5D6E-409C-BE32-E72D297353CC}">
              <c16:uniqueId val="{00000005-CD5E-4F0E-B495-B1F71FE1493B}"/>
            </c:ext>
          </c:extLst>
        </c:ser>
        <c:ser>
          <c:idx val="6"/>
          <c:order val="6"/>
          <c:tx>
            <c:strRef>
              <c:f>工作表1!$K$3</c:f>
              <c:strCache>
                <c:ptCount val="1"/>
                <c:pt idx="0">
                  <c:v>&lt; 20</c:v>
                </c:pt>
              </c:strCache>
            </c:strRef>
          </c:tx>
          <c:spPr>
            <a:pattFill prst="narHorz">
              <a:fgClr>
                <a:schemeClr val="accent1">
                  <a:tint val="77000"/>
                </a:schemeClr>
              </a:fgClr>
              <a:bgClr>
                <a:schemeClr val="accent1">
                  <a:tint val="77000"/>
                  <a:lumMod val="20000"/>
                  <a:lumOff val="80000"/>
                </a:schemeClr>
              </a:bgClr>
            </a:pattFill>
            <a:ln>
              <a:noFill/>
            </a:ln>
            <a:effectLst>
              <a:innerShdw blurRad="114300">
                <a:schemeClr val="accent1">
                  <a:tint val="77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工作表1!$K$4:$K$6</c:f>
              <c:numCache>
                <c:formatCode>General</c:formatCode>
                <c:ptCount val="3"/>
                <c:pt idx="2">
                  <c:v>700</c:v>
                </c:pt>
              </c:numCache>
            </c:numRef>
          </c:val>
          <c:extLst>
            <c:ext xmlns:c16="http://schemas.microsoft.com/office/drawing/2014/chart" uri="{C3380CC4-5D6E-409C-BE32-E72D297353CC}">
              <c16:uniqueId val="{00000006-CD5E-4F0E-B495-B1F71FE1493B}"/>
            </c:ext>
          </c:extLst>
        </c:ser>
        <c:ser>
          <c:idx val="7"/>
          <c:order val="7"/>
          <c:tx>
            <c:strRef>
              <c:f>工作表1!$L$3</c:f>
              <c:strCache>
                <c:ptCount val="1"/>
                <c:pt idx="0">
                  <c:v>21-60</c:v>
                </c:pt>
              </c:strCache>
            </c:strRef>
          </c:tx>
          <c:spPr>
            <a:pattFill prst="narHorz">
              <a:fgClr>
                <a:schemeClr val="accent2">
                  <a:tint val="77000"/>
                </a:schemeClr>
              </a:fgClr>
              <a:bgClr>
                <a:schemeClr val="accent2">
                  <a:tint val="77000"/>
                  <a:lumMod val="20000"/>
                  <a:lumOff val="80000"/>
                </a:schemeClr>
              </a:bgClr>
            </a:pattFill>
            <a:ln>
              <a:noFill/>
            </a:ln>
            <a:effectLst>
              <a:innerShdw blurRad="114300">
                <a:schemeClr val="accent2">
                  <a:tint val="77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工作表1!$L$4:$L$6</c:f>
              <c:numCache>
                <c:formatCode>General</c:formatCode>
                <c:ptCount val="3"/>
                <c:pt idx="2">
                  <c:v>200</c:v>
                </c:pt>
              </c:numCache>
            </c:numRef>
          </c:val>
          <c:extLst>
            <c:ext xmlns:c16="http://schemas.microsoft.com/office/drawing/2014/chart" uri="{C3380CC4-5D6E-409C-BE32-E72D297353CC}">
              <c16:uniqueId val="{00000007-CD5E-4F0E-B495-B1F71FE1493B}"/>
            </c:ext>
          </c:extLst>
        </c:ser>
        <c:ser>
          <c:idx val="8"/>
          <c:order val="8"/>
          <c:tx>
            <c:strRef>
              <c:f>工作表1!$M$3</c:f>
              <c:strCache>
                <c:ptCount val="1"/>
                <c:pt idx="0">
                  <c:v>&gt; 60</c:v>
                </c:pt>
              </c:strCache>
            </c:strRef>
          </c:tx>
          <c:spPr>
            <a:pattFill prst="narHorz">
              <a:fgClr>
                <a:schemeClr val="accent3">
                  <a:tint val="77000"/>
                </a:schemeClr>
              </a:fgClr>
              <a:bgClr>
                <a:schemeClr val="accent3">
                  <a:tint val="77000"/>
                  <a:lumMod val="20000"/>
                  <a:lumOff val="80000"/>
                </a:schemeClr>
              </a:bgClr>
            </a:pattFill>
            <a:ln>
              <a:noFill/>
            </a:ln>
            <a:effectLst>
              <a:innerShdw blurRad="114300">
                <a:schemeClr val="accent3">
                  <a:tint val="77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工作表1!$M$4:$M$6</c:f>
              <c:numCache>
                <c:formatCode>General</c:formatCode>
                <c:ptCount val="3"/>
                <c:pt idx="2">
                  <c:v>600</c:v>
                </c:pt>
              </c:numCache>
            </c:numRef>
          </c:val>
          <c:extLst>
            <c:ext xmlns:c16="http://schemas.microsoft.com/office/drawing/2014/chart" uri="{C3380CC4-5D6E-409C-BE32-E72D297353CC}">
              <c16:uniqueId val="{00000008-CD5E-4F0E-B495-B1F71FE1493B}"/>
            </c:ext>
          </c:extLst>
        </c:ser>
        <c:dLbls>
          <c:dLblPos val="ctr"/>
          <c:showLegendKey val="0"/>
          <c:showVal val="1"/>
          <c:showCatName val="0"/>
          <c:showSerName val="0"/>
          <c:showPercent val="0"/>
          <c:showBubbleSize val="0"/>
        </c:dLbls>
        <c:gapWidth val="150"/>
        <c:overlap val="100"/>
        <c:axId val="580001064"/>
        <c:axId val="580002704"/>
      </c:barChart>
      <c:catAx>
        <c:axId val="58000106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580002704"/>
        <c:crosses val="autoZero"/>
        <c:auto val="1"/>
        <c:lblAlgn val="ctr"/>
        <c:lblOffset val="100"/>
        <c:noMultiLvlLbl val="0"/>
      </c:catAx>
      <c:valAx>
        <c:axId val="580002704"/>
        <c:scaling>
          <c:orientation val="minMax"/>
        </c:scaling>
        <c:delete val="0"/>
        <c:axPos val="l"/>
        <c:majorGridlines>
          <c:spPr>
            <a:ln>
              <a:solidFill>
                <a:schemeClr val="tx1">
                  <a:lumMod val="15000"/>
                  <a:lumOff val="85000"/>
                </a:schemeClr>
              </a:solidFill>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5800010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微軟正黑體" panose="020B0604030504040204" pitchFamily="34" charset="-120"/>
          <a:ea typeface="微軟正黑體" panose="020B0604030504040204" pitchFamily="34" charset="-120"/>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9E5815-E6AF-4868-89CC-63B5EA303CA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2ED615E-CEB0-4548-8644-343E96CCDBED}">
      <dgm:prSet/>
      <dgm:spPr/>
      <dgm:t>
        <a:bodyPr/>
        <a:lstStyle/>
        <a:p>
          <a:pPr>
            <a:lnSpc>
              <a:spcPct val="100000"/>
            </a:lnSpc>
          </a:pPr>
          <a:r>
            <a:rPr lang="en-US"/>
            <a:t>Get Relevant Database</a:t>
          </a:r>
        </a:p>
      </dgm:t>
    </dgm:pt>
    <dgm:pt modelId="{14C1C65C-2E5C-4396-83BB-135A42D801A1}" type="parTrans" cxnId="{E13EBEBD-698D-47DF-902A-B17CDBECECC1}">
      <dgm:prSet/>
      <dgm:spPr/>
      <dgm:t>
        <a:bodyPr/>
        <a:lstStyle/>
        <a:p>
          <a:endParaRPr lang="en-US"/>
        </a:p>
      </dgm:t>
    </dgm:pt>
    <dgm:pt modelId="{2CBA8E1A-4BB8-4E97-B92E-8A587A85F742}" type="sibTrans" cxnId="{E13EBEBD-698D-47DF-902A-B17CDBECECC1}">
      <dgm:prSet/>
      <dgm:spPr/>
      <dgm:t>
        <a:bodyPr/>
        <a:lstStyle/>
        <a:p>
          <a:endParaRPr lang="en-US"/>
        </a:p>
      </dgm:t>
    </dgm:pt>
    <dgm:pt modelId="{26716227-B79F-4E65-81FA-2EDDC650EC0E}">
      <dgm:prSet/>
      <dgm:spPr/>
      <dgm:t>
        <a:bodyPr/>
        <a:lstStyle/>
        <a:p>
          <a:pPr>
            <a:lnSpc>
              <a:spcPct val="100000"/>
            </a:lnSpc>
          </a:pPr>
          <a:r>
            <a:rPr lang="en-US"/>
            <a:t>Owner Communication</a:t>
          </a:r>
        </a:p>
      </dgm:t>
    </dgm:pt>
    <dgm:pt modelId="{961042DB-4713-4D63-9CE3-29ECC39854FE}" type="parTrans" cxnId="{98D44787-EA04-4D31-B931-31736E0AE959}">
      <dgm:prSet/>
      <dgm:spPr/>
      <dgm:t>
        <a:bodyPr/>
        <a:lstStyle/>
        <a:p>
          <a:endParaRPr lang="en-US"/>
        </a:p>
      </dgm:t>
    </dgm:pt>
    <dgm:pt modelId="{C79D6025-9338-4233-B5A9-908A552CA47F}" type="sibTrans" cxnId="{98D44787-EA04-4D31-B931-31736E0AE959}">
      <dgm:prSet/>
      <dgm:spPr/>
      <dgm:t>
        <a:bodyPr/>
        <a:lstStyle/>
        <a:p>
          <a:endParaRPr lang="en-US"/>
        </a:p>
      </dgm:t>
    </dgm:pt>
    <dgm:pt modelId="{D66C3DEF-A3BE-4301-B974-C8C062CEC6E2}">
      <dgm:prSet/>
      <dgm:spPr/>
      <dgm:t>
        <a:bodyPr/>
        <a:lstStyle/>
        <a:p>
          <a:pPr>
            <a:lnSpc>
              <a:spcPct val="100000"/>
            </a:lnSpc>
          </a:pPr>
          <a:r>
            <a:rPr lang="en-US" dirty="0" err="1"/>
            <a:t>CDA</a:t>
          </a:r>
          <a:r>
            <a:rPr lang="en-US" dirty="0"/>
            <a:t> (2017, 2018, 2019)</a:t>
          </a:r>
        </a:p>
      </dgm:t>
    </dgm:pt>
    <dgm:pt modelId="{6DEBB039-166C-4721-ADDA-591010B500A0}" type="parTrans" cxnId="{808FC921-7A91-49CA-AEF4-54D7B43F8E9C}">
      <dgm:prSet/>
      <dgm:spPr/>
      <dgm:t>
        <a:bodyPr/>
        <a:lstStyle/>
        <a:p>
          <a:endParaRPr lang="en-US"/>
        </a:p>
      </dgm:t>
    </dgm:pt>
    <dgm:pt modelId="{C1366D2A-94E5-41B8-9724-9131287AC622}" type="sibTrans" cxnId="{808FC921-7A91-49CA-AEF4-54D7B43F8E9C}">
      <dgm:prSet/>
      <dgm:spPr/>
      <dgm:t>
        <a:bodyPr/>
        <a:lstStyle/>
        <a:p>
          <a:endParaRPr lang="en-US"/>
        </a:p>
      </dgm:t>
    </dgm:pt>
    <dgm:pt modelId="{4CD7D684-C79C-4FE8-ACB4-D155BFB20E5E}">
      <dgm:prSet/>
      <dgm:spPr/>
      <dgm:t>
        <a:bodyPr/>
        <a:lstStyle/>
        <a:p>
          <a:pPr>
            <a:lnSpc>
              <a:spcPct val="100000"/>
            </a:lnSpc>
          </a:pPr>
          <a:r>
            <a:rPr lang="en-US" dirty="0"/>
            <a:t>Merge Database</a:t>
          </a:r>
        </a:p>
      </dgm:t>
    </dgm:pt>
    <dgm:pt modelId="{D57DA5D3-A409-4216-9703-A8DE59014948}" type="parTrans" cxnId="{32502DDB-EFA0-473C-A18D-BE4100B3D1AB}">
      <dgm:prSet/>
      <dgm:spPr/>
      <dgm:t>
        <a:bodyPr/>
        <a:lstStyle/>
        <a:p>
          <a:endParaRPr lang="en-US"/>
        </a:p>
      </dgm:t>
    </dgm:pt>
    <dgm:pt modelId="{E5511A41-9FDA-467A-A46C-F098728FAAD2}" type="sibTrans" cxnId="{32502DDB-EFA0-473C-A18D-BE4100B3D1AB}">
      <dgm:prSet/>
      <dgm:spPr/>
      <dgm:t>
        <a:bodyPr/>
        <a:lstStyle/>
        <a:p>
          <a:endParaRPr lang="en-US"/>
        </a:p>
      </dgm:t>
    </dgm:pt>
    <dgm:pt modelId="{C415DC98-152C-4E79-AF09-D47B314D2EC1}">
      <dgm:prSet/>
      <dgm:spPr/>
      <dgm:t>
        <a:bodyPr/>
        <a:lstStyle/>
        <a:p>
          <a:pPr>
            <a:lnSpc>
              <a:spcPct val="100000"/>
            </a:lnSpc>
          </a:pPr>
          <a:r>
            <a:rPr lang="en-US" dirty="0"/>
            <a:t>Python (</a:t>
          </a:r>
          <a:r>
            <a:rPr lang="zh-TW" dirty="0"/>
            <a:t>保單號碼 </a:t>
          </a:r>
          <a:r>
            <a:rPr lang="en-US" dirty="0"/>
            <a:t>+</a:t>
          </a:r>
          <a:r>
            <a:rPr lang="zh-TW" dirty="0"/>
            <a:t> 理賠紀錄</a:t>
          </a:r>
          <a:r>
            <a:rPr lang="en-US" dirty="0"/>
            <a:t>)</a:t>
          </a:r>
        </a:p>
      </dgm:t>
    </dgm:pt>
    <dgm:pt modelId="{6CF696B7-CC21-4581-A567-AD644C00F14C}" type="parTrans" cxnId="{B178846A-B458-4F94-A718-4414D40F9792}">
      <dgm:prSet/>
      <dgm:spPr/>
      <dgm:t>
        <a:bodyPr/>
        <a:lstStyle/>
        <a:p>
          <a:endParaRPr lang="en-US"/>
        </a:p>
      </dgm:t>
    </dgm:pt>
    <dgm:pt modelId="{8E5C4EF2-9917-4962-BBE1-94ED2892CFE4}" type="sibTrans" cxnId="{B178846A-B458-4F94-A718-4414D40F9792}">
      <dgm:prSet/>
      <dgm:spPr/>
      <dgm:t>
        <a:bodyPr/>
        <a:lstStyle/>
        <a:p>
          <a:endParaRPr lang="en-US"/>
        </a:p>
      </dgm:t>
    </dgm:pt>
    <dgm:pt modelId="{80AFC9D6-2904-4F4F-9DC1-712666F26BC7}">
      <dgm:prSet/>
      <dgm:spPr/>
      <dgm:t>
        <a:bodyPr/>
        <a:lstStyle/>
        <a:p>
          <a:pPr>
            <a:lnSpc>
              <a:spcPct val="100000"/>
            </a:lnSpc>
          </a:pPr>
          <a:r>
            <a:rPr lang="en-US" dirty="0"/>
            <a:t>1</a:t>
          </a:r>
          <a:r>
            <a:rPr lang="en-US" baseline="30000" dirty="0"/>
            <a:t>st</a:t>
          </a:r>
          <a:r>
            <a:rPr lang="en-US" dirty="0"/>
            <a:t> Valid Variable Determination</a:t>
          </a:r>
        </a:p>
      </dgm:t>
    </dgm:pt>
    <dgm:pt modelId="{8FF1AAA4-3E68-471C-A2C9-20ED2C06B45D}" type="parTrans" cxnId="{D1A9A31B-DF2B-4426-955A-8422E8403613}">
      <dgm:prSet/>
      <dgm:spPr/>
      <dgm:t>
        <a:bodyPr/>
        <a:lstStyle/>
        <a:p>
          <a:endParaRPr lang="en-US"/>
        </a:p>
      </dgm:t>
    </dgm:pt>
    <dgm:pt modelId="{30D24EFC-16F9-4AFA-A242-259D494B8838}" type="sibTrans" cxnId="{D1A9A31B-DF2B-4426-955A-8422E8403613}">
      <dgm:prSet/>
      <dgm:spPr/>
      <dgm:t>
        <a:bodyPr/>
        <a:lstStyle/>
        <a:p>
          <a:endParaRPr lang="en-US"/>
        </a:p>
      </dgm:t>
    </dgm:pt>
    <dgm:pt modelId="{322C7EE3-38E7-4620-A559-22EF01B459DB}">
      <dgm:prSet/>
      <dgm:spPr/>
      <dgm:t>
        <a:bodyPr/>
        <a:lstStyle/>
        <a:p>
          <a:pPr>
            <a:lnSpc>
              <a:spcPct val="100000"/>
            </a:lnSpc>
          </a:pPr>
          <a:r>
            <a:rPr lang="en-US" dirty="0"/>
            <a:t>Logistic Regression Analysis</a:t>
          </a:r>
        </a:p>
      </dgm:t>
    </dgm:pt>
    <dgm:pt modelId="{1BE7F43E-61A8-4CBA-9D37-6F43786A66A7}" type="parTrans" cxnId="{926501B0-8759-4AB5-958A-DA1893CA0C27}">
      <dgm:prSet/>
      <dgm:spPr/>
      <dgm:t>
        <a:bodyPr/>
        <a:lstStyle/>
        <a:p>
          <a:endParaRPr lang="en-US"/>
        </a:p>
      </dgm:t>
    </dgm:pt>
    <dgm:pt modelId="{436A4508-E12D-4E66-918F-A967F46B93A9}" type="sibTrans" cxnId="{926501B0-8759-4AB5-958A-DA1893CA0C27}">
      <dgm:prSet/>
      <dgm:spPr/>
      <dgm:t>
        <a:bodyPr/>
        <a:lstStyle/>
        <a:p>
          <a:endParaRPr lang="en-US"/>
        </a:p>
      </dgm:t>
    </dgm:pt>
    <dgm:pt modelId="{790B08CF-473A-4412-819A-19CFF9E7C72B}">
      <dgm:prSet/>
      <dgm:spPr/>
      <dgm:t>
        <a:bodyPr/>
        <a:lstStyle/>
        <a:p>
          <a:pPr>
            <a:lnSpc>
              <a:spcPct val="100000"/>
            </a:lnSpc>
          </a:pPr>
          <a:r>
            <a:rPr lang="en-US" dirty="0"/>
            <a:t>Confirm the correlation between variables and results</a:t>
          </a:r>
        </a:p>
      </dgm:t>
    </dgm:pt>
    <dgm:pt modelId="{560EB561-2601-4D6F-8848-D6F45D9FC257}" type="parTrans" cxnId="{17917859-0583-4E49-8FBE-9AD512B4D548}">
      <dgm:prSet/>
      <dgm:spPr/>
      <dgm:t>
        <a:bodyPr/>
        <a:lstStyle/>
        <a:p>
          <a:endParaRPr lang="en-US"/>
        </a:p>
      </dgm:t>
    </dgm:pt>
    <dgm:pt modelId="{E3FECFEA-C0A6-47A8-95C8-7AE6F4D1013F}" type="sibTrans" cxnId="{17917859-0583-4E49-8FBE-9AD512B4D548}">
      <dgm:prSet/>
      <dgm:spPr/>
      <dgm:t>
        <a:bodyPr/>
        <a:lstStyle/>
        <a:p>
          <a:endParaRPr lang="en-US"/>
        </a:p>
      </dgm:t>
    </dgm:pt>
    <dgm:pt modelId="{13CC21D8-88DD-48E3-8966-E4BF42C10A3B}">
      <dgm:prSet/>
      <dgm:spPr/>
      <dgm:t>
        <a:bodyPr/>
        <a:lstStyle/>
        <a:p>
          <a:pPr>
            <a:lnSpc>
              <a:spcPct val="100000"/>
            </a:lnSpc>
          </a:pPr>
          <a:r>
            <a:rPr lang="en-US" dirty="0"/>
            <a:t>Model Established</a:t>
          </a:r>
        </a:p>
      </dgm:t>
    </dgm:pt>
    <dgm:pt modelId="{56E563FA-F229-4B89-A4A1-537AC823F6C7}" type="parTrans" cxnId="{94CBE796-6EA0-4787-AB06-9B4CEC6C2D43}">
      <dgm:prSet/>
      <dgm:spPr/>
      <dgm:t>
        <a:bodyPr/>
        <a:lstStyle/>
        <a:p>
          <a:endParaRPr lang="en-US"/>
        </a:p>
      </dgm:t>
    </dgm:pt>
    <dgm:pt modelId="{01EB2B24-12AE-45B3-875A-8450B94FE10E}" type="sibTrans" cxnId="{94CBE796-6EA0-4787-AB06-9B4CEC6C2D43}">
      <dgm:prSet/>
      <dgm:spPr/>
      <dgm:t>
        <a:bodyPr/>
        <a:lstStyle/>
        <a:p>
          <a:endParaRPr lang="en-US"/>
        </a:p>
      </dgm:t>
    </dgm:pt>
    <dgm:pt modelId="{D5E9607F-9AC5-4CA9-B346-E6C22F658E10}">
      <dgm:prSet/>
      <dgm:spPr/>
      <dgm:t>
        <a:bodyPr/>
        <a:lstStyle/>
        <a:p>
          <a:pPr>
            <a:lnSpc>
              <a:spcPct val="100000"/>
            </a:lnSpc>
          </a:pPr>
          <a:r>
            <a:rPr lang="en-US" altLang="zh-TW"/>
            <a:t>2</a:t>
          </a:r>
          <a:r>
            <a:rPr lang="en-US" altLang="zh-TW" baseline="30000"/>
            <a:t>nd</a:t>
          </a:r>
          <a:r>
            <a:rPr lang="en-US" altLang="zh-TW"/>
            <a:t> Valid Variable Determination</a:t>
          </a:r>
          <a:endParaRPr lang="en-US" dirty="0"/>
        </a:p>
      </dgm:t>
    </dgm:pt>
    <dgm:pt modelId="{ABE0EB2B-7691-4CA0-881A-47FB9DA2EAFF}" type="parTrans" cxnId="{CEC002AD-1370-4EA7-B2A5-2CC14BA75539}">
      <dgm:prSet/>
      <dgm:spPr/>
      <dgm:t>
        <a:bodyPr/>
        <a:lstStyle/>
        <a:p>
          <a:endParaRPr lang="zh-TW" altLang="en-US"/>
        </a:p>
      </dgm:t>
    </dgm:pt>
    <dgm:pt modelId="{9ED94383-B5DD-4AA2-850D-91F08899AA05}" type="sibTrans" cxnId="{CEC002AD-1370-4EA7-B2A5-2CC14BA75539}">
      <dgm:prSet/>
      <dgm:spPr/>
      <dgm:t>
        <a:bodyPr/>
        <a:lstStyle/>
        <a:p>
          <a:endParaRPr lang="zh-TW" altLang="en-US"/>
        </a:p>
      </dgm:t>
    </dgm:pt>
    <dgm:pt modelId="{D768A240-C414-4557-9F75-BFBE4FA40B10}">
      <dgm:prSet/>
      <dgm:spPr/>
      <dgm:t>
        <a:bodyPr/>
        <a:lstStyle/>
        <a:p>
          <a:pPr>
            <a:lnSpc>
              <a:spcPct val="100000"/>
            </a:lnSpc>
          </a:pPr>
          <a:r>
            <a:rPr lang="en-US" altLang="zh-TW" dirty="0"/>
            <a:t>Validation &amp; Double Blind Test</a:t>
          </a:r>
          <a:endParaRPr lang="zh-TW" altLang="en-US" dirty="0"/>
        </a:p>
      </dgm:t>
    </dgm:pt>
    <dgm:pt modelId="{63EDC4BB-2F33-48B4-958C-1EC9F1A58D7B}" type="parTrans" cxnId="{1E3545AC-A8FF-4079-B5BE-3C4D45F4F4EE}">
      <dgm:prSet/>
      <dgm:spPr/>
      <dgm:t>
        <a:bodyPr/>
        <a:lstStyle/>
        <a:p>
          <a:endParaRPr lang="zh-TW" altLang="en-US"/>
        </a:p>
      </dgm:t>
    </dgm:pt>
    <dgm:pt modelId="{734B5685-FCF8-48FD-A025-8F1499D481BF}" type="sibTrans" cxnId="{1E3545AC-A8FF-4079-B5BE-3C4D45F4F4EE}">
      <dgm:prSet/>
      <dgm:spPr/>
      <dgm:t>
        <a:bodyPr/>
        <a:lstStyle/>
        <a:p>
          <a:endParaRPr lang="zh-TW" altLang="en-US"/>
        </a:p>
      </dgm:t>
    </dgm:pt>
    <dgm:pt modelId="{51ECCE0C-FFAA-4F15-93BB-5CFBFC95B6AF}" type="pres">
      <dgm:prSet presAssocID="{EF9E5815-E6AF-4868-89CC-63B5EA303CA2}" presName="root" presStyleCnt="0">
        <dgm:presLayoutVars>
          <dgm:dir/>
          <dgm:resizeHandles val="exact"/>
        </dgm:presLayoutVars>
      </dgm:prSet>
      <dgm:spPr/>
    </dgm:pt>
    <dgm:pt modelId="{1C84E2EA-D898-4625-AAB1-65819346CD4E}" type="pres">
      <dgm:prSet presAssocID="{22ED615E-CEB0-4548-8644-343E96CCDBED}" presName="compNode" presStyleCnt="0"/>
      <dgm:spPr/>
    </dgm:pt>
    <dgm:pt modelId="{FAB91141-9600-450A-89E4-891338099D24}" type="pres">
      <dgm:prSet presAssocID="{22ED615E-CEB0-4548-8644-343E96CCDBED}" presName="bgRect" presStyleLbl="bgShp" presStyleIdx="0" presStyleCnt="4"/>
      <dgm:spPr/>
    </dgm:pt>
    <dgm:pt modelId="{96512CDB-CDD3-4EB8-AA14-BF991A439968}" type="pres">
      <dgm:prSet presAssocID="{22ED615E-CEB0-4548-8644-343E96CCDBE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資料庫"/>
        </a:ext>
      </dgm:extLst>
    </dgm:pt>
    <dgm:pt modelId="{10453B8B-2F4B-4CDA-9E49-D9FB686C86E5}" type="pres">
      <dgm:prSet presAssocID="{22ED615E-CEB0-4548-8644-343E96CCDBED}" presName="spaceRect" presStyleCnt="0"/>
      <dgm:spPr/>
    </dgm:pt>
    <dgm:pt modelId="{28B3D07C-E4B6-4FA1-850C-B055D571BDED}" type="pres">
      <dgm:prSet presAssocID="{22ED615E-CEB0-4548-8644-343E96CCDBED}" presName="parTx" presStyleLbl="revTx" presStyleIdx="0" presStyleCnt="8">
        <dgm:presLayoutVars>
          <dgm:chMax val="0"/>
          <dgm:chPref val="0"/>
        </dgm:presLayoutVars>
      </dgm:prSet>
      <dgm:spPr/>
    </dgm:pt>
    <dgm:pt modelId="{A9CAE59F-679D-4A6D-B948-121B1B04D2AF}" type="pres">
      <dgm:prSet presAssocID="{22ED615E-CEB0-4548-8644-343E96CCDBED}" presName="desTx" presStyleLbl="revTx" presStyleIdx="1" presStyleCnt="8">
        <dgm:presLayoutVars/>
      </dgm:prSet>
      <dgm:spPr/>
    </dgm:pt>
    <dgm:pt modelId="{C9C6A894-11D9-48BD-9B07-5090AD650BA5}" type="pres">
      <dgm:prSet presAssocID="{2CBA8E1A-4BB8-4E97-B92E-8A587A85F742}" presName="sibTrans" presStyleCnt="0"/>
      <dgm:spPr/>
    </dgm:pt>
    <dgm:pt modelId="{1541A740-EE7D-42CA-B8BA-B25678A70504}" type="pres">
      <dgm:prSet presAssocID="{4CD7D684-C79C-4FE8-ACB4-D155BFB20E5E}" presName="compNode" presStyleCnt="0"/>
      <dgm:spPr/>
    </dgm:pt>
    <dgm:pt modelId="{894B0FBF-9EB9-4061-89EE-EB2C7A12004B}" type="pres">
      <dgm:prSet presAssocID="{4CD7D684-C79C-4FE8-ACB4-D155BFB20E5E}" presName="bgRect" presStyleLbl="bgShp" presStyleIdx="1" presStyleCnt="4" custLinFactNeighborX="2458" custLinFactNeighborY="-5117"/>
      <dgm:spPr/>
    </dgm:pt>
    <dgm:pt modelId="{D7C6BC9A-1602-46DC-9A07-856132CB362D}" type="pres">
      <dgm:prSet presAssocID="{4CD7D684-C79C-4FE8-ACB4-D155BFB20E5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流程圖"/>
        </a:ext>
      </dgm:extLst>
    </dgm:pt>
    <dgm:pt modelId="{CFBB6509-78D0-482C-9E2B-41E9841922FB}" type="pres">
      <dgm:prSet presAssocID="{4CD7D684-C79C-4FE8-ACB4-D155BFB20E5E}" presName="spaceRect" presStyleCnt="0"/>
      <dgm:spPr/>
    </dgm:pt>
    <dgm:pt modelId="{C985A954-D6FF-4B86-9784-E48CA38CDBCC}" type="pres">
      <dgm:prSet presAssocID="{4CD7D684-C79C-4FE8-ACB4-D155BFB20E5E}" presName="parTx" presStyleLbl="revTx" presStyleIdx="2" presStyleCnt="8">
        <dgm:presLayoutVars>
          <dgm:chMax val="0"/>
          <dgm:chPref val="0"/>
        </dgm:presLayoutVars>
      </dgm:prSet>
      <dgm:spPr/>
    </dgm:pt>
    <dgm:pt modelId="{FD3025EB-6815-412E-BD5E-323E4C52ED8E}" type="pres">
      <dgm:prSet presAssocID="{4CD7D684-C79C-4FE8-ACB4-D155BFB20E5E}" presName="desTx" presStyleLbl="revTx" presStyleIdx="3" presStyleCnt="8">
        <dgm:presLayoutVars/>
      </dgm:prSet>
      <dgm:spPr/>
    </dgm:pt>
    <dgm:pt modelId="{CAA7CA0A-2E18-44B1-B4D9-588A6024F9D3}" type="pres">
      <dgm:prSet presAssocID="{E5511A41-9FDA-467A-A46C-F098728FAAD2}" presName="sibTrans" presStyleCnt="0"/>
      <dgm:spPr/>
    </dgm:pt>
    <dgm:pt modelId="{F38126F9-7A8E-4E3A-BF8A-B0B2FBB81692}" type="pres">
      <dgm:prSet presAssocID="{322C7EE3-38E7-4620-A559-22EF01B459DB}" presName="compNode" presStyleCnt="0"/>
      <dgm:spPr/>
    </dgm:pt>
    <dgm:pt modelId="{9899D394-8CC0-43FD-BDBF-AF50397859D7}" type="pres">
      <dgm:prSet presAssocID="{322C7EE3-38E7-4620-A559-22EF01B459DB}" presName="bgRect" presStyleLbl="bgShp" presStyleIdx="2" presStyleCnt="4"/>
      <dgm:spPr/>
    </dgm:pt>
    <dgm:pt modelId="{9BD8FB86-17D1-48C9-AC47-C9CA88949D97}" type="pres">
      <dgm:prSet presAssocID="{322C7EE3-38E7-4620-A559-22EF01B459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核取記號"/>
        </a:ext>
      </dgm:extLst>
    </dgm:pt>
    <dgm:pt modelId="{AA84FF4D-B65C-46C6-8420-80E6354DCFB7}" type="pres">
      <dgm:prSet presAssocID="{322C7EE3-38E7-4620-A559-22EF01B459DB}" presName="spaceRect" presStyleCnt="0"/>
      <dgm:spPr/>
    </dgm:pt>
    <dgm:pt modelId="{38B43C4E-B6FE-4626-8DD4-1369BA719751}" type="pres">
      <dgm:prSet presAssocID="{322C7EE3-38E7-4620-A559-22EF01B459DB}" presName="parTx" presStyleLbl="revTx" presStyleIdx="4" presStyleCnt="8">
        <dgm:presLayoutVars>
          <dgm:chMax val="0"/>
          <dgm:chPref val="0"/>
        </dgm:presLayoutVars>
      </dgm:prSet>
      <dgm:spPr/>
    </dgm:pt>
    <dgm:pt modelId="{AFCA2CDF-1B45-4F9A-A8EB-E43959F7C9FF}" type="pres">
      <dgm:prSet presAssocID="{322C7EE3-38E7-4620-A559-22EF01B459DB}" presName="desTx" presStyleLbl="revTx" presStyleIdx="5" presStyleCnt="8">
        <dgm:presLayoutVars/>
      </dgm:prSet>
      <dgm:spPr/>
    </dgm:pt>
    <dgm:pt modelId="{03E45BAC-5B55-41C2-817A-41E50D9865AA}" type="pres">
      <dgm:prSet presAssocID="{436A4508-E12D-4E66-918F-A967F46B93A9}" presName="sibTrans" presStyleCnt="0"/>
      <dgm:spPr/>
    </dgm:pt>
    <dgm:pt modelId="{3476CA03-09DC-4564-8D91-B4035AF37239}" type="pres">
      <dgm:prSet presAssocID="{13CC21D8-88DD-48E3-8966-E4BF42C10A3B}" presName="compNode" presStyleCnt="0"/>
      <dgm:spPr/>
    </dgm:pt>
    <dgm:pt modelId="{86D8E5E2-70F2-46B3-B036-0880B7E73F03}" type="pres">
      <dgm:prSet presAssocID="{13CC21D8-88DD-48E3-8966-E4BF42C10A3B}" presName="bgRect" presStyleLbl="bgShp" presStyleIdx="3" presStyleCnt="4"/>
      <dgm:spPr/>
    </dgm:pt>
    <dgm:pt modelId="{44D1E122-058D-497C-9922-60CC186207AA}" type="pres">
      <dgm:prSet presAssocID="{13CC21D8-88DD-48E3-8966-E4BF42C10A3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使用者"/>
        </a:ext>
      </dgm:extLst>
    </dgm:pt>
    <dgm:pt modelId="{C2CBAA71-9919-4321-B73E-A4A7F368B7DC}" type="pres">
      <dgm:prSet presAssocID="{13CC21D8-88DD-48E3-8966-E4BF42C10A3B}" presName="spaceRect" presStyleCnt="0"/>
      <dgm:spPr/>
    </dgm:pt>
    <dgm:pt modelId="{7DDB9E23-C4F1-4FD1-80C5-24394FF907CA}" type="pres">
      <dgm:prSet presAssocID="{13CC21D8-88DD-48E3-8966-E4BF42C10A3B}" presName="parTx" presStyleLbl="revTx" presStyleIdx="6" presStyleCnt="8">
        <dgm:presLayoutVars>
          <dgm:chMax val="0"/>
          <dgm:chPref val="0"/>
        </dgm:presLayoutVars>
      </dgm:prSet>
      <dgm:spPr/>
    </dgm:pt>
    <dgm:pt modelId="{9E2065E3-930C-440D-822B-88067D9BB5EB}" type="pres">
      <dgm:prSet presAssocID="{13CC21D8-88DD-48E3-8966-E4BF42C10A3B}" presName="desTx" presStyleLbl="revTx" presStyleIdx="7" presStyleCnt="8">
        <dgm:presLayoutVars/>
      </dgm:prSet>
      <dgm:spPr/>
    </dgm:pt>
  </dgm:ptLst>
  <dgm:cxnLst>
    <dgm:cxn modelId="{D1A9A31B-DF2B-4426-955A-8422E8403613}" srcId="{4CD7D684-C79C-4FE8-ACB4-D155BFB20E5E}" destId="{80AFC9D6-2904-4F4F-9DC1-712666F26BC7}" srcOrd="1" destOrd="0" parTransId="{8FF1AAA4-3E68-471C-A2C9-20ED2C06B45D}" sibTransId="{30D24EFC-16F9-4AFA-A242-259D494B8838}"/>
    <dgm:cxn modelId="{535F731D-8153-4AF6-87B4-8ED2596C7ADC}" type="presOf" srcId="{EF9E5815-E6AF-4868-89CC-63B5EA303CA2}" destId="{51ECCE0C-FFAA-4F15-93BB-5CFBFC95B6AF}" srcOrd="0" destOrd="0" presId="urn:microsoft.com/office/officeart/2018/2/layout/IconVerticalSolidList"/>
    <dgm:cxn modelId="{C4211F20-4430-4738-A05C-FCCC1B866E6A}" type="presOf" srcId="{C415DC98-152C-4E79-AF09-D47B314D2EC1}" destId="{FD3025EB-6815-412E-BD5E-323E4C52ED8E}" srcOrd="0" destOrd="0" presId="urn:microsoft.com/office/officeart/2018/2/layout/IconVerticalSolidList"/>
    <dgm:cxn modelId="{6C402221-F75E-4D1D-A602-939163E57A50}" type="presOf" srcId="{790B08CF-473A-4412-819A-19CFF9E7C72B}" destId="{AFCA2CDF-1B45-4F9A-A8EB-E43959F7C9FF}" srcOrd="0" destOrd="0" presId="urn:microsoft.com/office/officeart/2018/2/layout/IconVerticalSolidList"/>
    <dgm:cxn modelId="{808FC921-7A91-49CA-AEF4-54D7B43F8E9C}" srcId="{22ED615E-CEB0-4548-8644-343E96CCDBED}" destId="{D66C3DEF-A3BE-4301-B974-C8C062CEC6E2}" srcOrd="1" destOrd="0" parTransId="{6DEBB039-166C-4721-ADDA-591010B500A0}" sibTransId="{C1366D2A-94E5-41B8-9724-9131287AC622}"/>
    <dgm:cxn modelId="{02911135-FA87-4FD3-AEB9-8C913AA40C73}" type="presOf" srcId="{80AFC9D6-2904-4F4F-9DC1-712666F26BC7}" destId="{FD3025EB-6815-412E-BD5E-323E4C52ED8E}" srcOrd="0" destOrd="1" presId="urn:microsoft.com/office/officeart/2018/2/layout/IconVerticalSolidList"/>
    <dgm:cxn modelId="{52306867-3141-4067-89C0-35B504AFB600}" type="presOf" srcId="{D768A240-C414-4557-9F75-BFBE4FA40B10}" destId="{9E2065E3-930C-440D-822B-88067D9BB5EB}" srcOrd="0" destOrd="1" presId="urn:microsoft.com/office/officeart/2018/2/layout/IconVerticalSolidList"/>
    <dgm:cxn modelId="{B178846A-B458-4F94-A718-4414D40F9792}" srcId="{4CD7D684-C79C-4FE8-ACB4-D155BFB20E5E}" destId="{C415DC98-152C-4E79-AF09-D47B314D2EC1}" srcOrd="0" destOrd="0" parTransId="{6CF696B7-CC21-4581-A567-AD644C00F14C}" sibTransId="{8E5C4EF2-9917-4962-BBE1-94ED2892CFE4}"/>
    <dgm:cxn modelId="{17917859-0583-4E49-8FBE-9AD512B4D548}" srcId="{322C7EE3-38E7-4620-A559-22EF01B459DB}" destId="{790B08CF-473A-4412-819A-19CFF9E7C72B}" srcOrd="0" destOrd="0" parTransId="{560EB561-2601-4D6F-8848-D6F45D9FC257}" sibTransId="{E3FECFEA-C0A6-47A8-95C8-7AE6F4D1013F}"/>
    <dgm:cxn modelId="{BD2EBC81-EC6E-4F4C-88A0-CB9CABB6089E}" type="presOf" srcId="{D5E9607F-9AC5-4CA9-B346-E6C22F658E10}" destId="{9E2065E3-930C-440D-822B-88067D9BB5EB}" srcOrd="0" destOrd="0" presId="urn:microsoft.com/office/officeart/2018/2/layout/IconVerticalSolidList"/>
    <dgm:cxn modelId="{98D44787-EA04-4D31-B931-31736E0AE959}" srcId="{22ED615E-CEB0-4548-8644-343E96CCDBED}" destId="{26716227-B79F-4E65-81FA-2EDDC650EC0E}" srcOrd="0" destOrd="0" parTransId="{961042DB-4713-4D63-9CE3-29ECC39854FE}" sibTransId="{C79D6025-9338-4233-B5A9-908A552CA47F}"/>
    <dgm:cxn modelId="{94CBE796-6EA0-4787-AB06-9B4CEC6C2D43}" srcId="{EF9E5815-E6AF-4868-89CC-63B5EA303CA2}" destId="{13CC21D8-88DD-48E3-8966-E4BF42C10A3B}" srcOrd="3" destOrd="0" parTransId="{56E563FA-F229-4B89-A4A1-537AC823F6C7}" sibTransId="{01EB2B24-12AE-45B3-875A-8450B94FE10E}"/>
    <dgm:cxn modelId="{1E3545AC-A8FF-4079-B5BE-3C4D45F4F4EE}" srcId="{13CC21D8-88DD-48E3-8966-E4BF42C10A3B}" destId="{D768A240-C414-4557-9F75-BFBE4FA40B10}" srcOrd="1" destOrd="0" parTransId="{63EDC4BB-2F33-48B4-958C-1EC9F1A58D7B}" sibTransId="{734B5685-FCF8-48FD-A025-8F1499D481BF}"/>
    <dgm:cxn modelId="{CEC002AD-1370-4EA7-B2A5-2CC14BA75539}" srcId="{13CC21D8-88DD-48E3-8966-E4BF42C10A3B}" destId="{D5E9607F-9AC5-4CA9-B346-E6C22F658E10}" srcOrd="0" destOrd="0" parTransId="{ABE0EB2B-7691-4CA0-881A-47FB9DA2EAFF}" sibTransId="{9ED94383-B5DD-4AA2-850D-91F08899AA05}"/>
    <dgm:cxn modelId="{E4490EAF-4B25-42A2-BECE-204610CC89C7}" type="presOf" srcId="{26716227-B79F-4E65-81FA-2EDDC650EC0E}" destId="{A9CAE59F-679D-4A6D-B948-121B1B04D2AF}" srcOrd="0" destOrd="0" presId="urn:microsoft.com/office/officeart/2018/2/layout/IconVerticalSolidList"/>
    <dgm:cxn modelId="{926501B0-8759-4AB5-958A-DA1893CA0C27}" srcId="{EF9E5815-E6AF-4868-89CC-63B5EA303CA2}" destId="{322C7EE3-38E7-4620-A559-22EF01B459DB}" srcOrd="2" destOrd="0" parTransId="{1BE7F43E-61A8-4CBA-9D37-6F43786A66A7}" sibTransId="{436A4508-E12D-4E66-918F-A967F46B93A9}"/>
    <dgm:cxn modelId="{89AA2AB2-DA79-402D-AFF1-7F7D5BD1A71C}" type="presOf" srcId="{D66C3DEF-A3BE-4301-B974-C8C062CEC6E2}" destId="{A9CAE59F-679D-4A6D-B948-121B1B04D2AF}" srcOrd="0" destOrd="1" presId="urn:microsoft.com/office/officeart/2018/2/layout/IconVerticalSolidList"/>
    <dgm:cxn modelId="{E13EBEBD-698D-47DF-902A-B17CDBECECC1}" srcId="{EF9E5815-E6AF-4868-89CC-63B5EA303CA2}" destId="{22ED615E-CEB0-4548-8644-343E96CCDBED}" srcOrd="0" destOrd="0" parTransId="{14C1C65C-2E5C-4396-83BB-135A42D801A1}" sibTransId="{2CBA8E1A-4BB8-4E97-B92E-8A587A85F742}"/>
    <dgm:cxn modelId="{262F8BD0-0CC2-463E-AB33-35C678A83FB4}" type="presOf" srcId="{4CD7D684-C79C-4FE8-ACB4-D155BFB20E5E}" destId="{C985A954-D6FF-4B86-9784-E48CA38CDBCC}" srcOrd="0" destOrd="0" presId="urn:microsoft.com/office/officeart/2018/2/layout/IconVerticalSolidList"/>
    <dgm:cxn modelId="{32502DDB-EFA0-473C-A18D-BE4100B3D1AB}" srcId="{EF9E5815-E6AF-4868-89CC-63B5EA303CA2}" destId="{4CD7D684-C79C-4FE8-ACB4-D155BFB20E5E}" srcOrd="1" destOrd="0" parTransId="{D57DA5D3-A409-4216-9703-A8DE59014948}" sibTransId="{E5511A41-9FDA-467A-A46C-F098728FAAD2}"/>
    <dgm:cxn modelId="{19513EDF-035D-4FED-8D78-010C5598AABF}" type="presOf" srcId="{13CC21D8-88DD-48E3-8966-E4BF42C10A3B}" destId="{7DDB9E23-C4F1-4FD1-80C5-24394FF907CA}" srcOrd="0" destOrd="0" presId="urn:microsoft.com/office/officeart/2018/2/layout/IconVerticalSolidList"/>
    <dgm:cxn modelId="{5CE0FFE7-226D-42A7-A08F-0DF7BFB42CE2}" type="presOf" srcId="{22ED615E-CEB0-4548-8644-343E96CCDBED}" destId="{28B3D07C-E4B6-4FA1-850C-B055D571BDED}" srcOrd="0" destOrd="0" presId="urn:microsoft.com/office/officeart/2018/2/layout/IconVerticalSolidList"/>
    <dgm:cxn modelId="{B53A6CF2-AF90-42EA-AC3D-0DCD2F8FCAC0}" type="presOf" srcId="{322C7EE3-38E7-4620-A559-22EF01B459DB}" destId="{38B43C4E-B6FE-4626-8DD4-1369BA719751}" srcOrd="0" destOrd="0" presId="urn:microsoft.com/office/officeart/2018/2/layout/IconVerticalSolidList"/>
    <dgm:cxn modelId="{2DE3A7CA-DB4F-4772-B887-84E8C4CBE617}" type="presParOf" srcId="{51ECCE0C-FFAA-4F15-93BB-5CFBFC95B6AF}" destId="{1C84E2EA-D898-4625-AAB1-65819346CD4E}" srcOrd="0" destOrd="0" presId="urn:microsoft.com/office/officeart/2018/2/layout/IconVerticalSolidList"/>
    <dgm:cxn modelId="{C9FF9B58-0CED-44AD-8BC5-4C3515C72A6E}" type="presParOf" srcId="{1C84E2EA-D898-4625-AAB1-65819346CD4E}" destId="{FAB91141-9600-450A-89E4-891338099D24}" srcOrd="0" destOrd="0" presId="urn:microsoft.com/office/officeart/2018/2/layout/IconVerticalSolidList"/>
    <dgm:cxn modelId="{C78031DB-1E90-48EF-B388-DB8D920C762A}" type="presParOf" srcId="{1C84E2EA-D898-4625-AAB1-65819346CD4E}" destId="{96512CDB-CDD3-4EB8-AA14-BF991A439968}" srcOrd="1" destOrd="0" presId="urn:microsoft.com/office/officeart/2018/2/layout/IconVerticalSolidList"/>
    <dgm:cxn modelId="{2EBD8129-3BD7-46AC-9A17-72E1BFCCC0B7}" type="presParOf" srcId="{1C84E2EA-D898-4625-AAB1-65819346CD4E}" destId="{10453B8B-2F4B-4CDA-9E49-D9FB686C86E5}" srcOrd="2" destOrd="0" presId="urn:microsoft.com/office/officeart/2018/2/layout/IconVerticalSolidList"/>
    <dgm:cxn modelId="{D2307018-977F-4D54-8CE4-C79A66FF27B1}" type="presParOf" srcId="{1C84E2EA-D898-4625-AAB1-65819346CD4E}" destId="{28B3D07C-E4B6-4FA1-850C-B055D571BDED}" srcOrd="3" destOrd="0" presId="urn:microsoft.com/office/officeart/2018/2/layout/IconVerticalSolidList"/>
    <dgm:cxn modelId="{F6AEA5C3-DFC6-4723-9586-27CFE9FA13F6}" type="presParOf" srcId="{1C84E2EA-D898-4625-AAB1-65819346CD4E}" destId="{A9CAE59F-679D-4A6D-B948-121B1B04D2AF}" srcOrd="4" destOrd="0" presId="urn:microsoft.com/office/officeart/2018/2/layout/IconVerticalSolidList"/>
    <dgm:cxn modelId="{F88635EF-62C8-4242-80D3-EA2335BD61B6}" type="presParOf" srcId="{51ECCE0C-FFAA-4F15-93BB-5CFBFC95B6AF}" destId="{C9C6A894-11D9-48BD-9B07-5090AD650BA5}" srcOrd="1" destOrd="0" presId="urn:microsoft.com/office/officeart/2018/2/layout/IconVerticalSolidList"/>
    <dgm:cxn modelId="{50C4970C-7DAB-4A06-ACCA-EC8A4DD32337}" type="presParOf" srcId="{51ECCE0C-FFAA-4F15-93BB-5CFBFC95B6AF}" destId="{1541A740-EE7D-42CA-B8BA-B25678A70504}" srcOrd="2" destOrd="0" presId="urn:microsoft.com/office/officeart/2018/2/layout/IconVerticalSolidList"/>
    <dgm:cxn modelId="{0DF9E45A-D53E-463D-9D3C-4481D71561A4}" type="presParOf" srcId="{1541A740-EE7D-42CA-B8BA-B25678A70504}" destId="{894B0FBF-9EB9-4061-89EE-EB2C7A12004B}" srcOrd="0" destOrd="0" presId="urn:microsoft.com/office/officeart/2018/2/layout/IconVerticalSolidList"/>
    <dgm:cxn modelId="{94B06F69-F5C7-497A-BA6F-E346E3A7B5BC}" type="presParOf" srcId="{1541A740-EE7D-42CA-B8BA-B25678A70504}" destId="{D7C6BC9A-1602-46DC-9A07-856132CB362D}" srcOrd="1" destOrd="0" presId="urn:microsoft.com/office/officeart/2018/2/layout/IconVerticalSolidList"/>
    <dgm:cxn modelId="{1DEB0A61-2192-445F-B355-6EBD69C5F6FA}" type="presParOf" srcId="{1541A740-EE7D-42CA-B8BA-B25678A70504}" destId="{CFBB6509-78D0-482C-9E2B-41E9841922FB}" srcOrd="2" destOrd="0" presId="urn:microsoft.com/office/officeart/2018/2/layout/IconVerticalSolidList"/>
    <dgm:cxn modelId="{705975EB-F022-48D1-BD81-E36E4DD4880F}" type="presParOf" srcId="{1541A740-EE7D-42CA-B8BA-B25678A70504}" destId="{C985A954-D6FF-4B86-9784-E48CA38CDBCC}" srcOrd="3" destOrd="0" presId="urn:microsoft.com/office/officeart/2018/2/layout/IconVerticalSolidList"/>
    <dgm:cxn modelId="{9ED42D43-901F-48CF-BC48-2F98640B305E}" type="presParOf" srcId="{1541A740-EE7D-42CA-B8BA-B25678A70504}" destId="{FD3025EB-6815-412E-BD5E-323E4C52ED8E}" srcOrd="4" destOrd="0" presId="urn:microsoft.com/office/officeart/2018/2/layout/IconVerticalSolidList"/>
    <dgm:cxn modelId="{4F536FE6-AA9D-4AA1-839E-1B041687B883}" type="presParOf" srcId="{51ECCE0C-FFAA-4F15-93BB-5CFBFC95B6AF}" destId="{CAA7CA0A-2E18-44B1-B4D9-588A6024F9D3}" srcOrd="3" destOrd="0" presId="urn:microsoft.com/office/officeart/2018/2/layout/IconVerticalSolidList"/>
    <dgm:cxn modelId="{993A2429-C050-456D-87B9-30BDF8CDB25F}" type="presParOf" srcId="{51ECCE0C-FFAA-4F15-93BB-5CFBFC95B6AF}" destId="{F38126F9-7A8E-4E3A-BF8A-B0B2FBB81692}" srcOrd="4" destOrd="0" presId="urn:microsoft.com/office/officeart/2018/2/layout/IconVerticalSolidList"/>
    <dgm:cxn modelId="{34BFADEE-8A0F-41D9-AA20-9B0A35A9F90B}" type="presParOf" srcId="{F38126F9-7A8E-4E3A-BF8A-B0B2FBB81692}" destId="{9899D394-8CC0-43FD-BDBF-AF50397859D7}" srcOrd="0" destOrd="0" presId="urn:microsoft.com/office/officeart/2018/2/layout/IconVerticalSolidList"/>
    <dgm:cxn modelId="{9C4C749A-D48D-41C4-9F5F-672EAC03A1D3}" type="presParOf" srcId="{F38126F9-7A8E-4E3A-BF8A-B0B2FBB81692}" destId="{9BD8FB86-17D1-48C9-AC47-C9CA88949D97}" srcOrd="1" destOrd="0" presId="urn:microsoft.com/office/officeart/2018/2/layout/IconVerticalSolidList"/>
    <dgm:cxn modelId="{3AA3544A-588B-4793-BFD2-B7F222AAC0B5}" type="presParOf" srcId="{F38126F9-7A8E-4E3A-BF8A-B0B2FBB81692}" destId="{AA84FF4D-B65C-46C6-8420-80E6354DCFB7}" srcOrd="2" destOrd="0" presId="urn:microsoft.com/office/officeart/2018/2/layout/IconVerticalSolidList"/>
    <dgm:cxn modelId="{FF5922ED-FEE3-40F7-9AE9-861478A30E83}" type="presParOf" srcId="{F38126F9-7A8E-4E3A-BF8A-B0B2FBB81692}" destId="{38B43C4E-B6FE-4626-8DD4-1369BA719751}" srcOrd="3" destOrd="0" presId="urn:microsoft.com/office/officeart/2018/2/layout/IconVerticalSolidList"/>
    <dgm:cxn modelId="{3D821FF3-E824-49C7-8350-07F5085ED5D0}" type="presParOf" srcId="{F38126F9-7A8E-4E3A-BF8A-B0B2FBB81692}" destId="{AFCA2CDF-1B45-4F9A-A8EB-E43959F7C9FF}" srcOrd="4" destOrd="0" presId="urn:microsoft.com/office/officeart/2018/2/layout/IconVerticalSolidList"/>
    <dgm:cxn modelId="{38994BAF-680F-4055-9752-3FDBCBE75841}" type="presParOf" srcId="{51ECCE0C-FFAA-4F15-93BB-5CFBFC95B6AF}" destId="{03E45BAC-5B55-41C2-817A-41E50D9865AA}" srcOrd="5" destOrd="0" presId="urn:microsoft.com/office/officeart/2018/2/layout/IconVerticalSolidList"/>
    <dgm:cxn modelId="{929B12EB-8490-431A-8932-7F8DEC1634AA}" type="presParOf" srcId="{51ECCE0C-FFAA-4F15-93BB-5CFBFC95B6AF}" destId="{3476CA03-09DC-4564-8D91-B4035AF37239}" srcOrd="6" destOrd="0" presId="urn:microsoft.com/office/officeart/2018/2/layout/IconVerticalSolidList"/>
    <dgm:cxn modelId="{1DC384C2-AD06-4EA0-B506-3AD776EE643F}" type="presParOf" srcId="{3476CA03-09DC-4564-8D91-B4035AF37239}" destId="{86D8E5E2-70F2-46B3-B036-0880B7E73F03}" srcOrd="0" destOrd="0" presId="urn:microsoft.com/office/officeart/2018/2/layout/IconVerticalSolidList"/>
    <dgm:cxn modelId="{4680EB9D-4CC1-4FFA-9D74-A729C77AD122}" type="presParOf" srcId="{3476CA03-09DC-4564-8D91-B4035AF37239}" destId="{44D1E122-058D-497C-9922-60CC186207AA}" srcOrd="1" destOrd="0" presId="urn:microsoft.com/office/officeart/2018/2/layout/IconVerticalSolidList"/>
    <dgm:cxn modelId="{F98EF2FD-C26A-4CDD-A681-9F42238A259A}" type="presParOf" srcId="{3476CA03-09DC-4564-8D91-B4035AF37239}" destId="{C2CBAA71-9919-4321-B73E-A4A7F368B7DC}" srcOrd="2" destOrd="0" presId="urn:microsoft.com/office/officeart/2018/2/layout/IconVerticalSolidList"/>
    <dgm:cxn modelId="{FB739C9D-581A-4F0D-BF5D-782F4D2F1F34}" type="presParOf" srcId="{3476CA03-09DC-4564-8D91-B4035AF37239}" destId="{7DDB9E23-C4F1-4FD1-80C5-24394FF907CA}" srcOrd="3" destOrd="0" presId="urn:microsoft.com/office/officeart/2018/2/layout/IconVerticalSolidList"/>
    <dgm:cxn modelId="{9DD6A06A-4AF0-4666-86B6-F90ABE48E0C2}" type="presParOf" srcId="{3476CA03-09DC-4564-8D91-B4035AF37239}" destId="{9E2065E3-930C-440D-822B-88067D9BB5EB}"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B91141-9600-450A-89E4-891338099D24}">
      <dsp:nvSpPr>
        <dsp:cNvPr id="0" name=""/>
        <dsp:cNvSpPr/>
      </dsp:nvSpPr>
      <dsp:spPr>
        <a:xfrm>
          <a:off x="0" y="1836"/>
          <a:ext cx="6586489" cy="9307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512CDB-CDD3-4EB8-AA14-BF991A439968}">
      <dsp:nvSpPr>
        <dsp:cNvPr id="0" name=""/>
        <dsp:cNvSpPr/>
      </dsp:nvSpPr>
      <dsp:spPr>
        <a:xfrm>
          <a:off x="281537" y="211244"/>
          <a:ext cx="511886" cy="5118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B3D07C-E4B6-4FA1-850C-B055D571BDED}">
      <dsp:nvSpPr>
        <dsp:cNvPr id="0" name=""/>
        <dsp:cNvSpPr/>
      </dsp:nvSpPr>
      <dsp:spPr>
        <a:xfrm>
          <a:off x="1074962" y="1836"/>
          <a:ext cx="2963920"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977900">
            <a:lnSpc>
              <a:spcPct val="100000"/>
            </a:lnSpc>
            <a:spcBef>
              <a:spcPct val="0"/>
            </a:spcBef>
            <a:spcAft>
              <a:spcPct val="35000"/>
            </a:spcAft>
            <a:buNone/>
          </a:pPr>
          <a:r>
            <a:rPr lang="en-US" sz="2200" kern="1200"/>
            <a:t>Get Relevant Database</a:t>
          </a:r>
        </a:p>
      </dsp:txBody>
      <dsp:txXfrm>
        <a:off x="1074962" y="1836"/>
        <a:ext cx="2963920" cy="930703"/>
      </dsp:txXfrm>
    </dsp:sp>
    <dsp:sp modelId="{A9CAE59F-679D-4A6D-B948-121B1B04D2AF}">
      <dsp:nvSpPr>
        <dsp:cNvPr id="0" name=""/>
        <dsp:cNvSpPr/>
      </dsp:nvSpPr>
      <dsp:spPr>
        <a:xfrm>
          <a:off x="4038882" y="1836"/>
          <a:ext cx="2547606"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622300">
            <a:lnSpc>
              <a:spcPct val="100000"/>
            </a:lnSpc>
            <a:spcBef>
              <a:spcPct val="0"/>
            </a:spcBef>
            <a:spcAft>
              <a:spcPct val="35000"/>
            </a:spcAft>
            <a:buNone/>
          </a:pPr>
          <a:r>
            <a:rPr lang="en-US" sz="1400" kern="1200"/>
            <a:t>Owner Communication</a:t>
          </a:r>
        </a:p>
        <a:p>
          <a:pPr marL="0" lvl="0" indent="0" algn="l" defTabSz="622300">
            <a:lnSpc>
              <a:spcPct val="100000"/>
            </a:lnSpc>
            <a:spcBef>
              <a:spcPct val="0"/>
            </a:spcBef>
            <a:spcAft>
              <a:spcPct val="35000"/>
            </a:spcAft>
            <a:buNone/>
          </a:pPr>
          <a:r>
            <a:rPr lang="en-US" sz="1400" kern="1200" dirty="0" err="1"/>
            <a:t>CDA</a:t>
          </a:r>
          <a:r>
            <a:rPr lang="en-US" sz="1400" kern="1200" dirty="0"/>
            <a:t> (2017, 2018, 2019)</a:t>
          </a:r>
        </a:p>
      </dsp:txBody>
      <dsp:txXfrm>
        <a:off x="4038882" y="1836"/>
        <a:ext cx="2547606" cy="930703"/>
      </dsp:txXfrm>
    </dsp:sp>
    <dsp:sp modelId="{894B0FBF-9EB9-4061-89EE-EB2C7A12004B}">
      <dsp:nvSpPr>
        <dsp:cNvPr id="0" name=""/>
        <dsp:cNvSpPr/>
      </dsp:nvSpPr>
      <dsp:spPr>
        <a:xfrm>
          <a:off x="0" y="1117591"/>
          <a:ext cx="6586489" cy="9307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C6BC9A-1602-46DC-9A07-856132CB362D}">
      <dsp:nvSpPr>
        <dsp:cNvPr id="0" name=""/>
        <dsp:cNvSpPr/>
      </dsp:nvSpPr>
      <dsp:spPr>
        <a:xfrm>
          <a:off x="281537" y="1374623"/>
          <a:ext cx="511886" cy="5118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85A954-D6FF-4B86-9784-E48CA38CDBCC}">
      <dsp:nvSpPr>
        <dsp:cNvPr id="0" name=""/>
        <dsp:cNvSpPr/>
      </dsp:nvSpPr>
      <dsp:spPr>
        <a:xfrm>
          <a:off x="1074962" y="1165215"/>
          <a:ext cx="2963920"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977900">
            <a:lnSpc>
              <a:spcPct val="100000"/>
            </a:lnSpc>
            <a:spcBef>
              <a:spcPct val="0"/>
            </a:spcBef>
            <a:spcAft>
              <a:spcPct val="35000"/>
            </a:spcAft>
            <a:buNone/>
          </a:pPr>
          <a:r>
            <a:rPr lang="en-US" sz="2200" kern="1200" dirty="0"/>
            <a:t>Merge Database</a:t>
          </a:r>
        </a:p>
      </dsp:txBody>
      <dsp:txXfrm>
        <a:off x="1074962" y="1165215"/>
        <a:ext cx="2963920" cy="930703"/>
      </dsp:txXfrm>
    </dsp:sp>
    <dsp:sp modelId="{FD3025EB-6815-412E-BD5E-323E4C52ED8E}">
      <dsp:nvSpPr>
        <dsp:cNvPr id="0" name=""/>
        <dsp:cNvSpPr/>
      </dsp:nvSpPr>
      <dsp:spPr>
        <a:xfrm>
          <a:off x="4038882" y="1165215"/>
          <a:ext cx="2547606"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622300">
            <a:lnSpc>
              <a:spcPct val="100000"/>
            </a:lnSpc>
            <a:spcBef>
              <a:spcPct val="0"/>
            </a:spcBef>
            <a:spcAft>
              <a:spcPct val="35000"/>
            </a:spcAft>
            <a:buNone/>
          </a:pPr>
          <a:r>
            <a:rPr lang="en-US" sz="1400" kern="1200" dirty="0"/>
            <a:t>Python (</a:t>
          </a:r>
          <a:r>
            <a:rPr lang="zh-TW" sz="1400" kern="1200" dirty="0"/>
            <a:t>保單號碼 </a:t>
          </a:r>
          <a:r>
            <a:rPr lang="en-US" sz="1400" kern="1200" dirty="0"/>
            <a:t>+</a:t>
          </a:r>
          <a:r>
            <a:rPr lang="zh-TW" sz="1400" kern="1200" dirty="0"/>
            <a:t> 理賠紀錄</a:t>
          </a:r>
          <a:r>
            <a:rPr lang="en-US" sz="1400" kern="1200" dirty="0"/>
            <a:t>)</a:t>
          </a:r>
        </a:p>
        <a:p>
          <a:pPr marL="0" lvl="0" indent="0" algn="l" defTabSz="622300">
            <a:lnSpc>
              <a:spcPct val="100000"/>
            </a:lnSpc>
            <a:spcBef>
              <a:spcPct val="0"/>
            </a:spcBef>
            <a:spcAft>
              <a:spcPct val="35000"/>
            </a:spcAft>
            <a:buNone/>
          </a:pPr>
          <a:r>
            <a:rPr lang="en-US" sz="1400" kern="1200" dirty="0"/>
            <a:t>1</a:t>
          </a:r>
          <a:r>
            <a:rPr lang="en-US" sz="1400" kern="1200" baseline="30000" dirty="0"/>
            <a:t>st</a:t>
          </a:r>
          <a:r>
            <a:rPr lang="en-US" sz="1400" kern="1200" dirty="0"/>
            <a:t> Valid Variable Determination</a:t>
          </a:r>
        </a:p>
      </dsp:txBody>
      <dsp:txXfrm>
        <a:off x="4038882" y="1165215"/>
        <a:ext cx="2547606" cy="930703"/>
      </dsp:txXfrm>
    </dsp:sp>
    <dsp:sp modelId="{9899D394-8CC0-43FD-BDBF-AF50397859D7}">
      <dsp:nvSpPr>
        <dsp:cNvPr id="0" name=""/>
        <dsp:cNvSpPr/>
      </dsp:nvSpPr>
      <dsp:spPr>
        <a:xfrm>
          <a:off x="0" y="2328594"/>
          <a:ext cx="6586489" cy="9307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D8FB86-17D1-48C9-AC47-C9CA88949D97}">
      <dsp:nvSpPr>
        <dsp:cNvPr id="0" name=""/>
        <dsp:cNvSpPr/>
      </dsp:nvSpPr>
      <dsp:spPr>
        <a:xfrm>
          <a:off x="281537" y="2538003"/>
          <a:ext cx="511886" cy="5118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B43C4E-B6FE-4626-8DD4-1369BA719751}">
      <dsp:nvSpPr>
        <dsp:cNvPr id="0" name=""/>
        <dsp:cNvSpPr/>
      </dsp:nvSpPr>
      <dsp:spPr>
        <a:xfrm>
          <a:off x="1074962" y="2328594"/>
          <a:ext cx="2963920"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977900">
            <a:lnSpc>
              <a:spcPct val="100000"/>
            </a:lnSpc>
            <a:spcBef>
              <a:spcPct val="0"/>
            </a:spcBef>
            <a:spcAft>
              <a:spcPct val="35000"/>
            </a:spcAft>
            <a:buNone/>
          </a:pPr>
          <a:r>
            <a:rPr lang="en-US" sz="2200" kern="1200" dirty="0"/>
            <a:t>Logistic Regression Analysis</a:t>
          </a:r>
        </a:p>
      </dsp:txBody>
      <dsp:txXfrm>
        <a:off x="1074962" y="2328594"/>
        <a:ext cx="2963920" cy="930703"/>
      </dsp:txXfrm>
    </dsp:sp>
    <dsp:sp modelId="{AFCA2CDF-1B45-4F9A-A8EB-E43959F7C9FF}">
      <dsp:nvSpPr>
        <dsp:cNvPr id="0" name=""/>
        <dsp:cNvSpPr/>
      </dsp:nvSpPr>
      <dsp:spPr>
        <a:xfrm>
          <a:off x="4038882" y="2328594"/>
          <a:ext cx="2547606"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622300">
            <a:lnSpc>
              <a:spcPct val="100000"/>
            </a:lnSpc>
            <a:spcBef>
              <a:spcPct val="0"/>
            </a:spcBef>
            <a:spcAft>
              <a:spcPct val="35000"/>
            </a:spcAft>
            <a:buNone/>
          </a:pPr>
          <a:r>
            <a:rPr lang="en-US" sz="1400" kern="1200" dirty="0"/>
            <a:t>Confirm the correlation between variables and results</a:t>
          </a:r>
        </a:p>
      </dsp:txBody>
      <dsp:txXfrm>
        <a:off x="4038882" y="2328594"/>
        <a:ext cx="2547606" cy="930703"/>
      </dsp:txXfrm>
    </dsp:sp>
    <dsp:sp modelId="{86D8E5E2-70F2-46B3-B036-0880B7E73F03}">
      <dsp:nvSpPr>
        <dsp:cNvPr id="0" name=""/>
        <dsp:cNvSpPr/>
      </dsp:nvSpPr>
      <dsp:spPr>
        <a:xfrm>
          <a:off x="0" y="3491974"/>
          <a:ext cx="6586489" cy="9307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D1E122-058D-497C-9922-60CC186207AA}">
      <dsp:nvSpPr>
        <dsp:cNvPr id="0" name=""/>
        <dsp:cNvSpPr/>
      </dsp:nvSpPr>
      <dsp:spPr>
        <a:xfrm>
          <a:off x="281537" y="3701382"/>
          <a:ext cx="511886" cy="5118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DB9E23-C4F1-4FD1-80C5-24394FF907CA}">
      <dsp:nvSpPr>
        <dsp:cNvPr id="0" name=""/>
        <dsp:cNvSpPr/>
      </dsp:nvSpPr>
      <dsp:spPr>
        <a:xfrm>
          <a:off x="1074962" y="3491974"/>
          <a:ext cx="2963920"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977900">
            <a:lnSpc>
              <a:spcPct val="100000"/>
            </a:lnSpc>
            <a:spcBef>
              <a:spcPct val="0"/>
            </a:spcBef>
            <a:spcAft>
              <a:spcPct val="35000"/>
            </a:spcAft>
            <a:buNone/>
          </a:pPr>
          <a:r>
            <a:rPr lang="en-US" sz="2200" kern="1200" dirty="0"/>
            <a:t>Model Established</a:t>
          </a:r>
        </a:p>
      </dsp:txBody>
      <dsp:txXfrm>
        <a:off x="1074962" y="3491974"/>
        <a:ext cx="2963920" cy="930703"/>
      </dsp:txXfrm>
    </dsp:sp>
    <dsp:sp modelId="{9E2065E3-930C-440D-822B-88067D9BB5EB}">
      <dsp:nvSpPr>
        <dsp:cNvPr id="0" name=""/>
        <dsp:cNvSpPr/>
      </dsp:nvSpPr>
      <dsp:spPr>
        <a:xfrm>
          <a:off x="4038882" y="3491974"/>
          <a:ext cx="2547606"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622300">
            <a:lnSpc>
              <a:spcPct val="100000"/>
            </a:lnSpc>
            <a:spcBef>
              <a:spcPct val="0"/>
            </a:spcBef>
            <a:spcAft>
              <a:spcPct val="35000"/>
            </a:spcAft>
            <a:buNone/>
          </a:pPr>
          <a:r>
            <a:rPr lang="en-US" altLang="zh-TW" sz="1400" kern="1200"/>
            <a:t>2</a:t>
          </a:r>
          <a:r>
            <a:rPr lang="en-US" altLang="zh-TW" sz="1400" kern="1200" baseline="30000"/>
            <a:t>nd</a:t>
          </a:r>
          <a:r>
            <a:rPr lang="en-US" altLang="zh-TW" sz="1400" kern="1200"/>
            <a:t> Valid Variable Determination</a:t>
          </a:r>
          <a:endParaRPr lang="en-US" sz="1400" kern="1200" dirty="0"/>
        </a:p>
        <a:p>
          <a:pPr marL="0" lvl="0" indent="0" algn="l" defTabSz="622300">
            <a:lnSpc>
              <a:spcPct val="100000"/>
            </a:lnSpc>
            <a:spcBef>
              <a:spcPct val="0"/>
            </a:spcBef>
            <a:spcAft>
              <a:spcPct val="35000"/>
            </a:spcAft>
            <a:buNone/>
          </a:pPr>
          <a:r>
            <a:rPr lang="en-US" altLang="zh-TW" sz="1400" kern="1200" dirty="0"/>
            <a:t>Validation &amp; Double Blind Test</a:t>
          </a:r>
          <a:endParaRPr lang="zh-TW" altLang="en-US" sz="1400" kern="1200" dirty="0"/>
        </a:p>
      </dsp:txBody>
      <dsp:txXfrm>
        <a:off x="4038882" y="3491974"/>
        <a:ext cx="2547606" cy="9307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3519990A-DC37-4D69-B859-A31ECEA477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5A2CFFE8-9E27-4267-9EE6-84321DD3D3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116B84-FB6F-49D4-8D30-FEFF8E91C760}" type="datetimeFigureOut">
              <a:rPr lang="zh-TW" altLang="en-US" smtClean="0"/>
              <a:t>2021/5/10</a:t>
            </a:fld>
            <a:endParaRPr lang="zh-TW" altLang="en-US"/>
          </a:p>
        </p:txBody>
      </p:sp>
      <p:sp>
        <p:nvSpPr>
          <p:cNvPr id="4" name="頁尾版面配置區 3">
            <a:extLst>
              <a:ext uri="{FF2B5EF4-FFF2-40B4-BE49-F238E27FC236}">
                <a16:creationId xmlns:a16="http://schemas.microsoft.com/office/drawing/2014/main" id="{2521586E-26CC-47F1-9A6B-E92366D76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99B3DA2A-825E-4B2F-9678-4EF742F9A5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CBBFB-93C2-4A85-BAC6-012CD757937E}" type="slidenum">
              <a:rPr lang="zh-TW" altLang="en-US" smtClean="0"/>
              <a:t>‹#›</a:t>
            </a:fld>
            <a:endParaRPr lang="zh-TW" altLang="en-US"/>
          </a:p>
        </p:txBody>
      </p:sp>
    </p:spTree>
    <p:extLst>
      <p:ext uri="{BB962C8B-B14F-4D97-AF65-F5344CB8AC3E}">
        <p14:creationId xmlns:p14="http://schemas.microsoft.com/office/powerpoint/2010/main" val="2249943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B5238-2641-48AD-BF3F-B0B95F5274AA}" type="datetimeFigureOut">
              <a:rPr lang="zh-TW" altLang="en-US" smtClean="0"/>
              <a:t>2021/5/10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B393F-57AB-497B-89D7-E780B163D1F2}" type="slidenum">
              <a:rPr lang="zh-TW" altLang="en-US" smtClean="0"/>
              <a:t>‹#›</a:t>
            </a:fld>
            <a:endParaRPr lang="zh-TW" altLang="en-US"/>
          </a:p>
        </p:txBody>
      </p:sp>
    </p:spTree>
    <p:extLst>
      <p:ext uri="{BB962C8B-B14F-4D97-AF65-F5344CB8AC3E}">
        <p14:creationId xmlns:p14="http://schemas.microsoft.com/office/powerpoint/2010/main" val="1673296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大家好我是巨資二</a:t>
            </a:r>
            <a:r>
              <a:rPr lang="en-US" altLang="zh-TW" dirty="0"/>
              <a:t>B</a:t>
            </a:r>
            <a:r>
              <a:rPr lang="zh-TW" altLang="en-US" dirty="0"/>
              <a:t>的楊力鑌</a:t>
            </a:r>
          </a:p>
          <a:p>
            <a:r>
              <a:rPr lang="zh-TW" altLang="en-US" dirty="0"/>
              <a:t>這次由我代表本組報告</a:t>
            </a:r>
          </a:p>
          <a:p>
            <a:r>
              <a:rPr lang="zh-TW" altLang="en-US" dirty="0"/>
              <a:t>我們這組的專題內容</a:t>
            </a:r>
          </a:p>
          <a:p>
            <a:r>
              <a:rPr lang="zh-TW" altLang="en-US">
                <a:ea typeface="新細明體"/>
              </a:rPr>
              <a:t>是由新安東京海上產險提供 針對投保旅遊平安險的民眾進行風險分析</a:t>
            </a:r>
            <a:endParaRPr lang="zh-TW" altLang="en-US">
              <a:ea typeface="新細明體"/>
              <a:cs typeface="Calibri"/>
            </a:endParaRPr>
          </a:p>
        </p:txBody>
      </p:sp>
      <p:sp>
        <p:nvSpPr>
          <p:cNvPr id="4" name="投影片編號版面配置區 3"/>
          <p:cNvSpPr>
            <a:spLocks noGrp="1"/>
          </p:cNvSpPr>
          <p:nvPr>
            <p:ph type="sldNum" sz="quarter" idx="5"/>
          </p:nvPr>
        </p:nvSpPr>
        <p:spPr/>
        <p:txBody>
          <a:bodyPr/>
          <a:lstStyle/>
          <a:p>
            <a:fld id="{80BB393F-57AB-497B-89D7-E780B163D1F2}" type="slidenum">
              <a:rPr lang="zh-TW" altLang="en-US" smtClean="0"/>
              <a:t>1</a:t>
            </a:fld>
            <a:endParaRPr lang="zh-TW" altLang="en-US"/>
          </a:p>
        </p:txBody>
      </p:sp>
    </p:spTree>
    <p:extLst>
      <p:ext uri="{BB962C8B-B14F-4D97-AF65-F5344CB8AC3E}">
        <p14:creationId xmlns:p14="http://schemas.microsoft.com/office/powerpoint/2010/main" val="1570490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旅遊平安險大致可以分成兩個類型</a:t>
            </a:r>
          </a:p>
          <a:p>
            <a:r>
              <a:rPr lang="zh-TW" altLang="en-US" dirty="0"/>
              <a:t>首先是我們熟知的受傷醫療、意外事故、海外突發疾病的等個人選擇理賠項目</a:t>
            </a:r>
          </a:p>
          <a:p>
            <a:r>
              <a:rPr lang="zh-TW" altLang="en-US" dirty="0"/>
              <a:t>另一種就是行李延誤、班機延誤、失竊等統稱為旅遊不便險</a:t>
            </a:r>
          </a:p>
          <a:p>
            <a:r>
              <a:rPr lang="zh-TW" altLang="en-US" dirty="0"/>
              <a:t>其中 在過去收集的資料中發現 旅遊不便險於整體保單中的獲利很低</a:t>
            </a:r>
          </a:p>
          <a:p>
            <a:r>
              <a:rPr lang="zh-TW" altLang="en-US">
                <a:ea typeface="新細明體"/>
              </a:rPr>
              <a:t>為了提高盈利 業者希望從客戶填選的資料中找出影響的因子 排除理賠機率較高的族群</a:t>
            </a:r>
            <a:endParaRPr lang="zh-TW" altLang="en-US">
              <a:ea typeface="新細明體"/>
              <a:cs typeface="Calibri"/>
            </a:endParaRPr>
          </a:p>
        </p:txBody>
      </p:sp>
      <p:sp>
        <p:nvSpPr>
          <p:cNvPr id="4" name="投影片編號版面配置區 3"/>
          <p:cNvSpPr>
            <a:spLocks noGrp="1"/>
          </p:cNvSpPr>
          <p:nvPr>
            <p:ph type="sldNum" sz="quarter" idx="5"/>
          </p:nvPr>
        </p:nvSpPr>
        <p:spPr/>
        <p:txBody>
          <a:bodyPr/>
          <a:lstStyle/>
          <a:p>
            <a:fld id="{80BB393F-57AB-497B-89D7-E780B163D1F2}" type="slidenum">
              <a:rPr lang="zh-TW" altLang="en-US" smtClean="0"/>
              <a:t>2</a:t>
            </a:fld>
            <a:endParaRPr lang="zh-TW" altLang="en-US"/>
          </a:p>
        </p:txBody>
      </p:sp>
    </p:spTree>
    <p:extLst>
      <p:ext uri="{BB962C8B-B14F-4D97-AF65-F5344CB8AC3E}">
        <p14:creationId xmlns:p14="http://schemas.microsoft.com/office/powerpoint/2010/main" val="3201396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我們的組內分工大致上是這樣</a:t>
            </a:r>
          </a:p>
        </p:txBody>
      </p:sp>
      <p:sp>
        <p:nvSpPr>
          <p:cNvPr id="4" name="投影片編號版面配置區 3"/>
          <p:cNvSpPr>
            <a:spLocks noGrp="1"/>
          </p:cNvSpPr>
          <p:nvPr>
            <p:ph type="sldNum" sz="quarter" idx="5"/>
          </p:nvPr>
        </p:nvSpPr>
        <p:spPr/>
        <p:txBody>
          <a:bodyPr/>
          <a:lstStyle/>
          <a:p>
            <a:fld id="{80BB393F-57AB-497B-89D7-E780B163D1F2}" type="slidenum">
              <a:rPr lang="zh-TW" altLang="en-US" smtClean="0"/>
              <a:t>3</a:t>
            </a:fld>
            <a:endParaRPr lang="zh-TW" altLang="en-US"/>
          </a:p>
        </p:txBody>
      </p:sp>
    </p:spTree>
    <p:extLst>
      <p:ext uri="{BB962C8B-B14F-4D97-AF65-F5344CB8AC3E}">
        <p14:creationId xmlns:p14="http://schemas.microsoft.com/office/powerpoint/2010/main" val="3900340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目前為止我們有遇到一些困難點</a:t>
            </a:r>
          </a:p>
          <a:p>
            <a:r>
              <a:rPr lang="zh-TW" altLang="en-US" dirty="0"/>
              <a:t>我們於上星期剛拿到資料 初步瀏覽資料後發現內容很繁雜需要先做分類與整理</a:t>
            </a:r>
          </a:p>
          <a:p>
            <a:r>
              <a:rPr lang="zh-TW" altLang="en-US" dirty="0"/>
              <a:t>另外，這次的主題和所要求做出的模型對我們來說較為陌生</a:t>
            </a:r>
          </a:p>
          <a:p>
            <a:r>
              <a:rPr lang="zh-TW" altLang="en-US" dirty="0"/>
              <a:t>有一些概念和知識需要重新學習與建立</a:t>
            </a:r>
          </a:p>
        </p:txBody>
      </p:sp>
      <p:sp>
        <p:nvSpPr>
          <p:cNvPr id="4" name="投影片編號版面配置區 3"/>
          <p:cNvSpPr>
            <a:spLocks noGrp="1"/>
          </p:cNvSpPr>
          <p:nvPr>
            <p:ph type="sldNum" sz="quarter" idx="5"/>
          </p:nvPr>
        </p:nvSpPr>
        <p:spPr/>
        <p:txBody>
          <a:bodyPr/>
          <a:lstStyle/>
          <a:p>
            <a:fld id="{80BB393F-57AB-497B-89D7-E780B163D1F2}" type="slidenum">
              <a:rPr lang="zh-TW" altLang="en-US" smtClean="0"/>
              <a:t>4</a:t>
            </a:fld>
            <a:endParaRPr lang="zh-TW" altLang="en-US"/>
          </a:p>
        </p:txBody>
      </p:sp>
    </p:spTree>
    <p:extLst>
      <p:ext uri="{BB962C8B-B14F-4D97-AF65-F5344CB8AC3E}">
        <p14:creationId xmlns:p14="http://schemas.microsoft.com/office/powerpoint/2010/main" val="511807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對於此次專案我們這組未來的規劃</a:t>
            </a:r>
          </a:p>
          <a:p>
            <a:r>
              <a:rPr lang="zh-TW" altLang="en-US" dirty="0"/>
              <a:t>首先我們在上週已經簽完保密協定 並且拿到了近四年的承保人相關資料</a:t>
            </a:r>
          </a:p>
          <a:p>
            <a:endParaRPr lang="zh-TW" altLang="en-US" dirty="0"/>
          </a:p>
          <a:p>
            <a:r>
              <a:rPr lang="zh-TW" altLang="en-US" dirty="0"/>
              <a:t>我們原先的計劃是想透過發想出幾個可能會影響投保人出險機率的因子 例如（旅行地、投保人職業、旅遊目的等）</a:t>
            </a:r>
            <a:endParaRPr lang="en-US" altLang="zh-TW" dirty="0"/>
          </a:p>
          <a:p>
            <a:r>
              <a:rPr lang="zh-TW" altLang="en-US" dirty="0"/>
              <a:t>加入係數製作成一個函式</a:t>
            </a:r>
          </a:p>
          <a:p>
            <a:r>
              <a:rPr lang="zh-TW" altLang="en-US" dirty="0"/>
              <a:t>再套用資料庫修改係數值、製作有效篩檢模型</a:t>
            </a:r>
          </a:p>
          <a:p>
            <a:r>
              <a:rPr lang="zh-TW" altLang="en-US" dirty="0"/>
              <a:t>但基於現今法規保護投保人個資</a:t>
            </a:r>
          </a:p>
          <a:p>
            <a:r>
              <a:rPr lang="zh-TW" altLang="en-US" dirty="0"/>
              <a:t>許多的參數無法做收集和使用</a:t>
            </a:r>
          </a:p>
          <a:p>
            <a:r>
              <a:rPr lang="zh-TW" altLang="en-US" dirty="0"/>
              <a:t>故最後決定使用現有資料庫的參數做分析</a:t>
            </a:r>
          </a:p>
          <a:p>
            <a:endParaRPr lang="zh-TW" altLang="en-US" dirty="0"/>
          </a:p>
          <a:p>
            <a:r>
              <a:rPr lang="zh-TW" altLang="en-US" dirty="0"/>
              <a:t>初步瀏覽過資料後</a:t>
            </a:r>
          </a:p>
          <a:p>
            <a:endParaRPr lang="zh-TW" altLang="en-US" dirty="0"/>
          </a:p>
          <a:p>
            <a:r>
              <a:rPr lang="zh-TW" altLang="en-US" dirty="0"/>
              <a:t>首先要利用 </a:t>
            </a:r>
            <a:r>
              <a:rPr lang="en-US" altLang="zh-TW" dirty="0"/>
              <a:t>python</a:t>
            </a:r>
            <a:r>
              <a:rPr lang="zh-TW" altLang="en-US" dirty="0"/>
              <a:t>將近四年的資料合併</a:t>
            </a:r>
          </a:p>
          <a:p>
            <a:r>
              <a:rPr lang="zh-TW" altLang="en-US" dirty="0"/>
              <a:t>利用保單編號將後續有辦理出險的要保人選出</a:t>
            </a:r>
          </a:p>
          <a:p>
            <a:endParaRPr lang="zh-TW" altLang="en-US" dirty="0"/>
          </a:p>
          <a:p>
            <a:r>
              <a:rPr lang="zh-TW" altLang="en-US" dirty="0"/>
              <a:t>再來就要進入初步變因篩選</a:t>
            </a:r>
          </a:p>
          <a:p>
            <a:r>
              <a:rPr lang="zh-TW" altLang="en-US" dirty="0"/>
              <a:t>對已辦理出險人員資料做第一次分析</a:t>
            </a:r>
          </a:p>
          <a:p>
            <a:r>
              <a:rPr lang="zh-TW" altLang="en-US" dirty="0"/>
              <a:t>將可能造成影響的因子提出</a:t>
            </a:r>
          </a:p>
          <a:p>
            <a:r>
              <a:rPr lang="zh-TW" altLang="en-US" dirty="0"/>
              <a:t>比對出險資料與所有承保人員資料中的所選因子</a:t>
            </a:r>
          </a:p>
          <a:p>
            <a:r>
              <a:rPr lang="zh-TW" altLang="en-US" dirty="0"/>
              <a:t>檢驗預測結果</a:t>
            </a:r>
          </a:p>
          <a:p>
            <a:endParaRPr lang="zh-TW" altLang="en-US" dirty="0"/>
          </a:p>
          <a:p>
            <a:r>
              <a:rPr lang="zh-TW" altLang="en-US" dirty="0"/>
              <a:t>初步選出可能影響的因子後</a:t>
            </a:r>
          </a:p>
          <a:p>
            <a:r>
              <a:rPr lang="zh-TW" altLang="en-US" dirty="0"/>
              <a:t>使用</a:t>
            </a:r>
            <a:r>
              <a:rPr lang="en-US" altLang="zh-TW" dirty="0"/>
              <a:t>SPSS </a:t>
            </a:r>
            <a:r>
              <a:rPr lang="zh-TW" altLang="en-US" dirty="0"/>
              <a:t>利用</a:t>
            </a:r>
            <a:r>
              <a:rPr lang="en-US" altLang="zh-TW" dirty="0"/>
              <a:t>Logistic Regression </a:t>
            </a:r>
            <a:r>
              <a:rPr lang="zh-TW" altLang="en-US" dirty="0"/>
              <a:t>計算出所選因子與出險資料間的相關係數</a:t>
            </a:r>
          </a:p>
          <a:p>
            <a:r>
              <a:rPr lang="zh-TW" altLang="en-US" dirty="0"/>
              <a:t>製成檢驗函式</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套用原資料檢驗有效性、刪減相關性過低的因子</a:t>
            </a:r>
            <a:endParaRPr lang="en-US" altLang="zh-TW" dirty="0"/>
          </a:p>
          <a:p>
            <a:r>
              <a:rPr lang="zh-TW" altLang="en-US" dirty="0"/>
              <a:t>並對結果進行雙盲試驗</a:t>
            </a:r>
          </a:p>
        </p:txBody>
      </p:sp>
      <p:sp>
        <p:nvSpPr>
          <p:cNvPr id="4" name="投影片編號版面配置區 3"/>
          <p:cNvSpPr>
            <a:spLocks noGrp="1"/>
          </p:cNvSpPr>
          <p:nvPr>
            <p:ph type="sldNum" sz="quarter" idx="5"/>
          </p:nvPr>
        </p:nvSpPr>
        <p:spPr/>
        <p:txBody>
          <a:bodyPr/>
          <a:lstStyle/>
          <a:p>
            <a:fld id="{D6A32C99-AD07-471C-801A-9CB14B2E854D}" type="slidenum">
              <a:rPr lang="zh-TW" altLang="en-US" smtClean="0"/>
              <a:t>5</a:t>
            </a:fld>
            <a:endParaRPr lang="zh-TW" altLang="en-US"/>
          </a:p>
        </p:txBody>
      </p:sp>
    </p:spTree>
    <p:extLst>
      <p:ext uri="{BB962C8B-B14F-4D97-AF65-F5344CB8AC3E}">
        <p14:creationId xmlns:p14="http://schemas.microsoft.com/office/powerpoint/2010/main" val="4286230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這是第一次變因篩選</a:t>
            </a:r>
          </a:p>
          <a:p>
            <a:r>
              <a:rPr lang="zh-TW" altLang="en-US" dirty="0"/>
              <a:t>對出險資料各項因子做細部分類</a:t>
            </a:r>
          </a:p>
          <a:p>
            <a:r>
              <a:rPr lang="zh-TW" altLang="en-US" dirty="0"/>
              <a:t>並繪製成堆疊圖</a:t>
            </a:r>
          </a:p>
          <a:p>
            <a:r>
              <a:rPr lang="zh-TW" altLang="en-US" dirty="0"/>
              <a:t>挑選出內容差異性較大的因子</a:t>
            </a:r>
          </a:p>
          <a:p>
            <a:endParaRPr lang="zh-TW" altLang="en-US" dirty="0"/>
          </a:p>
          <a:p>
            <a:r>
              <a:rPr lang="zh-TW" altLang="en-US" dirty="0"/>
              <a:t>為證明假設正確</a:t>
            </a:r>
          </a:p>
          <a:p>
            <a:r>
              <a:rPr lang="zh-TW" altLang="en-US" dirty="0"/>
              <a:t>對辦理出險與未出險資料中篩選出的因子做比對</a:t>
            </a:r>
          </a:p>
          <a:p>
            <a:r>
              <a:rPr lang="zh-TW" altLang="en-US" dirty="0"/>
              <a:t>結果若有顯著差異 代表假設正確</a:t>
            </a:r>
          </a:p>
        </p:txBody>
      </p:sp>
      <p:sp>
        <p:nvSpPr>
          <p:cNvPr id="4" name="投影片編號版面配置區 3"/>
          <p:cNvSpPr>
            <a:spLocks noGrp="1"/>
          </p:cNvSpPr>
          <p:nvPr>
            <p:ph type="sldNum" sz="quarter" idx="5"/>
          </p:nvPr>
        </p:nvSpPr>
        <p:spPr/>
        <p:txBody>
          <a:bodyPr/>
          <a:lstStyle/>
          <a:p>
            <a:fld id="{80BB393F-57AB-497B-89D7-E780B163D1F2}" type="slidenum">
              <a:rPr lang="zh-TW" altLang="en-US" smtClean="0"/>
              <a:t>6</a:t>
            </a:fld>
            <a:endParaRPr lang="zh-TW" altLang="en-US"/>
          </a:p>
        </p:txBody>
      </p:sp>
    </p:spTree>
    <p:extLst>
      <p:ext uri="{BB962C8B-B14F-4D97-AF65-F5344CB8AC3E}">
        <p14:creationId xmlns:p14="http://schemas.microsoft.com/office/powerpoint/2010/main" val="1591254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為證明直觀選出的因子具有有效性</a:t>
            </a:r>
          </a:p>
          <a:p>
            <a:r>
              <a:rPr lang="zh-TW" altLang="en-US" dirty="0"/>
              <a:t>計劃將類別項目轉換成虛擬變量（</a:t>
            </a:r>
            <a:r>
              <a:rPr lang="en-US" altLang="zh-TW" dirty="0"/>
              <a:t>Dummy Variable</a:t>
            </a:r>
            <a:r>
              <a:rPr lang="zh-TW" altLang="en-US" dirty="0"/>
              <a:t>）</a:t>
            </a:r>
          </a:p>
          <a:p>
            <a:r>
              <a:rPr lang="zh-TW" altLang="en-US" dirty="0"/>
              <a:t>再透過統計軟體</a:t>
            </a:r>
            <a:r>
              <a:rPr lang="en-US" altLang="zh-TW" dirty="0"/>
              <a:t>SPSS</a:t>
            </a:r>
            <a:r>
              <a:rPr lang="zh-TW" altLang="en-US" dirty="0"/>
              <a:t>計算出各項因子與出險人資料間的相關係數</a:t>
            </a:r>
          </a:p>
          <a:p>
            <a:r>
              <a:rPr lang="zh-TW" altLang="en-US" dirty="0"/>
              <a:t>係數越大表示相關性越強 </a:t>
            </a:r>
            <a:endParaRPr lang="en-US" altLang="zh-TW" dirty="0"/>
          </a:p>
          <a:p>
            <a:r>
              <a:rPr lang="zh-TW" altLang="en-US" dirty="0"/>
              <a:t>還能透過</a:t>
            </a:r>
            <a:r>
              <a:rPr lang="en-US" altLang="zh-TW" dirty="0"/>
              <a:t>Odds Ratio</a:t>
            </a:r>
            <a:r>
              <a:rPr lang="zh-TW" altLang="en-US" dirty="0"/>
              <a:t>（</a:t>
            </a:r>
            <a:r>
              <a:rPr lang="en-US" altLang="zh-TW" dirty="0"/>
              <a:t>OR</a:t>
            </a:r>
            <a:r>
              <a:rPr lang="zh-TW" altLang="en-US" dirty="0"/>
              <a:t>值）</a:t>
            </a:r>
          </a:p>
          <a:p>
            <a:r>
              <a:rPr lang="zh-TW" altLang="en-US" dirty="0"/>
              <a:t>得出控制相同變因下不同變因提高或降低影響風險的倍率</a:t>
            </a:r>
          </a:p>
          <a:p>
            <a:r>
              <a:rPr lang="zh-TW" altLang="en-US" dirty="0"/>
              <a:t>最後將相關係數帶入圖中的</a:t>
            </a:r>
            <a:r>
              <a:rPr lang="en-US" altLang="zh-TW" dirty="0"/>
              <a:t>w</a:t>
            </a:r>
            <a:r>
              <a:rPr lang="zh-TW" altLang="en-US" dirty="0"/>
              <a:t>值</a:t>
            </a:r>
          </a:p>
          <a:p>
            <a:r>
              <a:rPr lang="en-US" altLang="zh-TW" dirty="0"/>
              <a:t>X</a:t>
            </a:r>
            <a:r>
              <a:rPr lang="zh-TW" altLang="en-US" dirty="0"/>
              <a:t>帶入</a:t>
            </a:r>
            <a:r>
              <a:rPr lang="en-US" altLang="zh-TW" dirty="0"/>
              <a:t>dummy variable </a:t>
            </a:r>
            <a:r>
              <a:rPr lang="zh-TW" altLang="en-US" dirty="0"/>
              <a:t>做加總</a:t>
            </a:r>
          </a:p>
          <a:p>
            <a:r>
              <a:rPr lang="zh-TW" altLang="en-US" dirty="0"/>
              <a:t>就能得出我們要的預測值</a:t>
            </a:r>
          </a:p>
          <a:p>
            <a:endParaRPr lang="zh-TW" altLang="en-US" dirty="0"/>
          </a:p>
          <a:p>
            <a:r>
              <a:rPr lang="zh-TW" altLang="en-US" dirty="0"/>
              <a:t>最後業者就能將運算式佈置在後端</a:t>
            </a:r>
          </a:p>
          <a:p>
            <a:r>
              <a:rPr lang="zh-TW" altLang="en-US" dirty="0"/>
              <a:t>當接收要保人填寫的投保表單後</a:t>
            </a:r>
          </a:p>
          <a:p>
            <a:r>
              <a:rPr lang="zh-TW" altLang="en-US" dirty="0"/>
              <a:t>將各項參數代入運算式得到其風險值</a:t>
            </a:r>
          </a:p>
          <a:p>
            <a:r>
              <a:rPr lang="zh-TW" altLang="en-US" dirty="0"/>
              <a:t>對該民眾調整其保單價格或選擇拒保</a:t>
            </a:r>
          </a:p>
        </p:txBody>
      </p:sp>
      <p:sp>
        <p:nvSpPr>
          <p:cNvPr id="4" name="投影片編號版面配置區 3"/>
          <p:cNvSpPr>
            <a:spLocks noGrp="1"/>
          </p:cNvSpPr>
          <p:nvPr>
            <p:ph type="sldNum" sz="quarter" idx="5"/>
          </p:nvPr>
        </p:nvSpPr>
        <p:spPr/>
        <p:txBody>
          <a:bodyPr/>
          <a:lstStyle/>
          <a:p>
            <a:fld id="{80BB393F-57AB-497B-89D7-E780B163D1F2}" type="slidenum">
              <a:rPr lang="zh-TW" altLang="en-US" smtClean="0"/>
              <a:t>7</a:t>
            </a:fld>
            <a:endParaRPr lang="zh-TW" altLang="en-US"/>
          </a:p>
        </p:txBody>
      </p:sp>
    </p:spTree>
    <p:extLst>
      <p:ext uri="{BB962C8B-B14F-4D97-AF65-F5344CB8AC3E}">
        <p14:creationId xmlns:p14="http://schemas.microsoft.com/office/powerpoint/2010/main" val="365313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33448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1804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409565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39223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15404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59765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64404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86465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41096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6152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01226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5EF9D-446A-4BA9-9A8F-8795C824CFA3}" type="datetimeFigureOut">
              <a:rPr lang="zh-TW" altLang="en-US" smtClean="0"/>
              <a:t>2021/5/10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221134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3">
            <a:extLst>
              <a:ext uri="{FF2B5EF4-FFF2-40B4-BE49-F238E27FC236}">
                <a16:creationId xmlns:a16="http://schemas.microsoft.com/office/drawing/2014/main" id="{98FF23A1-4028-4860-ACE4-2D05D16D8C7F}"/>
              </a:ext>
            </a:extLst>
          </p:cNvPr>
          <p:cNvPicPr>
            <a:picLocks noChangeAspect="1"/>
          </p:cNvPicPr>
          <p:nvPr/>
        </p:nvPicPr>
        <p:blipFill rotWithShape="1">
          <a:blip r:embed="rId3">
            <a:extLst>
              <a:ext uri="{28A0092B-C50C-407E-A947-70E740481C1C}">
                <a14:useLocalDpi xmlns:a14="http://schemas.microsoft.com/office/drawing/2010/main" val="0"/>
              </a:ext>
            </a:extLst>
          </a:blip>
          <a:srcRect l="10408" t="3743" r="21762"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文字方塊 6">
            <a:extLst>
              <a:ext uri="{FF2B5EF4-FFF2-40B4-BE49-F238E27FC236}">
                <a16:creationId xmlns:a16="http://schemas.microsoft.com/office/drawing/2014/main" id="{B63479F2-866C-4D0B-A1D7-D3AE51F5A105}"/>
              </a:ext>
            </a:extLst>
          </p:cNvPr>
          <p:cNvSpPr txBox="1"/>
          <p:nvPr/>
        </p:nvSpPr>
        <p:spPr>
          <a:xfrm>
            <a:off x="209048" y="1575721"/>
            <a:ext cx="4818506" cy="3323987"/>
          </a:xfrm>
          <a:prstGeom prst="rect">
            <a:avLst/>
          </a:prstGeom>
          <a:noFill/>
        </p:spPr>
        <p:txBody>
          <a:bodyPr wrap="square" rtlCol="0">
            <a:spAutoFit/>
          </a:bodyPr>
          <a:lstStyle/>
          <a:p>
            <a:pPr algn="ctr"/>
            <a:r>
              <a:rPr lang="en-US" altLang="zh-TW" sz="6000" dirty="0"/>
              <a:t>0510</a:t>
            </a:r>
            <a:r>
              <a:rPr lang="zh-TW" altLang="en-US" sz="6000" dirty="0"/>
              <a:t>進度報告</a:t>
            </a:r>
            <a:endParaRPr lang="en-US" altLang="zh-TW" sz="6000" dirty="0"/>
          </a:p>
          <a:p>
            <a:pPr algn="ctr"/>
            <a:endParaRPr lang="en-US" altLang="zh-TW" sz="6000" dirty="0"/>
          </a:p>
          <a:p>
            <a:pPr algn="ctr"/>
            <a:r>
              <a:rPr lang="zh-TW" altLang="en-US" sz="3600" dirty="0">
                <a:latin typeface="微軟正黑體" panose="020B0604030504040204" pitchFamily="34" charset="-120"/>
                <a:ea typeface="微軟正黑體" panose="020B0604030504040204" pitchFamily="34" charset="-120"/>
                <a:cs typeface="+mj-cs"/>
              </a:rPr>
              <a:t>新安東京</a:t>
            </a:r>
            <a:r>
              <a:rPr lang="en-US" altLang="zh-TW" sz="3600" dirty="0">
                <a:latin typeface="微軟正黑體" panose="020B0604030504040204" pitchFamily="34" charset="-120"/>
                <a:ea typeface="微軟正黑體" panose="020B0604030504040204" pitchFamily="34" charset="-120"/>
                <a:cs typeface="+mj-cs"/>
              </a:rPr>
              <a:t>-</a:t>
            </a:r>
            <a:r>
              <a:rPr lang="zh-TW" altLang="en-US" sz="3600" dirty="0">
                <a:latin typeface="微軟正黑體" panose="020B0604030504040204" pitchFamily="34" charset="-120"/>
                <a:ea typeface="微軟正黑體" panose="020B0604030504040204" pitchFamily="34" charset="-120"/>
                <a:cs typeface="+mj-cs"/>
              </a:rPr>
              <a:t>旅遊平安險</a:t>
            </a:r>
            <a:endParaRPr lang="en-US" altLang="zh-TW" sz="3600" dirty="0">
              <a:latin typeface="微軟正黑體" panose="020B0604030504040204" pitchFamily="34" charset="-120"/>
              <a:ea typeface="微軟正黑體" panose="020B0604030504040204" pitchFamily="34" charset="-120"/>
              <a:cs typeface="+mj-cs"/>
            </a:endParaRPr>
          </a:p>
          <a:p>
            <a:pPr marL="914400" indent="-914400" algn="ctr">
              <a:buAutoNum type="arabicPlain" startAt="510"/>
            </a:pPr>
            <a:endParaRPr lang="zh-TW" altLang="en-US" sz="5400" dirty="0"/>
          </a:p>
        </p:txBody>
      </p:sp>
      <p:sp>
        <p:nvSpPr>
          <p:cNvPr id="8" name="文字方塊 7">
            <a:extLst>
              <a:ext uri="{FF2B5EF4-FFF2-40B4-BE49-F238E27FC236}">
                <a16:creationId xmlns:a16="http://schemas.microsoft.com/office/drawing/2014/main" id="{BD541E72-D990-48E5-828B-592D55BCE020}"/>
              </a:ext>
            </a:extLst>
          </p:cNvPr>
          <p:cNvSpPr txBox="1"/>
          <p:nvPr/>
        </p:nvSpPr>
        <p:spPr>
          <a:xfrm>
            <a:off x="330084" y="5577069"/>
            <a:ext cx="2069224" cy="923330"/>
          </a:xfrm>
          <a:prstGeom prst="rect">
            <a:avLst/>
          </a:prstGeom>
          <a:noFill/>
        </p:spPr>
        <p:txBody>
          <a:bodyPr wrap="square" rtlCol="0">
            <a:spAutoFit/>
          </a:bodyPr>
          <a:lstStyle/>
          <a:p>
            <a:r>
              <a:rPr lang="en-US" altLang="zh-TW" dirty="0"/>
              <a:t>08170131</a:t>
            </a:r>
            <a:r>
              <a:rPr lang="zh-TW" altLang="en-US" dirty="0"/>
              <a:t>     鄭慈</a:t>
            </a:r>
            <a:endParaRPr lang="en-US" altLang="zh-TW" dirty="0"/>
          </a:p>
          <a:p>
            <a:r>
              <a:rPr lang="en-US" altLang="zh-TW" dirty="0"/>
              <a:t>08170216</a:t>
            </a:r>
            <a:r>
              <a:rPr lang="zh-TW" altLang="en-US" dirty="0"/>
              <a:t>     林曉琪</a:t>
            </a:r>
            <a:endParaRPr lang="en-US" altLang="zh-TW" dirty="0"/>
          </a:p>
          <a:p>
            <a:r>
              <a:rPr lang="en-US" altLang="zh-TW" dirty="0"/>
              <a:t>08170228</a:t>
            </a:r>
            <a:r>
              <a:rPr lang="zh-TW" altLang="en-US" dirty="0"/>
              <a:t>     楊力鑌</a:t>
            </a:r>
          </a:p>
        </p:txBody>
      </p:sp>
      <p:sp>
        <p:nvSpPr>
          <p:cNvPr id="10" name="矩形 9">
            <a:extLst>
              <a:ext uri="{FF2B5EF4-FFF2-40B4-BE49-F238E27FC236}">
                <a16:creationId xmlns:a16="http://schemas.microsoft.com/office/drawing/2014/main" id="{1B2EFEDE-39A4-456A-A266-7291B8F09CC8}"/>
              </a:ext>
            </a:extLst>
          </p:cNvPr>
          <p:cNvSpPr/>
          <p:nvPr/>
        </p:nvSpPr>
        <p:spPr>
          <a:xfrm>
            <a:off x="419450" y="453006"/>
            <a:ext cx="855677" cy="4446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187DF82B-2F9D-4FDE-83FE-139DC1DCB7E4}"/>
              </a:ext>
            </a:extLst>
          </p:cNvPr>
          <p:cNvSpPr/>
          <p:nvPr/>
        </p:nvSpPr>
        <p:spPr>
          <a:xfrm>
            <a:off x="345821" y="4311941"/>
            <a:ext cx="4242957" cy="4613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765221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8C5771F-B575-4DB3-9EDF-9FDA4E6941C9}"/>
              </a:ext>
            </a:extLst>
          </p:cNvPr>
          <p:cNvSpPr>
            <a:spLocks noGrp="1"/>
          </p:cNvSpPr>
          <p:nvPr>
            <p:ph type="title"/>
          </p:nvPr>
        </p:nvSpPr>
        <p:spPr>
          <a:xfrm>
            <a:off x="1765988" y="1125255"/>
            <a:ext cx="2506729" cy="4064628"/>
          </a:xfrm>
        </p:spPr>
        <p:txBody>
          <a:bodyPr vert="horz" lIns="91440" tIns="45720" rIns="91440" bIns="45720" rtlCol="0" anchor="ctr">
            <a:normAutofit/>
          </a:bodyPr>
          <a:lstStyle/>
          <a:p>
            <a:r>
              <a:rPr lang="zh-TW" altLang="en-US" b="1" kern="1200">
                <a:solidFill>
                  <a:srgbClr val="FFFFFF"/>
                </a:solidFill>
                <a:latin typeface="+mj-lt"/>
                <a:ea typeface="新細明體"/>
                <a:cs typeface="+mj-cs"/>
              </a:rPr>
              <a:t>專題</a:t>
            </a:r>
            <a:r>
              <a:rPr lang="zh-TW" altLang="en-US" b="1">
                <a:solidFill>
                  <a:srgbClr val="FFFFFF"/>
                </a:solidFill>
                <a:ea typeface="新細明體"/>
              </a:rPr>
              <a:t>介紹</a:t>
            </a:r>
            <a:endParaRPr lang="en-US" altLang="zh-TW" b="1" kern="1200">
              <a:solidFill>
                <a:srgbClr val="FFFFFF"/>
              </a:solidFill>
              <a:latin typeface="+mj-lt"/>
              <a:ea typeface="新細明體"/>
              <a:cs typeface="+mj-cs"/>
            </a:endParaRPr>
          </a:p>
        </p:txBody>
      </p:sp>
      <p:sp>
        <p:nvSpPr>
          <p:cNvPr id="99" name="Freeform: Shape 98">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Shape 100">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文字方塊 3">
            <a:extLst>
              <a:ext uri="{FF2B5EF4-FFF2-40B4-BE49-F238E27FC236}">
                <a16:creationId xmlns:a16="http://schemas.microsoft.com/office/drawing/2014/main" id="{AC038AE1-961C-4152-AF3C-68E0586F82B1}"/>
              </a:ext>
            </a:extLst>
          </p:cNvPr>
          <p:cNvSpPr txBox="1"/>
          <p:nvPr/>
        </p:nvSpPr>
        <p:spPr>
          <a:xfrm>
            <a:off x="6115048" y="2093661"/>
            <a:ext cx="5369559" cy="279233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150000"/>
              </a:lnSpc>
              <a:spcAft>
                <a:spcPts val="600"/>
              </a:spcAft>
            </a:pPr>
            <a:r>
              <a:rPr lang="zh-TW" altLang="en-US" sz="2800">
                <a:latin typeface="微軟正黑體"/>
                <a:ea typeface="微軟正黑體"/>
              </a:rPr>
              <a:t>旅行不便險於整體保單中的獲利較低，為提高營利，希望從客戶端找出可能影響因子，排除要保機率較高族群。</a:t>
            </a:r>
            <a:endParaRPr lang="zh-TW" altLang="en-US" sz="2800">
              <a:latin typeface="微軟正黑體" panose="020B0604030504040204" pitchFamily="34" charset="-120"/>
              <a:ea typeface="微軟正黑體" panose="020B0604030504040204" pitchFamily="34" charset="-120"/>
            </a:endParaRPr>
          </a:p>
        </p:txBody>
      </p:sp>
      <p:sp>
        <p:nvSpPr>
          <p:cNvPr id="105" name="Freeform: Shape 104">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61707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1F2E194-AE95-4935-AEB3-EEAF4925353E}"/>
              </a:ext>
            </a:extLst>
          </p:cNvPr>
          <p:cNvSpPr>
            <a:spLocks noGrp="1"/>
          </p:cNvSpPr>
          <p:nvPr>
            <p:ph type="title"/>
          </p:nvPr>
        </p:nvSpPr>
        <p:spPr>
          <a:xfrm>
            <a:off x="956826" y="2727661"/>
            <a:ext cx="3937298" cy="979353"/>
          </a:xfrm>
        </p:spPr>
        <p:txBody>
          <a:bodyPr vert="horz" lIns="91440" tIns="45720" rIns="91440" bIns="45720" rtlCol="0">
            <a:normAutofit/>
          </a:bodyPr>
          <a:lstStyle/>
          <a:p>
            <a:pPr algn="ctr"/>
            <a:r>
              <a:rPr lang="zh-TW" altLang="en-US" b="1" kern="1200">
                <a:solidFill>
                  <a:srgbClr val="FFFFFF"/>
                </a:solidFill>
                <a:latin typeface="+mj-lt"/>
                <a:ea typeface="新細明體"/>
                <a:cs typeface="+mj-cs"/>
              </a:rPr>
              <a:t>組員分工</a:t>
            </a:r>
            <a:endParaRPr lang="en-US" altLang="zh-TW" b="1" kern="1200">
              <a:solidFill>
                <a:srgbClr val="FFFFFF"/>
              </a:solidFill>
              <a:latin typeface="+mj-lt"/>
              <a:ea typeface="新細明體"/>
              <a:cs typeface="Calibri Light" panose="020F0302020204030204"/>
            </a:endParaRPr>
          </a:p>
        </p:txBody>
      </p:sp>
      <p:sp>
        <p:nvSpPr>
          <p:cNvPr id="30" name="Freeform: Shape 29">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內容版面配置區 2">
            <a:extLst>
              <a:ext uri="{FF2B5EF4-FFF2-40B4-BE49-F238E27FC236}">
                <a16:creationId xmlns:a16="http://schemas.microsoft.com/office/drawing/2014/main" id="{F29B3F1F-CF7E-4121-A9CE-2B2DB5A55B36}"/>
              </a:ext>
            </a:extLst>
          </p:cNvPr>
          <p:cNvSpPr>
            <a:spLocks noGrp="1"/>
          </p:cNvSpPr>
          <p:nvPr>
            <p:ph idx="1"/>
          </p:nvPr>
        </p:nvSpPr>
        <p:spPr>
          <a:xfrm>
            <a:off x="5624756" y="1398737"/>
            <a:ext cx="5826698" cy="3629831"/>
          </a:xfrm>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a:bodyPr>
          <a:lstStyle/>
          <a:p>
            <a:pPr marL="0" indent="0">
              <a:lnSpc>
                <a:spcPct val="150000"/>
              </a:lnSpc>
              <a:buNone/>
            </a:pPr>
            <a:r>
              <a:rPr lang="zh-TW" altLang="en-US" sz="2600">
                <a:latin typeface="微軟正黑體"/>
                <a:ea typeface="微軟正黑體"/>
                <a:cs typeface="Calibri"/>
              </a:rPr>
              <a:t>  鄭慈  ：資料  </a:t>
            </a:r>
            <a:r>
              <a:rPr lang="en-US" altLang="zh-TW" sz="2600">
                <a:latin typeface="微軟正黑體"/>
                <a:ea typeface="微軟正黑體"/>
                <a:cs typeface="Calibri"/>
              </a:rPr>
              <a:t>(</a:t>
            </a:r>
            <a:r>
              <a:rPr lang="zh-TW" altLang="en-US" sz="2600">
                <a:latin typeface="微軟正黑體"/>
                <a:ea typeface="微軟正黑體"/>
                <a:cs typeface="Calibri"/>
              </a:rPr>
              <a:t>整理、比對</a:t>
            </a:r>
            <a:r>
              <a:rPr lang="en-US" altLang="zh-TW" sz="2600">
                <a:latin typeface="微軟正黑體"/>
                <a:ea typeface="微軟正黑體"/>
                <a:cs typeface="Calibri"/>
              </a:rPr>
              <a:t>)</a:t>
            </a:r>
            <a:r>
              <a:rPr lang="zh-TW" altLang="en-US" sz="2600">
                <a:latin typeface="微軟正黑體"/>
                <a:ea typeface="微軟正黑體"/>
                <a:cs typeface="Calibri"/>
              </a:rPr>
              <a:t>、</a:t>
            </a:r>
            <a:r>
              <a:rPr lang="zh-TW" altLang="en-US" sz="2600">
                <a:latin typeface="微軟正黑體"/>
                <a:ea typeface="微軟正黑體"/>
              </a:rPr>
              <a:t>關聯性</a:t>
            </a:r>
            <a:endParaRPr lang="en-US" altLang="zh-TW" sz="2600">
              <a:latin typeface="微軟正黑體"/>
              <a:ea typeface="微軟正黑體"/>
              <a:cs typeface="Calibri"/>
            </a:endParaRPr>
          </a:p>
          <a:p>
            <a:pPr marL="0" indent="0">
              <a:lnSpc>
                <a:spcPct val="150000"/>
              </a:lnSpc>
              <a:buNone/>
            </a:pPr>
            <a:r>
              <a:rPr lang="zh-TW" altLang="en-US" sz="2600">
                <a:latin typeface="微軟正黑體"/>
                <a:ea typeface="微軟正黑體"/>
                <a:cs typeface="Calibri"/>
              </a:rPr>
              <a:t>林曉琪：資料  </a:t>
            </a:r>
            <a:r>
              <a:rPr lang="en-US" altLang="zh-TW" sz="2600">
                <a:latin typeface="微軟正黑體"/>
                <a:ea typeface="微軟正黑體"/>
                <a:cs typeface="Calibri"/>
              </a:rPr>
              <a:t>(</a:t>
            </a:r>
            <a:r>
              <a:rPr lang="zh-TW" altLang="en-US" sz="2600">
                <a:latin typeface="微軟正黑體"/>
                <a:ea typeface="微軟正黑體"/>
                <a:cs typeface="Calibri"/>
              </a:rPr>
              <a:t>整理、比對</a:t>
            </a:r>
            <a:r>
              <a:rPr lang="en-US" altLang="zh-TW" sz="2600">
                <a:latin typeface="微軟正黑體"/>
                <a:ea typeface="微軟正黑體"/>
                <a:cs typeface="Calibri"/>
              </a:rPr>
              <a:t>)</a:t>
            </a:r>
            <a:r>
              <a:rPr lang="zh-TW" altLang="en-US" sz="2600">
                <a:latin typeface="微軟正黑體"/>
                <a:ea typeface="微軟正黑體"/>
                <a:cs typeface="Calibri"/>
              </a:rPr>
              <a:t>、</a:t>
            </a:r>
            <a:r>
              <a:rPr lang="zh-TW" altLang="en-US" sz="2600">
                <a:latin typeface="微軟正黑體"/>
                <a:ea typeface="微軟正黑體"/>
              </a:rPr>
              <a:t>關聯性</a:t>
            </a:r>
            <a:endParaRPr lang="zh-TW" altLang="en-US" sz="2600">
              <a:latin typeface="微軟正黑體"/>
              <a:ea typeface="微軟正黑體"/>
              <a:cs typeface="Calibri"/>
            </a:endParaRPr>
          </a:p>
          <a:p>
            <a:pPr marL="0" indent="0">
              <a:lnSpc>
                <a:spcPct val="150000"/>
              </a:lnSpc>
              <a:buNone/>
            </a:pPr>
            <a:r>
              <a:rPr lang="zh-TW" altLang="en-US" sz="2600">
                <a:latin typeface="微軟正黑體"/>
                <a:ea typeface="微軟正黑體"/>
                <a:cs typeface="Calibri"/>
              </a:rPr>
              <a:t>楊力鑌：</a:t>
            </a:r>
            <a:r>
              <a:rPr lang="zh-TW" altLang="en-US" sz="2600">
                <a:latin typeface="微軟正黑體"/>
                <a:ea typeface="微軟正黑體"/>
              </a:rPr>
              <a:t>建立函式、模型</a:t>
            </a:r>
            <a:endParaRPr lang="en-US" altLang="zh-TW" sz="2600">
              <a:latin typeface="微軟正黑體"/>
              <a:ea typeface="微軟正黑體"/>
              <a:cs typeface="Calibri"/>
            </a:endParaRPr>
          </a:p>
          <a:p>
            <a:pPr marL="0" indent="0">
              <a:lnSpc>
                <a:spcPct val="150000"/>
              </a:lnSpc>
              <a:buNone/>
            </a:pPr>
            <a:r>
              <a:rPr lang="zh-TW" altLang="en-US" sz="2600">
                <a:latin typeface="微軟正黑體"/>
                <a:ea typeface="微軟正黑體"/>
              </a:rPr>
              <a:t>林益宏：建立函式、模型</a:t>
            </a:r>
            <a:endParaRPr lang="zh-TW" altLang="en-US" sz="2600">
              <a:latin typeface="微軟正黑體"/>
              <a:ea typeface="微軟正黑體"/>
              <a:cs typeface="Calibri"/>
            </a:endParaRPr>
          </a:p>
          <a:p>
            <a:pPr marL="0" indent="0">
              <a:lnSpc>
                <a:spcPct val="150000"/>
              </a:lnSpc>
              <a:buNone/>
            </a:pPr>
            <a:r>
              <a:rPr lang="zh-TW" altLang="en-US" sz="2600">
                <a:latin typeface="微軟正黑體"/>
                <a:ea typeface="微軟正黑體"/>
              </a:rPr>
              <a:t>黎可君：檢驗測試</a:t>
            </a:r>
            <a:endParaRPr lang="zh-TW" altLang="en-US" sz="2600">
              <a:latin typeface="微軟正黑體"/>
              <a:ea typeface="微軟正黑體"/>
              <a:cs typeface="Calibri"/>
            </a:endParaRPr>
          </a:p>
        </p:txBody>
      </p:sp>
      <p:sp>
        <p:nvSpPr>
          <p:cNvPr id="36" name="Freeform: Shape 35">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332593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D36B7025-88D2-4477-B84F-7EC1B34286A6}"/>
              </a:ext>
            </a:extLst>
          </p:cNvPr>
          <p:cNvSpPr>
            <a:spLocks noGrp="1"/>
          </p:cNvSpPr>
          <p:nvPr>
            <p:ph type="title"/>
          </p:nvPr>
        </p:nvSpPr>
        <p:spPr>
          <a:xfrm>
            <a:off x="1142008" y="2935550"/>
            <a:ext cx="3314299" cy="986899"/>
          </a:xfrm>
        </p:spPr>
        <p:txBody>
          <a:bodyPr>
            <a:normAutofit/>
          </a:bodyPr>
          <a:lstStyle/>
          <a:p>
            <a:pPr algn="ctr"/>
            <a:r>
              <a:rPr lang="zh-TW" altLang="en-US" b="1">
                <a:solidFill>
                  <a:srgbClr val="FFFFFF"/>
                </a:solidFill>
                <a:ea typeface="新細明體"/>
                <a:cs typeface="Calibri Light"/>
              </a:rPr>
              <a:t>困境</a:t>
            </a:r>
            <a:endParaRPr lang="zh-TW" altLang="en-US" b="1">
              <a:solidFill>
                <a:srgbClr val="FFFFFF"/>
              </a:solidFill>
              <a:cs typeface="Calibri Light" panose="020F0302020204030204"/>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EADCD49B-D6C3-48C6-8DA5-ACC8727BC716}"/>
              </a:ext>
            </a:extLst>
          </p:cNvPr>
          <p:cNvSpPr>
            <a:spLocks noGrp="1"/>
          </p:cNvSpPr>
          <p:nvPr>
            <p:ph idx="1"/>
          </p:nvPr>
        </p:nvSpPr>
        <p:spPr>
          <a:xfrm>
            <a:off x="6094163" y="1963643"/>
            <a:ext cx="2844439" cy="2936068"/>
          </a:xfrm>
        </p:spPr>
        <p:txBody>
          <a:bodyPr vert="horz" lIns="91440" tIns="45720" rIns="91440" bIns="45720" rtlCol="0" anchor="t">
            <a:normAutofit/>
          </a:bodyPr>
          <a:lstStyle/>
          <a:p>
            <a:pPr marL="514350" indent="-514350">
              <a:lnSpc>
                <a:spcPct val="150000"/>
              </a:lnSpc>
              <a:buAutoNum type="arabicPeriod"/>
            </a:pPr>
            <a:r>
              <a:rPr lang="zh-TW" sz="3600">
                <a:latin typeface="Microsoft JhengHei"/>
                <a:ea typeface="Microsoft JhengHei"/>
                <a:cs typeface="Calibri"/>
              </a:rPr>
              <a:t>資料整理</a:t>
            </a:r>
            <a:endParaRPr lang="en-US" sz="3600">
              <a:ea typeface="+mn-lt"/>
              <a:cs typeface="+mn-lt"/>
            </a:endParaRPr>
          </a:p>
          <a:p>
            <a:pPr marL="514350" indent="-514350">
              <a:lnSpc>
                <a:spcPct val="150000"/>
              </a:lnSpc>
              <a:buAutoNum type="arabicPeriod"/>
            </a:pPr>
            <a:r>
              <a:rPr lang="zh-TW" sz="3600">
                <a:latin typeface="Microsoft JhengHei"/>
                <a:ea typeface="Microsoft JhengHei"/>
                <a:cs typeface="Calibri"/>
              </a:rPr>
              <a:t>建立模型</a:t>
            </a:r>
            <a:endParaRPr lang="zh-TW" altLang="en-US" sz="3600">
              <a:latin typeface="Microsoft JhengHei"/>
              <a:ea typeface="Microsoft JhengHei"/>
              <a:cs typeface="Calibri"/>
            </a:endParaRPr>
          </a:p>
          <a:p>
            <a:pPr marL="514350" indent="-514350">
              <a:lnSpc>
                <a:spcPct val="150000"/>
              </a:lnSpc>
              <a:buAutoNum type="arabicPeriod"/>
            </a:pPr>
            <a:r>
              <a:rPr lang="zh-TW" sz="3600">
                <a:latin typeface="Microsoft JhengHei"/>
                <a:ea typeface="Microsoft JhengHei"/>
                <a:cs typeface="Calibri"/>
              </a:rPr>
              <a:t>金融領域</a:t>
            </a:r>
            <a:endParaRPr lang="zh-TW" sz="3600">
              <a:ea typeface="+mn-lt"/>
              <a:cs typeface="+mn-lt"/>
            </a:endParaRPr>
          </a:p>
          <a:p>
            <a:pPr marL="0" indent="0" algn="ctr">
              <a:buNone/>
            </a:pPr>
            <a:endParaRPr lang="zh-TW" altLang="en-US">
              <a:latin typeface="Calibri" panose="020F0502020204030204"/>
              <a:ea typeface="新細明體"/>
              <a:cs typeface="Calibri"/>
            </a:endParaRPr>
          </a:p>
          <a:p>
            <a:endParaRPr lang="zh-TW" altLang="en-US">
              <a:ea typeface="新細明體"/>
              <a:cs typeface="Calibri"/>
            </a:endParaRPr>
          </a:p>
          <a:p>
            <a:endParaRPr lang="zh-TW" altLang="en-US">
              <a:ea typeface="新細明體"/>
              <a:cs typeface="Calibri"/>
            </a:endParaRPr>
          </a:p>
        </p:txBody>
      </p:sp>
    </p:spTree>
    <p:extLst>
      <p:ext uri="{BB962C8B-B14F-4D97-AF65-F5344CB8AC3E}">
        <p14:creationId xmlns:p14="http://schemas.microsoft.com/office/powerpoint/2010/main" val="3002960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AC4317-0E0D-40AF-978D-8B8204C4545C}"/>
              </a:ext>
            </a:extLst>
          </p:cNvPr>
          <p:cNvSpPr>
            <a:spLocks noGrp="1"/>
          </p:cNvSpPr>
          <p:nvPr>
            <p:ph type="title"/>
          </p:nvPr>
        </p:nvSpPr>
        <p:spPr>
          <a:xfrm>
            <a:off x="5092863" y="532049"/>
            <a:ext cx="6586491" cy="954630"/>
          </a:xfrm>
        </p:spPr>
        <p:txBody>
          <a:bodyPr anchor="b">
            <a:normAutofit/>
          </a:bodyPr>
          <a:lstStyle/>
          <a:p>
            <a:r>
              <a:rPr lang="en-US" altLang="zh-TW" sz="6000" b="1" dirty="0">
                <a:latin typeface="+mn-lt"/>
              </a:rPr>
              <a:t>Strategy</a:t>
            </a:r>
            <a:endParaRPr lang="zh-TW" altLang="en-US" sz="6000" b="1" dirty="0">
              <a:latin typeface="+mn-lt"/>
            </a:endParaRPr>
          </a:p>
        </p:txBody>
      </p:sp>
      <p:pic>
        <p:nvPicPr>
          <p:cNvPr id="45" name="Picture 4" descr="Light bulb on yellow background with sketched light beams and cord">
            <a:extLst>
              <a:ext uri="{FF2B5EF4-FFF2-40B4-BE49-F238E27FC236}">
                <a16:creationId xmlns:a16="http://schemas.microsoft.com/office/drawing/2014/main" id="{F0C27CAD-0A6A-49A4-B18C-DE2BAC8F88AC}"/>
              </a:ext>
            </a:extLst>
          </p:cNvPr>
          <p:cNvPicPr>
            <a:picLocks noChangeAspect="1"/>
          </p:cNvPicPr>
          <p:nvPr/>
        </p:nvPicPr>
        <p:blipFill rotWithShape="1">
          <a:blip r:embed="rId3"/>
          <a:srcRect l="51344" r="7086"/>
          <a:stretch/>
        </p:blipFill>
        <p:spPr>
          <a:xfrm>
            <a:off x="20" y="10"/>
            <a:ext cx="4635571" cy="6857990"/>
          </a:xfrm>
          <a:prstGeom prst="rect">
            <a:avLst/>
          </a:prstGeom>
          <a:effectLst/>
        </p:spPr>
      </p:pic>
      <p:graphicFrame>
        <p:nvGraphicFramePr>
          <p:cNvPr id="49" name="內容版面配置區 2">
            <a:extLst>
              <a:ext uri="{FF2B5EF4-FFF2-40B4-BE49-F238E27FC236}">
                <a16:creationId xmlns:a16="http://schemas.microsoft.com/office/drawing/2014/main" id="{90F3DC79-9A26-4077-AB1C-D9E3D837A25E}"/>
              </a:ext>
            </a:extLst>
          </p:cNvPr>
          <p:cNvGraphicFramePr>
            <a:graphicFrameLocks noGrp="1"/>
          </p:cNvGraphicFramePr>
          <p:nvPr>
            <p:ph idx="1"/>
            <p:extLst>
              <p:ext uri="{D42A27DB-BD31-4B8C-83A1-F6EECF244321}">
                <p14:modId xmlns:p14="http://schemas.microsoft.com/office/powerpoint/2010/main" val="1211886227"/>
              </p:ext>
            </p:extLst>
          </p:nvPr>
        </p:nvGraphicFramePr>
        <p:xfrm>
          <a:off x="5080934" y="2069689"/>
          <a:ext cx="6586489" cy="44245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6" name="直線接點 5">
            <a:extLst>
              <a:ext uri="{FF2B5EF4-FFF2-40B4-BE49-F238E27FC236}">
                <a16:creationId xmlns:a16="http://schemas.microsoft.com/office/drawing/2014/main" id="{DA8419E8-26C7-4BED-BEDD-CD77B26BEB18}"/>
              </a:ext>
            </a:extLst>
          </p:cNvPr>
          <p:cNvCxnSpPr/>
          <p:nvPr/>
        </p:nvCxnSpPr>
        <p:spPr>
          <a:xfrm>
            <a:off x="4997044" y="1556293"/>
            <a:ext cx="6586489"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980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3">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標題 4">
            <a:extLst>
              <a:ext uri="{FF2B5EF4-FFF2-40B4-BE49-F238E27FC236}">
                <a16:creationId xmlns:a16="http://schemas.microsoft.com/office/drawing/2014/main" id="{EB33516F-4ED8-4406-A339-77BB3002AEE4}"/>
              </a:ext>
            </a:extLst>
          </p:cNvPr>
          <p:cNvSpPr>
            <a:spLocks noGrp="1"/>
          </p:cNvSpPr>
          <p:nvPr>
            <p:ph type="title"/>
          </p:nvPr>
        </p:nvSpPr>
        <p:spPr>
          <a:xfrm>
            <a:off x="635000" y="640823"/>
            <a:ext cx="3418659" cy="5583148"/>
          </a:xfrm>
        </p:spPr>
        <p:txBody>
          <a:bodyPr anchor="ctr">
            <a:normAutofit/>
          </a:bodyPr>
          <a:lstStyle/>
          <a:p>
            <a:r>
              <a:rPr lang="en-US" altLang="zh-TW" sz="4200" b="1">
                <a:latin typeface="+mn-lt"/>
              </a:rPr>
              <a:t>1</a:t>
            </a:r>
            <a:r>
              <a:rPr lang="en-US" altLang="zh-TW" sz="4200" b="1" baseline="30000">
                <a:latin typeface="+mn-lt"/>
              </a:rPr>
              <a:t>st</a:t>
            </a:r>
            <a:r>
              <a:rPr lang="en-US" altLang="zh-TW" sz="4200" b="1">
                <a:latin typeface="+mn-lt"/>
              </a:rPr>
              <a:t> Valid Variable Determination</a:t>
            </a:r>
            <a:endParaRPr lang="zh-TW" altLang="en-US" sz="4200" b="1">
              <a:latin typeface="+mn-lt"/>
            </a:endParaRPr>
          </a:p>
        </p:txBody>
      </p:sp>
      <p:sp>
        <p:nvSpPr>
          <p:cNvPr id="5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圖表 3">
            <a:extLst>
              <a:ext uri="{FF2B5EF4-FFF2-40B4-BE49-F238E27FC236}">
                <a16:creationId xmlns:a16="http://schemas.microsoft.com/office/drawing/2014/main" id="{92CBEDB8-6A9E-4517-9875-8A4A57145DBC}"/>
              </a:ext>
            </a:extLst>
          </p:cNvPr>
          <p:cNvGraphicFramePr>
            <a:graphicFrameLocks noGrp="1"/>
          </p:cNvGraphicFramePr>
          <p:nvPr>
            <p:ph idx="1"/>
            <p:extLst>
              <p:ext uri="{D42A27DB-BD31-4B8C-83A1-F6EECF244321}">
                <p14:modId xmlns:p14="http://schemas.microsoft.com/office/powerpoint/2010/main" val="3031185555"/>
              </p:ext>
            </p:extLst>
          </p:nvPr>
        </p:nvGraphicFramePr>
        <p:xfrm>
          <a:off x="4648018" y="640822"/>
          <a:ext cx="6900512" cy="55361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22635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標題 3">
            <a:extLst>
              <a:ext uri="{FF2B5EF4-FFF2-40B4-BE49-F238E27FC236}">
                <a16:creationId xmlns:a16="http://schemas.microsoft.com/office/drawing/2014/main" id="{CD69048B-67EF-4673-8208-7666569D410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ltLang="zh-TW" sz="5400" b="1" kern="1200">
                <a:solidFill>
                  <a:schemeClr val="tx1"/>
                </a:solidFill>
                <a:latin typeface="+mj-lt"/>
                <a:ea typeface="+mj-ea"/>
                <a:cs typeface="+mj-cs"/>
              </a:rPr>
              <a:t>Logistic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字方塊 4">
            <a:extLst>
              <a:ext uri="{FF2B5EF4-FFF2-40B4-BE49-F238E27FC236}">
                <a16:creationId xmlns:a16="http://schemas.microsoft.com/office/drawing/2014/main" id="{4ADDF9AF-EBEC-4110-88CF-6E7E21E3D9EF}"/>
              </a:ext>
            </a:extLst>
          </p:cNvPr>
          <p:cNvSpPr txBox="1"/>
          <p:nvPr/>
        </p:nvSpPr>
        <p:spPr>
          <a:xfrm>
            <a:off x="7686675" y="957219"/>
            <a:ext cx="3667125" cy="537591"/>
          </a:xfrm>
          <a:prstGeom prst="rect">
            <a:avLst/>
          </a:prstGeom>
        </p:spPr>
        <p:txBody>
          <a:bodyPr vert="horz" lIns="91440" tIns="45720" rIns="91440" bIns="45720" rtlCol="0">
            <a:normAutofit/>
          </a:bodyPr>
          <a:lstStyle/>
          <a:p>
            <a:pPr>
              <a:lnSpc>
                <a:spcPct val="90000"/>
              </a:lnSpc>
              <a:spcAft>
                <a:spcPts val="600"/>
              </a:spcAft>
            </a:pPr>
            <a:r>
              <a:rPr lang="en-US" altLang="zh-TW" sz="2800" dirty="0"/>
              <a:t>Dummy Variable/ SPSS</a:t>
            </a:r>
          </a:p>
        </p:txBody>
      </p:sp>
      <p:pic>
        <p:nvPicPr>
          <p:cNvPr id="7" name="圖片 6">
            <a:extLst>
              <a:ext uri="{FF2B5EF4-FFF2-40B4-BE49-F238E27FC236}">
                <a16:creationId xmlns:a16="http://schemas.microsoft.com/office/drawing/2014/main" id="{AE005685-719E-4F9F-8796-E5A2595A567C}"/>
              </a:ext>
            </a:extLst>
          </p:cNvPr>
          <p:cNvPicPr>
            <a:picLocks noChangeAspect="1"/>
          </p:cNvPicPr>
          <p:nvPr/>
        </p:nvPicPr>
        <p:blipFill rotWithShape="1">
          <a:blip r:embed="rId3">
            <a:extLst>
              <a:ext uri="{28A0092B-C50C-407E-A947-70E740481C1C}">
                <a14:useLocalDpi xmlns:a14="http://schemas.microsoft.com/office/drawing/2010/main" val="0"/>
              </a:ext>
            </a:extLst>
          </a:blip>
          <a:srcRect b="23034"/>
          <a:stretch/>
        </p:blipFill>
        <p:spPr>
          <a:xfrm>
            <a:off x="669036" y="2055813"/>
            <a:ext cx="9364268" cy="3561408"/>
          </a:xfrm>
          <a:prstGeom prst="rect">
            <a:avLst/>
          </a:prstGeom>
        </p:spPr>
      </p:pic>
      <p:pic>
        <p:nvPicPr>
          <p:cNvPr id="8" name="圖片 7">
            <a:extLst>
              <a:ext uri="{FF2B5EF4-FFF2-40B4-BE49-F238E27FC236}">
                <a16:creationId xmlns:a16="http://schemas.microsoft.com/office/drawing/2014/main" id="{26FA9585-358A-48FB-9DB3-CD517E21ED64}"/>
              </a:ext>
            </a:extLst>
          </p:cNvPr>
          <p:cNvPicPr>
            <a:picLocks noChangeAspect="1"/>
          </p:cNvPicPr>
          <p:nvPr/>
        </p:nvPicPr>
        <p:blipFill>
          <a:blip r:embed="rId4"/>
          <a:stretch>
            <a:fillRect/>
          </a:stretch>
        </p:blipFill>
        <p:spPr>
          <a:xfrm>
            <a:off x="5629702" y="4368384"/>
            <a:ext cx="6206266" cy="2145978"/>
          </a:xfrm>
          <a:prstGeom prst="rect">
            <a:avLst/>
          </a:prstGeom>
        </p:spPr>
      </p:pic>
    </p:spTree>
    <p:extLst>
      <p:ext uri="{BB962C8B-B14F-4D97-AF65-F5344CB8AC3E}">
        <p14:creationId xmlns:p14="http://schemas.microsoft.com/office/powerpoint/2010/main" val="36876029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Arc 46">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文字方塊 4">
            <a:extLst>
              <a:ext uri="{FF2B5EF4-FFF2-40B4-BE49-F238E27FC236}">
                <a16:creationId xmlns:a16="http://schemas.microsoft.com/office/drawing/2014/main" id="{4A4DA494-7180-43BA-93D6-AC9300B1430F}"/>
              </a:ext>
            </a:extLst>
          </p:cNvPr>
          <p:cNvSpPr txBox="1"/>
          <p:nvPr/>
        </p:nvSpPr>
        <p:spPr>
          <a:xfrm>
            <a:off x="7045943" y="1479056"/>
            <a:ext cx="4467792" cy="306054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zh-TW" sz="6000" kern="1200" dirty="0">
                <a:solidFill>
                  <a:srgbClr val="FFFFFF"/>
                </a:solidFill>
                <a:latin typeface="Bauhaus 93" panose="04030905020B02020C02" pitchFamily="82" charset="0"/>
                <a:ea typeface="+mj-ea"/>
                <a:cs typeface="Aharoni" panose="02010803020104030203" pitchFamily="2" charset="-79"/>
              </a:rPr>
              <a:t>Thanks for watching</a:t>
            </a:r>
          </a:p>
        </p:txBody>
      </p:sp>
      <p:sp>
        <p:nvSpPr>
          <p:cNvPr id="49" name="Oval 48">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圖片 2">
            <a:extLst>
              <a:ext uri="{FF2B5EF4-FFF2-40B4-BE49-F238E27FC236}">
                <a16:creationId xmlns:a16="http://schemas.microsoft.com/office/drawing/2014/main" id="{6A943E02-BF84-42E8-96FA-6FC491E62733}"/>
              </a:ext>
            </a:extLst>
          </p:cNvPr>
          <p:cNvPicPr>
            <a:picLocks noChangeAspect="1"/>
          </p:cNvPicPr>
          <p:nvPr/>
        </p:nvPicPr>
        <p:blipFill>
          <a:blip r:embed="rId2"/>
          <a:stretch>
            <a:fillRect/>
          </a:stretch>
        </p:blipFill>
        <p:spPr>
          <a:xfrm>
            <a:off x="1627145" y="1609587"/>
            <a:ext cx="3638826" cy="3638826"/>
          </a:xfrm>
          <a:prstGeom prst="rect">
            <a:avLst/>
          </a:prstGeom>
        </p:spPr>
      </p:pic>
    </p:spTree>
    <p:extLst>
      <p:ext uri="{BB962C8B-B14F-4D97-AF65-F5344CB8AC3E}">
        <p14:creationId xmlns:p14="http://schemas.microsoft.com/office/powerpoint/2010/main" val="139936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844405577F35234685A0F8CD8B274566" ma:contentTypeVersion="2" ma:contentTypeDescription="建立新的文件。" ma:contentTypeScope="" ma:versionID="bf492841341a51854aafe39f6102609b">
  <xsd:schema xmlns:xsd="http://www.w3.org/2001/XMLSchema" xmlns:xs="http://www.w3.org/2001/XMLSchema" xmlns:p="http://schemas.microsoft.com/office/2006/metadata/properties" xmlns:ns3="388440f4-648c-47fe-8198-b2237c8395b9" targetNamespace="http://schemas.microsoft.com/office/2006/metadata/properties" ma:root="true" ma:fieldsID="e985a8b81804ad6c71355d3223496f0a" ns3:_="">
    <xsd:import namespace="388440f4-648c-47fe-8198-b2237c8395b9"/>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8440f4-648c-47fe-8198-b2237c839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A708CF-B01B-46AE-8D3A-49351113C769}">
  <ds:schemaRefs>
    <ds:schemaRef ds:uri="388440f4-648c-47fe-8198-b2237c8395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88CC5AA-CC50-41F9-874A-89CD9F4A02F1}">
  <ds:schemaRefs>
    <ds:schemaRef ds:uri="http://schemas.microsoft.com/sharepoint/v3/contenttype/forms"/>
  </ds:schemaRefs>
</ds:datastoreItem>
</file>

<file path=customXml/itemProps3.xml><?xml version="1.0" encoding="utf-8"?>
<ds:datastoreItem xmlns:ds="http://schemas.openxmlformats.org/officeDocument/2006/customXml" ds:itemID="{2DF8C07B-D615-44C3-8F5F-29533BD729C4}">
  <ds:schemaRefs>
    <ds:schemaRef ds:uri="388440f4-648c-47fe-8198-b2237c8395b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702</TotalTime>
  <Words>772</Words>
  <Application>Microsoft Office PowerPoint</Application>
  <PresentationFormat>寬螢幕</PresentationFormat>
  <Paragraphs>105</Paragraphs>
  <Slides>8</Slides>
  <Notes>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Microsoft JhengHei</vt:lpstr>
      <vt:lpstr>Microsoft JhengHei</vt:lpstr>
      <vt:lpstr>Arial</vt:lpstr>
      <vt:lpstr>Bauhaus 93</vt:lpstr>
      <vt:lpstr>Calibri</vt:lpstr>
      <vt:lpstr>Calibri Light</vt:lpstr>
      <vt:lpstr>Office 佈景主題</vt:lpstr>
      <vt:lpstr>PowerPoint 簡報</vt:lpstr>
      <vt:lpstr>專題介紹</vt:lpstr>
      <vt:lpstr>組員分工</vt:lpstr>
      <vt:lpstr>困境</vt:lpstr>
      <vt:lpstr>Strategy</vt:lpstr>
      <vt:lpstr>1st Valid Variable Determination</vt:lpstr>
      <vt:lpstr>Logistic Regression</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楊力鑌</dc:creator>
  <cp:lastModifiedBy>楊力鑌</cp:lastModifiedBy>
  <cp:revision>2</cp:revision>
  <dcterms:created xsi:type="dcterms:W3CDTF">2021-05-09T07:46:50Z</dcterms:created>
  <dcterms:modified xsi:type="dcterms:W3CDTF">2021-05-10T07:51:35Z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0x010100844405577F35234685A0F8CD8B274566</vt:lpwstr>
  </property>
</Properties>
</file>