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7"/>
  </p:notesMasterIdLst>
  <p:handoutMasterIdLst>
    <p:handoutMasterId r:id="rId8"/>
  </p:handoutMasterIdLst>
  <p:sldIdLst>
    <p:sldId id="398" r:id="rId3"/>
    <p:sldId id="403" r:id="rId4"/>
    <p:sldId id="404" r:id="rId5"/>
    <p:sldId id="406" r:id="rId6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93"/>
    <a:srgbClr val="FF8C2F"/>
    <a:srgbClr val="F47710"/>
    <a:srgbClr val="FFF2E9"/>
    <a:srgbClr val="0078D7"/>
    <a:srgbClr val="F2F2F2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30" autoAdjust="0"/>
    <p:restoredTop sz="94660"/>
  </p:normalViewPr>
  <p:slideViewPr>
    <p:cSldViewPr>
      <p:cViewPr varScale="1">
        <p:scale>
          <a:sx n="137" d="100"/>
          <a:sy n="137" d="100"/>
        </p:scale>
        <p:origin x="1308" y="12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76527114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프리모아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기획서 양식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과장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jp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5" Type="http://schemas.openxmlformats.org/officeDocument/2006/relationships/image" Target="../media/image19.sv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감정일기</a:t>
            </a:r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서비스 기획서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 smtClean="0">
                <a:solidFill>
                  <a:schemeClr val="bg1"/>
                </a:solidFill>
                <a:latin typeface="+mn-ea"/>
                <a:ea typeface="+mn-ea"/>
              </a:rPr>
              <a:t>2023-10-06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1.0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20678" y="265212"/>
            <a:ext cx="1570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331087"/>
              </p:ext>
            </p:extLst>
          </p:nvPr>
        </p:nvGraphicFramePr>
        <p:xfrm>
          <a:off x="275731" y="672900"/>
          <a:ext cx="8592538" cy="29654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서비스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감정 일기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0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목적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do list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사용하여 일정관리 및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우선순위 결정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우울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불안 장애를 진단 받는 사람이 증가 하고 있는 현실에 도움이 될 목적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기대 효과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감정에 따른 자아 성찰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우울 빈도에 따른 상담 추천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정신건강 관리에 대한 보조 수단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일기에 감정을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선택할 수 있는 기능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일별 감정표현 및 한 줄 일기 기록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감정표현 횟수 통계 제공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고객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자아 성찰을 통해 자신의 감정을 통제하는데 도움을 받기를 원하는 자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</a:t>
                      </a:r>
                      <a:r>
                        <a:rPr lang="ko-KR" altLang="en-US" sz="800" b="1" dirty="0" smtClean="0"/>
                        <a:t>차 납기 기일 및 발표일</a:t>
                      </a:r>
                      <a:endParaRPr lang="ko-KR" altLang="en-US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/>
                        <a:t>10</a:t>
                      </a:r>
                      <a:r>
                        <a:rPr lang="ko-KR" altLang="en-US" sz="800" dirty="0" smtClean="0"/>
                        <a:t>월 </a:t>
                      </a:r>
                      <a:r>
                        <a:rPr lang="en-US" altLang="ko-KR" sz="800" dirty="0" smtClean="0"/>
                        <a:t>18</a:t>
                      </a:r>
                      <a:r>
                        <a:rPr lang="ko-KR" altLang="en-US" sz="800" dirty="0" smtClean="0"/>
                        <a:t>일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수</a:t>
                      </a:r>
                      <a:r>
                        <a:rPr lang="en-US" altLang="ko-KR" sz="800" dirty="0" smtClean="0"/>
                        <a:t>),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10</a:t>
                      </a:r>
                      <a:r>
                        <a:rPr lang="ko-KR" altLang="en-US" sz="800" dirty="0" smtClean="0"/>
                        <a:t>월 </a:t>
                      </a:r>
                      <a:r>
                        <a:rPr lang="en-US" altLang="ko-KR" sz="800" dirty="0" smtClean="0"/>
                        <a:t>20</a:t>
                      </a:r>
                      <a:r>
                        <a:rPr lang="ko-KR" altLang="en-US" sz="800" dirty="0" smtClean="0"/>
                        <a:t>일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금</a:t>
                      </a:r>
                      <a:r>
                        <a:rPr lang="en-US" altLang="ko-KR" sz="800" dirty="0" smtClean="0"/>
                        <a:t>) </a:t>
                      </a:r>
                      <a:r>
                        <a:rPr lang="ko-KR" altLang="en-US" sz="800" dirty="0" smtClean="0"/>
                        <a:t>오후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E9C2CE6-F7DA-4A92-80FB-8853A573E027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1EEDD-28BE-4E9C-A6AE-C8F34434803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개요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2537F6-39FA-40A2-8761-EF83310CAD8A}"/>
              </a:ext>
            </a:extLst>
          </p:cNvPr>
          <p:cNvSpPr/>
          <p:nvPr/>
        </p:nvSpPr>
        <p:spPr>
          <a:xfrm>
            <a:off x="1561209" y="4563218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서비스에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대한 개괄적인 내용을 작성한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</a:t>
            </a:r>
            <a:r>
              <a:rPr lang="en-US" altLang="ko-KR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4CC866-8141-447F-BE14-655AC1743971}"/>
              </a:ext>
            </a:extLst>
          </p:cNvPr>
          <p:cNvSpPr/>
          <p:nvPr/>
        </p:nvSpPr>
        <p:spPr>
          <a:xfrm>
            <a:off x="257370" y="4867392"/>
            <a:ext cx="8563102" cy="39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서비스라면 기획서를 읽는 다양한 관계자의 이해를 돕기 위해 간단한 서비스 개요를 삽입하면 좋습니다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서비스의 배경과 목적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효과를 공유하여 방향성을 전달합니다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24D5021A-7779-4675-93EA-0272AA599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4497" y="4637104"/>
            <a:ext cx="177901" cy="1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C0245C10-3468-47CC-8C09-D3624B80E46C}"/>
              </a:ext>
            </a:extLst>
          </p:cNvPr>
          <p:cNvSpPr/>
          <p:nvPr/>
        </p:nvSpPr>
        <p:spPr>
          <a:xfrm>
            <a:off x="5104088" y="3201418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798D27-856C-4ABE-AD88-3547832FE000}"/>
              </a:ext>
            </a:extLst>
          </p:cNvPr>
          <p:cNvSpPr txBox="1"/>
          <p:nvPr/>
        </p:nvSpPr>
        <p:spPr>
          <a:xfrm>
            <a:off x="251276" y="350118"/>
            <a:ext cx="45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유저 플로우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4C571064-81D9-41A8-AD92-C492C30DC26F}"/>
              </a:ext>
            </a:extLst>
          </p:cNvPr>
          <p:cNvSpPr/>
          <p:nvPr/>
        </p:nvSpPr>
        <p:spPr>
          <a:xfrm>
            <a:off x="815023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26EA4-1BEC-4D52-A248-9DEED862A71D}"/>
              </a:ext>
            </a:extLst>
          </p:cNvPr>
          <p:cNvSpPr/>
          <p:nvPr/>
        </p:nvSpPr>
        <p:spPr>
          <a:xfrm>
            <a:off x="823585" y="13969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프로젝트 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F541ABC-B8DD-46A0-BD55-31C4324E4F89}"/>
              </a:ext>
            </a:extLst>
          </p:cNvPr>
          <p:cNvSpPr/>
          <p:nvPr/>
        </p:nvSpPr>
        <p:spPr>
          <a:xfrm>
            <a:off x="735923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</a:t>
            </a:r>
            <a:endParaRPr lang="en-US" altLang="ko-KR" sz="75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A2F5531-EEB3-43C4-9F84-C7A4D48D989B}"/>
              </a:ext>
            </a:extLst>
          </p:cNvPr>
          <p:cNvCxnSpPr>
            <a:cxnSpLocks/>
          </p:cNvCxnSpPr>
          <p:nvPr/>
        </p:nvCxnSpPr>
        <p:spPr>
          <a:xfrm>
            <a:off x="1827294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DBA1496-AB2D-4545-B4F6-BD901EA2C55F}"/>
              </a:ext>
            </a:extLst>
          </p:cNvPr>
          <p:cNvSpPr/>
          <p:nvPr/>
        </p:nvSpPr>
        <p:spPr>
          <a:xfrm>
            <a:off x="2163068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2F5B678-F2CC-46B2-B2E4-700C73B56179}"/>
              </a:ext>
            </a:extLst>
          </p:cNvPr>
          <p:cNvSpPr/>
          <p:nvPr/>
        </p:nvSpPr>
        <p:spPr>
          <a:xfrm>
            <a:off x="3315162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AE10EF0-EFF4-4B57-BB93-C11870971DA4}"/>
              </a:ext>
            </a:extLst>
          </p:cNvPr>
          <p:cNvCxnSpPr>
            <a:cxnSpLocks/>
          </p:cNvCxnSpPr>
          <p:nvPr/>
        </p:nvCxnSpPr>
        <p:spPr>
          <a:xfrm>
            <a:off x="3070066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5A8530-79EE-4D6C-9101-FD119E2EF8FE}"/>
              </a:ext>
            </a:extLst>
          </p:cNvPr>
          <p:cNvSpPr txBox="1"/>
          <p:nvPr/>
        </p:nvSpPr>
        <p:spPr>
          <a:xfrm>
            <a:off x="1791286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EB3E6C-6E2D-4BD1-8D6A-2260E4C1472B}"/>
              </a:ext>
            </a:extLst>
          </p:cNvPr>
          <p:cNvSpPr txBox="1"/>
          <p:nvPr/>
        </p:nvSpPr>
        <p:spPr>
          <a:xfrm>
            <a:off x="1287157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032F5B2-C1EB-4A39-9F1F-854135E61A81}"/>
              </a:ext>
            </a:extLst>
          </p:cNvPr>
          <p:cNvCxnSpPr>
            <a:cxnSpLocks/>
          </p:cNvCxnSpPr>
          <p:nvPr/>
        </p:nvCxnSpPr>
        <p:spPr>
          <a:xfrm>
            <a:off x="1242411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9CC2D7F-214E-4B0B-8ABC-11BD0A62FCD6}"/>
              </a:ext>
            </a:extLst>
          </p:cNvPr>
          <p:cNvSpPr/>
          <p:nvPr/>
        </p:nvSpPr>
        <p:spPr>
          <a:xfrm>
            <a:off x="823585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지원자 모집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1253F8B-1C71-4B58-BF86-9D16259CD052}"/>
              </a:ext>
            </a:extLst>
          </p:cNvPr>
          <p:cNvCxnSpPr>
            <a:cxnSpLocks/>
          </p:cNvCxnSpPr>
          <p:nvPr/>
        </p:nvCxnSpPr>
        <p:spPr>
          <a:xfrm>
            <a:off x="3819548" y="237704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6817555-B28A-435A-AE5D-375CAAD988F6}"/>
              </a:ext>
            </a:extLst>
          </p:cNvPr>
          <p:cNvSpPr/>
          <p:nvPr/>
        </p:nvSpPr>
        <p:spPr>
          <a:xfrm>
            <a:off x="3316307" y="260621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ADFF599-A2F1-4343-81F9-375953B67182}"/>
              </a:ext>
            </a:extLst>
          </p:cNvPr>
          <p:cNvCxnSpPr>
            <a:cxnSpLocks/>
          </p:cNvCxnSpPr>
          <p:nvPr/>
        </p:nvCxnSpPr>
        <p:spPr>
          <a:xfrm flipH="1">
            <a:off x="1744497" y="2785471"/>
            <a:ext cx="149691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823585" y="320293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미팅신청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1242411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8D2397D-465C-4CBB-8180-C8ABFAEECAA4}"/>
              </a:ext>
            </a:extLst>
          </p:cNvPr>
          <p:cNvCxnSpPr>
            <a:cxnSpLocks/>
          </p:cNvCxnSpPr>
          <p:nvPr/>
        </p:nvCxnSpPr>
        <p:spPr>
          <a:xfrm>
            <a:off x="1242411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93D3515-2B26-4526-938A-3EF31B6C7B6B}"/>
              </a:ext>
            </a:extLst>
          </p:cNvPr>
          <p:cNvSpPr/>
          <p:nvPr/>
        </p:nvSpPr>
        <p:spPr>
          <a:xfrm>
            <a:off x="536559" y="3789674"/>
            <a:ext cx="1421436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계약대상을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</a:t>
            </a:r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택하였습니까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74F3AF-FEA8-4D6C-AB73-E6B431ED7C92}"/>
              </a:ext>
            </a:extLst>
          </p:cNvPr>
          <p:cNvSpPr/>
          <p:nvPr/>
        </p:nvSpPr>
        <p:spPr>
          <a:xfrm>
            <a:off x="823585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계약서 날인</a:t>
            </a: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80F4EF49-1194-4449-A0A1-8FF494E8068F}"/>
              </a:ext>
            </a:extLst>
          </p:cNvPr>
          <p:cNvSpPr/>
          <p:nvPr/>
        </p:nvSpPr>
        <p:spPr>
          <a:xfrm>
            <a:off x="823585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8CD1DC-58C2-46B5-85BA-70E1A0B404A4}"/>
              </a:ext>
            </a:extLst>
          </p:cNvPr>
          <p:cNvCxnSpPr>
            <a:cxnSpLocks/>
          </p:cNvCxnSpPr>
          <p:nvPr/>
        </p:nvCxnSpPr>
        <p:spPr>
          <a:xfrm>
            <a:off x="1236382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51">
            <a:extLst>
              <a:ext uri="{FF2B5EF4-FFF2-40B4-BE49-F238E27FC236}">
                <a16:creationId xmlns:a16="http://schemas.microsoft.com/office/drawing/2014/main" id="{D7968543-166F-478D-BFD4-B78208D06262}"/>
              </a:ext>
            </a:extLst>
          </p:cNvPr>
          <p:cNvCxnSpPr>
            <a:cxnSpLocks/>
          </p:cNvCxnSpPr>
          <p:nvPr/>
        </p:nvCxnSpPr>
        <p:spPr>
          <a:xfrm rot="10800000">
            <a:off x="444564" y="2763669"/>
            <a:ext cx="12700" cy="1217083"/>
          </a:xfrm>
          <a:prstGeom prst="bentConnector3">
            <a:avLst>
              <a:gd name="adj1" fmla="val 1390976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7C88897-D3F6-41E7-AF44-C7949EB6E12D}"/>
              </a:ext>
            </a:extLst>
          </p:cNvPr>
          <p:cNvSpPr txBox="1"/>
          <p:nvPr/>
        </p:nvSpPr>
        <p:spPr>
          <a:xfrm>
            <a:off x="442241" y="268315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BA3C6A-B568-4923-98F4-C19EAC4292F8}"/>
              </a:ext>
            </a:extLst>
          </p:cNvPr>
          <p:cNvSpPr txBox="1"/>
          <p:nvPr/>
        </p:nvSpPr>
        <p:spPr>
          <a:xfrm>
            <a:off x="1287157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60231A5-AA22-49C6-B887-72E670AB7586}"/>
              </a:ext>
            </a:extLst>
          </p:cNvPr>
          <p:cNvCxnSpPr>
            <a:cxnSpLocks/>
          </p:cNvCxnSpPr>
          <p:nvPr/>
        </p:nvCxnSpPr>
        <p:spPr>
          <a:xfrm>
            <a:off x="1242411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8FDF1BE9-EC0C-4E73-BE0A-9EC7BB4BEFE3}"/>
              </a:ext>
            </a:extLst>
          </p:cNvPr>
          <p:cNvSpPr/>
          <p:nvPr/>
        </p:nvSpPr>
        <p:spPr>
          <a:xfrm>
            <a:off x="5338182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B65ADE7-6BC0-4662-A42C-2CFEB6F02973}"/>
              </a:ext>
            </a:extLst>
          </p:cNvPr>
          <p:cNvSpPr/>
          <p:nvPr/>
        </p:nvSpPr>
        <p:spPr>
          <a:xfrm>
            <a:off x="5198059" y="1396994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프리모아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웹사이트접속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7F1716E-9151-495B-B433-27D97257FF5C}"/>
              </a:ext>
            </a:extLst>
          </p:cNvPr>
          <p:cNvSpPr/>
          <p:nvPr/>
        </p:nvSpPr>
        <p:spPr>
          <a:xfrm>
            <a:off x="5259082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 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3D0C245-3E1C-432B-B180-05D0E8EF92B5}"/>
              </a:ext>
            </a:extLst>
          </p:cNvPr>
          <p:cNvCxnSpPr>
            <a:cxnSpLocks/>
          </p:cNvCxnSpPr>
          <p:nvPr/>
        </p:nvCxnSpPr>
        <p:spPr>
          <a:xfrm>
            <a:off x="5765570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D09828B-6410-4B49-975A-1E4F8F322258}"/>
              </a:ext>
            </a:extLst>
          </p:cNvPr>
          <p:cNvCxnSpPr>
            <a:cxnSpLocks/>
          </p:cNvCxnSpPr>
          <p:nvPr/>
        </p:nvCxnSpPr>
        <p:spPr>
          <a:xfrm>
            <a:off x="6350453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D1FA220-2AC7-488E-92FD-AAB727F9E0F0}"/>
              </a:ext>
            </a:extLst>
          </p:cNvPr>
          <p:cNvSpPr/>
          <p:nvPr/>
        </p:nvSpPr>
        <p:spPr>
          <a:xfrm>
            <a:off x="6686227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0A341A0-5E89-461A-B7DE-58F26DF8B530}"/>
              </a:ext>
            </a:extLst>
          </p:cNvPr>
          <p:cNvSpPr/>
          <p:nvPr/>
        </p:nvSpPr>
        <p:spPr>
          <a:xfrm>
            <a:off x="7838321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8C5D7D0-C7D1-4535-9D94-B521F467159D}"/>
              </a:ext>
            </a:extLst>
          </p:cNvPr>
          <p:cNvCxnSpPr>
            <a:cxnSpLocks/>
          </p:cNvCxnSpPr>
          <p:nvPr/>
        </p:nvCxnSpPr>
        <p:spPr>
          <a:xfrm>
            <a:off x="7593225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361EB6-C4C7-4890-80D3-32920BD1A110}"/>
              </a:ext>
            </a:extLst>
          </p:cNvPr>
          <p:cNvSpPr txBox="1"/>
          <p:nvPr/>
        </p:nvSpPr>
        <p:spPr>
          <a:xfrm>
            <a:off x="6314445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89A4301-0E27-40A9-9B2E-ED3B8A767A2F}"/>
              </a:ext>
            </a:extLst>
          </p:cNvPr>
          <p:cNvSpPr txBox="1"/>
          <p:nvPr/>
        </p:nvSpPr>
        <p:spPr>
          <a:xfrm>
            <a:off x="5810316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4AFE8D-FA9D-4568-8D06-3E02FBB79BC5}"/>
              </a:ext>
            </a:extLst>
          </p:cNvPr>
          <p:cNvCxnSpPr>
            <a:cxnSpLocks/>
          </p:cNvCxnSpPr>
          <p:nvPr/>
        </p:nvCxnSpPr>
        <p:spPr>
          <a:xfrm>
            <a:off x="5765570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9C6B0BE-0DF4-4F39-8223-38DF9B4ADFB5}"/>
              </a:ext>
            </a:extLst>
          </p:cNvPr>
          <p:cNvSpPr/>
          <p:nvPr/>
        </p:nvSpPr>
        <p:spPr>
          <a:xfrm>
            <a:off x="5346744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83D2AEF-3863-4DF2-B232-0C9F93DCFD37}"/>
              </a:ext>
            </a:extLst>
          </p:cNvPr>
          <p:cNvCxnSpPr>
            <a:cxnSpLocks/>
          </p:cNvCxnSpPr>
          <p:nvPr/>
        </p:nvCxnSpPr>
        <p:spPr>
          <a:xfrm>
            <a:off x="8342707" y="2550844"/>
            <a:ext cx="0" cy="16037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A8B0EAE-A922-43A6-8E61-270FA74A1BBD}"/>
              </a:ext>
            </a:extLst>
          </p:cNvPr>
          <p:cNvSpPr/>
          <p:nvPr/>
        </p:nvSpPr>
        <p:spPr>
          <a:xfrm>
            <a:off x="7839466" y="439456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170BAEC-C5EE-4511-9E46-74AA6FA301B1}"/>
              </a:ext>
            </a:extLst>
          </p:cNvPr>
          <p:cNvCxnSpPr>
            <a:cxnSpLocks/>
          </p:cNvCxnSpPr>
          <p:nvPr/>
        </p:nvCxnSpPr>
        <p:spPr>
          <a:xfrm flipH="1">
            <a:off x="6335935" y="4573821"/>
            <a:ext cx="132556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A9733C0-A759-4CA7-A5DE-98AAFF7B3D69}"/>
              </a:ext>
            </a:extLst>
          </p:cNvPr>
          <p:cNvCxnSpPr>
            <a:cxnSpLocks/>
          </p:cNvCxnSpPr>
          <p:nvPr/>
        </p:nvCxnSpPr>
        <p:spPr>
          <a:xfrm>
            <a:off x="5765570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3453D9A-E108-45ED-9350-8142703E610A}"/>
              </a:ext>
            </a:extLst>
          </p:cNvPr>
          <p:cNvCxnSpPr>
            <a:cxnSpLocks/>
          </p:cNvCxnSpPr>
          <p:nvPr/>
        </p:nvCxnSpPr>
        <p:spPr>
          <a:xfrm>
            <a:off x="5765570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D6BC275-567E-4FF6-B8F8-9854F4D76E8A}"/>
              </a:ext>
            </a:extLst>
          </p:cNvPr>
          <p:cNvSpPr/>
          <p:nvPr/>
        </p:nvSpPr>
        <p:spPr>
          <a:xfrm>
            <a:off x="5027397" y="3789674"/>
            <a:ext cx="147920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altLang="ko-KR" sz="75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BA99EDD-6CEE-4FD7-84D8-BDDA7EB73F96}"/>
              </a:ext>
            </a:extLst>
          </p:cNvPr>
          <p:cNvSpPr/>
          <p:nvPr/>
        </p:nvSpPr>
        <p:spPr>
          <a:xfrm>
            <a:off x="5346744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마이페이지 노출</a:t>
            </a: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1545CF5C-9652-42C9-B52D-EA916D78866C}"/>
              </a:ext>
            </a:extLst>
          </p:cNvPr>
          <p:cNvSpPr/>
          <p:nvPr/>
        </p:nvSpPr>
        <p:spPr>
          <a:xfrm>
            <a:off x="5346744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225B93D-2579-44CC-A591-F86C1F45C7AA}"/>
              </a:ext>
            </a:extLst>
          </p:cNvPr>
          <p:cNvCxnSpPr>
            <a:cxnSpLocks/>
          </p:cNvCxnSpPr>
          <p:nvPr/>
        </p:nvCxnSpPr>
        <p:spPr>
          <a:xfrm>
            <a:off x="5759541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51">
            <a:extLst>
              <a:ext uri="{FF2B5EF4-FFF2-40B4-BE49-F238E27FC236}">
                <a16:creationId xmlns:a16="http://schemas.microsoft.com/office/drawing/2014/main" id="{3290B2E1-F73B-4375-940C-E7DDB2F06D8F}"/>
              </a:ext>
            </a:extLst>
          </p:cNvPr>
          <p:cNvCxnSpPr>
            <a:cxnSpLocks/>
          </p:cNvCxnSpPr>
          <p:nvPr/>
        </p:nvCxnSpPr>
        <p:spPr>
          <a:xfrm rot="10800000">
            <a:off x="6493897" y="2763669"/>
            <a:ext cx="12700" cy="1217083"/>
          </a:xfrm>
          <a:prstGeom prst="bentConnector3">
            <a:avLst>
              <a:gd name="adj1" fmla="val -5629024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937069A-B501-4877-AEAF-AA0C6C565FEF}"/>
              </a:ext>
            </a:extLst>
          </p:cNvPr>
          <p:cNvSpPr txBox="1"/>
          <p:nvPr/>
        </p:nvSpPr>
        <p:spPr>
          <a:xfrm>
            <a:off x="6705707" y="377305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DF07F9B-FB0D-4A5D-A43C-FF32EE93861D}"/>
              </a:ext>
            </a:extLst>
          </p:cNvPr>
          <p:cNvSpPr txBox="1"/>
          <p:nvPr/>
        </p:nvSpPr>
        <p:spPr>
          <a:xfrm>
            <a:off x="5810316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E7EBA11-63F9-4B8E-B14B-764B42E038F7}"/>
              </a:ext>
            </a:extLst>
          </p:cNvPr>
          <p:cNvCxnSpPr>
            <a:cxnSpLocks/>
          </p:cNvCxnSpPr>
          <p:nvPr/>
        </p:nvCxnSpPr>
        <p:spPr>
          <a:xfrm>
            <a:off x="5765570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A813FC0-47D4-4F8D-A11C-E349DECF8FA2}"/>
              </a:ext>
            </a:extLst>
          </p:cNvPr>
          <p:cNvSpPr/>
          <p:nvPr/>
        </p:nvSpPr>
        <p:spPr>
          <a:xfrm>
            <a:off x="6681920" y="3181972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‘</a:t>
            </a:r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아이디와 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비밀번호를 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확인해주세요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.’ </a:t>
            </a:r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얼럿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4B9737C-AF4C-4715-8F58-75FD2FA96A04}"/>
              </a:ext>
            </a:extLst>
          </p:cNvPr>
          <p:cNvSpPr txBox="1"/>
          <p:nvPr/>
        </p:nvSpPr>
        <p:spPr>
          <a:xfrm>
            <a:off x="4572000" y="350428"/>
            <a:ext cx="456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프로세스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2B5AF49-B377-4AD8-BC34-873DED121F0A}"/>
              </a:ext>
            </a:extLst>
          </p:cNvPr>
          <p:cNvCxnSpPr/>
          <p:nvPr/>
        </p:nvCxnSpPr>
        <p:spPr>
          <a:xfrm>
            <a:off x="458030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7504" y="4416603"/>
            <a:ext cx="8928992" cy="1169109"/>
            <a:chOff x="107504" y="4424692"/>
            <a:chExt cx="8928992" cy="1169109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4D66F489-279D-4000-BC3F-B3A7C546EF20}"/>
                </a:ext>
              </a:extLst>
            </p:cNvPr>
            <p:cNvSpPr/>
            <p:nvPr/>
          </p:nvSpPr>
          <p:spPr>
            <a:xfrm>
              <a:off x="107504" y="4424692"/>
              <a:ext cx="8928992" cy="1169109"/>
            </a:xfrm>
            <a:prstGeom prst="roundRect">
              <a:avLst>
                <a:gd name="adj" fmla="val 3624"/>
              </a:avLst>
            </a:prstGeom>
            <a:solidFill>
              <a:srgbClr val="F47710">
                <a:alpha val="9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D05CF60-96E2-4E47-AC6D-8282BA14BD4A}"/>
                </a:ext>
              </a:extLst>
            </p:cNvPr>
            <p:cNvSpPr txBox="1"/>
            <p:nvPr/>
          </p:nvSpPr>
          <p:spPr>
            <a:xfrm>
              <a:off x="264479" y="4548857"/>
              <a:ext cx="15265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플로우차트</a:t>
              </a:r>
              <a:endPara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8906745-2B8D-453F-820B-70D0F675995C}"/>
                </a:ext>
              </a:extLst>
            </p:cNvPr>
            <p:cNvSpPr/>
            <p:nvPr/>
          </p:nvSpPr>
          <p:spPr>
            <a:xfrm>
              <a:off x="1414345" y="4563218"/>
              <a:ext cx="683447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|   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또는 단위프로세스의 흐름을 </a:t>
              </a:r>
              <a:r>
                <a:rPr lang="ko-KR" altLang="en-US" sz="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도식화 한 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문서</a:t>
              </a:r>
              <a:endPara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A669E4E-E698-4AD2-82C0-CF4378A79A1B}"/>
                </a:ext>
              </a:extLst>
            </p:cNvPr>
            <p:cNvSpPr/>
            <p:nvPr/>
          </p:nvSpPr>
          <p:spPr>
            <a:xfrm>
              <a:off x="257370" y="4867392"/>
              <a:ext cx="8563102" cy="558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유저 플로우는 개발자의 전체 흐름에 대한 파악에 용이합니다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세부 기능별 프로세스 플로우는 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각 기능에 발생 가능한 이슈사항을 확인할 수 잇고 대응에 대해 간결히 기술합니다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 또한 정해진 양식은 없습니다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 기호는 국제적으로 통일된 기호이기 때문에 맞추어 작성해주셔 야합니다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플로우차트에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모든 정보를 작성하려 하다 보면 오히려 이해가 어려울 수 있습니다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간결히 작성 후 상세 기획에 표기하는 것이 효율적입니다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래픽 1">
              <a:extLst>
                <a:ext uri="{FF2B5EF4-FFF2-40B4-BE49-F238E27FC236}">
                  <a16:creationId xmlns:a16="http://schemas.microsoft.com/office/drawing/2014/main" id="{E3ECD5B2-8F24-4B8A-A16B-DBA9C2E9B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43448" y="4610092"/>
              <a:ext cx="163184" cy="181316"/>
            </a:xfrm>
            <a:prstGeom prst="rect">
              <a:avLst/>
            </a:prstGeom>
          </p:spPr>
        </p:pic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5749699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26419"/>
              </p:ext>
            </p:extLst>
          </p:nvPr>
        </p:nvGraphicFramePr>
        <p:xfrm>
          <a:off x="6979021" y="0"/>
          <a:ext cx="2164979" cy="5222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기본정보 페이지를 프로젝트 리스트 디폴트로 노출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바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필터에 따라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소팅이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구분됨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즐겨찾기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☆표시는 비회원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파트너 회원에만 노출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노출하지 않음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모집중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상주여부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신규여부 체크 마크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예산 만원단위로 작성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일단위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노출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마감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D-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표기하되 마감 당일의 경우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HH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MM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 으로 표기하며 마감 후에는 마감 표기함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지원자 수가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넘는 경우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99+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기획단계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 노출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아이디어단계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기능정의서 작성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기획서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작성중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상세기획서 작성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분야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하위분야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필요기술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상세내용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줄까지 노출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표기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ID,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프로필이미지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회사소개 작성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리스트는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개까지 노출 후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처리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id="{CE89E14B-E870-4DB4-8CF0-F21D7A38B5F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7518" r="20078" b="42250"/>
          <a:stretch/>
        </p:blipFill>
        <p:spPr>
          <a:xfrm>
            <a:off x="107504" y="382987"/>
            <a:ext cx="6669283" cy="5130914"/>
          </a:xfrm>
          <a:prstGeom prst="rect">
            <a:avLst/>
          </a:prstGeom>
        </p:spPr>
      </p:pic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안전한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IT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외주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: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아웃소싱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플랫폼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프리모아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172496" y="1034019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411760" y="646711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1403648" y="1189179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1403648" y="1512475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CF5B0C-DDDA-42FD-9794-EAD4E6F635E8}"/>
              </a:ext>
            </a:extLst>
          </p:cNvPr>
          <p:cNvGrpSpPr/>
          <p:nvPr/>
        </p:nvGrpSpPr>
        <p:grpSpPr>
          <a:xfrm>
            <a:off x="1403648" y="2193128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C09F33C-0CAA-4608-8E46-2B8586D264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:a16="http://schemas.microsoft.com/office/drawing/2014/main" id="{C5DD1A93-8C0C-4203-8F86-A0A69CAB3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3779912" y="5452006"/>
            <a:ext cx="388720" cy="200055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E14D4E4-7DF0-4AA7-9D59-4A54A896568A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669275D-8D8B-4A36-A5C8-1D8DF856B5A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80C37D-C5BC-49C0-AC4F-EB7156D9082A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F867001-A216-422D-87D4-75179B1D7F37}"/>
              </a:ext>
            </a:extLst>
          </p:cNvPr>
          <p:cNvSpPr/>
          <p:nvPr/>
        </p:nvSpPr>
        <p:spPr>
          <a:xfrm>
            <a:off x="257370" y="4867392"/>
            <a:ext cx="85631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또한 마찬가지로 와이어 프레임 형태로 기획서를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 토대로 </a:t>
            </a:r>
            <a:r>
              <a:rPr lang="en-US" altLang="ko-KR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UX(User Experience)</a:t>
            </a:r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맞춰 디자인을 하며</a:t>
            </a:r>
            <a:r>
              <a:rPr lang="en-US" altLang="ko-KR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기획서와 구성요소는 같으나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변경되는 경우 개발에 이해를 돕기 위해 디자인 된 화면을 토대로 기획서를 다시 작성할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94" name="그래픽 93">
            <a:extLst>
              <a:ext uri="{FF2B5EF4-FFF2-40B4-BE49-F238E27FC236}">
                <a16:creationId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17099</TotalTime>
  <Words>483</Words>
  <Application>Microsoft Office PowerPoint</Application>
  <PresentationFormat>화면 슬라이드 쇼(16:10)</PresentationFormat>
  <Paragraphs>107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나눔고딕</vt:lpstr>
      <vt:lpstr>맑은 고딕</vt:lpstr>
      <vt:lpstr>Arial</vt:lpstr>
      <vt:lpstr>Calibri</vt:lpstr>
      <vt:lpstr>Segoe UI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1394</cp:revision>
  <cp:lastPrinted>2020-01-08T09:16:57Z</cp:lastPrinted>
  <dcterms:created xsi:type="dcterms:W3CDTF">2018-01-08T06:52:41Z</dcterms:created>
  <dcterms:modified xsi:type="dcterms:W3CDTF">2023-10-06T06:25:47Z</dcterms:modified>
</cp:coreProperties>
</file>