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1" d="100"/>
          <a:sy n="161" d="100"/>
        </p:scale>
        <p:origin x="-112" y="-1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4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3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0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9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6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3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9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8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6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3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EBC18-7907-1F45-BE8D-CA697DC3E666}" type="datetimeFigureOut">
              <a:rPr lang="en-US" smtClean="0"/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3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15408" y="219508"/>
            <a:ext cx="296333" cy="369332"/>
            <a:chOff x="326571" y="616459"/>
            <a:chExt cx="296333" cy="369332"/>
          </a:xfrm>
        </p:grpSpPr>
        <p:sp>
          <p:nvSpPr>
            <p:cNvPr id="4" name="Oval 3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8662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555488" y="214660"/>
            <a:ext cx="302386" cy="369332"/>
            <a:chOff x="320518" y="616459"/>
            <a:chExt cx="302386" cy="369332"/>
          </a:xfrm>
        </p:grpSpPr>
        <p:sp>
          <p:nvSpPr>
            <p:cNvPr id="8" name="Oval 7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95568" y="214660"/>
            <a:ext cx="302386" cy="369332"/>
            <a:chOff x="320518" y="616459"/>
            <a:chExt cx="302386" cy="369332"/>
          </a:xfrm>
        </p:grpSpPr>
        <p:sp>
          <p:nvSpPr>
            <p:cNvPr id="11" name="Oval 10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35648" y="215860"/>
            <a:ext cx="302386" cy="369332"/>
            <a:chOff x="320518" y="616459"/>
            <a:chExt cx="302386" cy="369332"/>
          </a:xfrm>
        </p:grpSpPr>
        <p:sp>
          <p:nvSpPr>
            <p:cNvPr id="14" name="Oval 13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75728" y="217060"/>
            <a:ext cx="302386" cy="369332"/>
            <a:chOff x="320518" y="616459"/>
            <a:chExt cx="302386" cy="369332"/>
          </a:xfrm>
        </p:grpSpPr>
        <p:sp>
          <p:nvSpPr>
            <p:cNvPr id="17" name="Oval 16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115808" y="229156"/>
            <a:ext cx="296333" cy="369332"/>
            <a:chOff x="326571" y="628555"/>
            <a:chExt cx="296333" cy="369332"/>
          </a:xfrm>
        </p:grpSpPr>
        <p:sp>
          <p:nvSpPr>
            <p:cNvPr id="20" name="Oval 19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55888" y="217060"/>
            <a:ext cx="302386" cy="369332"/>
            <a:chOff x="320518" y="616459"/>
            <a:chExt cx="302386" cy="369332"/>
          </a:xfrm>
        </p:grpSpPr>
        <p:sp>
          <p:nvSpPr>
            <p:cNvPr id="23" name="Oval 22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95968" y="212212"/>
            <a:ext cx="302386" cy="369332"/>
            <a:chOff x="320518" y="616459"/>
            <a:chExt cx="302386" cy="369332"/>
          </a:xfrm>
        </p:grpSpPr>
        <p:sp>
          <p:nvSpPr>
            <p:cNvPr id="26" name="Oval 2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036048" y="213412"/>
            <a:ext cx="302386" cy="369332"/>
            <a:chOff x="320518" y="616459"/>
            <a:chExt cx="302386" cy="369332"/>
          </a:xfrm>
        </p:grpSpPr>
        <p:sp>
          <p:nvSpPr>
            <p:cNvPr id="30" name="Oval 29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676128" y="226708"/>
            <a:ext cx="296333" cy="369332"/>
            <a:chOff x="326571" y="628555"/>
            <a:chExt cx="296333" cy="369332"/>
          </a:xfrm>
        </p:grpSpPr>
        <p:sp>
          <p:nvSpPr>
            <p:cNvPr id="33" name="Oval 32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8662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316208" y="215812"/>
            <a:ext cx="302386" cy="369332"/>
            <a:chOff x="320518" y="616459"/>
            <a:chExt cx="302386" cy="369332"/>
          </a:xfrm>
        </p:grpSpPr>
        <p:sp>
          <p:nvSpPr>
            <p:cNvPr id="36" name="Oval 3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956288" y="217012"/>
            <a:ext cx="296333" cy="369332"/>
            <a:chOff x="326571" y="616459"/>
            <a:chExt cx="296333" cy="369332"/>
          </a:xfrm>
        </p:grpSpPr>
        <p:sp>
          <p:nvSpPr>
            <p:cNvPr id="39" name="Oval 38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2614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$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842901" y="894436"/>
            <a:ext cx="296333" cy="369332"/>
            <a:chOff x="326571" y="628555"/>
            <a:chExt cx="296333" cy="369332"/>
          </a:xfrm>
        </p:grpSpPr>
        <p:sp>
          <p:nvSpPr>
            <p:cNvPr id="42" name="Oval 41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cxnSp>
        <p:nvCxnSpPr>
          <p:cNvPr id="47" name="Straight Arrow Connector 46"/>
          <p:cNvCxnSpPr>
            <a:stCxn id="4" idx="6"/>
            <a:endCxn id="8" idx="2"/>
          </p:cNvCxnSpPr>
          <p:nvPr/>
        </p:nvCxnSpPr>
        <p:spPr>
          <a:xfrm flipV="1">
            <a:off x="1211741" y="420705"/>
            <a:ext cx="349800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8" idx="6"/>
            <a:endCxn id="11" idx="2"/>
          </p:cNvCxnSpPr>
          <p:nvPr/>
        </p:nvCxnSpPr>
        <p:spPr>
          <a:xfrm>
            <a:off x="1857874" y="420705"/>
            <a:ext cx="3437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6"/>
            <a:endCxn id="14" idx="2"/>
          </p:cNvCxnSpPr>
          <p:nvPr/>
        </p:nvCxnSpPr>
        <p:spPr>
          <a:xfrm>
            <a:off x="2497954" y="420705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1" idx="5"/>
            <a:endCxn id="42" idx="1"/>
          </p:cNvCxnSpPr>
          <p:nvPr/>
        </p:nvCxnSpPr>
        <p:spPr>
          <a:xfrm>
            <a:off x="2454557" y="523337"/>
            <a:ext cx="431741" cy="4624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6"/>
            <a:endCxn id="17" idx="2"/>
          </p:cNvCxnSpPr>
          <p:nvPr/>
        </p:nvCxnSpPr>
        <p:spPr>
          <a:xfrm>
            <a:off x="3138034" y="421905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7" idx="6"/>
            <a:endCxn id="20" idx="2"/>
          </p:cNvCxnSpPr>
          <p:nvPr/>
        </p:nvCxnSpPr>
        <p:spPr>
          <a:xfrm>
            <a:off x="3778114" y="423105"/>
            <a:ext cx="3376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0" idx="6"/>
            <a:endCxn id="23" idx="2"/>
          </p:cNvCxnSpPr>
          <p:nvPr/>
        </p:nvCxnSpPr>
        <p:spPr>
          <a:xfrm>
            <a:off x="4412141" y="423105"/>
            <a:ext cx="349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3" idx="6"/>
            <a:endCxn id="26" idx="2"/>
          </p:cNvCxnSpPr>
          <p:nvPr/>
        </p:nvCxnSpPr>
        <p:spPr>
          <a:xfrm flipV="1">
            <a:off x="5058274" y="418257"/>
            <a:ext cx="343747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6" idx="6"/>
            <a:endCxn id="30" idx="2"/>
          </p:cNvCxnSpPr>
          <p:nvPr/>
        </p:nvCxnSpPr>
        <p:spPr>
          <a:xfrm>
            <a:off x="5698354" y="418257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0" idx="6"/>
            <a:endCxn id="33" idx="2"/>
          </p:cNvCxnSpPr>
          <p:nvPr/>
        </p:nvCxnSpPr>
        <p:spPr>
          <a:xfrm>
            <a:off x="6338434" y="419457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3" idx="6"/>
            <a:endCxn id="36" idx="2"/>
          </p:cNvCxnSpPr>
          <p:nvPr/>
        </p:nvCxnSpPr>
        <p:spPr>
          <a:xfrm>
            <a:off x="6972461" y="420657"/>
            <a:ext cx="349800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6" idx="6"/>
            <a:endCxn id="39" idx="2"/>
          </p:cNvCxnSpPr>
          <p:nvPr/>
        </p:nvCxnSpPr>
        <p:spPr>
          <a:xfrm>
            <a:off x="7618594" y="421857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2" idx="7"/>
            <a:endCxn id="17" idx="3"/>
          </p:cNvCxnSpPr>
          <p:nvPr/>
        </p:nvCxnSpPr>
        <p:spPr>
          <a:xfrm flipV="1">
            <a:off x="3095837" y="525737"/>
            <a:ext cx="429341" cy="460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14" idx="0"/>
            <a:endCxn id="20" idx="0"/>
          </p:cNvCxnSpPr>
          <p:nvPr/>
        </p:nvCxnSpPr>
        <p:spPr>
          <a:xfrm rot="16200000" flipH="1">
            <a:off x="3626321" y="-359691"/>
            <a:ext cx="1200" cy="1274107"/>
          </a:xfrm>
          <a:prstGeom prst="curvedConnector3">
            <a:avLst>
              <a:gd name="adj1" fmla="val -19050000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23" idx="0"/>
            <a:endCxn id="30" idx="0"/>
          </p:cNvCxnSpPr>
          <p:nvPr/>
        </p:nvCxnSpPr>
        <p:spPr>
          <a:xfrm rot="5400000" flipH="1" flipV="1">
            <a:off x="5548364" y="-363942"/>
            <a:ext cx="3648" cy="1280160"/>
          </a:xfrm>
          <a:prstGeom prst="curvedConnector3">
            <a:avLst>
              <a:gd name="adj1" fmla="val 6366447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23" idx="4"/>
            <a:endCxn id="36" idx="4"/>
          </p:cNvCxnSpPr>
          <p:nvPr/>
        </p:nvCxnSpPr>
        <p:spPr>
          <a:xfrm rot="5400000" flipH="1" flipV="1">
            <a:off x="6189644" y="-712536"/>
            <a:ext cx="1248" cy="2560320"/>
          </a:xfrm>
          <a:prstGeom prst="curvedConnector3">
            <a:avLst>
              <a:gd name="adj1" fmla="val -18317308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79713" y="51622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634097" y="51742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264289" y="51862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2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906577" y="51377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554913" y="51497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4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185105" y="51617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803201" y="51737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6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469681" y="51857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7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111969" y="51372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8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748209" y="51492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402593" y="516125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954161" y="517325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846097" y="1192161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12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916603" y="1793202"/>
            <a:ext cx="296333" cy="369332"/>
            <a:chOff x="326571" y="616459"/>
            <a:chExt cx="296333" cy="369332"/>
          </a:xfrm>
        </p:grpSpPr>
        <p:sp>
          <p:nvSpPr>
            <p:cNvPr id="113" name="Oval 112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38662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556683" y="1788354"/>
            <a:ext cx="302386" cy="369332"/>
            <a:chOff x="320518" y="616459"/>
            <a:chExt cx="302386" cy="369332"/>
          </a:xfrm>
        </p:grpSpPr>
        <p:sp>
          <p:nvSpPr>
            <p:cNvPr id="116" name="Oval 11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2196763" y="1788354"/>
            <a:ext cx="302386" cy="369332"/>
            <a:chOff x="320518" y="616459"/>
            <a:chExt cx="302386" cy="369332"/>
          </a:xfrm>
        </p:grpSpPr>
        <p:sp>
          <p:nvSpPr>
            <p:cNvPr id="119" name="Oval 118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836843" y="1789554"/>
            <a:ext cx="302386" cy="369332"/>
            <a:chOff x="320518" y="616459"/>
            <a:chExt cx="302386" cy="369332"/>
          </a:xfrm>
        </p:grpSpPr>
        <p:sp>
          <p:nvSpPr>
            <p:cNvPr id="122" name="Oval 121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476923" y="1790754"/>
            <a:ext cx="302386" cy="369332"/>
            <a:chOff x="320518" y="616459"/>
            <a:chExt cx="302386" cy="369332"/>
          </a:xfrm>
        </p:grpSpPr>
        <p:sp>
          <p:nvSpPr>
            <p:cNvPr id="125" name="Oval 124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4117003" y="1802850"/>
            <a:ext cx="296333" cy="369332"/>
            <a:chOff x="326571" y="628555"/>
            <a:chExt cx="296333" cy="369332"/>
          </a:xfrm>
        </p:grpSpPr>
        <p:sp>
          <p:nvSpPr>
            <p:cNvPr id="128" name="Oval 127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757083" y="1790754"/>
            <a:ext cx="302386" cy="369332"/>
            <a:chOff x="320518" y="616459"/>
            <a:chExt cx="302386" cy="369332"/>
          </a:xfrm>
        </p:grpSpPr>
        <p:sp>
          <p:nvSpPr>
            <p:cNvPr id="131" name="Oval 130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397163" y="1785906"/>
            <a:ext cx="302386" cy="369332"/>
            <a:chOff x="320518" y="616459"/>
            <a:chExt cx="302386" cy="369332"/>
          </a:xfrm>
        </p:grpSpPr>
        <p:sp>
          <p:nvSpPr>
            <p:cNvPr id="134" name="Oval 133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6037243" y="1786173"/>
            <a:ext cx="302386" cy="369332"/>
            <a:chOff x="6037243" y="2487168"/>
            <a:chExt cx="302386" cy="369332"/>
          </a:xfrm>
        </p:grpSpPr>
        <p:sp>
          <p:nvSpPr>
            <p:cNvPr id="137" name="Oval 136"/>
            <p:cNvSpPr/>
            <p:nvPr/>
          </p:nvSpPr>
          <p:spPr>
            <a:xfrm>
              <a:off x="6043296" y="2549003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037243" y="2487168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677323" y="1800402"/>
            <a:ext cx="296333" cy="369332"/>
            <a:chOff x="326571" y="628555"/>
            <a:chExt cx="296333" cy="369332"/>
          </a:xfrm>
        </p:grpSpPr>
        <p:sp>
          <p:nvSpPr>
            <p:cNvPr id="140" name="Oval 139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38662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sp>
        <p:nvSpPr>
          <p:cNvPr id="143" name="Oval 142"/>
          <p:cNvSpPr/>
          <p:nvPr/>
        </p:nvSpPr>
        <p:spPr>
          <a:xfrm>
            <a:off x="7323456" y="1850408"/>
            <a:ext cx="296333" cy="29028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4" name="TextBox 143"/>
          <p:cNvSpPr txBox="1"/>
          <p:nvPr/>
        </p:nvSpPr>
        <p:spPr>
          <a:xfrm>
            <a:off x="7317403" y="1786173"/>
            <a:ext cx="17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7957483" y="1790706"/>
            <a:ext cx="296333" cy="369332"/>
            <a:chOff x="326571" y="616459"/>
            <a:chExt cx="296333" cy="369332"/>
          </a:xfrm>
        </p:grpSpPr>
        <p:sp>
          <p:nvSpPr>
            <p:cNvPr id="146" name="Oval 14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32614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$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844096" y="2468130"/>
            <a:ext cx="296333" cy="369332"/>
            <a:chOff x="326571" y="628555"/>
            <a:chExt cx="296333" cy="369332"/>
          </a:xfrm>
        </p:grpSpPr>
        <p:sp>
          <p:nvSpPr>
            <p:cNvPr id="149" name="Oval 148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cxnSp>
        <p:nvCxnSpPr>
          <p:cNvPr id="151" name="Straight Arrow Connector 150"/>
          <p:cNvCxnSpPr>
            <a:stCxn id="113" idx="6"/>
            <a:endCxn id="116" idx="2"/>
          </p:cNvCxnSpPr>
          <p:nvPr/>
        </p:nvCxnSpPr>
        <p:spPr>
          <a:xfrm flipV="1">
            <a:off x="1212936" y="1994399"/>
            <a:ext cx="349800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16" idx="6"/>
            <a:endCxn id="119" idx="2"/>
          </p:cNvCxnSpPr>
          <p:nvPr/>
        </p:nvCxnSpPr>
        <p:spPr>
          <a:xfrm>
            <a:off x="1859069" y="1994399"/>
            <a:ext cx="3437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19" idx="6"/>
            <a:endCxn id="122" idx="2"/>
          </p:cNvCxnSpPr>
          <p:nvPr/>
        </p:nvCxnSpPr>
        <p:spPr>
          <a:xfrm>
            <a:off x="2499149" y="1994399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16" idx="5"/>
            <a:endCxn id="181" idx="1"/>
          </p:cNvCxnSpPr>
          <p:nvPr/>
        </p:nvCxnSpPr>
        <p:spPr>
          <a:xfrm>
            <a:off x="1815672" y="2097031"/>
            <a:ext cx="431741" cy="4612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22" idx="6"/>
            <a:endCxn id="125" idx="2"/>
          </p:cNvCxnSpPr>
          <p:nvPr/>
        </p:nvCxnSpPr>
        <p:spPr>
          <a:xfrm>
            <a:off x="3139229" y="1995599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25" idx="6"/>
            <a:endCxn id="128" idx="2"/>
          </p:cNvCxnSpPr>
          <p:nvPr/>
        </p:nvCxnSpPr>
        <p:spPr>
          <a:xfrm>
            <a:off x="3779309" y="1996799"/>
            <a:ext cx="3376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28" idx="6"/>
            <a:endCxn id="131" idx="2"/>
          </p:cNvCxnSpPr>
          <p:nvPr/>
        </p:nvCxnSpPr>
        <p:spPr>
          <a:xfrm>
            <a:off x="4413336" y="1996799"/>
            <a:ext cx="349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31" idx="6"/>
            <a:endCxn id="134" idx="2"/>
          </p:cNvCxnSpPr>
          <p:nvPr/>
        </p:nvCxnSpPr>
        <p:spPr>
          <a:xfrm flipV="1">
            <a:off x="5059469" y="1991951"/>
            <a:ext cx="343747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34" idx="6"/>
            <a:endCxn id="137" idx="2"/>
          </p:cNvCxnSpPr>
          <p:nvPr/>
        </p:nvCxnSpPr>
        <p:spPr>
          <a:xfrm>
            <a:off x="5699549" y="1991951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37" idx="6"/>
            <a:endCxn id="140" idx="2"/>
          </p:cNvCxnSpPr>
          <p:nvPr/>
        </p:nvCxnSpPr>
        <p:spPr>
          <a:xfrm>
            <a:off x="6339629" y="1993151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40" idx="6"/>
            <a:endCxn id="143" idx="2"/>
          </p:cNvCxnSpPr>
          <p:nvPr/>
        </p:nvCxnSpPr>
        <p:spPr>
          <a:xfrm>
            <a:off x="6973656" y="1994351"/>
            <a:ext cx="349800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43" idx="6"/>
            <a:endCxn id="146" idx="2"/>
          </p:cNvCxnSpPr>
          <p:nvPr/>
        </p:nvCxnSpPr>
        <p:spPr>
          <a:xfrm>
            <a:off x="7619789" y="1995551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49" idx="7"/>
            <a:endCxn id="125" idx="3"/>
          </p:cNvCxnSpPr>
          <p:nvPr/>
        </p:nvCxnSpPr>
        <p:spPr>
          <a:xfrm flipV="1">
            <a:off x="3097032" y="2099431"/>
            <a:ext cx="429341" cy="460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122" idx="0"/>
            <a:endCxn id="128" idx="0"/>
          </p:cNvCxnSpPr>
          <p:nvPr/>
        </p:nvCxnSpPr>
        <p:spPr>
          <a:xfrm rot="16200000" flipH="1">
            <a:off x="3627516" y="1214003"/>
            <a:ext cx="1200" cy="1274107"/>
          </a:xfrm>
          <a:prstGeom prst="curvedConnector3">
            <a:avLst>
              <a:gd name="adj1" fmla="val -19050000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950668" y="208991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14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635292" y="209111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9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265484" y="209231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2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07772" y="208746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6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519820" y="208866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10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156060" y="208986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11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822540" y="209106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470876" y="209226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5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113164" y="20874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7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6725212" y="20886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12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7367500" y="2089819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8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7991644" y="2091019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2847292" y="2765855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13</a:t>
            </a:r>
          </a:p>
        </p:txBody>
      </p:sp>
      <p:grpSp>
        <p:nvGrpSpPr>
          <p:cNvPr id="190" name="Group 189"/>
          <p:cNvGrpSpPr/>
          <p:nvPr/>
        </p:nvGrpSpPr>
        <p:grpSpPr>
          <a:xfrm>
            <a:off x="2204011" y="2454834"/>
            <a:ext cx="296338" cy="369332"/>
            <a:chOff x="2204011" y="3155829"/>
            <a:chExt cx="296338" cy="369332"/>
          </a:xfrm>
        </p:grpSpPr>
        <p:sp>
          <p:nvSpPr>
            <p:cNvPr id="181" name="Oval 180"/>
            <p:cNvSpPr/>
            <p:nvPr/>
          </p:nvSpPr>
          <p:spPr>
            <a:xfrm>
              <a:off x="2204016" y="321673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204011" y="315582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2266684" y="275879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4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191" name="Straight Arrow Connector 190"/>
          <p:cNvCxnSpPr>
            <a:stCxn id="181" idx="6"/>
            <a:endCxn id="149" idx="2"/>
          </p:cNvCxnSpPr>
          <p:nvPr/>
        </p:nvCxnSpPr>
        <p:spPr>
          <a:xfrm>
            <a:off x="2500349" y="2660879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/>
          <p:cNvGrpSpPr/>
          <p:nvPr/>
        </p:nvGrpSpPr>
        <p:grpSpPr>
          <a:xfrm>
            <a:off x="4762065" y="2472978"/>
            <a:ext cx="296333" cy="369332"/>
            <a:chOff x="4762065" y="3173973"/>
            <a:chExt cx="296333" cy="369332"/>
          </a:xfrm>
        </p:grpSpPr>
        <p:sp>
          <p:nvSpPr>
            <p:cNvPr id="198" name="Oval 197"/>
            <p:cNvSpPr/>
            <p:nvPr/>
          </p:nvSpPr>
          <p:spPr>
            <a:xfrm>
              <a:off x="4762065" y="3234875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764024" y="3173973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4824733" y="277693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3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201" name="Straight Arrow Connector 200"/>
          <p:cNvCxnSpPr>
            <a:stCxn id="128" idx="5"/>
            <a:endCxn id="198" idx="1"/>
          </p:cNvCxnSpPr>
          <p:nvPr/>
        </p:nvCxnSpPr>
        <p:spPr>
          <a:xfrm>
            <a:off x="4369939" y="2099431"/>
            <a:ext cx="435523" cy="476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98" idx="7"/>
            <a:endCxn id="137" idx="3"/>
          </p:cNvCxnSpPr>
          <p:nvPr/>
        </p:nvCxnSpPr>
        <p:spPr>
          <a:xfrm flipV="1">
            <a:off x="5015001" y="2095783"/>
            <a:ext cx="1071692" cy="480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873244" y="1631467"/>
            <a:ext cx="414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ZGA</a:t>
            </a:r>
            <a:endParaRPr lang="en-US" sz="1000" dirty="0">
              <a:solidFill>
                <a:srgbClr val="660066"/>
              </a:solidFill>
            </a:endParaRPr>
          </a:p>
        </p:txBody>
      </p:sp>
      <p:graphicFrame>
        <p:nvGraphicFramePr>
          <p:cNvPr id="213" name="Table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39274"/>
              </p:ext>
            </p:extLst>
          </p:nvPr>
        </p:nvGraphicFramePr>
        <p:xfrm>
          <a:off x="792243" y="3070934"/>
          <a:ext cx="7668368" cy="1630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14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$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ACC</a:t>
                      </a:r>
                    </a:p>
                    <a:p>
                      <a:pPr algn="ctr"/>
                      <a:r>
                        <a:rPr lang="en-US" sz="700" dirty="0" smtClean="0"/>
                        <a:t>TG$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</a:t>
                      </a:r>
                    </a:p>
                    <a:p>
                      <a:pPr algn="ctr"/>
                      <a:r>
                        <a:rPr lang="en-US" sz="700" dirty="0" smtClean="0"/>
                        <a:t>(GT|TA)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</a:p>
                    <a:p>
                      <a:pPr algn="ctr"/>
                      <a:r>
                        <a:rPr lang="en-US" sz="700" dirty="0" smtClean="0"/>
                        <a:t>(CTG|</a:t>
                      </a:r>
                    </a:p>
                    <a:p>
                      <a:pPr algn="ctr"/>
                      <a:r>
                        <a:rPr lang="en-US" sz="700" dirty="0" smtClean="0"/>
                        <a:t>G$)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AT</a:t>
                      </a:r>
                    </a:p>
                    <a:p>
                      <a:pPr algn="ctr"/>
                      <a:r>
                        <a:rPr lang="en-US" sz="700" dirty="0" smtClean="0"/>
                        <a:t>GTA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CC</a:t>
                      </a:r>
                    </a:p>
                    <a:p>
                      <a:pPr algn="ctr"/>
                      <a:r>
                        <a:rPr lang="en-US" sz="700" dirty="0" smtClean="0"/>
                        <a:t>TG$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</a:p>
                    <a:p>
                      <a:pPr algn="ctr"/>
                      <a:r>
                        <a:rPr lang="en-US" sz="700" dirty="0" smtClean="0"/>
                        <a:t>(G|TA)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CTG</a:t>
                      </a:r>
                    </a:p>
                    <a:p>
                      <a:pPr algn="ctr"/>
                      <a:r>
                        <a:rPr lang="en-US" sz="700" dirty="0" smtClean="0"/>
                        <a:t>$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G$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GA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GT</a:t>
                      </a:r>
                    </a:p>
                    <a:p>
                      <a:pPr algn="ctr"/>
                      <a:r>
                        <a:rPr lang="en-US" sz="700" dirty="0" smtClean="0"/>
                        <a:t>AC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</a:t>
                      </a:r>
                    </a:p>
                    <a:p>
                      <a:pPr algn="ctr"/>
                      <a:r>
                        <a:rPr lang="en-US" sz="700" dirty="0" smtClean="0"/>
                        <a:t>C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TG$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TGT</a:t>
                      </a:r>
                    </a:p>
                    <a:p>
                      <a:pPr algn="ctr"/>
                      <a:r>
                        <a:rPr lang="en-US" sz="700" dirty="0" smtClean="0"/>
                        <a:t>A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BWT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$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4" name="TextBox 213"/>
          <p:cNvSpPr txBox="1"/>
          <p:nvPr/>
        </p:nvSpPr>
        <p:spPr>
          <a:xfrm>
            <a:off x="1554466" y="1632667"/>
            <a:ext cx="332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GA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1964283" y="1633867"/>
            <a:ext cx="757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AC(GT|TA)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2080396" y="2288251"/>
            <a:ext cx="532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ATGTA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2752924" y="2283403"/>
            <a:ext cx="532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TGTA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2667051" y="1495963"/>
            <a:ext cx="757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C(G|TA)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392811" y="1635067"/>
            <a:ext cx="51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GTAC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4180251" y="1630219"/>
            <a:ext cx="51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TAC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598762" y="1631419"/>
            <a:ext cx="632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ACCTG$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289435" y="1632619"/>
            <a:ext cx="528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CCTG$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955915" y="1633819"/>
            <a:ext cx="454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CTG$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6616347" y="1635019"/>
            <a:ext cx="454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TG$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7305818" y="1635019"/>
            <a:ext cx="397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G$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984394" y="1630171"/>
            <a:ext cx="259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$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616908" y="2284603"/>
            <a:ext cx="756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A(CTG|G$)</a:t>
            </a:r>
            <a:endParaRPr lang="en-US" sz="1000" dirty="0">
              <a:solidFill>
                <a:srgbClr val="660066"/>
              </a:solidFill>
            </a:endParaRPr>
          </a:p>
        </p:txBody>
      </p:sp>
      <p:cxnSp>
        <p:nvCxnSpPr>
          <p:cNvPr id="228" name="Straight Arrow Connector 227"/>
          <p:cNvCxnSpPr>
            <a:stCxn id="198" idx="6"/>
            <a:endCxn id="143" idx="4"/>
          </p:cNvCxnSpPr>
          <p:nvPr/>
        </p:nvCxnSpPr>
        <p:spPr>
          <a:xfrm flipV="1">
            <a:off x="5058398" y="2140694"/>
            <a:ext cx="2413225" cy="53832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5" name="Table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045547"/>
              </p:ext>
            </p:extLst>
          </p:nvPr>
        </p:nvGraphicFramePr>
        <p:xfrm>
          <a:off x="787950" y="4837826"/>
          <a:ext cx="7189095" cy="2001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$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ACC</a:t>
                      </a:r>
                    </a:p>
                    <a:p>
                      <a:pPr algn="ctr"/>
                      <a:r>
                        <a:rPr lang="en-US" sz="700" dirty="0" smtClean="0"/>
                        <a:t>TG$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</a:t>
                      </a:r>
                    </a:p>
                    <a:p>
                      <a:pPr algn="ctr"/>
                      <a:r>
                        <a:rPr lang="en-US" sz="700" dirty="0" smtClean="0"/>
                        <a:t>(GT|TA)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</a:p>
                    <a:p>
                      <a:pPr algn="ctr"/>
                      <a:r>
                        <a:rPr lang="en-US" sz="700" dirty="0" smtClean="0"/>
                        <a:t>(CTG|</a:t>
                      </a:r>
                    </a:p>
                    <a:p>
                      <a:pPr algn="ctr"/>
                      <a:r>
                        <a:rPr lang="en-US" sz="700" dirty="0" smtClean="0"/>
                        <a:t>G$)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AT</a:t>
                      </a:r>
                    </a:p>
                    <a:p>
                      <a:pPr algn="ctr"/>
                      <a:r>
                        <a:rPr lang="en-US" sz="700" dirty="0" smtClean="0"/>
                        <a:t>GTA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CC</a:t>
                      </a:r>
                    </a:p>
                    <a:p>
                      <a:pPr algn="ctr"/>
                      <a:r>
                        <a:rPr lang="en-US" sz="700" dirty="0" smtClean="0"/>
                        <a:t>TG$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</a:p>
                    <a:p>
                      <a:pPr algn="ctr"/>
                      <a:r>
                        <a:rPr lang="en-US" sz="700" dirty="0" smtClean="0"/>
                        <a:t>(G|TA)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CTG</a:t>
                      </a:r>
                    </a:p>
                    <a:p>
                      <a:pPr algn="ctr"/>
                      <a:r>
                        <a:rPr lang="en-US" sz="700" dirty="0" smtClean="0"/>
                        <a:t>$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G$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GA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GT</a:t>
                      </a:r>
                    </a:p>
                    <a:p>
                      <a:pPr algn="ctr"/>
                      <a:r>
                        <a:rPr lang="en-US" sz="700" dirty="0" smtClean="0"/>
                        <a:t>AC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</a:t>
                      </a:r>
                    </a:p>
                    <a:p>
                      <a:pPr algn="ctr"/>
                      <a:r>
                        <a:rPr lang="en-US" sz="700" dirty="0" smtClean="0"/>
                        <a:t>C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TG$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TGT</a:t>
                      </a:r>
                    </a:p>
                    <a:p>
                      <a:pPr algn="ctr"/>
                      <a:r>
                        <a:rPr lang="en-US" sz="700" dirty="0" smtClean="0"/>
                        <a:t>A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BWT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$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214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281</Words>
  <Application>Microsoft Macintosh PowerPoint</Application>
  <PresentationFormat>On-screen Show (4:3)</PresentationFormat>
  <Paragraphs>228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Daehwan</dc:creator>
  <cp:lastModifiedBy>Daehwan</cp:lastModifiedBy>
  <cp:revision>43</cp:revision>
  <dcterms:created xsi:type="dcterms:W3CDTF">2015-05-21T12:33:08Z</dcterms:created>
  <dcterms:modified xsi:type="dcterms:W3CDTF">2015-05-26T20:46:54Z</dcterms:modified>
</cp:coreProperties>
</file>