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4" r:id="rId3"/>
    <p:sldId id="263" r:id="rId4"/>
    <p:sldId id="262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0" d="100"/>
          <a:sy n="210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3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0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9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6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9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8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6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3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3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15408" y="578554"/>
            <a:ext cx="296333" cy="369332"/>
            <a:chOff x="326571" y="616459"/>
            <a:chExt cx="296333" cy="369332"/>
          </a:xfrm>
        </p:grpSpPr>
        <p:sp>
          <p:nvSpPr>
            <p:cNvPr id="4" name="Oval 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8662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55488" y="573706"/>
            <a:ext cx="302386" cy="369332"/>
            <a:chOff x="320518" y="616459"/>
            <a:chExt cx="302386" cy="369332"/>
          </a:xfrm>
        </p:grpSpPr>
        <p:sp>
          <p:nvSpPr>
            <p:cNvPr id="8" name="Oval 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95568" y="573706"/>
            <a:ext cx="302386" cy="369332"/>
            <a:chOff x="320518" y="616459"/>
            <a:chExt cx="302386" cy="369332"/>
          </a:xfrm>
        </p:grpSpPr>
        <p:sp>
          <p:nvSpPr>
            <p:cNvPr id="11" name="Oval 1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35648" y="574906"/>
            <a:ext cx="302386" cy="369332"/>
            <a:chOff x="320518" y="616459"/>
            <a:chExt cx="302386" cy="369332"/>
          </a:xfrm>
        </p:grpSpPr>
        <p:sp>
          <p:nvSpPr>
            <p:cNvPr id="14" name="Oval 1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75728" y="576106"/>
            <a:ext cx="302386" cy="369332"/>
            <a:chOff x="320518" y="616459"/>
            <a:chExt cx="302386" cy="369332"/>
          </a:xfrm>
        </p:grpSpPr>
        <p:sp>
          <p:nvSpPr>
            <p:cNvPr id="17" name="Oval 16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15808" y="588202"/>
            <a:ext cx="296333" cy="369332"/>
            <a:chOff x="326571" y="628555"/>
            <a:chExt cx="296333" cy="369332"/>
          </a:xfrm>
        </p:grpSpPr>
        <p:sp>
          <p:nvSpPr>
            <p:cNvPr id="20" name="Oval 1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55888" y="576106"/>
            <a:ext cx="302386" cy="369332"/>
            <a:chOff x="320518" y="616459"/>
            <a:chExt cx="302386" cy="369332"/>
          </a:xfrm>
        </p:grpSpPr>
        <p:sp>
          <p:nvSpPr>
            <p:cNvPr id="23" name="Oval 2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95968" y="571258"/>
            <a:ext cx="302386" cy="369332"/>
            <a:chOff x="320518" y="616459"/>
            <a:chExt cx="302386" cy="369332"/>
          </a:xfrm>
        </p:grpSpPr>
        <p:sp>
          <p:nvSpPr>
            <p:cNvPr id="26" name="Oval 2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36048" y="572458"/>
            <a:ext cx="302386" cy="369332"/>
            <a:chOff x="320518" y="616459"/>
            <a:chExt cx="302386" cy="369332"/>
          </a:xfrm>
        </p:grpSpPr>
        <p:sp>
          <p:nvSpPr>
            <p:cNvPr id="30" name="Oval 2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76128" y="585754"/>
            <a:ext cx="296333" cy="369332"/>
            <a:chOff x="326571" y="628555"/>
            <a:chExt cx="296333" cy="369332"/>
          </a:xfrm>
        </p:grpSpPr>
        <p:sp>
          <p:nvSpPr>
            <p:cNvPr id="33" name="Oval 3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16208" y="574858"/>
            <a:ext cx="302386" cy="369332"/>
            <a:chOff x="320518" y="616459"/>
            <a:chExt cx="302386" cy="369332"/>
          </a:xfrm>
        </p:grpSpPr>
        <p:sp>
          <p:nvSpPr>
            <p:cNvPr id="36" name="Oval 3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956288" y="576058"/>
            <a:ext cx="296333" cy="369332"/>
            <a:chOff x="326571" y="616459"/>
            <a:chExt cx="296333" cy="369332"/>
          </a:xfrm>
        </p:grpSpPr>
        <p:sp>
          <p:nvSpPr>
            <p:cNvPr id="39" name="Oval 3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842901" y="1253482"/>
            <a:ext cx="296333" cy="369332"/>
            <a:chOff x="326571" y="628555"/>
            <a:chExt cx="296333" cy="369332"/>
          </a:xfrm>
        </p:grpSpPr>
        <p:sp>
          <p:nvSpPr>
            <p:cNvPr id="42" name="Oval 4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47" name="Straight Arrow Connector 46"/>
          <p:cNvCxnSpPr>
            <a:stCxn id="4" idx="6"/>
            <a:endCxn id="8" idx="2"/>
          </p:cNvCxnSpPr>
          <p:nvPr/>
        </p:nvCxnSpPr>
        <p:spPr>
          <a:xfrm flipV="1">
            <a:off x="1211741" y="779751"/>
            <a:ext cx="349800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6"/>
            <a:endCxn id="11" idx="2"/>
          </p:cNvCxnSpPr>
          <p:nvPr/>
        </p:nvCxnSpPr>
        <p:spPr>
          <a:xfrm>
            <a:off x="1857874" y="779751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6"/>
            <a:endCxn id="14" idx="2"/>
          </p:cNvCxnSpPr>
          <p:nvPr/>
        </p:nvCxnSpPr>
        <p:spPr>
          <a:xfrm>
            <a:off x="2497954" y="7797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5"/>
            <a:endCxn id="42" idx="1"/>
          </p:cNvCxnSpPr>
          <p:nvPr/>
        </p:nvCxnSpPr>
        <p:spPr>
          <a:xfrm>
            <a:off x="2454557" y="882383"/>
            <a:ext cx="431741" cy="462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6"/>
            <a:endCxn id="17" idx="2"/>
          </p:cNvCxnSpPr>
          <p:nvPr/>
        </p:nvCxnSpPr>
        <p:spPr>
          <a:xfrm>
            <a:off x="3138034" y="7809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7" idx="6"/>
            <a:endCxn id="20" idx="2"/>
          </p:cNvCxnSpPr>
          <p:nvPr/>
        </p:nvCxnSpPr>
        <p:spPr>
          <a:xfrm>
            <a:off x="3778114" y="782151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0" idx="6"/>
            <a:endCxn id="23" idx="2"/>
          </p:cNvCxnSpPr>
          <p:nvPr/>
        </p:nvCxnSpPr>
        <p:spPr>
          <a:xfrm>
            <a:off x="4412141" y="782151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3" idx="6"/>
            <a:endCxn id="26" idx="2"/>
          </p:cNvCxnSpPr>
          <p:nvPr/>
        </p:nvCxnSpPr>
        <p:spPr>
          <a:xfrm flipV="1">
            <a:off x="5058274" y="777303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6" idx="6"/>
            <a:endCxn id="30" idx="2"/>
          </p:cNvCxnSpPr>
          <p:nvPr/>
        </p:nvCxnSpPr>
        <p:spPr>
          <a:xfrm>
            <a:off x="5698354" y="777303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0" idx="6"/>
            <a:endCxn id="33" idx="2"/>
          </p:cNvCxnSpPr>
          <p:nvPr/>
        </p:nvCxnSpPr>
        <p:spPr>
          <a:xfrm>
            <a:off x="6338434" y="77850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3" idx="6"/>
            <a:endCxn id="36" idx="2"/>
          </p:cNvCxnSpPr>
          <p:nvPr/>
        </p:nvCxnSpPr>
        <p:spPr>
          <a:xfrm>
            <a:off x="6972461" y="779703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6" idx="6"/>
            <a:endCxn id="39" idx="2"/>
          </p:cNvCxnSpPr>
          <p:nvPr/>
        </p:nvCxnSpPr>
        <p:spPr>
          <a:xfrm>
            <a:off x="7618594" y="78090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2" idx="7"/>
            <a:endCxn id="17" idx="3"/>
          </p:cNvCxnSpPr>
          <p:nvPr/>
        </p:nvCxnSpPr>
        <p:spPr>
          <a:xfrm flipV="1">
            <a:off x="3095837" y="884783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4" idx="0"/>
            <a:endCxn id="20" idx="0"/>
          </p:cNvCxnSpPr>
          <p:nvPr/>
        </p:nvCxnSpPr>
        <p:spPr>
          <a:xfrm rot="16200000" flipH="1">
            <a:off x="3626321" y="-645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3" idx="0"/>
            <a:endCxn id="30" idx="0"/>
          </p:cNvCxnSpPr>
          <p:nvPr/>
        </p:nvCxnSpPr>
        <p:spPr>
          <a:xfrm rot="5400000" flipH="1" flipV="1">
            <a:off x="5548364" y="-4896"/>
            <a:ext cx="3648" cy="1280160"/>
          </a:xfrm>
          <a:prstGeom prst="curvedConnector3">
            <a:avLst>
              <a:gd name="adj1" fmla="val 6366447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3" idx="4"/>
            <a:endCxn id="36" idx="4"/>
          </p:cNvCxnSpPr>
          <p:nvPr/>
        </p:nvCxnSpPr>
        <p:spPr>
          <a:xfrm rot="5400000" flipH="1" flipV="1">
            <a:off x="6189644" y="-353490"/>
            <a:ext cx="1248" cy="2560320"/>
          </a:xfrm>
          <a:prstGeom prst="curvedConnector3">
            <a:avLst>
              <a:gd name="adj1" fmla="val -18317308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79713" y="8752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634097" y="8764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64289" y="8776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906577" y="8728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54913" y="8740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185105" y="8752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803201" y="8764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69681" y="8776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7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11969" y="87277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8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48209" y="87397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402593" y="87517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954161" y="87637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846097" y="1551207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12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916603" y="2883638"/>
            <a:ext cx="296333" cy="369332"/>
            <a:chOff x="326571" y="616459"/>
            <a:chExt cx="296333" cy="369332"/>
          </a:xfrm>
        </p:grpSpPr>
        <p:sp>
          <p:nvSpPr>
            <p:cNvPr id="113" name="Oval 11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38662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556683" y="2878790"/>
            <a:ext cx="302386" cy="369332"/>
            <a:chOff x="320518" y="616459"/>
            <a:chExt cx="302386" cy="369332"/>
          </a:xfrm>
        </p:grpSpPr>
        <p:sp>
          <p:nvSpPr>
            <p:cNvPr id="116" name="Oval 11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196763" y="2878790"/>
            <a:ext cx="302386" cy="369332"/>
            <a:chOff x="320518" y="616459"/>
            <a:chExt cx="302386" cy="369332"/>
          </a:xfrm>
        </p:grpSpPr>
        <p:sp>
          <p:nvSpPr>
            <p:cNvPr id="119" name="Oval 11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836843" y="2879990"/>
            <a:ext cx="302386" cy="369332"/>
            <a:chOff x="320518" y="616459"/>
            <a:chExt cx="302386" cy="369332"/>
          </a:xfrm>
        </p:grpSpPr>
        <p:sp>
          <p:nvSpPr>
            <p:cNvPr id="122" name="Oval 12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476923" y="2881190"/>
            <a:ext cx="302386" cy="369332"/>
            <a:chOff x="320518" y="616459"/>
            <a:chExt cx="302386" cy="369332"/>
          </a:xfrm>
        </p:grpSpPr>
        <p:sp>
          <p:nvSpPr>
            <p:cNvPr id="125" name="Oval 124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117003" y="2893286"/>
            <a:ext cx="296333" cy="369332"/>
            <a:chOff x="326571" y="628555"/>
            <a:chExt cx="296333" cy="369332"/>
          </a:xfrm>
        </p:grpSpPr>
        <p:sp>
          <p:nvSpPr>
            <p:cNvPr id="128" name="Oval 12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757083" y="2881190"/>
            <a:ext cx="302386" cy="369332"/>
            <a:chOff x="320518" y="616459"/>
            <a:chExt cx="302386" cy="369332"/>
          </a:xfrm>
        </p:grpSpPr>
        <p:sp>
          <p:nvSpPr>
            <p:cNvPr id="131" name="Oval 13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397163" y="2876342"/>
            <a:ext cx="302386" cy="369332"/>
            <a:chOff x="320518" y="616459"/>
            <a:chExt cx="302386" cy="369332"/>
          </a:xfrm>
        </p:grpSpPr>
        <p:sp>
          <p:nvSpPr>
            <p:cNvPr id="134" name="Oval 13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037243" y="2876609"/>
            <a:ext cx="302386" cy="369332"/>
            <a:chOff x="6037243" y="2487168"/>
            <a:chExt cx="302386" cy="369332"/>
          </a:xfrm>
        </p:grpSpPr>
        <p:sp>
          <p:nvSpPr>
            <p:cNvPr id="137" name="Oval 136"/>
            <p:cNvSpPr/>
            <p:nvPr/>
          </p:nvSpPr>
          <p:spPr>
            <a:xfrm>
              <a:off x="6043296" y="2549003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37243" y="2487168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677323" y="2890838"/>
            <a:ext cx="296333" cy="369332"/>
            <a:chOff x="326571" y="628555"/>
            <a:chExt cx="296333" cy="369332"/>
          </a:xfrm>
        </p:grpSpPr>
        <p:sp>
          <p:nvSpPr>
            <p:cNvPr id="140" name="Oval 13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43" name="Oval 142"/>
          <p:cNvSpPr/>
          <p:nvPr/>
        </p:nvSpPr>
        <p:spPr>
          <a:xfrm>
            <a:off x="7323456" y="2940844"/>
            <a:ext cx="296333" cy="29028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317403" y="2876609"/>
            <a:ext cx="17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7957483" y="2881142"/>
            <a:ext cx="296333" cy="369332"/>
            <a:chOff x="326571" y="616459"/>
            <a:chExt cx="296333" cy="369332"/>
          </a:xfrm>
        </p:grpSpPr>
        <p:sp>
          <p:nvSpPr>
            <p:cNvPr id="146" name="Oval 14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844096" y="3558566"/>
            <a:ext cx="296333" cy="369332"/>
            <a:chOff x="326571" y="628555"/>
            <a:chExt cx="296333" cy="369332"/>
          </a:xfrm>
        </p:grpSpPr>
        <p:sp>
          <p:nvSpPr>
            <p:cNvPr id="149" name="Oval 14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151" name="Straight Arrow Connector 150"/>
          <p:cNvCxnSpPr>
            <a:stCxn id="113" idx="6"/>
            <a:endCxn id="116" idx="2"/>
          </p:cNvCxnSpPr>
          <p:nvPr/>
        </p:nvCxnSpPr>
        <p:spPr>
          <a:xfrm flipV="1">
            <a:off x="1212936" y="3084835"/>
            <a:ext cx="349800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16" idx="6"/>
            <a:endCxn id="119" idx="2"/>
          </p:cNvCxnSpPr>
          <p:nvPr/>
        </p:nvCxnSpPr>
        <p:spPr>
          <a:xfrm>
            <a:off x="1859069" y="3084835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19" idx="6"/>
            <a:endCxn id="122" idx="2"/>
          </p:cNvCxnSpPr>
          <p:nvPr/>
        </p:nvCxnSpPr>
        <p:spPr>
          <a:xfrm>
            <a:off x="2499149" y="308483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16" idx="5"/>
            <a:endCxn id="181" idx="1"/>
          </p:cNvCxnSpPr>
          <p:nvPr/>
        </p:nvCxnSpPr>
        <p:spPr>
          <a:xfrm>
            <a:off x="1815672" y="3187467"/>
            <a:ext cx="431741" cy="4612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22" idx="6"/>
            <a:endCxn id="125" idx="2"/>
          </p:cNvCxnSpPr>
          <p:nvPr/>
        </p:nvCxnSpPr>
        <p:spPr>
          <a:xfrm>
            <a:off x="3139229" y="308603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25" idx="6"/>
            <a:endCxn id="128" idx="2"/>
          </p:cNvCxnSpPr>
          <p:nvPr/>
        </p:nvCxnSpPr>
        <p:spPr>
          <a:xfrm>
            <a:off x="3779309" y="3087235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8" idx="6"/>
            <a:endCxn id="131" idx="2"/>
          </p:cNvCxnSpPr>
          <p:nvPr/>
        </p:nvCxnSpPr>
        <p:spPr>
          <a:xfrm>
            <a:off x="4413336" y="3087235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1" idx="6"/>
            <a:endCxn id="134" idx="2"/>
          </p:cNvCxnSpPr>
          <p:nvPr/>
        </p:nvCxnSpPr>
        <p:spPr>
          <a:xfrm flipV="1">
            <a:off x="5059469" y="3082387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34" idx="6"/>
            <a:endCxn id="137" idx="2"/>
          </p:cNvCxnSpPr>
          <p:nvPr/>
        </p:nvCxnSpPr>
        <p:spPr>
          <a:xfrm>
            <a:off x="5699549" y="3082387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37" idx="6"/>
            <a:endCxn id="140" idx="2"/>
          </p:cNvCxnSpPr>
          <p:nvPr/>
        </p:nvCxnSpPr>
        <p:spPr>
          <a:xfrm>
            <a:off x="6339629" y="3083587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0" idx="6"/>
            <a:endCxn id="143" idx="2"/>
          </p:cNvCxnSpPr>
          <p:nvPr/>
        </p:nvCxnSpPr>
        <p:spPr>
          <a:xfrm>
            <a:off x="6973656" y="3084787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43" idx="6"/>
            <a:endCxn id="146" idx="2"/>
          </p:cNvCxnSpPr>
          <p:nvPr/>
        </p:nvCxnSpPr>
        <p:spPr>
          <a:xfrm>
            <a:off x="7619789" y="3085987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9" idx="7"/>
            <a:endCxn id="125" idx="3"/>
          </p:cNvCxnSpPr>
          <p:nvPr/>
        </p:nvCxnSpPr>
        <p:spPr>
          <a:xfrm flipV="1">
            <a:off x="3097032" y="3189867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22" idx="0"/>
            <a:endCxn id="128" idx="0"/>
          </p:cNvCxnSpPr>
          <p:nvPr/>
        </p:nvCxnSpPr>
        <p:spPr>
          <a:xfrm rot="16200000" flipH="1">
            <a:off x="3627516" y="2304439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50668" y="318035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13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635292" y="318155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7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265484" y="318275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1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07772" y="31779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5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519820" y="31791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8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156060" y="31803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10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22540" y="31815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470876" y="31827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4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113164" y="317785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6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725212" y="317905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12</a:t>
            </a:r>
            <a:endParaRPr lang="en-US" altLang="ko-KR" sz="1000" dirty="0" smtClean="0">
              <a:solidFill>
                <a:srgbClr val="0000FF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367500" y="3180255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9</a:t>
            </a:r>
            <a:endParaRPr lang="en-US" altLang="ko-KR" sz="1000" dirty="0" smtClean="0">
              <a:solidFill>
                <a:srgbClr val="0000FF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991644" y="3181455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14</a:t>
            </a:r>
            <a:endParaRPr lang="en-US" altLang="ko-KR" sz="1000" dirty="0" smtClean="0">
              <a:solidFill>
                <a:srgbClr val="0000FF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847292" y="385629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11</a:t>
            </a:r>
            <a:endParaRPr lang="en-US" altLang="ko-KR" sz="1000" dirty="0" smtClean="0">
              <a:solidFill>
                <a:srgbClr val="0000FF"/>
              </a:solidFill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2204011" y="3545270"/>
            <a:ext cx="296338" cy="369332"/>
            <a:chOff x="2204011" y="3155829"/>
            <a:chExt cx="296338" cy="369332"/>
          </a:xfrm>
        </p:grpSpPr>
        <p:sp>
          <p:nvSpPr>
            <p:cNvPr id="181" name="Oval 180"/>
            <p:cNvSpPr/>
            <p:nvPr/>
          </p:nvSpPr>
          <p:spPr>
            <a:xfrm>
              <a:off x="2204016" y="321673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204011" y="315582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2266684" y="384923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3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91" name="Straight Arrow Connector 190"/>
          <p:cNvCxnSpPr>
            <a:stCxn id="181" idx="6"/>
            <a:endCxn id="149" idx="2"/>
          </p:cNvCxnSpPr>
          <p:nvPr/>
        </p:nvCxnSpPr>
        <p:spPr>
          <a:xfrm>
            <a:off x="2500349" y="375131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4762065" y="3563414"/>
            <a:ext cx="296333" cy="369332"/>
            <a:chOff x="4762065" y="3173973"/>
            <a:chExt cx="296333" cy="369332"/>
          </a:xfrm>
        </p:grpSpPr>
        <p:sp>
          <p:nvSpPr>
            <p:cNvPr id="198" name="Oval 197"/>
            <p:cNvSpPr/>
            <p:nvPr/>
          </p:nvSpPr>
          <p:spPr>
            <a:xfrm>
              <a:off x="4762065" y="3234875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64024" y="3173973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4824733" y="386737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2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201" name="Straight Arrow Connector 200"/>
          <p:cNvCxnSpPr>
            <a:stCxn id="128" idx="5"/>
            <a:endCxn id="198" idx="1"/>
          </p:cNvCxnSpPr>
          <p:nvPr/>
        </p:nvCxnSpPr>
        <p:spPr>
          <a:xfrm>
            <a:off x="4369939" y="3189867"/>
            <a:ext cx="435523" cy="476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8" idx="7"/>
            <a:endCxn id="137" idx="3"/>
          </p:cNvCxnSpPr>
          <p:nvPr/>
        </p:nvCxnSpPr>
        <p:spPr>
          <a:xfrm flipV="1">
            <a:off x="5015001" y="3186219"/>
            <a:ext cx="1071692" cy="480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73244" y="2721903"/>
            <a:ext cx="414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660066"/>
                </a:solidFill>
              </a:rPr>
              <a:t>Y</a:t>
            </a:r>
            <a:r>
              <a:rPr lang="en-US" sz="1000" dirty="0" smtClean="0">
                <a:solidFill>
                  <a:srgbClr val="660066"/>
                </a:solidFill>
              </a:rPr>
              <a:t>GA</a:t>
            </a:r>
            <a:endParaRPr lang="en-US" sz="1000" dirty="0">
              <a:solidFill>
                <a:srgbClr val="660066"/>
              </a:solidFill>
            </a:endParaRPr>
          </a:p>
        </p:txBody>
      </p:sp>
      <p:graphicFrame>
        <p:nvGraphicFramePr>
          <p:cNvPr id="213" name="Table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09367"/>
              </p:ext>
            </p:extLst>
          </p:nvPr>
        </p:nvGraphicFramePr>
        <p:xfrm>
          <a:off x="792243" y="4852866"/>
          <a:ext cx="7668368" cy="1630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ACC</a:t>
                      </a:r>
                    </a:p>
                    <a:p>
                      <a:pPr algn="ctr"/>
                      <a:r>
                        <a:rPr lang="en-US" sz="700" dirty="0" smtClean="0"/>
                        <a:t>TGZ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</a:p>
                    <a:p>
                      <a:pPr algn="ctr"/>
                      <a:r>
                        <a:rPr lang="en-US" sz="700" dirty="0" smtClean="0"/>
                        <a:t>(GT|TA)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</a:p>
                    <a:p>
                      <a:pPr algn="ctr"/>
                      <a:r>
                        <a:rPr lang="en-US" sz="700" dirty="0" smtClean="0"/>
                        <a:t>(CTG|</a:t>
                      </a:r>
                    </a:p>
                    <a:p>
                      <a:pPr algn="ctr"/>
                      <a:r>
                        <a:rPr lang="en-US" sz="700" dirty="0" smtClean="0"/>
                        <a:t>GZ)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</a:p>
                    <a:p>
                      <a:pPr algn="ctr"/>
                      <a:r>
                        <a:rPr lang="en-US" sz="700" dirty="0" smtClean="0"/>
                        <a:t>GTA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</a:t>
                      </a:r>
                    </a:p>
                    <a:p>
                      <a:pPr algn="ctr"/>
                      <a:r>
                        <a:rPr lang="en-US" sz="700" dirty="0" smtClean="0"/>
                        <a:t>TGZ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</a:p>
                    <a:p>
                      <a:pPr algn="ctr"/>
                      <a:r>
                        <a:rPr lang="en-US" sz="700" dirty="0" smtClean="0"/>
                        <a:t>(G|TA)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CTG</a:t>
                      </a:r>
                    </a:p>
                    <a:p>
                      <a:pPr algn="ctr"/>
                      <a:r>
                        <a:rPr lang="en-US" sz="700" dirty="0" smtClean="0"/>
                        <a:t>Z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GA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GT</a:t>
                      </a:r>
                    </a:p>
                    <a:p>
                      <a:pPr algn="ctr"/>
                      <a:r>
                        <a:rPr lang="en-US" sz="700" dirty="0" smtClean="0"/>
                        <a:t>AC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</a:t>
                      </a:r>
                    </a:p>
                    <a:p>
                      <a:pPr algn="ctr"/>
                      <a:r>
                        <a:rPr lang="en-US" sz="700" dirty="0" smtClean="0"/>
                        <a:t>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TGT</a:t>
                      </a:r>
                    </a:p>
                    <a:p>
                      <a:pPr algn="ctr"/>
                      <a:r>
                        <a:rPr lang="en-US" sz="700" dirty="0" smtClean="0"/>
                        <a:t>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BWT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4" name="TextBox 213"/>
          <p:cNvSpPr txBox="1"/>
          <p:nvPr/>
        </p:nvSpPr>
        <p:spPr>
          <a:xfrm>
            <a:off x="1554466" y="2723103"/>
            <a:ext cx="332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964283" y="2724303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AC(GT|TA)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2080396" y="3378687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752924" y="3373839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667051" y="2586399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C(G|TA)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392811" y="2725503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4180251" y="2720655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598762" y="2721855"/>
            <a:ext cx="632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ACCTGZ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289435" y="2723055"/>
            <a:ext cx="52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CCTGZ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955915" y="2724255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616347" y="2725455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305818" y="2725455"/>
            <a:ext cx="39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984394" y="2720607"/>
            <a:ext cx="259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616908" y="3375039"/>
            <a:ext cx="756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A(CTG|</a:t>
            </a:r>
            <a:r>
              <a:rPr lang="en-US" sz="1000" dirty="0" smtClean="0">
                <a:solidFill>
                  <a:srgbClr val="660066"/>
                </a:solidFill>
              </a:rPr>
              <a:t>GZ)</a:t>
            </a:r>
            <a:endParaRPr lang="en-US" sz="1000" dirty="0">
              <a:solidFill>
                <a:srgbClr val="660066"/>
              </a:solidFill>
            </a:endParaRPr>
          </a:p>
        </p:txBody>
      </p:sp>
      <p:cxnSp>
        <p:nvCxnSpPr>
          <p:cNvPr id="228" name="Straight Arrow Connector 227"/>
          <p:cNvCxnSpPr>
            <a:stCxn id="198" idx="6"/>
            <a:endCxn id="143" idx="4"/>
          </p:cNvCxnSpPr>
          <p:nvPr/>
        </p:nvCxnSpPr>
        <p:spPr>
          <a:xfrm flipV="1">
            <a:off x="5058398" y="3231130"/>
            <a:ext cx="2413225" cy="538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0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19642" y="573706"/>
            <a:ext cx="302386" cy="369332"/>
            <a:chOff x="320518" y="616459"/>
            <a:chExt cx="302386" cy="369332"/>
          </a:xfrm>
        </p:grpSpPr>
        <p:sp>
          <p:nvSpPr>
            <p:cNvPr id="8" name="Oval 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59722" y="573706"/>
            <a:ext cx="302386" cy="369332"/>
            <a:chOff x="320518" y="616459"/>
            <a:chExt cx="302386" cy="369332"/>
          </a:xfrm>
        </p:grpSpPr>
        <p:sp>
          <p:nvSpPr>
            <p:cNvPr id="11" name="Oval 1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99802" y="574906"/>
            <a:ext cx="302386" cy="369332"/>
            <a:chOff x="320518" y="616459"/>
            <a:chExt cx="302386" cy="369332"/>
          </a:xfrm>
        </p:grpSpPr>
        <p:sp>
          <p:nvSpPr>
            <p:cNvPr id="14" name="Oval 1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39882" y="576106"/>
            <a:ext cx="302386" cy="369332"/>
            <a:chOff x="320518" y="616459"/>
            <a:chExt cx="302386" cy="369332"/>
          </a:xfrm>
        </p:grpSpPr>
        <p:sp>
          <p:nvSpPr>
            <p:cNvPr id="17" name="Oval 16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79962" y="588202"/>
            <a:ext cx="296333" cy="369332"/>
            <a:chOff x="326571" y="628555"/>
            <a:chExt cx="296333" cy="369332"/>
          </a:xfrm>
        </p:grpSpPr>
        <p:sp>
          <p:nvSpPr>
            <p:cNvPr id="20" name="Oval 1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20042" y="576106"/>
            <a:ext cx="302386" cy="369332"/>
            <a:chOff x="320518" y="616459"/>
            <a:chExt cx="302386" cy="369332"/>
          </a:xfrm>
        </p:grpSpPr>
        <p:sp>
          <p:nvSpPr>
            <p:cNvPr id="23" name="Oval 2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60122" y="571258"/>
            <a:ext cx="302386" cy="369332"/>
            <a:chOff x="320518" y="616459"/>
            <a:chExt cx="302386" cy="369332"/>
          </a:xfrm>
        </p:grpSpPr>
        <p:sp>
          <p:nvSpPr>
            <p:cNvPr id="26" name="Oval 2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0202" y="572458"/>
            <a:ext cx="302386" cy="369332"/>
            <a:chOff x="320518" y="616459"/>
            <a:chExt cx="302386" cy="369332"/>
          </a:xfrm>
        </p:grpSpPr>
        <p:sp>
          <p:nvSpPr>
            <p:cNvPr id="30" name="Oval 2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440282" y="585754"/>
            <a:ext cx="296333" cy="369332"/>
            <a:chOff x="326571" y="628555"/>
            <a:chExt cx="296333" cy="369332"/>
          </a:xfrm>
        </p:grpSpPr>
        <p:sp>
          <p:nvSpPr>
            <p:cNvPr id="33" name="Oval 3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80362" y="574858"/>
            <a:ext cx="302386" cy="369332"/>
            <a:chOff x="320518" y="616459"/>
            <a:chExt cx="302386" cy="369332"/>
          </a:xfrm>
        </p:grpSpPr>
        <p:sp>
          <p:nvSpPr>
            <p:cNvPr id="36" name="Oval 3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720442" y="576058"/>
            <a:ext cx="296333" cy="369332"/>
            <a:chOff x="326571" y="616459"/>
            <a:chExt cx="296333" cy="369332"/>
          </a:xfrm>
        </p:grpSpPr>
        <p:sp>
          <p:nvSpPr>
            <p:cNvPr id="39" name="Oval 3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07055" y="1253482"/>
            <a:ext cx="296333" cy="369332"/>
            <a:chOff x="326571" y="628555"/>
            <a:chExt cx="296333" cy="369332"/>
          </a:xfrm>
        </p:grpSpPr>
        <p:sp>
          <p:nvSpPr>
            <p:cNvPr id="42" name="Oval 4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53" name="Straight Arrow Connector 52"/>
          <p:cNvCxnSpPr>
            <a:stCxn id="8" idx="6"/>
            <a:endCxn id="11" idx="2"/>
          </p:cNvCxnSpPr>
          <p:nvPr/>
        </p:nvCxnSpPr>
        <p:spPr>
          <a:xfrm>
            <a:off x="1622028" y="779751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6"/>
            <a:endCxn id="14" idx="2"/>
          </p:cNvCxnSpPr>
          <p:nvPr/>
        </p:nvCxnSpPr>
        <p:spPr>
          <a:xfrm>
            <a:off x="2262108" y="7797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5"/>
            <a:endCxn id="42" idx="1"/>
          </p:cNvCxnSpPr>
          <p:nvPr/>
        </p:nvCxnSpPr>
        <p:spPr>
          <a:xfrm>
            <a:off x="2218711" y="882383"/>
            <a:ext cx="431741" cy="462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6"/>
            <a:endCxn id="17" idx="2"/>
          </p:cNvCxnSpPr>
          <p:nvPr/>
        </p:nvCxnSpPr>
        <p:spPr>
          <a:xfrm>
            <a:off x="2902188" y="7809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7" idx="6"/>
            <a:endCxn id="20" idx="2"/>
          </p:cNvCxnSpPr>
          <p:nvPr/>
        </p:nvCxnSpPr>
        <p:spPr>
          <a:xfrm>
            <a:off x="3542268" y="782151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0" idx="6"/>
            <a:endCxn id="23" idx="2"/>
          </p:cNvCxnSpPr>
          <p:nvPr/>
        </p:nvCxnSpPr>
        <p:spPr>
          <a:xfrm>
            <a:off x="4176295" y="782151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3" idx="6"/>
            <a:endCxn id="26" idx="2"/>
          </p:cNvCxnSpPr>
          <p:nvPr/>
        </p:nvCxnSpPr>
        <p:spPr>
          <a:xfrm flipV="1">
            <a:off x="4822428" y="777303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6" idx="6"/>
            <a:endCxn id="30" idx="2"/>
          </p:cNvCxnSpPr>
          <p:nvPr/>
        </p:nvCxnSpPr>
        <p:spPr>
          <a:xfrm>
            <a:off x="5462508" y="777303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0" idx="6"/>
            <a:endCxn id="33" idx="2"/>
          </p:cNvCxnSpPr>
          <p:nvPr/>
        </p:nvCxnSpPr>
        <p:spPr>
          <a:xfrm>
            <a:off x="6102588" y="77850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3" idx="6"/>
            <a:endCxn id="36" idx="2"/>
          </p:cNvCxnSpPr>
          <p:nvPr/>
        </p:nvCxnSpPr>
        <p:spPr>
          <a:xfrm>
            <a:off x="6736615" y="779703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6" idx="6"/>
            <a:endCxn id="39" idx="2"/>
          </p:cNvCxnSpPr>
          <p:nvPr/>
        </p:nvCxnSpPr>
        <p:spPr>
          <a:xfrm>
            <a:off x="7382748" y="78090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2" idx="7"/>
            <a:endCxn id="17" idx="3"/>
          </p:cNvCxnSpPr>
          <p:nvPr/>
        </p:nvCxnSpPr>
        <p:spPr>
          <a:xfrm flipV="1">
            <a:off x="2859991" y="884783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4" idx="0"/>
            <a:endCxn id="20" idx="0"/>
          </p:cNvCxnSpPr>
          <p:nvPr/>
        </p:nvCxnSpPr>
        <p:spPr>
          <a:xfrm rot="16200000" flipH="1">
            <a:off x="3390475" y="-645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3" idx="0"/>
            <a:endCxn id="30" idx="0"/>
          </p:cNvCxnSpPr>
          <p:nvPr/>
        </p:nvCxnSpPr>
        <p:spPr>
          <a:xfrm rot="5400000" flipH="1" flipV="1">
            <a:off x="5312518" y="-4896"/>
            <a:ext cx="3648" cy="1280160"/>
          </a:xfrm>
          <a:prstGeom prst="curvedConnector3">
            <a:avLst>
              <a:gd name="adj1" fmla="val 6366447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3" idx="4"/>
            <a:endCxn id="36" idx="4"/>
          </p:cNvCxnSpPr>
          <p:nvPr/>
        </p:nvCxnSpPr>
        <p:spPr>
          <a:xfrm rot="5400000" flipH="1" flipV="1">
            <a:off x="5953798" y="-353490"/>
            <a:ext cx="1248" cy="2560320"/>
          </a:xfrm>
          <a:prstGeom prst="curvedConnector3">
            <a:avLst>
              <a:gd name="adj1" fmla="val -18317308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398251" y="8764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28443" y="8776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670731" y="8728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319067" y="8740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949259" y="8752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567355" y="8764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233835" y="8776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7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876123" y="87277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8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512363" y="87397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166747" y="87517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18315" y="87637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610251" y="1551207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12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320837" y="2534092"/>
            <a:ext cx="302386" cy="369332"/>
            <a:chOff x="320518" y="616459"/>
            <a:chExt cx="302386" cy="369332"/>
          </a:xfrm>
        </p:grpSpPr>
        <p:sp>
          <p:nvSpPr>
            <p:cNvPr id="116" name="Oval 11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960917" y="2534092"/>
            <a:ext cx="302386" cy="369332"/>
            <a:chOff x="320518" y="616459"/>
            <a:chExt cx="302386" cy="369332"/>
          </a:xfrm>
        </p:grpSpPr>
        <p:sp>
          <p:nvSpPr>
            <p:cNvPr id="119" name="Oval 11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600997" y="2535292"/>
            <a:ext cx="302386" cy="369332"/>
            <a:chOff x="320518" y="616459"/>
            <a:chExt cx="302386" cy="369332"/>
          </a:xfrm>
        </p:grpSpPr>
        <p:sp>
          <p:nvSpPr>
            <p:cNvPr id="122" name="Oval 12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241077" y="2536492"/>
            <a:ext cx="302386" cy="369332"/>
            <a:chOff x="320518" y="616459"/>
            <a:chExt cx="302386" cy="369332"/>
          </a:xfrm>
        </p:grpSpPr>
        <p:sp>
          <p:nvSpPr>
            <p:cNvPr id="125" name="Oval 124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881157" y="2548588"/>
            <a:ext cx="296333" cy="369332"/>
            <a:chOff x="326571" y="628555"/>
            <a:chExt cx="296333" cy="369332"/>
          </a:xfrm>
        </p:grpSpPr>
        <p:sp>
          <p:nvSpPr>
            <p:cNvPr id="128" name="Oval 12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521237" y="2536492"/>
            <a:ext cx="302386" cy="369332"/>
            <a:chOff x="320518" y="616459"/>
            <a:chExt cx="302386" cy="369332"/>
          </a:xfrm>
        </p:grpSpPr>
        <p:sp>
          <p:nvSpPr>
            <p:cNvPr id="131" name="Oval 13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161317" y="2531644"/>
            <a:ext cx="302386" cy="369332"/>
            <a:chOff x="320518" y="616459"/>
            <a:chExt cx="302386" cy="369332"/>
          </a:xfrm>
        </p:grpSpPr>
        <p:sp>
          <p:nvSpPr>
            <p:cNvPr id="134" name="Oval 13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5801397" y="2531911"/>
            <a:ext cx="302386" cy="369332"/>
            <a:chOff x="6037243" y="2487168"/>
            <a:chExt cx="302386" cy="369332"/>
          </a:xfrm>
        </p:grpSpPr>
        <p:sp>
          <p:nvSpPr>
            <p:cNvPr id="137" name="Oval 136"/>
            <p:cNvSpPr/>
            <p:nvPr/>
          </p:nvSpPr>
          <p:spPr>
            <a:xfrm>
              <a:off x="6043296" y="2549003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37243" y="2487168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441477" y="2546140"/>
            <a:ext cx="296333" cy="369332"/>
            <a:chOff x="326571" y="628555"/>
            <a:chExt cx="296333" cy="369332"/>
          </a:xfrm>
        </p:grpSpPr>
        <p:sp>
          <p:nvSpPr>
            <p:cNvPr id="140" name="Oval 13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43" name="Oval 142"/>
          <p:cNvSpPr/>
          <p:nvPr/>
        </p:nvSpPr>
        <p:spPr>
          <a:xfrm>
            <a:off x="7087610" y="2596146"/>
            <a:ext cx="296333" cy="29028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081557" y="2531911"/>
            <a:ext cx="17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7721637" y="2536444"/>
            <a:ext cx="296333" cy="369332"/>
            <a:chOff x="326571" y="616459"/>
            <a:chExt cx="296333" cy="369332"/>
          </a:xfrm>
        </p:grpSpPr>
        <p:sp>
          <p:nvSpPr>
            <p:cNvPr id="146" name="Oval 14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608250" y="3213868"/>
            <a:ext cx="296333" cy="369332"/>
            <a:chOff x="326571" y="628555"/>
            <a:chExt cx="296333" cy="369332"/>
          </a:xfrm>
        </p:grpSpPr>
        <p:sp>
          <p:nvSpPr>
            <p:cNvPr id="149" name="Oval 14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152" name="Straight Arrow Connector 151"/>
          <p:cNvCxnSpPr>
            <a:stCxn id="116" idx="6"/>
            <a:endCxn id="119" idx="2"/>
          </p:cNvCxnSpPr>
          <p:nvPr/>
        </p:nvCxnSpPr>
        <p:spPr>
          <a:xfrm>
            <a:off x="1623223" y="2740137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19" idx="6"/>
            <a:endCxn id="122" idx="2"/>
          </p:cNvCxnSpPr>
          <p:nvPr/>
        </p:nvCxnSpPr>
        <p:spPr>
          <a:xfrm>
            <a:off x="2263303" y="2740137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16" idx="5"/>
            <a:endCxn id="181" idx="1"/>
          </p:cNvCxnSpPr>
          <p:nvPr/>
        </p:nvCxnSpPr>
        <p:spPr>
          <a:xfrm>
            <a:off x="1579826" y="2842769"/>
            <a:ext cx="431741" cy="4612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22" idx="6"/>
            <a:endCxn id="125" idx="2"/>
          </p:cNvCxnSpPr>
          <p:nvPr/>
        </p:nvCxnSpPr>
        <p:spPr>
          <a:xfrm>
            <a:off x="2903383" y="2741337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25" idx="6"/>
            <a:endCxn id="128" idx="2"/>
          </p:cNvCxnSpPr>
          <p:nvPr/>
        </p:nvCxnSpPr>
        <p:spPr>
          <a:xfrm>
            <a:off x="3543463" y="2742537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8" idx="6"/>
            <a:endCxn id="131" idx="2"/>
          </p:cNvCxnSpPr>
          <p:nvPr/>
        </p:nvCxnSpPr>
        <p:spPr>
          <a:xfrm>
            <a:off x="4177490" y="2742537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1" idx="6"/>
            <a:endCxn id="134" idx="2"/>
          </p:cNvCxnSpPr>
          <p:nvPr/>
        </p:nvCxnSpPr>
        <p:spPr>
          <a:xfrm flipV="1">
            <a:off x="4823623" y="2737689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34" idx="6"/>
            <a:endCxn id="137" idx="2"/>
          </p:cNvCxnSpPr>
          <p:nvPr/>
        </p:nvCxnSpPr>
        <p:spPr>
          <a:xfrm>
            <a:off x="5463703" y="2737689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37" idx="6"/>
            <a:endCxn id="140" idx="2"/>
          </p:cNvCxnSpPr>
          <p:nvPr/>
        </p:nvCxnSpPr>
        <p:spPr>
          <a:xfrm>
            <a:off x="6103783" y="2738889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0" idx="6"/>
            <a:endCxn id="143" idx="2"/>
          </p:cNvCxnSpPr>
          <p:nvPr/>
        </p:nvCxnSpPr>
        <p:spPr>
          <a:xfrm>
            <a:off x="6737810" y="2740089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43" idx="6"/>
            <a:endCxn id="146" idx="2"/>
          </p:cNvCxnSpPr>
          <p:nvPr/>
        </p:nvCxnSpPr>
        <p:spPr>
          <a:xfrm>
            <a:off x="7383943" y="2741289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9" idx="7"/>
            <a:endCxn id="125" idx="3"/>
          </p:cNvCxnSpPr>
          <p:nvPr/>
        </p:nvCxnSpPr>
        <p:spPr>
          <a:xfrm flipV="1">
            <a:off x="2861186" y="2845169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22" idx="0"/>
            <a:endCxn id="128" idx="0"/>
          </p:cNvCxnSpPr>
          <p:nvPr/>
        </p:nvCxnSpPr>
        <p:spPr>
          <a:xfrm rot="16200000" flipH="1">
            <a:off x="3391670" y="1959741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399446" y="283685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7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029638" y="283805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1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671926" y="283320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5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283974" y="283440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8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920214" y="283560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10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586694" y="283680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235030" y="283800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4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877318" y="283315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6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489366" y="283435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12</a:t>
            </a:r>
            <a:endParaRPr lang="en-US" altLang="ko-KR" sz="1000" dirty="0" smtClean="0">
              <a:solidFill>
                <a:srgbClr val="0000FF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131654" y="2835557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9</a:t>
            </a:r>
            <a:endParaRPr lang="en-US" altLang="ko-KR" sz="1000" dirty="0" smtClean="0">
              <a:solidFill>
                <a:srgbClr val="0000FF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755798" y="2836757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13</a:t>
            </a:r>
            <a:endParaRPr lang="en-US" altLang="ko-KR" sz="1000" dirty="0" smtClean="0">
              <a:solidFill>
                <a:srgbClr val="0000FF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611446" y="3511593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11</a:t>
            </a:r>
            <a:endParaRPr lang="en-US" altLang="ko-KR" sz="1000" dirty="0" smtClean="0">
              <a:solidFill>
                <a:srgbClr val="0000FF"/>
              </a:solidFill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1968165" y="3200572"/>
            <a:ext cx="296338" cy="369332"/>
            <a:chOff x="2204011" y="3155829"/>
            <a:chExt cx="296338" cy="369332"/>
          </a:xfrm>
        </p:grpSpPr>
        <p:sp>
          <p:nvSpPr>
            <p:cNvPr id="181" name="Oval 180"/>
            <p:cNvSpPr/>
            <p:nvPr/>
          </p:nvSpPr>
          <p:spPr>
            <a:xfrm>
              <a:off x="2204016" y="321673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204011" y="315582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2030838" y="350453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3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91" name="Straight Arrow Connector 190"/>
          <p:cNvCxnSpPr>
            <a:stCxn id="181" idx="6"/>
            <a:endCxn id="149" idx="2"/>
          </p:cNvCxnSpPr>
          <p:nvPr/>
        </p:nvCxnSpPr>
        <p:spPr>
          <a:xfrm>
            <a:off x="2264503" y="3406617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4526219" y="3218716"/>
            <a:ext cx="296333" cy="369332"/>
            <a:chOff x="4762065" y="3173973"/>
            <a:chExt cx="296333" cy="369332"/>
          </a:xfrm>
        </p:grpSpPr>
        <p:sp>
          <p:nvSpPr>
            <p:cNvPr id="198" name="Oval 197"/>
            <p:cNvSpPr/>
            <p:nvPr/>
          </p:nvSpPr>
          <p:spPr>
            <a:xfrm>
              <a:off x="4762065" y="3234875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64024" y="3173973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4588887" y="352267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2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201" name="Straight Arrow Connector 200"/>
          <p:cNvCxnSpPr>
            <a:stCxn id="128" idx="5"/>
            <a:endCxn id="198" idx="1"/>
          </p:cNvCxnSpPr>
          <p:nvPr/>
        </p:nvCxnSpPr>
        <p:spPr>
          <a:xfrm>
            <a:off x="4134093" y="2845169"/>
            <a:ext cx="435523" cy="476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8" idx="7"/>
            <a:endCxn id="137" idx="3"/>
          </p:cNvCxnSpPr>
          <p:nvPr/>
        </p:nvCxnSpPr>
        <p:spPr>
          <a:xfrm flipV="1">
            <a:off x="4779155" y="2841521"/>
            <a:ext cx="1071692" cy="480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3" name="Table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313120"/>
              </p:ext>
            </p:extLst>
          </p:nvPr>
        </p:nvGraphicFramePr>
        <p:xfrm>
          <a:off x="1109728" y="4190683"/>
          <a:ext cx="7189095" cy="2397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ACC</a:t>
                      </a:r>
                    </a:p>
                    <a:p>
                      <a:pPr algn="ctr"/>
                      <a:r>
                        <a:rPr lang="en-US" sz="700" dirty="0" smtClean="0"/>
                        <a:t>TGZ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</a:p>
                    <a:p>
                      <a:pPr algn="ctr"/>
                      <a:r>
                        <a:rPr lang="en-US" sz="700" dirty="0" smtClean="0"/>
                        <a:t>(GT|TA)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</a:p>
                    <a:p>
                      <a:pPr algn="ctr"/>
                      <a:r>
                        <a:rPr lang="en-US" sz="700" dirty="0" smtClean="0"/>
                        <a:t>(CTG|</a:t>
                      </a:r>
                    </a:p>
                    <a:p>
                      <a:pPr algn="ctr"/>
                      <a:r>
                        <a:rPr lang="en-US" sz="700" dirty="0" smtClean="0"/>
                        <a:t>GZ)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</a:p>
                    <a:p>
                      <a:pPr algn="ctr"/>
                      <a:r>
                        <a:rPr lang="en-US" sz="700" dirty="0" smtClean="0"/>
                        <a:t>GTA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</a:t>
                      </a:r>
                    </a:p>
                    <a:p>
                      <a:pPr algn="ctr"/>
                      <a:r>
                        <a:rPr lang="en-US" sz="700" dirty="0" smtClean="0"/>
                        <a:t>TGZ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</a:p>
                    <a:p>
                      <a:pPr algn="ctr"/>
                      <a:r>
                        <a:rPr lang="en-US" sz="700" dirty="0" smtClean="0"/>
                        <a:t>(G|TA)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CTG</a:t>
                      </a:r>
                    </a:p>
                    <a:p>
                      <a:pPr algn="ctr"/>
                      <a:r>
                        <a:rPr lang="en-US" sz="700" dirty="0" smtClean="0"/>
                        <a:t>Z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GA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GT</a:t>
                      </a:r>
                    </a:p>
                    <a:p>
                      <a:pPr algn="ctr"/>
                      <a:r>
                        <a:rPr lang="en-US" sz="700" dirty="0" smtClean="0"/>
                        <a:t>AC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</a:t>
                      </a:r>
                    </a:p>
                    <a:p>
                      <a:pPr algn="ctr"/>
                      <a:r>
                        <a:rPr lang="en-US" sz="700" dirty="0" smtClean="0"/>
                        <a:t>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TGT</a:t>
                      </a:r>
                    </a:p>
                    <a:p>
                      <a:pPr algn="ctr"/>
                      <a:r>
                        <a:rPr lang="en-US" sz="700" dirty="0" smtClean="0"/>
                        <a:t>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BWT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660066"/>
                          </a:solidFill>
                        </a:rPr>
                        <a:t>sorted</a:t>
                      </a:r>
                    </a:p>
                    <a:p>
                      <a:pPr algn="ctr"/>
                      <a:r>
                        <a:rPr lang="en-US" sz="1200" dirty="0" smtClean="0"/>
                        <a:t>BWT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4" name="TextBox 213"/>
          <p:cNvSpPr txBox="1"/>
          <p:nvPr/>
        </p:nvSpPr>
        <p:spPr>
          <a:xfrm>
            <a:off x="1318620" y="2378405"/>
            <a:ext cx="332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728437" y="2379605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AC(GT|TA)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844550" y="3033989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517078" y="3029141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431205" y="2241701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C(G|TA)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156965" y="2380805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944405" y="2375957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362916" y="2377157"/>
            <a:ext cx="632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ACCTGZ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053589" y="2378357"/>
            <a:ext cx="52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CCTGZ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720069" y="2379557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380501" y="2380757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069972" y="2380757"/>
            <a:ext cx="39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748548" y="2375909"/>
            <a:ext cx="259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381062" y="3030341"/>
            <a:ext cx="756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A(CTG|</a:t>
            </a:r>
            <a:r>
              <a:rPr lang="en-US" sz="1000" dirty="0" smtClean="0">
                <a:solidFill>
                  <a:srgbClr val="660066"/>
                </a:solidFill>
              </a:rPr>
              <a:t>GZ)</a:t>
            </a:r>
            <a:endParaRPr lang="en-US" sz="1000" dirty="0">
              <a:solidFill>
                <a:srgbClr val="660066"/>
              </a:solidFill>
            </a:endParaRPr>
          </a:p>
        </p:txBody>
      </p:sp>
      <p:cxnSp>
        <p:nvCxnSpPr>
          <p:cNvPr id="228" name="Straight Arrow Connector 227"/>
          <p:cNvCxnSpPr>
            <a:stCxn id="198" idx="6"/>
            <a:endCxn id="143" idx="4"/>
          </p:cNvCxnSpPr>
          <p:nvPr/>
        </p:nvCxnSpPr>
        <p:spPr>
          <a:xfrm flipV="1">
            <a:off x="4822552" y="2886432"/>
            <a:ext cx="2413225" cy="538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46" idx="1"/>
            <a:endCxn id="116" idx="7"/>
          </p:cNvCxnSpPr>
          <p:nvPr/>
        </p:nvCxnSpPr>
        <p:spPr>
          <a:xfrm rot="16200000" flipV="1">
            <a:off x="4671254" y="-453923"/>
            <a:ext cx="2352" cy="6185208"/>
          </a:xfrm>
          <a:prstGeom prst="curvedConnector3">
            <a:avLst>
              <a:gd name="adj1" fmla="val 30525638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9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26897"/>
              </p:ext>
            </p:extLst>
          </p:nvPr>
        </p:nvGraphicFramePr>
        <p:xfrm>
          <a:off x="761977" y="507992"/>
          <a:ext cx="5769428" cy="5869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04"/>
                <a:gridCol w="824204"/>
                <a:gridCol w="824204"/>
                <a:gridCol w="824204"/>
                <a:gridCol w="824204"/>
                <a:gridCol w="824204"/>
                <a:gridCol w="824204"/>
              </a:tblGrid>
              <a:tr h="30890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Node 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First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Second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Last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Node 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Z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08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90101"/>
              </p:ext>
            </p:extLst>
          </p:nvPr>
        </p:nvGraphicFramePr>
        <p:xfrm>
          <a:off x="2833848" y="2248566"/>
          <a:ext cx="6096000" cy="3779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F bits </a:t>
                      </a:r>
                      <a:r>
                        <a:rPr lang="en-US" sz="1200" baseline="0" dirty="0" smtClean="0"/>
                        <a:t> / </a:t>
                      </a:r>
                      <a:r>
                        <a:rPr lang="en-US" sz="1200" dirty="0" smtClean="0"/>
                        <a:t>16 M bits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 M bits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Location</a:t>
                      </a:r>
                      <a:r>
                        <a:rPr lang="en-US" sz="1600" baseline="0" dirty="0" smtClean="0"/>
                        <a:t> of 1 in F corresponding to 1 in 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Occurrences</a:t>
                      </a:r>
                      <a:r>
                        <a:rPr lang="en-US" baseline="0" dirty="0" smtClean="0"/>
                        <a:t> of 1 bits in M so far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Occurrences </a:t>
                      </a:r>
                      <a:r>
                        <a:rPr lang="en-US" baseline="0" dirty="0" smtClean="0"/>
                        <a:t>of A so far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Occurrences </a:t>
                      </a:r>
                      <a:r>
                        <a:rPr lang="en-US" baseline="0" dirty="0" smtClean="0"/>
                        <a:t>of C so far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Occurrences </a:t>
                      </a:r>
                      <a:r>
                        <a:rPr lang="en-US" baseline="0" dirty="0" smtClean="0"/>
                        <a:t>of G so far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Occurrences </a:t>
                      </a:r>
                      <a:r>
                        <a:rPr lang="en-US" baseline="0" dirty="0" smtClean="0"/>
                        <a:t>of T so far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394"/>
            <a:ext cx="8229600" cy="114599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Generalized FM index (GFM)</a:t>
            </a:r>
          </a:p>
          <a:p>
            <a:r>
              <a:rPr lang="en-US" dirty="0" smtClean="0"/>
              <a:t>Block size is 128 bytes (each cell represents four bytes in the table below, there are 32 cells.)</a:t>
            </a:r>
          </a:p>
          <a:p>
            <a:pPr lvl="1"/>
            <a:r>
              <a:rPr lang="en-US" dirty="0" smtClean="0"/>
              <a:t>Five 4-bytes (a total of 20 bytes) used to store numbers such as accumulated occurrences of A, C, G, T, and 1 bits in M array.</a:t>
            </a:r>
          </a:p>
          <a:p>
            <a:pPr lvl="1"/>
            <a:r>
              <a:rPr lang="en-US" dirty="0" smtClean="0"/>
              <a:t>One 4-bytes used to store ???.</a:t>
            </a:r>
          </a:p>
          <a:p>
            <a:pPr lvl="1"/>
            <a:r>
              <a:rPr lang="en-US" dirty="0" smtClean="0"/>
              <a:t>Remaining 104 bytes used to represent 208 gbwt characters along, 208 bits from F and M arrays each.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469" y="1396369"/>
            <a:ext cx="1449476" cy="5253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9469" y="3025465"/>
            <a:ext cx="1449476" cy="2583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Block (128 bytes)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48945" y="2248567"/>
            <a:ext cx="1184903" cy="776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48945" y="3283856"/>
            <a:ext cx="1184903" cy="27442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669" y="134860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GFM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5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Out1 (GFM)</a:t>
            </a:r>
          </a:p>
          <a:p>
            <a:r>
              <a:rPr lang="en-US" dirty="0" smtClean="0"/>
              <a:t>Out2 (Offset)</a:t>
            </a:r>
          </a:p>
          <a:p>
            <a:r>
              <a:rPr lang="en-US" dirty="0" smtClean="0"/>
              <a:t>Out3 (???)</a:t>
            </a:r>
          </a:p>
          <a:p>
            <a:r>
              <a:rPr lang="en-US" dirty="0" smtClean="0"/>
              <a:t>Out4 (Ref. seq.)</a:t>
            </a:r>
          </a:p>
          <a:p>
            <a:r>
              <a:rPr lang="en-US" dirty="0" smtClean="0"/>
              <a:t>Out5 (Local GFMs)</a:t>
            </a:r>
          </a:p>
          <a:p>
            <a:r>
              <a:rPr lang="en-US" dirty="0" smtClean="0"/>
              <a:t>Out6 (Local offsets)</a:t>
            </a:r>
          </a:p>
          <a:p>
            <a:r>
              <a:rPr lang="en-US" dirty="0" smtClean="0"/>
              <a:t>Out7 (SNPs)</a:t>
            </a:r>
          </a:p>
          <a:p>
            <a:r>
              <a:rPr lang="en-US" dirty="0" smtClean="0"/>
              <a:t>Out8 (SNP IDs)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HISAT2 index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9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9806</TotalTime>
  <Words>728</Words>
  <Application>Microsoft Macintosh PowerPoint</Application>
  <PresentationFormat>On-screen Show (4:3)</PresentationFormat>
  <Paragraphs>459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HISAT2 index files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Daehwan</dc:creator>
  <cp:lastModifiedBy>Daehwan</cp:lastModifiedBy>
  <cp:revision>100</cp:revision>
  <cp:lastPrinted>2015-06-03T14:12:12Z</cp:lastPrinted>
  <dcterms:created xsi:type="dcterms:W3CDTF">2015-05-21T12:33:08Z</dcterms:created>
  <dcterms:modified xsi:type="dcterms:W3CDTF">2015-06-04T13:58:11Z</dcterms:modified>
</cp:coreProperties>
</file>