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31408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>
              <a:alpha val="8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31408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685800"/>
                </a:moveTo>
                <a:lnTo>
                  <a:pt x="12192000" y="6858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832" y="5562599"/>
            <a:ext cx="1295400" cy="1295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507" y="554558"/>
            <a:ext cx="1219301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1022" y="2041017"/>
            <a:ext cx="7185025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05458" y="6108629"/>
            <a:ext cx="4479925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09481" y="6278251"/>
            <a:ext cx="26416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linq.com/blog/sell-products-germany_2198/warehouse-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2790" y="5203316"/>
            <a:ext cx="435419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EC7C30"/>
                </a:solidFill>
                <a:latin typeface="Century Gothic"/>
                <a:cs typeface="Century Gothic"/>
              </a:rPr>
              <a:t>Agus Fatkhurohman, M.</a:t>
            </a:r>
            <a:r>
              <a:rPr sz="2400" b="1" i="1" spc="-100" dirty="0">
                <a:solidFill>
                  <a:srgbClr val="EC7C30"/>
                </a:solidFill>
                <a:latin typeface="Century Gothic"/>
                <a:cs typeface="Century Gothic"/>
              </a:rPr>
              <a:t> </a:t>
            </a:r>
            <a:r>
              <a:rPr sz="2400" b="1" i="1" spc="-5" dirty="0" err="1">
                <a:solidFill>
                  <a:srgbClr val="EC7C30"/>
                </a:solidFill>
                <a:latin typeface="Century Gothic"/>
                <a:cs typeface="Century Gothic"/>
              </a:rPr>
              <a:t>Kom</a:t>
            </a:r>
            <a:endParaRPr lang="en-US" sz="2400" b="1" i="1" spc="-5" dirty="0">
              <a:solidFill>
                <a:srgbClr val="EC7C30"/>
              </a:solidFill>
              <a:latin typeface="Century Gothic"/>
              <a:cs typeface="Century Gothic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400" b="1" i="1" spc="-5" dirty="0">
                <a:solidFill>
                  <a:srgbClr val="EC7C30"/>
                </a:solidFill>
                <a:latin typeface="Century Gothic"/>
                <a:cs typeface="Century Gothic"/>
              </a:rPr>
              <a:t>Yuli Astuti, </a:t>
            </a:r>
            <a:r>
              <a:rPr lang="en-US" sz="2400" b="1" i="1" spc="-5" dirty="0" err="1">
                <a:solidFill>
                  <a:srgbClr val="EC7C30"/>
                </a:solidFill>
                <a:latin typeface="Century Gothic"/>
                <a:cs typeface="Century Gothic"/>
              </a:rPr>
              <a:t>M.Kom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626" y="563626"/>
            <a:ext cx="3447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Pseudocode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528059" y="382524"/>
            <a:ext cx="5353812" cy="535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2754" y="4783277"/>
            <a:ext cx="39020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Calibri"/>
                <a:cs typeface="Calibri"/>
              </a:rPr>
              <a:t>https://</a:t>
            </a:r>
            <a:r>
              <a:rPr sz="1000" i="1" spc="-5" dirty="0">
                <a:latin typeface="Calibri"/>
                <a:cs typeface="Calibri"/>
                <a:hlinkClick r:id="rId3"/>
              </a:rPr>
              <a:t>www.caplinq.com/blog/sell-products-germany_2198/warehouse-1/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7547" y="473963"/>
            <a:ext cx="6664959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Memberikan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Nilai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ke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Identifier</a:t>
            </a:r>
            <a:r>
              <a:rPr sz="24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(Store)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21452" y="1088136"/>
            <a:ext cx="6677025" cy="78105"/>
            <a:chOff x="5521452" y="1088136"/>
            <a:chExt cx="6677025" cy="78105"/>
          </a:xfrm>
        </p:grpSpPr>
        <p:sp>
          <p:nvSpPr>
            <p:cNvPr id="4" name="object 4"/>
            <p:cNvSpPr/>
            <p:nvPr/>
          </p:nvSpPr>
          <p:spPr>
            <a:xfrm>
              <a:off x="5527548" y="1094232"/>
              <a:ext cx="6664959" cy="66040"/>
            </a:xfrm>
            <a:custGeom>
              <a:avLst/>
              <a:gdLst/>
              <a:ahLst/>
              <a:cxnLst/>
              <a:rect l="l" t="t" r="r" b="b"/>
              <a:pathLst>
                <a:path w="6664959" h="66040">
                  <a:moveTo>
                    <a:pt x="666445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6664452" y="65532"/>
                  </a:lnTo>
                  <a:lnTo>
                    <a:pt x="66644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7548" y="1094232"/>
              <a:ext cx="6664959" cy="66040"/>
            </a:xfrm>
            <a:custGeom>
              <a:avLst/>
              <a:gdLst/>
              <a:ahLst/>
              <a:cxnLst/>
              <a:rect l="l" t="t" r="r" b="b"/>
              <a:pathLst>
                <a:path w="6664959" h="66040">
                  <a:moveTo>
                    <a:pt x="0" y="65532"/>
                  </a:moveTo>
                  <a:lnTo>
                    <a:pt x="6664452" y="65532"/>
                  </a:lnTo>
                  <a:lnTo>
                    <a:pt x="666445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9781" y="1387221"/>
            <a:ext cx="9952990" cy="428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70534" algn="l"/>
              </a:tabLst>
            </a:pPr>
            <a:r>
              <a:rPr sz="2800" spc="-30" dirty="0">
                <a:latin typeface="Arial"/>
                <a:cs typeface="Arial"/>
              </a:rPr>
              <a:t>Tiga </a:t>
            </a:r>
            <a:r>
              <a:rPr sz="2800" spc="-5" dirty="0">
                <a:latin typeface="Arial"/>
                <a:cs typeface="Arial"/>
              </a:rPr>
              <a:t>cara untuk memberikan </a:t>
            </a:r>
            <a:r>
              <a:rPr sz="2800" dirty="0">
                <a:latin typeface="Arial"/>
                <a:cs typeface="Arial"/>
              </a:rPr>
              <a:t>nilai ke </a:t>
            </a:r>
            <a:r>
              <a:rPr sz="2800" spc="-5" dirty="0">
                <a:latin typeface="Arial"/>
                <a:cs typeface="Arial"/>
              </a:rPr>
              <a:t>dalam </a:t>
            </a:r>
            <a:r>
              <a:rPr sz="2800" dirty="0">
                <a:latin typeface="Arial"/>
                <a:cs typeface="Arial"/>
              </a:rPr>
              <a:t>variabel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88060" lvl="1" indent="-518795">
              <a:lnSpc>
                <a:spcPct val="100000"/>
              </a:lnSpc>
              <a:buFont typeface="Wingdings"/>
              <a:buChar char=""/>
              <a:tabLst>
                <a:tab pos="987425" algn="l"/>
                <a:tab pos="988694" algn="l"/>
              </a:tabLst>
            </a:pPr>
            <a:r>
              <a:rPr sz="2800" spc="-5" dirty="0">
                <a:latin typeface="Arial"/>
                <a:cs typeface="Arial"/>
              </a:rPr>
              <a:t>Memberikan </a:t>
            </a:r>
            <a:r>
              <a:rPr sz="2800" dirty="0">
                <a:latin typeface="Arial"/>
                <a:cs typeface="Arial"/>
              </a:rPr>
              <a:t>nilai </a:t>
            </a:r>
            <a:r>
              <a:rPr sz="2800" spc="-5" dirty="0">
                <a:latin typeface="Arial"/>
                <a:cs typeface="Arial"/>
              </a:rPr>
              <a:t>awal, menggunakan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“Initialize” </a:t>
            </a:r>
            <a:r>
              <a:rPr sz="2800" dirty="0">
                <a:latin typeface="Arial"/>
                <a:cs typeface="Arial"/>
              </a:rPr>
              <a:t>atau </a:t>
            </a:r>
            <a:r>
              <a:rPr sz="2800" b="1" spc="-5" dirty="0">
                <a:latin typeface="Arial"/>
                <a:cs typeface="Arial"/>
              </a:rPr>
              <a:t>“Set”</a:t>
            </a:r>
            <a:endParaRPr sz="2800">
              <a:latin typeface="Arial"/>
              <a:cs typeface="Arial"/>
            </a:endParaRPr>
          </a:p>
          <a:p>
            <a:pPr marL="469900" marR="182880" lvl="1">
              <a:lnSpc>
                <a:spcPct val="100000"/>
              </a:lnSpc>
              <a:buFont typeface="Wingdings"/>
              <a:buChar char=""/>
              <a:tabLst>
                <a:tab pos="987425" algn="l"/>
                <a:tab pos="988694" algn="l"/>
              </a:tabLst>
            </a:pPr>
            <a:r>
              <a:rPr sz="2800" spc="-5" dirty="0">
                <a:latin typeface="Arial"/>
                <a:cs typeface="Arial"/>
              </a:rPr>
              <a:t>Memberikan </a:t>
            </a:r>
            <a:r>
              <a:rPr sz="2800" dirty="0">
                <a:latin typeface="Arial"/>
                <a:cs typeface="Arial"/>
              </a:rPr>
              <a:t>nilai sebagai hasil dari suatu proses, </a:t>
            </a:r>
            <a:r>
              <a:rPr sz="2800" spc="-5" dirty="0">
                <a:latin typeface="Arial"/>
                <a:cs typeface="Arial"/>
              </a:rPr>
              <a:t>maka  digunakan </a:t>
            </a:r>
            <a:r>
              <a:rPr sz="2800" dirty="0">
                <a:latin typeface="Arial"/>
                <a:cs typeface="Arial"/>
              </a:rPr>
              <a:t>tanda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“=“</a:t>
            </a:r>
            <a:endParaRPr sz="2800">
              <a:latin typeface="Arial"/>
              <a:cs typeface="Arial"/>
            </a:endParaRPr>
          </a:p>
          <a:p>
            <a:pPr marL="988060" lvl="1" indent="-518795">
              <a:lnSpc>
                <a:spcPct val="100000"/>
              </a:lnSpc>
              <a:buFont typeface="Wingdings"/>
              <a:buChar char=""/>
              <a:tabLst>
                <a:tab pos="987425" algn="l"/>
                <a:tab pos="988694" algn="l"/>
              </a:tabLst>
            </a:pPr>
            <a:r>
              <a:rPr sz="2800" spc="-5" dirty="0">
                <a:latin typeface="Arial"/>
                <a:cs typeface="Arial"/>
              </a:rPr>
              <a:t>Untuk </a:t>
            </a:r>
            <a:r>
              <a:rPr sz="2800" dirty="0">
                <a:latin typeface="Arial"/>
                <a:cs typeface="Arial"/>
              </a:rPr>
              <a:t>menyimpan suatu </a:t>
            </a:r>
            <a:r>
              <a:rPr sz="2800" spc="-5" dirty="0">
                <a:latin typeface="Arial"/>
                <a:cs typeface="Arial"/>
              </a:rPr>
              <a:t>nilai maka </a:t>
            </a:r>
            <a:r>
              <a:rPr sz="2800" dirty="0">
                <a:latin typeface="Arial"/>
                <a:cs typeface="Arial"/>
              </a:rPr>
              <a:t>digunakan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“Save” </a:t>
            </a:r>
            <a:r>
              <a:rPr sz="2800" dirty="0">
                <a:latin typeface="Arial"/>
                <a:cs typeface="Arial"/>
              </a:rPr>
              <a:t>atau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“Store”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ts val="3320"/>
              </a:lnSpc>
              <a:buChar char="•"/>
              <a:tabLst>
                <a:tab pos="469265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  <a:p>
            <a:pPr marL="469900" marR="5179695">
              <a:lnSpc>
                <a:spcPts val="3350"/>
              </a:lnSpc>
              <a:spcBef>
                <a:spcPts val="75"/>
              </a:spcBef>
            </a:pPr>
            <a:r>
              <a:rPr sz="2800" b="1" spc="-5" dirty="0">
                <a:latin typeface="Consolas"/>
                <a:cs typeface="Consolas"/>
              </a:rPr>
              <a:t>Set </a:t>
            </a:r>
            <a:r>
              <a:rPr sz="2800" spc="-10" dirty="0">
                <a:latin typeface="Consolas"/>
                <a:cs typeface="Consolas"/>
              </a:rPr>
              <a:t>Counter </a:t>
            </a:r>
            <a:r>
              <a:rPr sz="2800" spc="-5" dirty="0">
                <a:latin typeface="Consolas"/>
                <a:cs typeface="Consolas"/>
              </a:rPr>
              <a:t>to 0  </a:t>
            </a:r>
            <a:r>
              <a:rPr sz="2800" spc="-10" dirty="0">
                <a:latin typeface="Consolas"/>
                <a:cs typeface="Consolas"/>
              </a:rPr>
              <a:t>Total </a:t>
            </a:r>
            <a:r>
              <a:rPr sz="2800" b="1" spc="-5" dirty="0">
                <a:latin typeface="Consolas"/>
                <a:cs typeface="Consolas"/>
              </a:rPr>
              <a:t>= </a:t>
            </a:r>
            <a:r>
              <a:rPr sz="2800" spc="-10" dirty="0">
                <a:latin typeface="Consolas"/>
                <a:cs typeface="Consolas"/>
              </a:rPr>
              <a:t>Harga </a:t>
            </a:r>
            <a:r>
              <a:rPr sz="2800" spc="-5" dirty="0">
                <a:latin typeface="Consolas"/>
                <a:cs typeface="Consolas"/>
              </a:rPr>
              <a:t>*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Jumlah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7547" y="473963"/>
            <a:ext cx="6664959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Memandingkan dan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Memilih</a:t>
            </a:r>
            <a:r>
              <a:rPr sz="24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(Compare)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21452" y="1088136"/>
            <a:ext cx="6677025" cy="78105"/>
            <a:chOff x="5521452" y="1088136"/>
            <a:chExt cx="6677025" cy="78105"/>
          </a:xfrm>
        </p:grpSpPr>
        <p:sp>
          <p:nvSpPr>
            <p:cNvPr id="4" name="object 4"/>
            <p:cNvSpPr/>
            <p:nvPr/>
          </p:nvSpPr>
          <p:spPr>
            <a:xfrm>
              <a:off x="5527548" y="1094232"/>
              <a:ext cx="6664959" cy="66040"/>
            </a:xfrm>
            <a:custGeom>
              <a:avLst/>
              <a:gdLst/>
              <a:ahLst/>
              <a:cxnLst/>
              <a:rect l="l" t="t" r="r" b="b"/>
              <a:pathLst>
                <a:path w="6664959" h="66040">
                  <a:moveTo>
                    <a:pt x="666445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6664452" y="65532"/>
                  </a:lnTo>
                  <a:lnTo>
                    <a:pt x="666445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7548" y="1094232"/>
              <a:ext cx="6664959" cy="66040"/>
            </a:xfrm>
            <a:custGeom>
              <a:avLst/>
              <a:gdLst/>
              <a:ahLst/>
              <a:cxnLst/>
              <a:rect l="l" t="t" r="r" b="b"/>
              <a:pathLst>
                <a:path w="6664959" h="66040">
                  <a:moveTo>
                    <a:pt x="0" y="65532"/>
                  </a:moveTo>
                  <a:lnTo>
                    <a:pt x="6664452" y="65532"/>
                  </a:lnTo>
                  <a:lnTo>
                    <a:pt x="666445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0935" y="1469517"/>
            <a:ext cx="10573385" cy="214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70534" algn="l"/>
                <a:tab pos="1446530" algn="l"/>
                <a:tab pos="2231390" algn="l"/>
                <a:tab pos="3418840" algn="l"/>
                <a:tab pos="4947285" algn="l"/>
                <a:tab pos="5810250" algn="l"/>
                <a:tab pos="6772275" algn="l"/>
                <a:tab pos="8236584" algn="l"/>
                <a:tab pos="9683115" algn="l"/>
              </a:tabLst>
            </a:pPr>
            <a:r>
              <a:rPr sz="2800" spc="-5" dirty="0">
                <a:latin typeface="Arial Narrow"/>
                <a:cs typeface="Arial Narrow"/>
              </a:rPr>
              <a:t>Salah	</a:t>
            </a:r>
            <a:r>
              <a:rPr sz="2800" spc="-10" dirty="0">
                <a:latin typeface="Arial Narrow"/>
                <a:cs typeface="Arial Narrow"/>
              </a:rPr>
              <a:t>sa</a:t>
            </a:r>
            <a:r>
              <a:rPr sz="2800" spc="5" dirty="0">
                <a:latin typeface="Arial Narrow"/>
                <a:cs typeface="Arial Narrow"/>
              </a:rPr>
              <a:t>t</a:t>
            </a:r>
            <a:r>
              <a:rPr sz="2800" spc="-5" dirty="0">
                <a:latin typeface="Arial Narrow"/>
                <a:cs typeface="Arial Narrow"/>
              </a:rPr>
              <a:t>u</a:t>
            </a:r>
            <a:r>
              <a:rPr sz="2800" dirty="0">
                <a:latin typeface="Arial Narrow"/>
                <a:cs typeface="Arial Narrow"/>
              </a:rPr>
              <a:t>	</a:t>
            </a:r>
            <a:r>
              <a:rPr sz="2800" spc="-10" dirty="0">
                <a:latin typeface="Arial Narrow"/>
                <a:cs typeface="Arial Narrow"/>
              </a:rPr>
              <a:t>op</a:t>
            </a:r>
            <a:r>
              <a:rPr sz="2800" spc="-15" dirty="0">
                <a:latin typeface="Arial Narrow"/>
                <a:cs typeface="Arial Narrow"/>
              </a:rPr>
              <a:t>e</a:t>
            </a:r>
            <a:r>
              <a:rPr sz="2800" spc="-5" dirty="0">
                <a:latin typeface="Arial Narrow"/>
                <a:cs typeface="Arial Narrow"/>
              </a:rPr>
              <a:t>ra</a:t>
            </a:r>
            <a:r>
              <a:rPr sz="2800" spc="10" dirty="0">
                <a:latin typeface="Arial Narrow"/>
                <a:cs typeface="Arial Narrow"/>
              </a:rPr>
              <a:t>s</a:t>
            </a:r>
            <a:r>
              <a:rPr sz="2800" spc="-5" dirty="0">
                <a:latin typeface="Arial Narrow"/>
                <a:cs typeface="Arial Narrow"/>
              </a:rPr>
              <a:t>i</a:t>
            </a:r>
            <a:r>
              <a:rPr sz="2800" dirty="0">
                <a:latin typeface="Arial Narrow"/>
                <a:cs typeface="Arial Narrow"/>
              </a:rPr>
              <a:t>	t</a:t>
            </a:r>
            <a:r>
              <a:rPr sz="2800" spc="-10" dirty="0">
                <a:latin typeface="Arial Narrow"/>
                <a:cs typeface="Arial Narrow"/>
              </a:rPr>
              <a:t>erpen</a:t>
            </a:r>
            <a:r>
              <a:rPr sz="2800" spc="-15" dirty="0">
                <a:latin typeface="Arial Narrow"/>
                <a:cs typeface="Arial Narrow"/>
              </a:rPr>
              <a:t>t</a:t>
            </a:r>
            <a:r>
              <a:rPr sz="2800" spc="-10" dirty="0">
                <a:latin typeface="Arial Narrow"/>
                <a:cs typeface="Arial Narrow"/>
              </a:rPr>
              <a:t>in</a:t>
            </a:r>
            <a:r>
              <a:rPr sz="2800" spc="-5" dirty="0">
                <a:latin typeface="Arial Narrow"/>
                <a:cs typeface="Arial Narrow"/>
              </a:rPr>
              <a:t>g</a:t>
            </a:r>
            <a:r>
              <a:rPr sz="2800" dirty="0">
                <a:latin typeface="Arial Narrow"/>
                <a:cs typeface="Arial Narrow"/>
              </a:rPr>
              <a:t>	</a:t>
            </a:r>
            <a:r>
              <a:rPr sz="2800" spc="-10" dirty="0">
                <a:latin typeface="Arial Narrow"/>
                <a:cs typeface="Arial Narrow"/>
              </a:rPr>
              <a:t>yan</a:t>
            </a:r>
            <a:r>
              <a:rPr sz="2800" spc="-5" dirty="0">
                <a:latin typeface="Arial Narrow"/>
                <a:cs typeface="Arial Narrow"/>
              </a:rPr>
              <a:t>g</a:t>
            </a:r>
            <a:r>
              <a:rPr sz="2800" dirty="0">
                <a:latin typeface="Arial Narrow"/>
                <a:cs typeface="Arial Narrow"/>
              </a:rPr>
              <a:t>	d</a:t>
            </a:r>
            <a:r>
              <a:rPr sz="2800" spc="-10" dirty="0">
                <a:latin typeface="Arial Narrow"/>
                <a:cs typeface="Arial Narrow"/>
              </a:rPr>
              <a:t>apa</a:t>
            </a:r>
            <a:r>
              <a:rPr sz="2800" spc="-5" dirty="0">
                <a:latin typeface="Arial Narrow"/>
                <a:cs typeface="Arial Narrow"/>
              </a:rPr>
              <a:t>t</a:t>
            </a:r>
            <a:r>
              <a:rPr sz="2800" dirty="0">
                <a:latin typeface="Arial Narrow"/>
                <a:cs typeface="Arial Narrow"/>
              </a:rPr>
              <a:t>	d</a:t>
            </a:r>
            <a:r>
              <a:rPr sz="2800" spc="-10" dirty="0">
                <a:latin typeface="Arial Narrow"/>
                <a:cs typeface="Arial Narrow"/>
              </a:rPr>
              <a:t>ilakuka</a:t>
            </a:r>
            <a:r>
              <a:rPr sz="2800" spc="-5" dirty="0">
                <a:latin typeface="Arial Narrow"/>
                <a:cs typeface="Arial Narrow"/>
              </a:rPr>
              <a:t>n</a:t>
            </a:r>
            <a:r>
              <a:rPr sz="2800" dirty="0">
                <a:latin typeface="Arial Narrow"/>
                <a:cs typeface="Arial Narrow"/>
              </a:rPr>
              <a:t>	</a:t>
            </a:r>
            <a:r>
              <a:rPr sz="2800" spc="-10" dirty="0">
                <a:latin typeface="Arial Narrow"/>
                <a:cs typeface="Arial Narrow"/>
              </a:rPr>
              <a:t>kom</a:t>
            </a:r>
            <a:r>
              <a:rPr sz="2800" dirty="0">
                <a:latin typeface="Arial Narrow"/>
                <a:cs typeface="Arial Narrow"/>
              </a:rPr>
              <a:t>p</a:t>
            </a:r>
            <a:r>
              <a:rPr sz="2800" spc="-10" dirty="0">
                <a:latin typeface="Arial Narrow"/>
                <a:cs typeface="Arial Narrow"/>
              </a:rPr>
              <a:t>ute</a:t>
            </a:r>
            <a:r>
              <a:rPr sz="2800" spc="-5" dirty="0">
                <a:latin typeface="Arial Narrow"/>
                <a:cs typeface="Arial Narrow"/>
              </a:rPr>
              <a:t>r</a:t>
            </a:r>
            <a:r>
              <a:rPr sz="2800" dirty="0">
                <a:latin typeface="Arial Narrow"/>
                <a:cs typeface="Arial Narrow"/>
              </a:rPr>
              <a:t>	</a:t>
            </a:r>
            <a:r>
              <a:rPr sz="2800" spc="-10" dirty="0">
                <a:latin typeface="Arial Narrow"/>
                <a:cs typeface="Arial Narrow"/>
              </a:rPr>
              <a:t>adal</a:t>
            </a:r>
            <a:r>
              <a:rPr sz="2800" spc="10" dirty="0">
                <a:latin typeface="Arial Narrow"/>
                <a:cs typeface="Arial Narrow"/>
              </a:rPr>
              <a:t>a</a:t>
            </a:r>
            <a:r>
              <a:rPr sz="2800" spc="-5" dirty="0">
                <a:latin typeface="Arial Narrow"/>
                <a:cs typeface="Arial Narrow"/>
              </a:rPr>
              <a:t>h  </a:t>
            </a:r>
            <a:r>
              <a:rPr sz="2800" spc="-10" dirty="0">
                <a:latin typeface="Arial Narrow"/>
                <a:cs typeface="Arial Narrow"/>
              </a:rPr>
              <a:t>membandingkan dan memilih salah satu alternatif</a:t>
            </a:r>
            <a:r>
              <a:rPr sz="2800" spc="16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solusi</a:t>
            </a:r>
            <a:endParaRPr sz="2800">
              <a:latin typeface="Arial Narrow"/>
              <a:cs typeface="Arial Narrow"/>
            </a:endParaRPr>
          </a:p>
          <a:p>
            <a:pPr marL="469900" indent="-457834">
              <a:lnSpc>
                <a:spcPts val="3354"/>
              </a:lnSpc>
              <a:buFont typeface="Arial"/>
              <a:buChar char="•"/>
              <a:tabLst>
                <a:tab pos="469265" algn="l"/>
                <a:tab pos="470534" algn="l"/>
              </a:tabLst>
            </a:pPr>
            <a:r>
              <a:rPr sz="2800" spc="-10" dirty="0">
                <a:latin typeface="Arial Narrow"/>
                <a:cs typeface="Arial Narrow"/>
              </a:rPr>
              <a:t>Keyword yang digunakan </a:t>
            </a:r>
            <a:r>
              <a:rPr sz="2800" spc="-5" dirty="0">
                <a:latin typeface="Arial Narrow"/>
                <a:cs typeface="Arial Narrow"/>
              </a:rPr>
              <a:t>: </a:t>
            </a:r>
            <a:r>
              <a:rPr sz="2800" b="1" spc="-5" dirty="0">
                <a:latin typeface="Arial Narrow"/>
                <a:cs typeface="Arial Narrow"/>
              </a:rPr>
              <a:t>“IF”, “THEN” </a:t>
            </a:r>
            <a:r>
              <a:rPr sz="2800" spc="-10" dirty="0">
                <a:latin typeface="Arial Narrow"/>
                <a:cs typeface="Arial Narrow"/>
              </a:rPr>
              <a:t>dan </a:t>
            </a:r>
            <a:r>
              <a:rPr sz="2800" b="1" spc="-10" dirty="0">
                <a:latin typeface="Arial Narrow"/>
                <a:cs typeface="Arial Narrow"/>
              </a:rPr>
              <a:t>“ELSE”, </a:t>
            </a:r>
            <a:r>
              <a:rPr sz="2800" spc="-10" dirty="0">
                <a:latin typeface="Arial Narrow"/>
                <a:cs typeface="Arial Narrow"/>
              </a:rPr>
              <a:t>dan </a:t>
            </a:r>
            <a:r>
              <a:rPr sz="2800" b="1" spc="-10" dirty="0">
                <a:latin typeface="Arial Narrow"/>
                <a:cs typeface="Arial Narrow"/>
              </a:rPr>
              <a:t>“END</a:t>
            </a:r>
            <a:r>
              <a:rPr sz="2800" b="1" spc="245" dirty="0">
                <a:latin typeface="Arial Narrow"/>
                <a:cs typeface="Arial Narrow"/>
              </a:rPr>
              <a:t> </a:t>
            </a:r>
            <a:r>
              <a:rPr sz="2800" b="1" spc="-10" dirty="0">
                <a:latin typeface="Arial Narrow"/>
                <a:cs typeface="Arial Narrow"/>
              </a:rPr>
              <a:t>IF”</a:t>
            </a:r>
            <a:endParaRPr sz="2800">
              <a:latin typeface="Arial Narrow"/>
              <a:cs typeface="Arial Narrow"/>
            </a:endParaRPr>
          </a:p>
          <a:p>
            <a:pPr marL="469900" indent="-457834">
              <a:lnSpc>
                <a:spcPts val="3310"/>
              </a:lnSpc>
              <a:buChar char="•"/>
              <a:tabLst>
                <a:tab pos="469265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320"/>
              </a:lnSpc>
            </a:pPr>
            <a:r>
              <a:rPr sz="2800" b="1" spc="-5" dirty="0">
                <a:latin typeface="Consolas"/>
                <a:cs typeface="Consolas"/>
              </a:rPr>
              <a:t>IF </a:t>
            </a:r>
            <a:r>
              <a:rPr sz="2800" spc="-5" dirty="0">
                <a:latin typeface="Consolas"/>
                <a:cs typeface="Consolas"/>
              </a:rPr>
              <a:t>Pilih = ‘1’</a:t>
            </a:r>
            <a:r>
              <a:rPr sz="2800" spc="-10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THEN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9136" y="3695633"/>
          <a:ext cx="4360545" cy="1634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Discount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=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0.1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35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harga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06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b="1" spc="-10" dirty="0">
                          <a:latin typeface="Consolas"/>
                          <a:cs typeface="Consolas"/>
                        </a:rPr>
                        <a:t>ELSE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Discount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20"/>
                        </a:lnSpc>
                      </a:pPr>
                      <a:r>
                        <a:rPr sz="2800" dirty="0">
                          <a:latin typeface="Consolas"/>
                          <a:cs typeface="Consolas"/>
                        </a:rPr>
                        <a:t>=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0.2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8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harga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31">
                <a:tc>
                  <a:txBody>
                    <a:bodyPr/>
                    <a:lstStyle/>
                    <a:p>
                      <a:pPr marL="31750">
                        <a:lnSpc>
                          <a:spcPts val="2915"/>
                        </a:lnSpc>
                      </a:pPr>
                      <a:r>
                        <a:rPr sz="2800" b="1" spc="-10" dirty="0">
                          <a:latin typeface="Consolas"/>
                          <a:cs typeface="Consolas"/>
                        </a:rPr>
                        <a:t>END</a:t>
                      </a:r>
                      <a:r>
                        <a:rPr sz="28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b="1" spc="-10" dirty="0">
                          <a:latin typeface="Consolas"/>
                          <a:cs typeface="Consolas"/>
                        </a:rPr>
                        <a:t>IF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8464" y="473963"/>
            <a:ext cx="6193790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Melakukan Pengulangan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(Looping)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92367" y="1088136"/>
            <a:ext cx="6205855" cy="78105"/>
            <a:chOff x="5992367" y="1088136"/>
            <a:chExt cx="6205855" cy="78105"/>
          </a:xfrm>
        </p:grpSpPr>
        <p:sp>
          <p:nvSpPr>
            <p:cNvPr id="4" name="object 4"/>
            <p:cNvSpPr/>
            <p:nvPr/>
          </p:nvSpPr>
          <p:spPr>
            <a:xfrm>
              <a:off x="5998463" y="1094232"/>
              <a:ext cx="6193790" cy="66040"/>
            </a:xfrm>
            <a:custGeom>
              <a:avLst/>
              <a:gdLst/>
              <a:ahLst/>
              <a:cxnLst/>
              <a:rect l="l" t="t" r="r" b="b"/>
              <a:pathLst>
                <a:path w="6193790" h="66040">
                  <a:moveTo>
                    <a:pt x="619353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6193536" y="65532"/>
                  </a:lnTo>
                  <a:lnTo>
                    <a:pt x="6193536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8463" y="1094232"/>
              <a:ext cx="6193790" cy="66040"/>
            </a:xfrm>
            <a:custGeom>
              <a:avLst/>
              <a:gdLst/>
              <a:ahLst/>
              <a:cxnLst/>
              <a:rect l="l" t="t" r="r" b="b"/>
              <a:pathLst>
                <a:path w="6193790" h="66040">
                  <a:moveTo>
                    <a:pt x="0" y="65532"/>
                  </a:moveTo>
                  <a:lnTo>
                    <a:pt x="6193536" y="65532"/>
                  </a:lnTo>
                  <a:lnTo>
                    <a:pt x="6193536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5967" y="1593926"/>
            <a:ext cx="10542270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Arial Narrow"/>
                <a:cs typeface="Arial Narrow"/>
              </a:rPr>
              <a:t>Jika ada </a:t>
            </a:r>
            <a:r>
              <a:rPr sz="2800" spc="-10" dirty="0">
                <a:latin typeface="Arial Narrow"/>
                <a:cs typeface="Arial Narrow"/>
              </a:rPr>
              <a:t>beberapa perintah </a:t>
            </a:r>
            <a:r>
              <a:rPr sz="2800" spc="-5" dirty="0">
                <a:latin typeface="Arial Narrow"/>
                <a:cs typeface="Arial Narrow"/>
              </a:rPr>
              <a:t>yang harus </a:t>
            </a:r>
            <a:r>
              <a:rPr sz="2800" spc="-10" dirty="0">
                <a:latin typeface="Arial Narrow"/>
                <a:cs typeface="Arial Narrow"/>
              </a:rPr>
              <a:t>diulang dalam sebuah algoritma maka  dapat digunakan perintah </a:t>
            </a:r>
            <a:r>
              <a:rPr sz="2800" b="1" spc="-10" dirty="0">
                <a:latin typeface="Arial Narrow"/>
                <a:cs typeface="Arial Narrow"/>
              </a:rPr>
              <a:t>“DO </a:t>
            </a:r>
            <a:r>
              <a:rPr sz="2800" b="1" spc="-5" dirty="0">
                <a:latin typeface="Arial Narrow"/>
                <a:cs typeface="Arial Narrow"/>
              </a:rPr>
              <a:t>WHILE” </a:t>
            </a:r>
            <a:r>
              <a:rPr sz="2800" spc="-10" dirty="0">
                <a:latin typeface="Arial Narrow"/>
                <a:cs typeface="Arial Narrow"/>
              </a:rPr>
              <a:t>dan </a:t>
            </a:r>
            <a:r>
              <a:rPr sz="2800" b="1" spc="-10" dirty="0">
                <a:latin typeface="Arial Narrow"/>
                <a:cs typeface="Arial Narrow"/>
              </a:rPr>
              <a:t>“END</a:t>
            </a:r>
            <a:r>
              <a:rPr sz="2800" b="1" spc="160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DO”</a:t>
            </a:r>
            <a:r>
              <a:rPr sz="2800" dirty="0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 marL="469900" indent="-457834">
              <a:lnSpc>
                <a:spcPts val="3310"/>
              </a:lnSpc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ts val="3320"/>
              </a:lnSpc>
            </a:pPr>
            <a:r>
              <a:rPr sz="2800" spc="-5" dirty="0">
                <a:latin typeface="Consolas"/>
                <a:cs typeface="Consolas"/>
              </a:rPr>
              <a:t>bilangan =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0</a:t>
            </a:r>
            <a:endParaRPr sz="2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nsolas"/>
                <a:cs typeface="Consolas"/>
              </a:rPr>
              <a:t>DO </a:t>
            </a:r>
            <a:r>
              <a:rPr sz="2800" b="1" spc="-10" dirty="0">
                <a:latin typeface="Consolas"/>
                <a:cs typeface="Consolas"/>
              </a:rPr>
              <a:t>WHILE </a:t>
            </a:r>
            <a:r>
              <a:rPr sz="2800" spc="-10" dirty="0">
                <a:latin typeface="Consolas"/>
                <a:cs typeface="Consolas"/>
              </a:rPr>
              <a:t>bilangan </a:t>
            </a:r>
            <a:r>
              <a:rPr sz="2800" spc="-5" dirty="0">
                <a:latin typeface="Consolas"/>
                <a:cs typeface="Consolas"/>
              </a:rPr>
              <a:t>&lt;</a:t>
            </a:r>
            <a:r>
              <a:rPr sz="2800" spc="2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b="1" spc="-10" dirty="0">
                <a:latin typeface="Consolas"/>
                <a:cs typeface="Consolas"/>
              </a:rPr>
              <a:t>cetak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bilangan</a:t>
            </a:r>
            <a:endParaRPr sz="2800">
              <a:latin typeface="Consolas"/>
              <a:cs typeface="Consolas"/>
            </a:endParaRPr>
          </a:p>
          <a:p>
            <a:pPr marL="469900">
              <a:lnSpc>
                <a:spcPts val="3354"/>
              </a:lnSpc>
            </a:pPr>
            <a:r>
              <a:rPr sz="2800" spc="-10" dirty="0">
                <a:latin typeface="Consolas"/>
                <a:cs typeface="Consolas"/>
              </a:rPr>
              <a:t>bilangan </a:t>
            </a:r>
            <a:r>
              <a:rPr sz="2800" b="1" spc="-5" dirty="0">
                <a:latin typeface="Consolas"/>
                <a:cs typeface="Consolas"/>
              </a:rPr>
              <a:t>= </a:t>
            </a:r>
            <a:r>
              <a:rPr sz="2800" spc="-10" dirty="0">
                <a:latin typeface="Consolas"/>
                <a:cs typeface="Consolas"/>
              </a:rPr>
              <a:t>bilangan </a:t>
            </a:r>
            <a:r>
              <a:rPr sz="2800" spc="-5" dirty="0">
                <a:latin typeface="Consolas"/>
                <a:cs typeface="Consolas"/>
              </a:rPr>
              <a:t>+</a:t>
            </a:r>
            <a:r>
              <a:rPr sz="2800" spc="3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1</a:t>
            </a:r>
            <a:endParaRPr sz="2800">
              <a:latin typeface="Consolas"/>
              <a:cs typeface="Consolas"/>
            </a:endParaRPr>
          </a:p>
          <a:p>
            <a:pPr marL="469900">
              <a:lnSpc>
                <a:spcPts val="3354"/>
              </a:lnSpc>
            </a:pPr>
            <a:r>
              <a:rPr sz="2800" b="1" spc="-5" dirty="0">
                <a:latin typeface="Consolas"/>
                <a:cs typeface="Consolas"/>
              </a:rPr>
              <a:t>END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DO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652" y="473963"/>
            <a:ext cx="202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Contoh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63556" y="1088136"/>
            <a:ext cx="2034539" cy="78105"/>
            <a:chOff x="10163556" y="1088136"/>
            <a:chExt cx="2034539" cy="78105"/>
          </a:xfrm>
        </p:grpSpPr>
        <p:sp>
          <p:nvSpPr>
            <p:cNvPr id="4" name="object 4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202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022348" y="65532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0" y="65532"/>
                  </a:moveTo>
                  <a:lnTo>
                    <a:pt x="2022348" y="65532"/>
                  </a:lnTo>
                  <a:lnTo>
                    <a:pt x="202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86588" y="1357887"/>
            <a:ext cx="4938246" cy="413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3972" y="388061"/>
            <a:ext cx="4988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 Narrow"/>
                <a:cs typeface="Arial Narrow"/>
              </a:rPr>
              <a:t>Mencetak </a:t>
            </a:r>
            <a:r>
              <a:rPr sz="3600" dirty="0">
                <a:solidFill>
                  <a:srgbClr val="000000"/>
                </a:solidFill>
                <a:latin typeface="Arial Narrow"/>
                <a:cs typeface="Arial Narrow"/>
              </a:rPr>
              <a:t>Angka 1 </a:t>
            </a:r>
            <a:r>
              <a:rPr sz="3600" spc="-5" dirty="0">
                <a:solidFill>
                  <a:srgbClr val="000000"/>
                </a:solidFill>
                <a:latin typeface="Arial Narrow"/>
                <a:cs typeface="Arial Narrow"/>
              </a:rPr>
              <a:t>sampai</a:t>
            </a:r>
            <a:r>
              <a:rPr sz="3600" spc="-23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3600" dirty="0">
                <a:solidFill>
                  <a:srgbClr val="000000"/>
                </a:solidFill>
                <a:latin typeface="Arial Narrow"/>
                <a:cs typeface="Arial Narrow"/>
              </a:rPr>
              <a:t>5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652" y="473963"/>
            <a:ext cx="202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Contoh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63556" y="1088136"/>
            <a:ext cx="2034539" cy="78105"/>
            <a:chOff x="10163556" y="1088136"/>
            <a:chExt cx="2034539" cy="78105"/>
          </a:xfrm>
        </p:grpSpPr>
        <p:sp>
          <p:nvSpPr>
            <p:cNvPr id="4" name="object 4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202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022348" y="65532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0" y="65532"/>
                  </a:moveTo>
                  <a:lnTo>
                    <a:pt x="2022348" y="65532"/>
                  </a:lnTo>
                  <a:lnTo>
                    <a:pt x="202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0214" y="538098"/>
            <a:ext cx="901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 Narrow"/>
                <a:cs typeface="Arial Narrow"/>
              </a:rPr>
              <a:t>Menampilkan </a:t>
            </a:r>
            <a:r>
              <a:rPr sz="3600" spc="-45" dirty="0">
                <a:solidFill>
                  <a:srgbClr val="000000"/>
                </a:solidFill>
                <a:latin typeface="Arial Narrow"/>
                <a:cs typeface="Arial Narrow"/>
              </a:rPr>
              <a:t>Total </a:t>
            </a:r>
            <a:r>
              <a:rPr sz="3600" spc="-5" dirty="0">
                <a:solidFill>
                  <a:srgbClr val="000000"/>
                </a:solidFill>
                <a:latin typeface="Arial Narrow"/>
                <a:cs typeface="Arial Narrow"/>
              </a:rPr>
              <a:t>Penjumlahan angka </a:t>
            </a:r>
            <a:r>
              <a:rPr sz="3600" dirty="0">
                <a:solidFill>
                  <a:srgbClr val="000000"/>
                </a:solidFill>
                <a:latin typeface="Arial Narrow"/>
                <a:cs typeface="Arial Narrow"/>
              </a:rPr>
              <a:t>1 </a:t>
            </a:r>
            <a:r>
              <a:rPr sz="3600" spc="-5" dirty="0">
                <a:solidFill>
                  <a:srgbClr val="000000"/>
                </a:solidFill>
                <a:latin typeface="Arial Narrow"/>
                <a:cs typeface="Arial Narrow"/>
              </a:rPr>
              <a:t>sampai</a:t>
            </a:r>
            <a:r>
              <a:rPr sz="3600" spc="-2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3600" dirty="0">
                <a:solidFill>
                  <a:srgbClr val="000000"/>
                </a:solidFill>
                <a:latin typeface="Arial Narrow"/>
                <a:cs typeface="Arial Narrow"/>
              </a:rPr>
              <a:t>5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9418" y="1469076"/>
            <a:ext cx="5424869" cy="3939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652" y="473963"/>
            <a:ext cx="202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Contoh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3556" y="1088136"/>
            <a:ext cx="2034539" cy="78105"/>
            <a:chOff x="10163556" y="1088136"/>
            <a:chExt cx="2034539" cy="78105"/>
          </a:xfrm>
        </p:grpSpPr>
        <p:sp>
          <p:nvSpPr>
            <p:cNvPr id="4" name="object 4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202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022348" y="65532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0" y="65532"/>
                  </a:moveTo>
                  <a:lnTo>
                    <a:pt x="2022348" y="65532"/>
                  </a:lnTo>
                  <a:lnTo>
                    <a:pt x="202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53972" y="582929"/>
            <a:ext cx="718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 Narrow"/>
                <a:cs typeface="Arial Narrow"/>
              </a:rPr>
              <a:t>Menentukan </a:t>
            </a:r>
            <a:r>
              <a:rPr sz="3600" b="1" dirty="0">
                <a:latin typeface="Arial Narrow"/>
                <a:cs typeface="Arial Narrow"/>
              </a:rPr>
              <a:t>Bilangan </a:t>
            </a:r>
            <a:r>
              <a:rPr sz="3600" b="1" spc="-5" dirty="0">
                <a:latin typeface="Arial Narrow"/>
                <a:cs typeface="Arial Narrow"/>
              </a:rPr>
              <a:t>Ganjil atau</a:t>
            </a:r>
            <a:r>
              <a:rPr sz="3600" b="1" spc="-100" dirty="0">
                <a:latin typeface="Arial Narrow"/>
                <a:cs typeface="Arial Narrow"/>
              </a:rPr>
              <a:t> </a:t>
            </a:r>
            <a:r>
              <a:rPr sz="3600" b="1" spc="-5" dirty="0">
                <a:latin typeface="Arial Narrow"/>
                <a:cs typeface="Arial Narrow"/>
              </a:rPr>
              <a:t>Genap</a:t>
            </a:r>
            <a:endParaRPr sz="36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4346" y="1544461"/>
            <a:ext cx="5752624" cy="3930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652" y="473963"/>
            <a:ext cx="202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Contoh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3556" y="1088136"/>
            <a:ext cx="2034539" cy="78105"/>
            <a:chOff x="10163556" y="1088136"/>
            <a:chExt cx="2034539" cy="78105"/>
          </a:xfrm>
        </p:grpSpPr>
        <p:sp>
          <p:nvSpPr>
            <p:cNvPr id="4" name="object 4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202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022348" y="65532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0" y="65532"/>
                  </a:moveTo>
                  <a:lnTo>
                    <a:pt x="2022348" y="65532"/>
                  </a:lnTo>
                  <a:lnTo>
                    <a:pt x="202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78685" y="1502791"/>
            <a:ext cx="911479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Narrow"/>
                <a:cs typeface="Arial Narrow"/>
              </a:rPr>
              <a:t>Buatlah algoritma dengan</a:t>
            </a:r>
            <a:r>
              <a:rPr sz="2800" spc="7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pseodocode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Narrow"/>
                <a:cs typeface="Arial Narrow"/>
              </a:rPr>
              <a:t>Hasilnya </a:t>
            </a:r>
            <a:r>
              <a:rPr sz="2800" spc="-10" dirty="0">
                <a:latin typeface="Arial Narrow"/>
                <a:cs typeface="Arial Narrow"/>
              </a:rPr>
              <a:t>akhir adalah berupa nilai huruf hasil </a:t>
            </a:r>
            <a:r>
              <a:rPr sz="2800" spc="-5" dirty="0">
                <a:latin typeface="Arial Narrow"/>
                <a:cs typeface="Arial Narrow"/>
              </a:rPr>
              <a:t>konversi </a:t>
            </a:r>
            <a:r>
              <a:rPr sz="2800" spc="-10" dirty="0">
                <a:latin typeface="Arial Narrow"/>
                <a:cs typeface="Arial Narrow"/>
              </a:rPr>
              <a:t>dengan aturan</a:t>
            </a:r>
            <a:r>
              <a:rPr sz="2800" spc="24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 Narrow"/>
              <a:cs typeface="Arial Narrow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800" spc="-10" dirty="0">
                <a:latin typeface="Arial Narrow"/>
                <a:cs typeface="Arial Narrow"/>
              </a:rPr>
              <a:t>Jika nilai_angka </a:t>
            </a:r>
            <a:r>
              <a:rPr sz="2800" spc="-5" dirty="0">
                <a:latin typeface="Arial Narrow"/>
                <a:cs typeface="Arial Narrow"/>
              </a:rPr>
              <a:t>&gt;= 80 </a:t>
            </a:r>
            <a:r>
              <a:rPr sz="2800" spc="-10" dirty="0">
                <a:latin typeface="Arial Narrow"/>
                <a:cs typeface="Arial Narrow"/>
              </a:rPr>
              <a:t>maka nilai huruf sama dengan</a:t>
            </a:r>
            <a:r>
              <a:rPr sz="2800" spc="6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A</a:t>
            </a:r>
            <a:endParaRPr sz="2800">
              <a:latin typeface="Arial Narrow"/>
              <a:cs typeface="Arial Narrow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800" spc="-10" dirty="0">
                <a:latin typeface="Arial Narrow"/>
                <a:cs typeface="Arial Narrow"/>
              </a:rPr>
              <a:t>Jika nilai_angka </a:t>
            </a:r>
            <a:r>
              <a:rPr sz="2800" spc="-5" dirty="0">
                <a:latin typeface="Arial Narrow"/>
                <a:cs typeface="Arial Narrow"/>
              </a:rPr>
              <a:t>&gt;= 70 </a:t>
            </a:r>
            <a:r>
              <a:rPr sz="2800" spc="-10" dirty="0">
                <a:latin typeface="Arial Narrow"/>
                <a:cs typeface="Arial Narrow"/>
              </a:rPr>
              <a:t>maka nilai huruf sama dengan</a:t>
            </a:r>
            <a:r>
              <a:rPr sz="2800" spc="1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B</a:t>
            </a:r>
            <a:endParaRPr sz="2800">
              <a:latin typeface="Arial Narrow"/>
              <a:cs typeface="Arial Narrow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800" spc="-10" dirty="0">
                <a:latin typeface="Arial Narrow"/>
                <a:cs typeface="Arial Narrow"/>
              </a:rPr>
              <a:t>Jika nilai_angka </a:t>
            </a:r>
            <a:r>
              <a:rPr sz="2800" spc="-5" dirty="0">
                <a:latin typeface="Arial Narrow"/>
                <a:cs typeface="Arial Narrow"/>
              </a:rPr>
              <a:t>&gt;= 60 </a:t>
            </a:r>
            <a:r>
              <a:rPr sz="2800" spc="-10" dirty="0">
                <a:latin typeface="Arial Narrow"/>
                <a:cs typeface="Arial Narrow"/>
              </a:rPr>
              <a:t>maka nilai huruf sama dengan</a:t>
            </a:r>
            <a:r>
              <a:rPr sz="2800" spc="1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C</a:t>
            </a:r>
            <a:endParaRPr sz="2800">
              <a:latin typeface="Arial Narrow"/>
              <a:cs typeface="Arial Narrow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800" spc="-10" dirty="0">
                <a:latin typeface="Arial Narrow"/>
                <a:cs typeface="Arial Narrow"/>
              </a:rPr>
              <a:t>Jika nilai_angka </a:t>
            </a:r>
            <a:r>
              <a:rPr sz="2800" spc="-5" dirty="0">
                <a:latin typeface="Arial Narrow"/>
                <a:cs typeface="Arial Narrow"/>
              </a:rPr>
              <a:t>&gt;= 50 </a:t>
            </a:r>
            <a:r>
              <a:rPr sz="2800" spc="-10" dirty="0">
                <a:latin typeface="Arial Narrow"/>
                <a:cs typeface="Arial Narrow"/>
              </a:rPr>
              <a:t>maka nilai huruf sama dengan</a:t>
            </a:r>
            <a:r>
              <a:rPr sz="2800" spc="19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D</a:t>
            </a:r>
            <a:endParaRPr sz="2800">
              <a:latin typeface="Arial Narrow"/>
              <a:cs typeface="Arial Narrow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800" spc="-10" dirty="0">
                <a:latin typeface="Arial Narrow"/>
                <a:cs typeface="Arial Narrow"/>
              </a:rPr>
              <a:t>Jika nilai_angka </a:t>
            </a:r>
            <a:r>
              <a:rPr sz="2800" spc="-5" dirty="0">
                <a:latin typeface="Arial Narrow"/>
                <a:cs typeface="Arial Narrow"/>
              </a:rPr>
              <a:t>&lt; 50 </a:t>
            </a:r>
            <a:r>
              <a:rPr sz="2800" spc="-10" dirty="0">
                <a:latin typeface="Arial Narrow"/>
                <a:cs typeface="Arial Narrow"/>
              </a:rPr>
              <a:t>maka nilai huruf sama dengan</a:t>
            </a:r>
            <a:r>
              <a:rPr sz="2800" spc="14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7373" y="1555241"/>
            <a:ext cx="6779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READ</a:t>
            </a:r>
            <a:r>
              <a:rPr sz="2400" spc="-10" dirty="0">
                <a:latin typeface="Courier New"/>
                <a:cs typeface="Courier New"/>
              </a:rPr>
              <a:t> (nilai)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IF </a:t>
            </a:r>
            <a:r>
              <a:rPr sz="2400" spc="-10" dirty="0">
                <a:latin typeface="Courier New"/>
                <a:cs typeface="Courier New"/>
              </a:rPr>
              <a:t>nilai&gt;=80 THEN </a:t>
            </a:r>
            <a:r>
              <a:rPr sz="2400" spc="-5" dirty="0">
                <a:latin typeface="Courier New"/>
                <a:cs typeface="Courier New"/>
              </a:rPr>
              <a:t>WRITE (“Nilai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A”)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8323" y="2350764"/>
          <a:ext cx="8095615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552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nilai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&gt;=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70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THEN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WRITE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(“Nilai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B”)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nilai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&gt;=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60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THEN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WRITE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(“Nilai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C”)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2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nilai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&gt;=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50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THEN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WRITE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(“Nilai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D”)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57373" y="3383991"/>
            <a:ext cx="4043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ELSE </a:t>
            </a:r>
            <a:r>
              <a:rPr sz="2400" spc="-10" dirty="0">
                <a:latin typeface="Courier New"/>
                <a:cs typeface="Courier New"/>
              </a:rPr>
              <a:t>WRITE (“Nilai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E”)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ENDIF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652" y="473963"/>
            <a:ext cx="202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Contoh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63556" y="1088136"/>
            <a:ext cx="2034539" cy="78105"/>
            <a:chOff x="10163556" y="1088136"/>
            <a:chExt cx="2034539" cy="78105"/>
          </a:xfrm>
        </p:grpSpPr>
        <p:sp>
          <p:nvSpPr>
            <p:cNvPr id="4" name="object 4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202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022348" y="65532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0" y="65532"/>
                  </a:moveTo>
                  <a:lnTo>
                    <a:pt x="2022348" y="65532"/>
                  </a:lnTo>
                  <a:lnTo>
                    <a:pt x="202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3823" y="1612773"/>
            <a:ext cx="8804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00"/>
                </a:solidFill>
                <a:latin typeface="Arial Narrow"/>
                <a:cs typeface="Arial Narrow"/>
              </a:rPr>
              <a:t>Tulislah </a:t>
            </a:r>
            <a:r>
              <a:rPr sz="2800" spc="-10" dirty="0">
                <a:solidFill>
                  <a:srgbClr val="000000"/>
                </a:solidFill>
                <a:latin typeface="Arial Narrow"/>
                <a:cs typeface="Arial Narrow"/>
              </a:rPr>
              <a:t>algoritma </a:t>
            </a:r>
            <a:r>
              <a:rPr sz="2800" spc="-5" dirty="0">
                <a:solidFill>
                  <a:srgbClr val="000000"/>
                </a:solidFill>
                <a:latin typeface="Arial Narrow"/>
                <a:cs typeface="Arial Narrow"/>
              </a:rPr>
              <a:t>(pseudocode) mencari rata-rata 2</a:t>
            </a:r>
            <a:r>
              <a:rPr sz="2800" spc="2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Arial Narrow"/>
                <a:cs typeface="Arial Narrow"/>
              </a:rPr>
              <a:t>bilangan??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3823" y="2432685"/>
            <a:ext cx="23660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89050" algn="l"/>
              </a:tabLst>
            </a:pPr>
            <a:r>
              <a:rPr sz="2800" spc="-10" dirty="0">
                <a:latin typeface="Courier New"/>
                <a:cs typeface="Courier New"/>
              </a:rPr>
              <a:t>input(x,y)  </a:t>
            </a:r>
            <a:r>
              <a:rPr sz="2800" spc="-5" dirty="0">
                <a:latin typeface="Courier New"/>
                <a:cs typeface="Courier New"/>
              </a:rPr>
              <a:t>z	x +</a:t>
            </a:r>
            <a:r>
              <a:rPr sz="2800" spc="-11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y  </a:t>
            </a:r>
            <a:r>
              <a:rPr sz="2800" spc="-10" dirty="0">
                <a:latin typeface="Courier New"/>
                <a:cs typeface="Courier New"/>
              </a:rPr>
              <a:t>rerata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0519" y="3286505"/>
            <a:ext cx="663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ourier New"/>
                <a:cs typeface="Courier New"/>
              </a:rPr>
              <a:t>z</a:t>
            </a:r>
            <a:r>
              <a:rPr sz="2800" spc="-10" dirty="0">
                <a:latin typeface="Courier New"/>
                <a:cs typeface="Courier New"/>
              </a:rPr>
              <a:t>/2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3823" y="3713226"/>
            <a:ext cx="30054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outp</a:t>
            </a:r>
            <a:r>
              <a:rPr sz="2800" spc="-20" dirty="0">
                <a:latin typeface="Courier New"/>
                <a:cs typeface="Courier New"/>
              </a:rPr>
              <a:t>u</a:t>
            </a:r>
            <a:r>
              <a:rPr sz="2800" spc="-10" dirty="0">
                <a:latin typeface="Courier New"/>
                <a:cs typeface="Courier New"/>
              </a:rPr>
              <a:t>t</a:t>
            </a:r>
            <a:r>
              <a:rPr sz="2800" spc="-15" dirty="0"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rera</a:t>
            </a:r>
            <a:r>
              <a:rPr sz="2800" spc="-20" dirty="0"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a)  end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7420" y="310286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14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144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4052" y="356006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14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144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652" y="473963"/>
            <a:ext cx="202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735"/>
              </a:spcBef>
            </a:pPr>
            <a:r>
              <a:rPr dirty="0"/>
              <a:t>Contoh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3556" y="1088136"/>
            <a:ext cx="2034539" cy="78105"/>
            <a:chOff x="10163556" y="1088136"/>
            <a:chExt cx="2034539" cy="78105"/>
          </a:xfrm>
        </p:grpSpPr>
        <p:sp>
          <p:nvSpPr>
            <p:cNvPr id="4" name="object 4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202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022348" y="65532"/>
                  </a:lnTo>
                  <a:lnTo>
                    <a:pt x="202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9652" y="1094232"/>
              <a:ext cx="2022475" cy="66040"/>
            </a:xfrm>
            <a:custGeom>
              <a:avLst/>
              <a:gdLst/>
              <a:ahLst/>
              <a:cxnLst/>
              <a:rect l="l" t="t" r="r" b="b"/>
              <a:pathLst>
                <a:path w="2022475" h="66040">
                  <a:moveTo>
                    <a:pt x="0" y="65532"/>
                  </a:moveTo>
                  <a:lnTo>
                    <a:pt x="2022348" y="65532"/>
                  </a:lnTo>
                  <a:lnTo>
                    <a:pt x="202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9177" y="1587754"/>
            <a:ext cx="10535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Arial Narrow"/>
                <a:cs typeface="Arial Narrow"/>
              </a:rPr>
              <a:t>Tulislah </a:t>
            </a:r>
            <a:r>
              <a:rPr sz="2800" b="1" spc="-5" dirty="0">
                <a:latin typeface="Arial Narrow"/>
                <a:cs typeface="Arial Narrow"/>
              </a:rPr>
              <a:t>algoritma(pseudocode) untuk mencari </a:t>
            </a:r>
            <a:r>
              <a:rPr sz="2800" b="1" spc="-10" dirty="0">
                <a:latin typeface="Arial Narrow"/>
                <a:cs typeface="Arial Narrow"/>
              </a:rPr>
              <a:t>luas </a:t>
            </a:r>
            <a:r>
              <a:rPr sz="2800" b="1" spc="-5" dirty="0">
                <a:latin typeface="Arial Narrow"/>
                <a:cs typeface="Arial Narrow"/>
              </a:rPr>
              <a:t>dan </a:t>
            </a:r>
            <a:r>
              <a:rPr sz="2800" b="1" spc="-10" dirty="0">
                <a:latin typeface="Arial Narrow"/>
                <a:cs typeface="Arial Narrow"/>
              </a:rPr>
              <a:t>keliling suatu</a:t>
            </a:r>
            <a:r>
              <a:rPr sz="2800" b="1" spc="80" dirty="0">
                <a:latin typeface="Arial Narrow"/>
                <a:cs typeface="Arial Narrow"/>
              </a:rPr>
              <a:t> </a:t>
            </a:r>
            <a:r>
              <a:rPr sz="2800" b="1" spc="-5" dirty="0">
                <a:latin typeface="Arial Narrow"/>
                <a:cs typeface="Arial Narrow"/>
              </a:rPr>
              <a:t>bola?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177" y="2777693"/>
            <a:ext cx="14871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input</a:t>
            </a:r>
            <a:r>
              <a:rPr sz="2400" spc="-10" dirty="0">
                <a:latin typeface="Courier New"/>
                <a:cs typeface="Courier New"/>
              </a:rPr>
              <a:t>(</a:t>
            </a:r>
            <a:r>
              <a:rPr sz="2400" spc="-1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 marR="73469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phi  kel  luas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7720" y="3144139"/>
            <a:ext cx="16687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3.14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4*p</a:t>
            </a:r>
            <a:r>
              <a:rPr sz="2400" spc="-15" dirty="0">
                <a:latin typeface="Courier New"/>
                <a:cs typeface="Courier New"/>
              </a:rPr>
              <a:t>hi</a:t>
            </a:r>
            <a:r>
              <a:rPr sz="2400" spc="-5" dirty="0">
                <a:latin typeface="Courier New"/>
                <a:cs typeface="Courier New"/>
              </a:rPr>
              <a:t>*R^2  </a:t>
            </a:r>
            <a:r>
              <a:rPr sz="2400" spc="-10" dirty="0">
                <a:latin typeface="Courier New"/>
                <a:cs typeface="Courier New"/>
              </a:rPr>
              <a:t>kel*R/3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177" y="4241114"/>
            <a:ext cx="2947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output(kel,luas)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2327" y="3355847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14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144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62327" y="371246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14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14400" h="76200">
                <a:moveTo>
                  <a:pt x="914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2327" y="4087367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91440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914400" h="76200">
                <a:moveTo>
                  <a:pt x="9144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914400" y="44449"/>
                </a:lnTo>
                <a:lnTo>
                  <a:pt x="9144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7316" y="341375"/>
            <a:ext cx="242506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spc="-5" dirty="0"/>
              <a:t>Definisi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61219" y="955547"/>
            <a:ext cx="2437130" cy="78105"/>
            <a:chOff x="9761219" y="955547"/>
            <a:chExt cx="2437130" cy="78105"/>
          </a:xfrm>
        </p:grpSpPr>
        <p:sp>
          <p:nvSpPr>
            <p:cNvPr id="4" name="object 4"/>
            <p:cNvSpPr/>
            <p:nvPr/>
          </p:nvSpPr>
          <p:spPr>
            <a:xfrm>
              <a:off x="9767315" y="961643"/>
              <a:ext cx="2425065" cy="66040"/>
            </a:xfrm>
            <a:custGeom>
              <a:avLst/>
              <a:gdLst/>
              <a:ahLst/>
              <a:cxnLst/>
              <a:rect l="l" t="t" r="r" b="b"/>
              <a:pathLst>
                <a:path w="2425065" h="66040">
                  <a:moveTo>
                    <a:pt x="2424683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424683" y="65532"/>
                  </a:lnTo>
                  <a:lnTo>
                    <a:pt x="2424683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67315" y="961643"/>
              <a:ext cx="2425065" cy="66040"/>
            </a:xfrm>
            <a:custGeom>
              <a:avLst/>
              <a:gdLst/>
              <a:ahLst/>
              <a:cxnLst/>
              <a:rect l="l" t="t" r="r" b="b"/>
              <a:pathLst>
                <a:path w="2425065" h="66040">
                  <a:moveTo>
                    <a:pt x="0" y="65532"/>
                  </a:moveTo>
                  <a:lnTo>
                    <a:pt x="2424683" y="65532"/>
                  </a:lnTo>
                  <a:lnTo>
                    <a:pt x="2424683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095" y="5562599"/>
            <a:ext cx="12204700" cy="1295400"/>
            <a:chOff x="-6095" y="5562599"/>
            <a:chExt cx="12204700" cy="1295400"/>
          </a:xfrm>
        </p:grpSpPr>
        <p:sp>
          <p:nvSpPr>
            <p:cNvPr id="7" name="object 7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12192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000" y="685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>
                <a:alpha val="8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0" y="685800"/>
                  </a:moveTo>
                  <a:lnTo>
                    <a:pt x="12192000" y="6858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2" y="5562599"/>
              <a:ext cx="1295400" cy="1295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4975" y="1473834"/>
            <a:ext cx="10275570" cy="3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latin typeface="Arial Narrow"/>
                <a:cs typeface="Arial Narrow"/>
              </a:rPr>
              <a:t>Cara </a:t>
            </a:r>
            <a:r>
              <a:rPr sz="3200" spc="-5" dirty="0">
                <a:latin typeface="Arial Narrow"/>
                <a:cs typeface="Arial Narrow"/>
              </a:rPr>
              <a:t>penyajian algoritma dalam bentuk </a:t>
            </a:r>
            <a:r>
              <a:rPr sz="3200" i="1" dirty="0">
                <a:latin typeface="Arial Narrow"/>
                <a:cs typeface="Arial Narrow"/>
              </a:rPr>
              <a:t>high-level</a:t>
            </a:r>
            <a:r>
              <a:rPr sz="3200" i="1" spc="-5" dirty="0">
                <a:latin typeface="Arial Narrow"/>
                <a:cs typeface="Arial Narrow"/>
              </a:rPr>
              <a:t> language</a:t>
            </a:r>
            <a:endParaRPr sz="3200">
              <a:latin typeface="Arial Narrow"/>
              <a:cs typeface="Arial Narrow"/>
            </a:endParaRPr>
          </a:p>
          <a:p>
            <a:pPr marL="299085" marR="7620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9720" algn="l"/>
              </a:tabLst>
            </a:pPr>
            <a:r>
              <a:rPr sz="3200" spc="-5" dirty="0">
                <a:latin typeface="Arial Narrow"/>
                <a:cs typeface="Arial Narrow"/>
              </a:rPr>
              <a:t>Mirip dengan kode pemrograman sesungguhnya, tetapi tidak lebih  detail dibandingkan </a:t>
            </a:r>
            <a:r>
              <a:rPr sz="3200" dirty="0">
                <a:latin typeface="Arial Narrow"/>
                <a:cs typeface="Arial Narrow"/>
              </a:rPr>
              <a:t>kode Bahasa</a:t>
            </a:r>
            <a:r>
              <a:rPr sz="3200" spc="-35" dirty="0">
                <a:latin typeface="Arial Narrow"/>
                <a:cs typeface="Arial Narrow"/>
              </a:rPr>
              <a:t> </a:t>
            </a:r>
            <a:r>
              <a:rPr sz="3200" spc="-5" dirty="0">
                <a:latin typeface="Arial Narrow"/>
                <a:cs typeface="Arial Narrow"/>
              </a:rPr>
              <a:t>pemrograman</a:t>
            </a:r>
            <a:endParaRPr sz="3200">
              <a:latin typeface="Arial Narrow"/>
              <a:cs typeface="Arial Narrow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720" algn="l"/>
                <a:tab pos="2341880" algn="l"/>
                <a:tab pos="3601720" algn="l"/>
                <a:tab pos="6551295" algn="l"/>
                <a:tab pos="8369934" algn="l"/>
                <a:tab pos="9538970" algn="l"/>
              </a:tabLst>
            </a:pPr>
            <a:r>
              <a:rPr sz="3200" dirty="0">
                <a:latin typeface="Arial Narrow"/>
                <a:cs typeface="Arial Narrow"/>
              </a:rPr>
              <a:t>Dig</a:t>
            </a:r>
            <a:r>
              <a:rPr sz="3200" spc="5" dirty="0">
                <a:latin typeface="Arial Narrow"/>
                <a:cs typeface="Arial Narrow"/>
              </a:rPr>
              <a:t>u</a:t>
            </a:r>
            <a:r>
              <a:rPr sz="3200" spc="-5" dirty="0">
                <a:latin typeface="Arial Narrow"/>
                <a:cs typeface="Arial Narrow"/>
              </a:rPr>
              <a:t>na</a:t>
            </a:r>
            <a:r>
              <a:rPr sz="3200" spc="5" dirty="0">
                <a:latin typeface="Arial Narrow"/>
                <a:cs typeface="Arial Narrow"/>
              </a:rPr>
              <a:t>k</a:t>
            </a:r>
            <a:r>
              <a:rPr sz="3200" spc="-5" dirty="0">
                <a:latin typeface="Arial Narrow"/>
                <a:cs typeface="Arial Narrow"/>
              </a:rPr>
              <a:t>a</a:t>
            </a:r>
            <a:r>
              <a:rPr sz="3200" dirty="0">
                <a:latin typeface="Arial Narrow"/>
                <a:cs typeface="Arial Narrow"/>
              </a:rPr>
              <a:t>n	</a:t>
            </a:r>
            <a:r>
              <a:rPr sz="3200" spc="-5" dirty="0">
                <a:latin typeface="Arial Narrow"/>
                <a:cs typeface="Arial Narrow"/>
              </a:rPr>
              <a:t>untu</a:t>
            </a:r>
            <a:r>
              <a:rPr sz="3200" dirty="0">
                <a:latin typeface="Arial Narrow"/>
                <a:cs typeface="Arial Narrow"/>
              </a:rPr>
              <a:t>k	</a:t>
            </a:r>
            <a:r>
              <a:rPr sz="3200" spc="-5" dirty="0">
                <a:latin typeface="Arial Narrow"/>
                <a:cs typeface="Arial Narrow"/>
              </a:rPr>
              <a:t>menggambark</a:t>
            </a:r>
            <a:r>
              <a:rPr sz="3200" spc="5" dirty="0">
                <a:latin typeface="Arial Narrow"/>
                <a:cs typeface="Arial Narrow"/>
              </a:rPr>
              <a:t>a</a:t>
            </a:r>
            <a:r>
              <a:rPr sz="3200" dirty="0">
                <a:latin typeface="Arial Narrow"/>
                <a:cs typeface="Arial Narrow"/>
              </a:rPr>
              <a:t>n	</a:t>
            </a:r>
            <a:r>
              <a:rPr sz="3200" spc="-5" dirty="0">
                <a:latin typeface="Arial Narrow"/>
                <a:cs typeface="Arial Narrow"/>
              </a:rPr>
              <a:t>al</a:t>
            </a:r>
            <a:r>
              <a:rPr sz="3200" spc="5" dirty="0">
                <a:latin typeface="Arial Narrow"/>
                <a:cs typeface="Arial Narrow"/>
              </a:rPr>
              <a:t>g</a:t>
            </a:r>
            <a:r>
              <a:rPr sz="3200" spc="-5" dirty="0">
                <a:latin typeface="Arial Narrow"/>
                <a:cs typeface="Arial Narrow"/>
              </a:rPr>
              <a:t>oritm</a:t>
            </a:r>
            <a:r>
              <a:rPr sz="3200" dirty="0">
                <a:latin typeface="Arial Narrow"/>
                <a:cs typeface="Arial Narrow"/>
              </a:rPr>
              <a:t>a	</a:t>
            </a:r>
            <a:r>
              <a:rPr sz="3200" spc="-5" dirty="0">
                <a:latin typeface="Arial Narrow"/>
                <a:cs typeface="Arial Narrow"/>
              </a:rPr>
              <a:t>yan</a:t>
            </a:r>
            <a:r>
              <a:rPr sz="3200" dirty="0">
                <a:latin typeface="Arial Narrow"/>
                <a:cs typeface="Arial Narrow"/>
              </a:rPr>
              <a:t>g	</a:t>
            </a:r>
            <a:r>
              <a:rPr sz="3200" spc="-5" dirty="0">
                <a:latin typeface="Arial Narrow"/>
                <a:cs typeface="Arial Narrow"/>
              </a:rPr>
              <a:t>akan  dikomunikasikan kepada</a:t>
            </a:r>
            <a:r>
              <a:rPr sz="3200" spc="-30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programmer</a:t>
            </a:r>
            <a:endParaRPr sz="3200">
              <a:latin typeface="Arial Narrow"/>
              <a:cs typeface="Arial Narrow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  <a:tab pos="1466215" algn="l"/>
                <a:tab pos="2633980" algn="l"/>
                <a:tab pos="3614420" algn="l"/>
                <a:tab pos="5595620" algn="l"/>
                <a:tab pos="7225030" algn="l"/>
                <a:tab pos="8410575" algn="l"/>
                <a:tab pos="9409430" algn="l"/>
              </a:tabLst>
            </a:pPr>
            <a:r>
              <a:rPr sz="3200" dirty="0">
                <a:latin typeface="Arial Narrow"/>
                <a:cs typeface="Arial Narrow"/>
              </a:rPr>
              <a:t>Pil</a:t>
            </a:r>
            <a:r>
              <a:rPr sz="3200" spc="10" dirty="0">
                <a:latin typeface="Arial Narrow"/>
                <a:cs typeface="Arial Narrow"/>
              </a:rPr>
              <a:t>i</a:t>
            </a:r>
            <a:r>
              <a:rPr sz="3200" spc="-5" dirty="0">
                <a:latin typeface="Arial Narrow"/>
                <a:cs typeface="Arial Narrow"/>
              </a:rPr>
              <a:t>ha</a:t>
            </a:r>
            <a:r>
              <a:rPr sz="3200" dirty="0">
                <a:latin typeface="Arial Narrow"/>
                <a:cs typeface="Arial Narrow"/>
              </a:rPr>
              <a:t>n	</a:t>
            </a:r>
            <a:r>
              <a:rPr sz="3200" spc="-5" dirty="0">
                <a:latin typeface="Arial Narrow"/>
                <a:cs typeface="Arial Narrow"/>
              </a:rPr>
              <a:t>terbai</a:t>
            </a:r>
            <a:r>
              <a:rPr sz="3200" dirty="0">
                <a:latin typeface="Arial Narrow"/>
                <a:cs typeface="Arial Narrow"/>
              </a:rPr>
              <a:t>k	</a:t>
            </a:r>
            <a:r>
              <a:rPr sz="3200" spc="-5" dirty="0">
                <a:latin typeface="Arial Narrow"/>
                <a:cs typeface="Arial Narrow"/>
              </a:rPr>
              <a:t>unt</a:t>
            </a:r>
            <a:r>
              <a:rPr sz="3200" spc="-15" dirty="0">
                <a:latin typeface="Arial Narrow"/>
                <a:cs typeface="Arial Narrow"/>
              </a:rPr>
              <a:t>u</a:t>
            </a:r>
            <a:r>
              <a:rPr sz="3200" dirty="0">
                <a:latin typeface="Arial Narrow"/>
                <a:cs typeface="Arial Narrow"/>
              </a:rPr>
              <a:t>k	</a:t>
            </a:r>
            <a:r>
              <a:rPr sz="3200" spc="-5" dirty="0">
                <a:latin typeface="Arial Narrow"/>
                <a:cs typeface="Arial Narrow"/>
              </a:rPr>
              <a:t>me</a:t>
            </a:r>
            <a:r>
              <a:rPr sz="3200" spc="-10" dirty="0">
                <a:latin typeface="Arial Narrow"/>
                <a:cs typeface="Arial Narrow"/>
              </a:rPr>
              <a:t>n</a:t>
            </a:r>
            <a:r>
              <a:rPr sz="3200" spc="-5" dirty="0">
                <a:latin typeface="Arial Narrow"/>
                <a:cs typeface="Arial Narrow"/>
              </a:rPr>
              <a:t>yatak</a:t>
            </a:r>
            <a:r>
              <a:rPr sz="3200" spc="5" dirty="0">
                <a:latin typeface="Arial Narrow"/>
                <a:cs typeface="Arial Narrow"/>
              </a:rPr>
              <a:t>a</a:t>
            </a:r>
            <a:r>
              <a:rPr sz="3200" dirty="0">
                <a:latin typeface="Arial Narrow"/>
                <a:cs typeface="Arial Narrow"/>
              </a:rPr>
              <a:t>n	</a:t>
            </a:r>
            <a:r>
              <a:rPr sz="3200" spc="-5" dirty="0">
                <a:latin typeface="Arial Narrow"/>
                <a:cs typeface="Arial Narrow"/>
              </a:rPr>
              <a:t>al</a:t>
            </a:r>
            <a:r>
              <a:rPr sz="3200" spc="5" dirty="0">
                <a:latin typeface="Arial Narrow"/>
                <a:cs typeface="Arial Narrow"/>
              </a:rPr>
              <a:t>g</a:t>
            </a:r>
            <a:r>
              <a:rPr sz="3200" spc="-5" dirty="0">
                <a:latin typeface="Arial Narrow"/>
                <a:cs typeface="Arial Narrow"/>
              </a:rPr>
              <a:t>oritm</a:t>
            </a:r>
            <a:r>
              <a:rPr sz="3200" dirty="0">
                <a:latin typeface="Arial Narrow"/>
                <a:cs typeface="Arial Narrow"/>
              </a:rPr>
              <a:t>a,	</a:t>
            </a:r>
            <a:r>
              <a:rPr sz="3200" spc="-5" dirty="0">
                <a:latin typeface="Arial Narrow"/>
                <a:cs typeface="Arial Narrow"/>
              </a:rPr>
              <a:t>karen</a:t>
            </a:r>
            <a:r>
              <a:rPr sz="3200" dirty="0">
                <a:latin typeface="Arial Narrow"/>
                <a:cs typeface="Arial Narrow"/>
              </a:rPr>
              <a:t>a	</a:t>
            </a:r>
            <a:r>
              <a:rPr sz="3200" spc="-5" dirty="0">
                <a:latin typeface="Arial Narrow"/>
                <a:cs typeface="Arial Narrow"/>
              </a:rPr>
              <a:t>dapa</a:t>
            </a:r>
            <a:r>
              <a:rPr sz="3200" dirty="0">
                <a:latin typeface="Arial Narrow"/>
                <a:cs typeface="Arial Narrow"/>
              </a:rPr>
              <a:t>t	</a:t>
            </a:r>
            <a:r>
              <a:rPr sz="3200" spc="-5" dirty="0">
                <a:latin typeface="Arial Narrow"/>
                <a:cs typeface="Arial Narrow"/>
              </a:rPr>
              <a:t>dit</a:t>
            </a:r>
            <a:r>
              <a:rPr sz="3200" spc="5" dirty="0">
                <a:latin typeface="Arial Narrow"/>
                <a:cs typeface="Arial Narrow"/>
              </a:rPr>
              <a:t>u</a:t>
            </a:r>
            <a:r>
              <a:rPr sz="3200" spc="-5" dirty="0">
                <a:latin typeface="Arial Narrow"/>
                <a:cs typeface="Arial Narrow"/>
              </a:rPr>
              <a:t>l</a:t>
            </a:r>
            <a:r>
              <a:rPr sz="3200" spc="-15" dirty="0">
                <a:latin typeface="Arial Narrow"/>
                <a:cs typeface="Arial Narrow"/>
              </a:rPr>
              <a:t>i</a:t>
            </a:r>
            <a:r>
              <a:rPr sz="3200" dirty="0">
                <a:latin typeface="Arial Narrow"/>
                <a:cs typeface="Arial Narrow"/>
              </a:rPr>
              <a:t>s  secara </a:t>
            </a:r>
            <a:r>
              <a:rPr sz="3200" spc="-15" dirty="0">
                <a:latin typeface="Arial Narrow"/>
                <a:cs typeface="Arial Narrow"/>
              </a:rPr>
              <a:t>terstruktur, </a:t>
            </a:r>
            <a:r>
              <a:rPr sz="3200" dirty="0">
                <a:latin typeface="Arial Narrow"/>
                <a:cs typeface="Arial Narrow"/>
              </a:rPr>
              <a:t>rinci dan</a:t>
            </a:r>
            <a:r>
              <a:rPr sz="3200" spc="-80" dirty="0">
                <a:latin typeface="Arial Narrow"/>
                <a:cs typeface="Arial Narrow"/>
              </a:rPr>
              <a:t> </a:t>
            </a:r>
            <a:r>
              <a:rPr sz="3200" dirty="0">
                <a:latin typeface="Arial Narrow"/>
                <a:cs typeface="Arial Narrow"/>
              </a:rPr>
              <a:t>jelas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526" y="2640583"/>
            <a:ext cx="4925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00"/>
                </a:solidFill>
                <a:latin typeface="Arial Narrow"/>
                <a:cs typeface="Arial Narrow"/>
              </a:rPr>
              <a:t>Sekian dan </a:t>
            </a:r>
            <a:r>
              <a:rPr sz="4000" spc="-50" dirty="0">
                <a:solidFill>
                  <a:srgbClr val="000000"/>
                </a:solidFill>
                <a:latin typeface="Arial Narrow"/>
                <a:cs typeface="Arial Narrow"/>
              </a:rPr>
              <a:t>Terima</a:t>
            </a:r>
            <a:r>
              <a:rPr sz="4000" spc="-5" dirty="0">
                <a:solidFill>
                  <a:srgbClr val="000000"/>
                </a:solidFill>
                <a:latin typeface="Arial Narrow"/>
                <a:cs typeface="Arial Narrow"/>
              </a:rPr>
              <a:t> Kasih</a:t>
            </a:r>
            <a:endParaRPr sz="40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7716" y="341375"/>
            <a:ext cx="303466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Pseudocode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51619" y="955547"/>
            <a:ext cx="3046730" cy="78105"/>
            <a:chOff x="9151619" y="955547"/>
            <a:chExt cx="3046730" cy="78105"/>
          </a:xfrm>
        </p:grpSpPr>
        <p:sp>
          <p:nvSpPr>
            <p:cNvPr id="4" name="object 4"/>
            <p:cNvSpPr/>
            <p:nvPr/>
          </p:nvSpPr>
          <p:spPr>
            <a:xfrm>
              <a:off x="9157715" y="961643"/>
              <a:ext cx="3034665" cy="66040"/>
            </a:xfrm>
            <a:custGeom>
              <a:avLst/>
              <a:gdLst/>
              <a:ahLst/>
              <a:cxnLst/>
              <a:rect l="l" t="t" r="r" b="b"/>
              <a:pathLst>
                <a:path w="3034665" h="66040">
                  <a:moveTo>
                    <a:pt x="3034283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034283" y="65532"/>
                  </a:lnTo>
                  <a:lnTo>
                    <a:pt x="3034283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7715" y="961643"/>
              <a:ext cx="3034665" cy="66040"/>
            </a:xfrm>
            <a:custGeom>
              <a:avLst/>
              <a:gdLst/>
              <a:ahLst/>
              <a:cxnLst/>
              <a:rect l="l" t="t" r="r" b="b"/>
              <a:pathLst>
                <a:path w="3034665" h="66040">
                  <a:moveTo>
                    <a:pt x="0" y="65532"/>
                  </a:moveTo>
                  <a:lnTo>
                    <a:pt x="3034283" y="65532"/>
                  </a:lnTo>
                  <a:lnTo>
                    <a:pt x="3034283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095" y="5562599"/>
            <a:ext cx="12204700" cy="1295400"/>
            <a:chOff x="-6095" y="5562599"/>
            <a:chExt cx="12204700" cy="1295400"/>
          </a:xfrm>
        </p:grpSpPr>
        <p:sp>
          <p:nvSpPr>
            <p:cNvPr id="7" name="object 7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12192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000" y="685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>
                <a:alpha val="8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931408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0" y="685800"/>
                  </a:moveTo>
                  <a:lnTo>
                    <a:pt x="12192000" y="6858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2" y="5562599"/>
              <a:ext cx="1295400" cy="1295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11910" y="1797811"/>
            <a:ext cx="976439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sz="2800" b="1" spc="-5" dirty="0">
                <a:latin typeface="Arial Narrow"/>
                <a:cs typeface="Arial Narrow"/>
              </a:rPr>
              <a:t>Pseudocode </a:t>
            </a:r>
            <a:r>
              <a:rPr sz="2800" spc="-10" dirty="0">
                <a:latin typeface="Arial Narrow"/>
                <a:cs typeface="Arial Narrow"/>
              </a:rPr>
              <a:t>adalah metode penulisan </a:t>
            </a:r>
            <a:r>
              <a:rPr sz="2800" spc="-5" dirty="0">
                <a:latin typeface="Arial Narrow"/>
                <a:cs typeface="Arial Narrow"/>
              </a:rPr>
              <a:t>Bahasa </a:t>
            </a:r>
            <a:r>
              <a:rPr sz="2800" spc="-10" dirty="0">
                <a:latin typeface="Arial Narrow"/>
                <a:cs typeface="Arial Narrow"/>
              </a:rPr>
              <a:t>inggris sederhana yang  merepresentasikan logic algoritma</a:t>
            </a:r>
            <a:r>
              <a:rPr sz="2800" spc="8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pemrograman.</a:t>
            </a:r>
            <a:endParaRPr sz="2800">
              <a:latin typeface="Arial Narrow"/>
              <a:cs typeface="Arial Narrow"/>
            </a:endParaRPr>
          </a:p>
          <a:p>
            <a:pPr marL="299085" marR="571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800" b="1" spc="-5" dirty="0">
                <a:latin typeface="Arial Narrow"/>
                <a:cs typeface="Arial Narrow"/>
              </a:rPr>
              <a:t>Pseudo </a:t>
            </a:r>
            <a:r>
              <a:rPr sz="2800" spc="-5" dirty="0">
                <a:latin typeface="Arial Narrow"/>
                <a:cs typeface="Arial Narrow"/>
              </a:rPr>
              <a:t>berarti </a:t>
            </a:r>
            <a:r>
              <a:rPr sz="2800" spc="-10" dirty="0">
                <a:latin typeface="Arial Narrow"/>
                <a:cs typeface="Arial Narrow"/>
              </a:rPr>
              <a:t>tiruan, sedangkan </a:t>
            </a:r>
            <a:r>
              <a:rPr sz="2800" spc="-5" dirty="0">
                <a:latin typeface="Arial Narrow"/>
                <a:cs typeface="Arial Narrow"/>
              </a:rPr>
              <a:t>Code adalah kode program sehingga  </a:t>
            </a:r>
            <a:r>
              <a:rPr sz="2800" spc="-10" dirty="0">
                <a:latin typeface="Arial Narrow"/>
                <a:cs typeface="Arial Narrow"/>
              </a:rPr>
              <a:t>pseudocode bisa disebut sebagai kode tiruan dari </a:t>
            </a:r>
            <a:r>
              <a:rPr sz="2800" spc="-5" dirty="0">
                <a:latin typeface="Arial Narrow"/>
                <a:cs typeface="Arial Narrow"/>
              </a:rPr>
              <a:t>program sebenarnya  </a:t>
            </a:r>
            <a:r>
              <a:rPr sz="2800" spc="-10" dirty="0">
                <a:latin typeface="Arial Narrow"/>
                <a:cs typeface="Arial Narrow"/>
              </a:rPr>
              <a:t>yang </a:t>
            </a:r>
            <a:r>
              <a:rPr sz="2800" spc="-5" dirty="0">
                <a:latin typeface="Arial Narrow"/>
                <a:cs typeface="Arial Narrow"/>
              </a:rPr>
              <a:t>dituliskan dalam </a:t>
            </a:r>
            <a:r>
              <a:rPr sz="2800" spc="-10" dirty="0">
                <a:latin typeface="Arial Narrow"/>
                <a:cs typeface="Arial Narrow"/>
              </a:rPr>
              <a:t>standar bahasa inggris </a:t>
            </a:r>
            <a:r>
              <a:rPr sz="2800" spc="-5" dirty="0">
                <a:latin typeface="Arial Narrow"/>
                <a:cs typeface="Arial Narrow"/>
              </a:rPr>
              <a:t>untuk </a:t>
            </a:r>
            <a:r>
              <a:rPr sz="2800" spc="-10" dirty="0">
                <a:latin typeface="Arial Narrow"/>
                <a:cs typeface="Arial Narrow"/>
              </a:rPr>
              <a:t>mendekatkan  dengan perintah-perintah yang terdapat pada Bahasa</a:t>
            </a:r>
            <a:r>
              <a:rPr sz="2800" spc="145" dirty="0">
                <a:latin typeface="Arial Narrow"/>
                <a:cs typeface="Arial Narrow"/>
              </a:rPr>
              <a:t> </a:t>
            </a:r>
            <a:r>
              <a:rPr sz="2800" spc="-5" dirty="0">
                <a:latin typeface="Arial Narrow"/>
                <a:cs typeface="Arial Narrow"/>
              </a:rPr>
              <a:t>pemrograman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99250" y="298450"/>
            <a:ext cx="5499100" cy="613410"/>
            <a:chOff x="6699250" y="298450"/>
            <a:chExt cx="5499100" cy="613410"/>
          </a:xfrm>
        </p:grpSpPr>
        <p:sp>
          <p:nvSpPr>
            <p:cNvPr id="3" name="object 3"/>
            <p:cNvSpPr/>
            <p:nvPr/>
          </p:nvSpPr>
          <p:spPr>
            <a:xfrm>
              <a:off x="6705600" y="304800"/>
              <a:ext cx="5486400" cy="600710"/>
            </a:xfrm>
            <a:custGeom>
              <a:avLst/>
              <a:gdLst/>
              <a:ahLst/>
              <a:cxnLst/>
              <a:rect l="l" t="t" r="r" b="b"/>
              <a:pathLst>
                <a:path w="5486400" h="600710">
                  <a:moveTo>
                    <a:pt x="54864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5486400" y="600455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05600" y="304800"/>
              <a:ext cx="5486400" cy="600710"/>
            </a:xfrm>
            <a:custGeom>
              <a:avLst/>
              <a:gdLst/>
              <a:ahLst/>
              <a:cxnLst/>
              <a:rect l="l" t="t" r="r" b="b"/>
              <a:pathLst>
                <a:path w="5486400" h="600710">
                  <a:moveTo>
                    <a:pt x="0" y="600455"/>
                  </a:moveTo>
                  <a:lnTo>
                    <a:pt x="5486400" y="600455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600455"/>
                  </a:lnTo>
                  <a:close/>
                </a:path>
              </a:pathLst>
            </a:custGeom>
            <a:ln w="1219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11695" y="403986"/>
            <a:ext cx="548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Format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Penulisan</a:t>
            </a:r>
            <a:r>
              <a:rPr sz="24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Pseudocode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99504" y="950975"/>
            <a:ext cx="5499100" cy="82550"/>
            <a:chOff x="6699504" y="950975"/>
            <a:chExt cx="5499100" cy="82550"/>
          </a:xfrm>
        </p:grpSpPr>
        <p:sp>
          <p:nvSpPr>
            <p:cNvPr id="7" name="object 7"/>
            <p:cNvSpPr/>
            <p:nvPr/>
          </p:nvSpPr>
          <p:spPr>
            <a:xfrm>
              <a:off x="6705600" y="957071"/>
              <a:ext cx="5486400" cy="70485"/>
            </a:xfrm>
            <a:custGeom>
              <a:avLst/>
              <a:gdLst/>
              <a:ahLst/>
              <a:cxnLst/>
              <a:rect l="l" t="t" r="r" b="b"/>
              <a:pathLst>
                <a:path w="5486400" h="70484">
                  <a:moveTo>
                    <a:pt x="54864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5486400" y="7010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600" y="957071"/>
              <a:ext cx="5486400" cy="70485"/>
            </a:xfrm>
            <a:custGeom>
              <a:avLst/>
              <a:gdLst/>
              <a:ahLst/>
              <a:cxnLst/>
              <a:rect l="l" t="t" r="r" b="b"/>
              <a:pathLst>
                <a:path w="5486400" h="70484">
                  <a:moveTo>
                    <a:pt x="0" y="70103"/>
                  </a:moveTo>
                  <a:lnTo>
                    <a:pt x="5486400" y="70103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8956" y="1495424"/>
            <a:ext cx="105105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70534" algn="l"/>
              </a:tabLst>
            </a:pPr>
            <a:r>
              <a:rPr sz="2800" b="1" spc="-10" dirty="0">
                <a:latin typeface="Arial Narrow"/>
                <a:cs typeface="Arial Narrow"/>
              </a:rPr>
              <a:t>Judul/Nama </a:t>
            </a:r>
            <a:r>
              <a:rPr sz="2800" b="1" spc="-5" dirty="0">
                <a:latin typeface="Arial Narrow"/>
                <a:cs typeface="Arial Narrow"/>
              </a:rPr>
              <a:t>Program</a:t>
            </a:r>
            <a:r>
              <a:rPr sz="2800" spc="-5" dirty="0">
                <a:latin typeface="Arial Narrow"/>
                <a:cs typeface="Arial Narrow"/>
              </a:rPr>
              <a:t>. Bagian </a:t>
            </a:r>
            <a:r>
              <a:rPr sz="2800" spc="-10" dirty="0">
                <a:latin typeface="Arial Narrow"/>
                <a:cs typeface="Arial Narrow"/>
              </a:rPr>
              <a:t>yang terdiri </a:t>
            </a:r>
            <a:r>
              <a:rPr sz="2800" spc="-5" dirty="0">
                <a:latin typeface="Arial Narrow"/>
                <a:cs typeface="Arial Narrow"/>
              </a:rPr>
              <a:t>atas </a:t>
            </a:r>
            <a:r>
              <a:rPr sz="2800" spc="-10" dirty="0">
                <a:latin typeface="Arial Narrow"/>
                <a:cs typeface="Arial Narrow"/>
              </a:rPr>
              <a:t>nama </a:t>
            </a:r>
            <a:r>
              <a:rPr sz="2800" spc="-5" dirty="0">
                <a:latin typeface="Arial Narrow"/>
                <a:cs typeface="Arial Narrow"/>
              </a:rPr>
              <a:t>algoritma </a:t>
            </a:r>
            <a:r>
              <a:rPr sz="2800" spc="-10" dirty="0">
                <a:latin typeface="Arial Narrow"/>
                <a:cs typeface="Arial Narrow"/>
              </a:rPr>
              <a:t>dan  penjelasan </a:t>
            </a:r>
            <a:r>
              <a:rPr sz="2800" spc="-5" dirty="0">
                <a:latin typeface="Arial Narrow"/>
                <a:cs typeface="Arial Narrow"/>
              </a:rPr>
              <a:t>(spesifikasi) </a:t>
            </a:r>
            <a:r>
              <a:rPr sz="2800" spc="-10" dirty="0">
                <a:latin typeface="Arial Narrow"/>
                <a:cs typeface="Arial Narrow"/>
              </a:rPr>
              <a:t>dari </a:t>
            </a:r>
            <a:r>
              <a:rPr sz="2800" spc="-5" dirty="0">
                <a:latin typeface="Arial Narrow"/>
                <a:cs typeface="Arial Narrow"/>
              </a:rPr>
              <a:t>algoritma tersebut. Nama sebaiknya singkat </a:t>
            </a:r>
            <a:r>
              <a:rPr sz="2800" dirty="0">
                <a:latin typeface="Arial Narrow"/>
                <a:cs typeface="Arial Narrow"/>
              </a:rPr>
              <a:t>dan  </a:t>
            </a:r>
            <a:r>
              <a:rPr sz="2800" spc="-10" dirty="0">
                <a:latin typeface="Arial Narrow"/>
                <a:cs typeface="Arial Narrow"/>
              </a:rPr>
              <a:t>menggambarkan apa yang dapat dilakukan oleh algoritma</a:t>
            </a:r>
            <a:r>
              <a:rPr sz="2800" spc="17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tersebut.</a:t>
            </a:r>
            <a:endParaRPr sz="2800">
              <a:latin typeface="Arial Narrow"/>
              <a:cs typeface="Arial Narrow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0534" algn="l"/>
              </a:tabLst>
            </a:pPr>
            <a:r>
              <a:rPr sz="2800" b="1" spc="-5" dirty="0">
                <a:latin typeface="Arial Narrow"/>
                <a:cs typeface="Arial Narrow"/>
              </a:rPr>
              <a:t>Deklarasi </a:t>
            </a:r>
            <a:r>
              <a:rPr sz="2800" b="1" spc="-25" dirty="0">
                <a:latin typeface="Arial Narrow"/>
                <a:cs typeface="Arial Narrow"/>
              </a:rPr>
              <a:t>Variabel </a:t>
            </a:r>
            <a:r>
              <a:rPr sz="2800" b="1" spc="-5" dirty="0">
                <a:latin typeface="Arial Narrow"/>
                <a:cs typeface="Arial Narrow"/>
              </a:rPr>
              <a:t>(Kamus)</a:t>
            </a:r>
            <a:r>
              <a:rPr sz="2800" spc="-5" dirty="0">
                <a:latin typeface="Arial Narrow"/>
                <a:cs typeface="Arial Narrow"/>
              </a:rPr>
              <a:t>. Mendefinisikan </a:t>
            </a:r>
            <a:r>
              <a:rPr sz="2800" spc="-10" dirty="0">
                <a:latin typeface="Arial Narrow"/>
                <a:cs typeface="Arial Narrow"/>
              </a:rPr>
              <a:t>semua </a:t>
            </a:r>
            <a:r>
              <a:rPr sz="2800" spc="-5" dirty="0">
                <a:latin typeface="Arial Narrow"/>
                <a:cs typeface="Arial Narrow"/>
              </a:rPr>
              <a:t>nama </a:t>
            </a:r>
            <a:r>
              <a:rPr sz="2800" spc="-10" dirty="0">
                <a:latin typeface="Arial Narrow"/>
                <a:cs typeface="Arial Narrow"/>
              </a:rPr>
              <a:t>yang digunakan  </a:t>
            </a:r>
            <a:r>
              <a:rPr sz="2800" spc="-5" dirty="0">
                <a:latin typeface="Arial Narrow"/>
                <a:cs typeface="Arial Narrow"/>
              </a:rPr>
              <a:t>di dalam program. </a:t>
            </a:r>
            <a:r>
              <a:rPr sz="2800" dirty="0">
                <a:latin typeface="Arial Narrow"/>
                <a:cs typeface="Arial Narrow"/>
              </a:rPr>
              <a:t>Nama </a:t>
            </a:r>
            <a:r>
              <a:rPr sz="2800" spc="-10" dirty="0">
                <a:latin typeface="Arial Narrow"/>
                <a:cs typeface="Arial Narrow"/>
              </a:rPr>
              <a:t>dapat </a:t>
            </a:r>
            <a:r>
              <a:rPr sz="2800" spc="-5" dirty="0">
                <a:latin typeface="Arial Narrow"/>
                <a:cs typeface="Arial Narrow"/>
              </a:rPr>
              <a:t>berupa </a:t>
            </a:r>
            <a:r>
              <a:rPr sz="2800" spc="-10" dirty="0">
                <a:latin typeface="Arial Narrow"/>
                <a:cs typeface="Arial Narrow"/>
              </a:rPr>
              <a:t>nama tetapan, peubah atau variabel,  tipe, </a:t>
            </a:r>
            <a:r>
              <a:rPr sz="2800" spc="-20" dirty="0">
                <a:latin typeface="Arial Narrow"/>
                <a:cs typeface="Arial Narrow"/>
              </a:rPr>
              <a:t>prosedur, </a:t>
            </a:r>
            <a:r>
              <a:rPr sz="2800" spc="-5" dirty="0">
                <a:latin typeface="Arial Narrow"/>
                <a:cs typeface="Arial Narrow"/>
              </a:rPr>
              <a:t>dan</a:t>
            </a:r>
            <a:r>
              <a:rPr sz="2800" spc="2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fungsi.</a:t>
            </a:r>
            <a:endParaRPr sz="2800">
              <a:latin typeface="Arial Narrow"/>
              <a:cs typeface="Arial Narrow"/>
            </a:endParaRPr>
          </a:p>
          <a:p>
            <a:pPr marL="469900" marR="6350" indent="-457834" algn="just">
              <a:lnSpc>
                <a:spcPct val="100000"/>
              </a:lnSpc>
              <a:buFont typeface="Arial"/>
              <a:buChar char="•"/>
              <a:tabLst>
                <a:tab pos="470534" algn="l"/>
              </a:tabLst>
            </a:pPr>
            <a:r>
              <a:rPr sz="2800" b="1" spc="-5" dirty="0">
                <a:latin typeface="Arial Narrow"/>
                <a:cs typeface="Arial Narrow"/>
              </a:rPr>
              <a:t>Deskripsi Algoritma</a:t>
            </a:r>
            <a:r>
              <a:rPr sz="2800" spc="-5" dirty="0">
                <a:latin typeface="Arial Narrow"/>
                <a:cs typeface="Arial Narrow"/>
              </a:rPr>
              <a:t>. Berisi </a:t>
            </a:r>
            <a:r>
              <a:rPr sz="2800" spc="-10" dirty="0">
                <a:latin typeface="Arial Narrow"/>
                <a:cs typeface="Arial Narrow"/>
              </a:rPr>
              <a:t>uraian langkah-langkah </a:t>
            </a:r>
            <a:r>
              <a:rPr sz="2800" spc="-5" dirty="0">
                <a:latin typeface="Arial Narrow"/>
                <a:cs typeface="Arial Narrow"/>
              </a:rPr>
              <a:t>penyelesaian </a:t>
            </a:r>
            <a:r>
              <a:rPr sz="2800" spc="-10" dirty="0">
                <a:latin typeface="Arial Narrow"/>
                <a:cs typeface="Arial Narrow"/>
              </a:rPr>
              <a:t>masalah  yang ditulis dengan menggunakan aturan-aturan</a:t>
            </a:r>
            <a:r>
              <a:rPr sz="2800" spc="125" dirty="0">
                <a:latin typeface="Arial Narrow"/>
                <a:cs typeface="Arial Narrow"/>
              </a:rPr>
              <a:t> </a:t>
            </a:r>
            <a:r>
              <a:rPr sz="2800" spc="-10" dirty="0">
                <a:latin typeface="Arial Narrow"/>
                <a:cs typeface="Arial Narrow"/>
              </a:rPr>
              <a:t>tertentu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0850" y="467613"/>
            <a:ext cx="4127500" cy="576580"/>
            <a:chOff x="8070850" y="467613"/>
            <a:chExt cx="4127500" cy="576580"/>
          </a:xfrm>
        </p:grpSpPr>
        <p:sp>
          <p:nvSpPr>
            <p:cNvPr id="3" name="object 3"/>
            <p:cNvSpPr/>
            <p:nvPr/>
          </p:nvSpPr>
          <p:spPr>
            <a:xfrm>
              <a:off x="8077200" y="473963"/>
              <a:ext cx="4114800" cy="563880"/>
            </a:xfrm>
            <a:custGeom>
              <a:avLst/>
              <a:gdLst/>
              <a:ahLst/>
              <a:cxnLst/>
              <a:rect l="l" t="t" r="r" b="b"/>
              <a:pathLst>
                <a:path w="4114800" h="563880">
                  <a:moveTo>
                    <a:pt x="4114800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4114800" y="56387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7200" y="473963"/>
              <a:ext cx="4114800" cy="563880"/>
            </a:xfrm>
            <a:custGeom>
              <a:avLst/>
              <a:gdLst/>
              <a:ahLst/>
              <a:cxnLst/>
              <a:rect l="l" t="t" r="r" b="b"/>
              <a:pathLst>
                <a:path w="4114800" h="563880">
                  <a:moveTo>
                    <a:pt x="0" y="563879"/>
                  </a:moveTo>
                  <a:lnTo>
                    <a:pt x="4114800" y="563879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83550" marR="8509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15" dirty="0"/>
              <a:t> </a:t>
            </a:r>
            <a:r>
              <a:rPr spc="-5" dirty="0"/>
              <a:t>Pseudocode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71104" y="1088136"/>
            <a:ext cx="4127500" cy="78105"/>
            <a:chOff x="8071104" y="1088136"/>
            <a:chExt cx="4127500" cy="78105"/>
          </a:xfrm>
        </p:grpSpPr>
        <p:sp>
          <p:nvSpPr>
            <p:cNvPr id="7" name="object 7"/>
            <p:cNvSpPr/>
            <p:nvPr/>
          </p:nvSpPr>
          <p:spPr>
            <a:xfrm>
              <a:off x="8077200" y="1094232"/>
              <a:ext cx="4114800" cy="66040"/>
            </a:xfrm>
            <a:custGeom>
              <a:avLst/>
              <a:gdLst/>
              <a:ahLst/>
              <a:cxnLst/>
              <a:rect l="l" t="t" r="r" b="b"/>
              <a:pathLst>
                <a:path w="4114800" h="66040">
                  <a:moveTo>
                    <a:pt x="41148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4114800" y="65532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7200" y="1094232"/>
              <a:ext cx="4114800" cy="66040"/>
            </a:xfrm>
            <a:custGeom>
              <a:avLst/>
              <a:gdLst/>
              <a:ahLst/>
              <a:cxnLst/>
              <a:rect l="l" t="t" r="r" b="b"/>
              <a:pathLst>
                <a:path w="4114800" h="66040">
                  <a:moveTo>
                    <a:pt x="0" y="65532"/>
                  </a:moveTo>
                  <a:lnTo>
                    <a:pt x="4114800" y="65532"/>
                  </a:lnTo>
                  <a:lnTo>
                    <a:pt x="4114800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-6095" y="1347589"/>
            <a:ext cx="12204700" cy="5510530"/>
            <a:chOff x="-6095" y="1347589"/>
            <a:chExt cx="12204700" cy="5510530"/>
          </a:xfrm>
        </p:grpSpPr>
        <p:sp>
          <p:nvSpPr>
            <p:cNvPr id="10" name="object 10"/>
            <p:cNvSpPr/>
            <p:nvPr/>
          </p:nvSpPr>
          <p:spPr>
            <a:xfrm>
              <a:off x="0" y="5931407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12192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2192000" y="685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>
                <a:alpha val="8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931407"/>
              <a:ext cx="12192000" cy="685800"/>
            </a:xfrm>
            <a:custGeom>
              <a:avLst/>
              <a:gdLst/>
              <a:ahLst/>
              <a:cxnLst/>
              <a:rect l="l" t="t" r="r" b="b"/>
              <a:pathLst>
                <a:path w="12192000" h="685800">
                  <a:moveTo>
                    <a:pt x="0" y="685800"/>
                  </a:moveTo>
                  <a:lnTo>
                    <a:pt x="12192000" y="6858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832" y="5562599"/>
              <a:ext cx="1295400" cy="12953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6311" y="1347589"/>
              <a:ext cx="7229475" cy="4247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4502" y="467613"/>
            <a:ext cx="3863975" cy="576580"/>
            <a:chOff x="8334502" y="467613"/>
            <a:chExt cx="3863975" cy="576580"/>
          </a:xfrm>
        </p:grpSpPr>
        <p:sp>
          <p:nvSpPr>
            <p:cNvPr id="3" name="object 3"/>
            <p:cNvSpPr/>
            <p:nvPr/>
          </p:nvSpPr>
          <p:spPr>
            <a:xfrm>
              <a:off x="8340852" y="473963"/>
              <a:ext cx="3851275" cy="563880"/>
            </a:xfrm>
            <a:custGeom>
              <a:avLst/>
              <a:gdLst/>
              <a:ahLst/>
              <a:cxnLst/>
              <a:rect l="l" t="t" r="r" b="b"/>
              <a:pathLst>
                <a:path w="3851275" h="563880">
                  <a:moveTo>
                    <a:pt x="3851148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3851148" y="563879"/>
                  </a:lnTo>
                  <a:lnTo>
                    <a:pt x="38511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40852" y="473963"/>
              <a:ext cx="3851275" cy="563880"/>
            </a:xfrm>
            <a:custGeom>
              <a:avLst/>
              <a:gdLst/>
              <a:ahLst/>
              <a:cxnLst/>
              <a:rect l="l" t="t" r="r" b="b"/>
              <a:pathLst>
                <a:path w="3851275" h="563880">
                  <a:moveTo>
                    <a:pt x="0" y="563879"/>
                  </a:moveTo>
                  <a:lnTo>
                    <a:pt x="3851148" y="563879"/>
                  </a:lnTo>
                  <a:lnTo>
                    <a:pt x="3851148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1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46947" y="554558"/>
            <a:ext cx="3845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Enam Operasi</a:t>
            </a:r>
            <a:r>
              <a:rPr sz="24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Dasar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34756" y="1088136"/>
            <a:ext cx="3863340" cy="78105"/>
            <a:chOff x="8334756" y="1088136"/>
            <a:chExt cx="3863340" cy="78105"/>
          </a:xfrm>
        </p:grpSpPr>
        <p:sp>
          <p:nvSpPr>
            <p:cNvPr id="7" name="object 7"/>
            <p:cNvSpPr/>
            <p:nvPr/>
          </p:nvSpPr>
          <p:spPr>
            <a:xfrm>
              <a:off x="8340852" y="1094232"/>
              <a:ext cx="3851275" cy="66040"/>
            </a:xfrm>
            <a:custGeom>
              <a:avLst/>
              <a:gdLst/>
              <a:ahLst/>
              <a:cxnLst/>
              <a:rect l="l" t="t" r="r" b="b"/>
              <a:pathLst>
                <a:path w="3851275" h="66040">
                  <a:moveTo>
                    <a:pt x="38511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851148" y="65532"/>
                  </a:lnTo>
                  <a:lnTo>
                    <a:pt x="38511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40852" y="1094232"/>
              <a:ext cx="3851275" cy="66040"/>
            </a:xfrm>
            <a:custGeom>
              <a:avLst/>
              <a:gdLst/>
              <a:ahLst/>
              <a:cxnLst/>
              <a:rect l="l" t="t" r="r" b="b"/>
              <a:pathLst>
                <a:path w="3851275" h="66040">
                  <a:moveTo>
                    <a:pt x="0" y="65532"/>
                  </a:moveTo>
                  <a:lnTo>
                    <a:pt x="3851148" y="65532"/>
                  </a:lnTo>
                  <a:lnTo>
                    <a:pt x="38511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1022" y="1553337"/>
            <a:ext cx="4476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solidFill>
                  <a:srgbClr val="000000"/>
                </a:solidFill>
                <a:latin typeface="Arial Narrow"/>
                <a:cs typeface="Arial Narrow"/>
              </a:rPr>
              <a:t>1) Menerima </a:t>
            </a:r>
            <a:r>
              <a:rPr sz="3200" b="0" dirty="0">
                <a:solidFill>
                  <a:srgbClr val="000000"/>
                </a:solidFill>
                <a:latin typeface="Arial Narrow"/>
                <a:cs typeface="Arial Narrow"/>
              </a:rPr>
              <a:t>informasi</a:t>
            </a:r>
            <a:r>
              <a:rPr sz="3200" b="0" spc="-5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3200" dirty="0">
                <a:solidFill>
                  <a:srgbClr val="000000"/>
                </a:solidFill>
                <a:latin typeface="Arial Narrow"/>
                <a:cs typeface="Arial Narrow"/>
              </a:rPr>
              <a:t>(Input)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1320" indent="-388620">
              <a:lnSpc>
                <a:spcPct val="100000"/>
              </a:lnSpc>
              <a:spcBef>
                <a:spcPts val="105"/>
              </a:spcBef>
              <a:buAutoNum type="arabicParenR" startAt="2"/>
              <a:tabLst>
                <a:tab pos="401320" algn="l"/>
              </a:tabLst>
            </a:pPr>
            <a:r>
              <a:rPr spc="-5" dirty="0"/>
              <a:t>Menampilkan </a:t>
            </a:r>
            <a:r>
              <a:rPr dirty="0"/>
              <a:t>informasi</a:t>
            </a:r>
            <a:r>
              <a:rPr spc="-5" dirty="0"/>
              <a:t> </a:t>
            </a:r>
            <a:r>
              <a:rPr b="1" dirty="0">
                <a:latin typeface="Arial Narrow"/>
                <a:cs typeface="Arial Narrow"/>
              </a:rPr>
              <a:t>(Output)</a:t>
            </a:r>
          </a:p>
          <a:p>
            <a:pPr marL="401320" indent="-388620">
              <a:lnSpc>
                <a:spcPct val="100000"/>
              </a:lnSpc>
              <a:buAutoNum type="arabicParenR" startAt="2"/>
              <a:tabLst>
                <a:tab pos="401320" algn="l"/>
              </a:tabLst>
            </a:pPr>
            <a:r>
              <a:rPr dirty="0"/>
              <a:t>Melakukan </a:t>
            </a:r>
            <a:r>
              <a:rPr spc="-5" dirty="0"/>
              <a:t>perhitungan aritmetika</a:t>
            </a:r>
            <a:r>
              <a:rPr spc="-40" dirty="0"/>
              <a:t> </a:t>
            </a:r>
            <a:r>
              <a:rPr b="1" dirty="0">
                <a:latin typeface="Arial Narrow"/>
                <a:cs typeface="Arial Narrow"/>
              </a:rPr>
              <a:t>(Compute)</a:t>
            </a:r>
          </a:p>
          <a:p>
            <a:pPr marL="401320" indent="-388620">
              <a:lnSpc>
                <a:spcPct val="100000"/>
              </a:lnSpc>
              <a:buAutoNum type="arabicParenR" startAt="2"/>
              <a:tabLst>
                <a:tab pos="401320" algn="l"/>
              </a:tabLst>
            </a:pPr>
            <a:r>
              <a:rPr spc="-5" dirty="0"/>
              <a:t>Memberikan nilai </a:t>
            </a:r>
            <a:r>
              <a:rPr dirty="0"/>
              <a:t>ke </a:t>
            </a:r>
            <a:r>
              <a:rPr spc="-5" dirty="0"/>
              <a:t>suatu identifier</a:t>
            </a:r>
            <a:r>
              <a:rPr spc="-10" dirty="0"/>
              <a:t> </a:t>
            </a:r>
            <a:r>
              <a:rPr b="1" dirty="0">
                <a:latin typeface="Arial Narrow"/>
                <a:cs typeface="Arial Narrow"/>
              </a:rPr>
              <a:t>(Store)</a:t>
            </a:r>
          </a:p>
          <a:p>
            <a:pPr marL="401320" indent="-388620">
              <a:lnSpc>
                <a:spcPct val="100000"/>
              </a:lnSpc>
              <a:buAutoNum type="arabicParenR" startAt="2"/>
              <a:tabLst>
                <a:tab pos="401320" algn="l"/>
              </a:tabLst>
            </a:pPr>
            <a:r>
              <a:rPr spc="-5" dirty="0"/>
              <a:t>Membandingkan </a:t>
            </a:r>
            <a:r>
              <a:rPr spc="5" dirty="0"/>
              <a:t>dan </a:t>
            </a:r>
            <a:r>
              <a:rPr spc="-5" dirty="0"/>
              <a:t>memilih</a:t>
            </a:r>
            <a:r>
              <a:rPr spc="-20" dirty="0"/>
              <a:t> </a:t>
            </a:r>
            <a:r>
              <a:rPr b="1" dirty="0">
                <a:latin typeface="Arial Narrow"/>
                <a:cs typeface="Arial Narrow"/>
              </a:rPr>
              <a:t>(Compare)</a:t>
            </a:r>
          </a:p>
          <a:p>
            <a:pPr marL="401320" indent="-388620">
              <a:lnSpc>
                <a:spcPct val="100000"/>
              </a:lnSpc>
              <a:buAutoNum type="arabicParenR" startAt="2"/>
              <a:tabLst>
                <a:tab pos="401320" algn="l"/>
              </a:tabLst>
            </a:pPr>
            <a:r>
              <a:rPr dirty="0"/>
              <a:t>Melakukan </a:t>
            </a:r>
            <a:r>
              <a:rPr spc="-5" dirty="0"/>
              <a:t>pengulangan</a:t>
            </a:r>
            <a:r>
              <a:rPr spc="-30" dirty="0"/>
              <a:t> </a:t>
            </a:r>
            <a:r>
              <a:rPr b="1" dirty="0">
                <a:latin typeface="Arial Narrow"/>
                <a:cs typeface="Arial Narrow"/>
              </a:rPr>
              <a:t>(Loop)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67702" y="467613"/>
            <a:ext cx="4930775" cy="576580"/>
            <a:chOff x="7267702" y="467613"/>
            <a:chExt cx="4930775" cy="576580"/>
          </a:xfrm>
        </p:grpSpPr>
        <p:sp>
          <p:nvSpPr>
            <p:cNvPr id="3" name="object 3"/>
            <p:cNvSpPr/>
            <p:nvPr/>
          </p:nvSpPr>
          <p:spPr>
            <a:xfrm>
              <a:off x="7274052" y="473963"/>
              <a:ext cx="4918075" cy="563880"/>
            </a:xfrm>
            <a:custGeom>
              <a:avLst/>
              <a:gdLst/>
              <a:ahLst/>
              <a:cxnLst/>
              <a:rect l="l" t="t" r="r" b="b"/>
              <a:pathLst>
                <a:path w="4918075" h="563880">
                  <a:moveTo>
                    <a:pt x="4917948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4917948" y="563879"/>
                  </a:lnTo>
                  <a:lnTo>
                    <a:pt x="49179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74052" y="473963"/>
              <a:ext cx="4918075" cy="563880"/>
            </a:xfrm>
            <a:custGeom>
              <a:avLst/>
              <a:gdLst/>
              <a:ahLst/>
              <a:cxnLst/>
              <a:rect l="l" t="t" r="r" b="b"/>
              <a:pathLst>
                <a:path w="4918075" h="563880">
                  <a:moveTo>
                    <a:pt x="0" y="563879"/>
                  </a:moveTo>
                  <a:lnTo>
                    <a:pt x="4917948" y="563879"/>
                  </a:lnTo>
                  <a:lnTo>
                    <a:pt x="4917948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68590">
              <a:lnSpc>
                <a:spcPct val="100000"/>
              </a:lnSpc>
              <a:spcBef>
                <a:spcPts val="100"/>
              </a:spcBef>
            </a:pPr>
            <a:r>
              <a:rPr dirty="0"/>
              <a:t>Menerima </a:t>
            </a:r>
            <a:r>
              <a:rPr spc="-5" dirty="0"/>
              <a:t>Informasi</a:t>
            </a:r>
            <a:r>
              <a:rPr spc="-40" dirty="0"/>
              <a:t> </a:t>
            </a:r>
            <a:r>
              <a:rPr spc="-5" dirty="0"/>
              <a:t>(Input)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267956" y="1088136"/>
            <a:ext cx="4930140" cy="78105"/>
            <a:chOff x="7267956" y="1088136"/>
            <a:chExt cx="4930140" cy="78105"/>
          </a:xfrm>
        </p:grpSpPr>
        <p:sp>
          <p:nvSpPr>
            <p:cNvPr id="7" name="object 7"/>
            <p:cNvSpPr/>
            <p:nvPr/>
          </p:nvSpPr>
          <p:spPr>
            <a:xfrm>
              <a:off x="7274052" y="1094232"/>
              <a:ext cx="4918075" cy="66040"/>
            </a:xfrm>
            <a:custGeom>
              <a:avLst/>
              <a:gdLst/>
              <a:ahLst/>
              <a:cxnLst/>
              <a:rect l="l" t="t" r="r" b="b"/>
              <a:pathLst>
                <a:path w="4918075" h="66040">
                  <a:moveTo>
                    <a:pt x="49179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4917948" y="65532"/>
                  </a:lnTo>
                  <a:lnTo>
                    <a:pt x="49179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74052" y="1094232"/>
              <a:ext cx="4918075" cy="66040"/>
            </a:xfrm>
            <a:custGeom>
              <a:avLst/>
              <a:gdLst/>
              <a:ahLst/>
              <a:cxnLst/>
              <a:rect l="l" t="t" r="r" b="b"/>
              <a:pathLst>
                <a:path w="4918075" h="66040">
                  <a:moveTo>
                    <a:pt x="0" y="65532"/>
                  </a:moveTo>
                  <a:lnTo>
                    <a:pt x="4917948" y="65532"/>
                  </a:lnTo>
                  <a:lnTo>
                    <a:pt x="49179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9788" y="1629282"/>
            <a:ext cx="9857740" cy="299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Narrow"/>
                <a:cs typeface="Arial Narrow"/>
              </a:rPr>
              <a:t>Ketika komputer menerima informasi atau input, maka statement yang biasa  digunakan adalah </a:t>
            </a:r>
            <a:r>
              <a:rPr sz="2800" b="1" spc="-5" dirty="0">
                <a:latin typeface="Arial Narrow"/>
                <a:cs typeface="Arial Narrow"/>
              </a:rPr>
              <a:t>“Read”, “Get”, </a:t>
            </a:r>
            <a:r>
              <a:rPr sz="2800" b="1" spc="-10" dirty="0">
                <a:latin typeface="Arial Narrow"/>
                <a:cs typeface="Arial Narrow"/>
              </a:rPr>
              <a:t>“Baca” </a:t>
            </a:r>
            <a:r>
              <a:rPr sz="2800" b="1" spc="-5" dirty="0">
                <a:latin typeface="Arial Narrow"/>
                <a:cs typeface="Arial Narrow"/>
              </a:rPr>
              <a:t>,”Input” </a:t>
            </a:r>
            <a:r>
              <a:rPr sz="2800" spc="-10" dirty="0">
                <a:latin typeface="Arial Narrow"/>
                <a:cs typeface="Arial Narrow"/>
              </a:rPr>
              <a:t>atau</a:t>
            </a:r>
            <a:r>
              <a:rPr sz="2800" spc="100" dirty="0">
                <a:latin typeface="Arial Narrow"/>
                <a:cs typeface="Arial Narrow"/>
              </a:rPr>
              <a:t> </a:t>
            </a:r>
            <a:r>
              <a:rPr sz="2800" b="1" spc="-5" dirty="0">
                <a:latin typeface="Arial Narrow"/>
                <a:cs typeface="Arial Narrow"/>
              </a:rPr>
              <a:t>“KeyIn”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 Narrow"/>
              <a:cs typeface="Arial Narrow"/>
            </a:endParaRPr>
          </a:p>
          <a:p>
            <a:pPr marL="234950" indent="-222885">
              <a:lnSpc>
                <a:spcPts val="3320"/>
              </a:lnSpc>
              <a:buChar char="•"/>
              <a:tabLst>
                <a:tab pos="235585" algn="l"/>
              </a:tabLst>
            </a:pPr>
            <a:r>
              <a:rPr sz="2800" dirty="0"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0"/>
              </a:lnSpc>
            </a:pPr>
            <a:r>
              <a:rPr sz="2800" b="1" spc="-10" dirty="0">
                <a:latin typeface="Consolas"/>
                <a:cs typeface="Consolas"/>
              </a:rPr>
              <a:t>Read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Bilangan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54"/>
              </a:lnSpc>
            </a:pPr>
            <a:r>
              <a:rPr sz="2800" b="1" spc="-10" dirty="0">
                <a:latin typeface="Consolas"/>
                <a:cs typeface="Consolas"/>
              </a:rPr>
              <a:t>Get </a:t>
            </a:r>
            <a:r>
              <a:rPr sz="2800" spc="-10" dirty="0">
                <a:latin typeface="Consolas"/>
                <a:cs typeface="Consolas"/>
              </a:rPr>
              <a:t>kode_barang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54"/>
              </a:lnSpc>
            </a:pPr>
            <a:r>
              <a:rPr sz="2800" b="1" spc="-5" dirty="0">
                <a:latin typeface="Consolas"/>
                <a:cs typeface="Consolas"/>
              </a:rPr>
              <a:t>Baca</a:t>
            </a:r>
            <a:r>
              <a:rPr sz="2800" b="1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nama_mahasiswa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9652" y="473963"/>
            <a:ext cx="5832475" cy="563880"/>
          </a:xfrm>
          <a:prstGeom prst="rect">
            <a:avLst/>
          </a:prstGeom>
          <a:solidFill>
            <a:srgbClr val="001F5F">
              <a:alpha val="78038"/>
            </a:srgbClr>
          </a:solidFill>
          <a:ln w="12192">
            <a:solidFill>
              <a:srgbClr val="001F5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735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Menampilkan Informasi</a:t>
            </a:r>
            <a:r>
              <a:rPr sz="24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(Output)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53555" y="1088136"/>
            <a:ext cx="5844540" cy="78105"/>
            <a:chOff x="6353555" y="1088136"/>
            <a:chExt cx="5844540" cy="78105"/>
          </a:xfrm>
        </p:grpSpPr>
        <p:sp>
          <p:nvSpPr>
            <p:cNvPr id="4" name="object 4"/>
            <p:cNvSpPr/>
            <p:nvPr/>
          </p:nvSpPr>
          <p:spPr>
            <a:xfrm>
              <a:off x="6359651" y="1094232"/>
              <a:ext cx="5832475" cy="66040"/>
            </a:xfrm>
            <a:custGeom>
              <a:avLst/>
              <a:gdLst/>
              <a:ahLst/>
              <a:cxnLst/>
              <a:rect l="l" t="t" r="r" b="b"/>
              <a:pathLst>
                <a:path w="5832475" h="66040">
                  <a:moveTo>
                    <a:pt x="5832348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5832348" y="65532"/>
                  </a:lnTo>
                  <a:lnTo>
                    <a:pt x="5832348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9651" y="1094232"/>
              <a:ext cx="5832475" cy="66040"/>
            </a:xfrm>
            <a:custGeom>
              <a:avLst/>
              <a:gdLst/>
              <a:ahLst/>
              <a:cxnLst/>
              <a:rect l="l" t="t" r="r" b="b"/>
              <a:pathLst>
                <a:path w="5832475" h="66040">
                  <a:moveTo>
                    <a:pt x="0" y="65532"/>
                  </a:moveTo>
                  <a:lnTo>
                    <a:pt x="5832348" y="65532"/>
                  </a:lnTo>
                  <a:lnTo>
                    <a:pt x="5832348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8503" y="1505458"/>
            <a:ext cx="984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Arial Narrow"/>
                <a:cs typeface="Arial Narrow"/>
              </a:rPr>
              <a:t>Sewaktu </a:t>
            </a:r>
            <a:r>
              <a:rPr sz="2800" b="0" spc="-10" dirty="0">
                <a:solidFill>
                  <a:srgbClr val="000000"/>
                </a:solidFill>
                <a:latin typeface="Arial Narrow"/>
                <a:cs typeface="Arial Narrow"/>
              </a:rPr>
              <a:t>komputer menampilkan informasi ataupun output, maka statement  yang biasa digunakan adalah </a:t>
            </a:r>
            <a:r>
              <a:rPr sz="2800" spc="-10" dirty="0">
                <a:solidFill>
                  <a:srgbClr val="000000"/>
                </a:solidFill>
                <a:latin typeface="Arial Narrow"/>
                <a:cs typeface="Arial Narrow"/>
              </a:rPr>
              <a:t>“Print”, “Write”, </a:t>
            </a:r>
            <a:r>
              <a:rPr sz="2800" spc="-5" dirty="0">
                <a:solidFill>
                  <a:srgbClr val="000000"/>
                </a:solidFill>
                <a:latin typeface="Arial Narrow"/>
                <a:cs typeface="Arial Narrow"/>
              </a:rPr>
              <a:t>“Put”, “Output”, </a:t>
            </a:r>
            <a:r>
              <a:rPr sz="2800" spc="-10" dirty="0">
                <a:solidFill>
                  <a:srgbClr val="000000"/>
                </a:solidFill>
                <a:latin typeface="Arial Narrow"/>
                <a:cs typeface="Arial Narrow"/>
              </a:rPr>
              <a:t>“Display”  </a:t>
            </a:r>
            <a:r>
              <a:rPr sz="2800" b="0" spc="-10" dirty="0">
                <a:solidFill>
                  <a:srgbClr val="000000"/>
                </a:solidFill>
                <a:latin typeface="Arial Narrow"/>
                <a:cs typeface="Arial Narrow"/>
              </a:rPr>
              <a:t>ataupun</a:t>
            </a:r>
            <a:r>
              <a:rPr sz="2800" b="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Arial Narrow"/>
                <a:cs typeface="Arial Narrow"/>
              </a:rPr>
              <a:t>“Cetak”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8503" y="3211194"/>
            <a:ext cx="6470015" cy="1720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indent="-222885">
              <a:lnSpc>
                <a:spcPts val="3320"/>
              </a:lnSpc>
              <a:spcBef>
                <a:spcPts val="95"/>
              </a:spcBef>
              <a:buChar char="•"/>
              <a:tabLst>
                <a:tab pos="235585" algn="l"/>
              </a:tabLst>
            </a:pPr>
            <a:r>
              <a:rPr sz="2800" dirty="0"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0"/>
              </a:lnSpc>
            </a:pPr>
            <a:r>
              <a:rPr sz="2800" b="1" spc="-5" dirty="0">
                <a:latin typeface="Consolas"/>
                <a:cs typeface="Consolas"/>
              </a:rPr>
              <a:t>Print</a:t>
            </a:r>
            <a:r>
              <a:rPr sz="2800" b="1" spc="-1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“AMIKOM”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54"/>
              </a:lnSpc>
            </a:pPr>
            <a:r>
              <a:rPr sz="2800" b="1" spc="-5" dirty="0">
                <a:latin typeface="Consolas"/>
                <a:cs typeface="Consolas"/>
              </a:rPr>
              <a:t>Cetak </a:t>
            </a:r>
            <a:r>
              <a:rPr sz="2800" spc="-10" dirty="0">
                <a:latin typeface="Consolas"/>
                <a:cs typeface="Consolas"/>
              </a:rPr>
              <a:t>“Algoritma </a:t>
            </a:r>
            <a:r>
              <a:rPr sz="2800" spc="-5" dirty="0">
                <a:latin typeface="Consolas"/>
                <a:cs typeface="Consolas"/>
              </a:rPr>
              <a:t>&amp; </a:t>
            </a:r>
            <a:r>
              <a:rPr sz="2800" spc="-10" dirty="0">
                <a:latin typeface="Consolas"/>
                <a:cs typeface="Consolas"/>
              </a:rPr>
              <a:t>Struktur</a:t>
            </a:r>
            <a:r>
              <a:rPr sz="2800" spc="3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Data”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ts val="3354"/>
              </a:lnSpc>
            </a:pPr>
            <a:r>
              <a:rPr sz="2800" b="1" spc="-5" dirty="0">
                <a:latin typeface="Consolas"/>
                <a:cs typeface="Consolas"/>
              </a:rPr>
              <a:t>Output</a:t>
            </a:r>
            <a:r>
              <a:rPr sz="2800" b="1" spc="-1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Total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6071" y="467868"/>
            <a:ext cx="7812405" cy="698500"/>
            <a:chOff x="4386071" y="467868"/>
            <a:chExt cx="7812405" cy="698500"/>
          </a:xfrm>
        </p:grpSpPr>
        <p:sp>
          <p:nvSpPr>
            <p:cNvPr id="3" name="object 3"/>
            <p:cNvSpPr/>
            <p:nvPr/>
          </p:nvSpPr>
          <p:spPr>
            <a:xfrm>
              <a:off x="4392167" y="473964"/>
              <a:ext cx="7800340" cy="563880"/>
            </a:xfrm>
            <a:custGeom>
              <a:avLst/>
              <a:gdLst/>
              <a:ahLst/>
              <a:cxnLst/>
              <a:rect l="l" t="t" r="r" b="b"/>
              <a:pathLst>
                <a:path w="7800340" h="563880">
                  <a:moveTo>
                    <a:pt x="7799832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7799832" y="563879"/>
                  </a:lnTo>
                  <a:lnTo>
                    <a:pt x="779983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92167" y="473964"/>
              <a:ext cx="7800340" cy="563880"/>
            </a:xfrm>
            <a:custGeom>
              <a:avLst/>
              <a:gdLst/>
              <a:ahLst/>
              <a:cxnLst/>
              <a:rect l="l" t="t" r="r" b="b"/>
              <a:pathLst>
                <a:path w="7800340" h="563880">
                  <a:moveTo>
                    <a:pt x="0" y="563879"/>
                  </a:moveTo>
                  <a:lnTo>
                    <a:pt x="7799832" y="563879"/>
                  </a:lnTo>
                  <a:lnTo>
                    <a:pt x="7799832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92167" y="1094231"/>
              <a:ext cx="7800340" cy="66040"/>
            </a:xfrm>
            <a:custGeom>
              <a:avLst/>
              <a:gdLst/>
              <a:ahLst/>
              <a:cxnLst/>
              <a:rect l="l" t="t" r="r" b="b"/>
              <a:pathLst>
                <a:path w="7800340" h="66040">
                  <a:moveTo>
                    <a:pt x="779983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7799832" y="65532"/>
                  </a:lnTo>
                  <a:lnTo>
                    <a:pt x="7799832" y="0"/>
                  </a:lnTo>
                  <a:close/>
                </a:path>
              </a:pathLst>
            </a:custGeom>
            <a:solidFill>
              <a:srgbClr val="001F5F">
                <a:alpha val="7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92167" y="1094231"/>
              <a:ext cx="7800340" cy="66040"/>
            </a:xfrm>
            <a:custGeom>
              <a:avLst/>
              <a:gdLst/>
              <a:ahLst/>
              <a:cxnLst/>
              <a:rect l="l" t="t" r="r" b="b"/>
              <a:pathLst>
                <a:path w="7800340" h="66040">
                  <a:moveTo>
                    <a:pt x="0" y="65532"/>
                  </a:moveTo>
                  <a:lnTo>
                    <a:pt x="7799832" y="65532"/>
                  </a:lnTo>
                  <a:lnTo>
                    <a:pt x="779983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53972" y="554558"/>
            <a:ext cx="10638155" cy="510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18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Melakukan Perhitungan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Aritmatika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(Compute)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entury Gothic"/>
              <a:cs typeface="Century Gothic"/>
            </a:endParaRPr>
          </a:p>
          <a:p>
            <a:pPr marL="355600" marR="164147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Untuk melakukan operasi </a:t>
            </a:r>
            <a:r>
              <a:rPr sz="2400" dirty="0">
                <a:latin typeface="Arial"/>
                <a:cs typeface="Arial"/>
              </a:rPr>
              <a:t>aritmetika </a:t>
            </a:r>
            <a:r>
              <a:rPr sz="2400" spc="-5" dirty="0">
                <a:latin typeface="Arial"/>
                <a:cs typeface="Arial"/>
              </a:rPr>
              <a:t>bisa digunakan simbol atau  operator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berikut: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untuk penjumlahan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(add)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 untuk </a:t>
            </a:r>
            <a:r>
              <a:rPr sz="2400" spc="-5" dirty="0">
                <a:latin typeface="Arial"/>
                <a:cs typeface="Arial"/>
              </a:rPr>
              <a:t>pengurangan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(subtract)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* untuk perkalian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(multiply)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untuk pembagian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(divide)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() untuk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kurung</a:t>
            </a:r>
            <a:endParaRPr sz="2400">
              <a:latin typeface="Arial"/>
              <a:cs typeface="Arial"/>
            </a:endParaRPr>
          </a:p>
          <a:p>
            <a:pPr marL="355600" marR="163639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Pernyataan </a:t>
            </a:r>
            <a:r>
              <a:rPr sz="2400" b="1" spc="-5" dirty="0">
                <a:latin typeface="Arial"/>
                <a:cs typeface="Arial"/>
              </a:rPr>
              <a:t>“Compute”, “Calculate”, </a:t>
            </a:r>
            <a:r>
              <a:rPr sz="2400" spc="-5" dirty="0">
                <a:latin typeface="Arial"/>
                <a:cs typeface="Arial"/>
              </a:rPr>
              <a:t>dan </a:t>
            </a:r>
            <a:r>
              <a:rPr sz="2400" b="1" spc="-5" dirty="0">
                <a:latin typeface="Arial"/>
                <a:cs typeface="Arial"/>
              </a:rPr>
              <a:t>“Hitung” </a:t>
            </a:r>
            <a:r>
              <a:rPr sz="2400" spc="-5" dirty="0">
                <a:latin typeface="Arial"/>
                <a:cs typeface="Arial"/>
              </a:rPr>
              <a:t>juga </a:t>
            </a:r>
            <a:r>
              <a:rPr sz="2400" spc="-10" dirty="0">
                <a:latin typeface="Arial"/>
                <a:cs typeface="Arial"/>
              </a:rPr>
              <a:t>dapat  </a:t>
            </a:r>
            <a:r>
              <a:rPr sz="2400" spc="-5" dirty="0">
                <a:latin typeface="Arial"/>
                <a:cs typeface="Arial"/>
              </a:rPr>
              <a:t>digunakan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45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Contoh: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40"/>
              </a:lnSpc>
            </a:pPr>
            <a:r>
              <a:rPr sz="2400" b="1" dirty="0">
                <a:latin typeface="Consolas"/>
                <a:cs typeface="Consolas"/>
              </a:rPr>
              <a:t>Add </a:t>
            </a:r>
            <a:r>
              <a:rPr sz="2400" dirty="0">
                <a:latin typeface="Consolas"/>
                <a:cs typeface="Consolas"/>
              </a:rPr>
              <a:t>number to</a:t>
            </a:r>
            <a:r>
              <a:rPr sz="2400" spc="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total</a:t>
            </a:r>
            <a:endParaRPr sz="2400">
              <a:latin typeface="Consolas"/>
              <a:cs typeface="Consolas"/>
            </a:endParaRPr>
          </a:p>
          <a:p>
            <a:pPr marL="355600">
              <a:lnSpc>
                <a:spcPts val="2875"/>
              </a:lnSpc>
            </a:pPr>
            <a:r>
              <a:rPr sz="2400" b="1" dirty="0">
                <a:latin typeface="Consolas"/>
                <a:cs typeface="Consolas"/>
              </a:rPr>
              <a:t>Total </a:t>
            </a:r>
            <a:r>
              <a:rPr sz="2400" dirty="0">
                <a:latin typeface="Consolas"/>
                <a:cs typeface="Consolas"/>
              </a:rPr>
              <a:t>= Total +</a:t>
            </a:r>
            <a:r>
              <a:rPr sz="2400" spc="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number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" dirty="0"/>
              <a:t>UNIVERSITAS </a:t>
            </a:r>
            <a:r>
              <a:rPr dirty="0"/>
              <a:t>AMIKOM</a:t>
            </a:r>
            <a:r>
              <a:rPr spc="-85" dirty="0"/>
              <a:t> </a:t>
            </a:r>
            <a:r>
              <a:rPr spc="-5" dirty="0"/>
              <a:t>YOGYAKARTA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creative economy</a:t>
            </a:r>
            <a:r>
              <a:rPr spc="-105" dirty="0"/>
              <a:t> </a:t>
            </a:r>
            <a:r>
              <a:rPr spc="-5" dirty="0"/>
              <a:t>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958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Narrow</vt:lpstr>
      <vt:lpstr>Calibri</vt:lpstr>
      <vt:lpstr>Century Gothic</vt:lpstr>
      <vt:lpstr>Consolas</vt:lpstr>
      <vt:lpstr>Courier New</vt:lpstr>
      <vt:lpstr>Times New Roman</vt:lpstr>
      <vt:lpstr>Wingdings</vt:lpstr>
      <vt:lpstr>Office Theme</vt:lpstr>
      <vt:lpstr>Pseudocode</vt:lpstr>
      <vt:lpstr>Definisi</vt:lpstr>
      <vt:lpstr>PowerPoint Presentation</vt:lpstr>
      <vt:lpstr>PowerPoint Presentation</vt:lpstr>
      <vt:lpstr>Contoh Pseudocode</vt:lpstr>
      <vt:lpstr>1) Menerima informasi (Input)</vt:lpstr>
      <vt:lpstr>Menerima Informasi (Input)</vt:lpstr>
      <vt:lpstr>Sewaktu komputer menampilkan informasi ataupun output, maka statement  yang biasa digunakan adalah “Print”, “Write”, “Put”, “Output”, “Display”  ataupun “Cetak”</vt:lpstr>
      <vt:lpstr>PowerPoint Presentation</vt:lpstr>
      <vt:lpstr>PowerPoint Presentation</vt:lpstr>
      <vt:lpstr>PowerPoint Presentation</vt:lpstr>
      <vt:lpstr>PowerPoint Presentation</vt:lpstr>
      <vt:lpstr>Mencetak Angka 1 sampai 5</vt:lpstr>
      <vt:lpstr>Menampilkan Total Penjumlahan angka 1 sampai 5</vt:lpstr>
      <vt:lpstr>Contoh</vt:lpstr>
      <vt:lpstr>Contoh</vt:lpstr>
      <vt:lpstr>PowerPoint Presentation</vt:lpstr>
      <vt:lpstr>Tulislah algoritma (pseudocode) mencari rata-rata 2 bilangan??</vt:lpstr>
      <vt:lpstr>Contoh</vt:lpstr>
      <vt:lpstr>Sekian dan 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mesin tempur</dc:creator>
  <cp:lastModifiedBy>Yuli Astuti</cp:lastModifiedBy>
  <cp:revision>1</cp:revision>
  <dcterms:created xsi:type="dcterms:W3CDTF">2020-10-18T23:45:49Z</dcterms:created>
  <dcterms:modified xsi:type="dcterms:W3CDTF">2020-10-18T23:46:46Z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2020-10-18T00:00:00Z</vt:filetime>
  </property>
</Properties>
</file>