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507" y="402463"/>
            <a:ext cx="121930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31408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>
              <a:alpha val="8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31408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685800"/>
                </a:moveTo>
                <a:lnTo>
                  <a:pt x="12192000" y="6858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832" y="5562599"/>
            <a:ext cx="1295400" cy="1295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54" y="402463"/>
            <a:ext cx="1219250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2256" y="1284223"/>
            <a:ext cx="10727486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05458" y="6108629"/>
            <a:ext cx="4479925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809481" y="6278251"/>
            <a:ext cx="264160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linq.com/blog/sell-products-germany_2198/warehouse-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2790" y="5203316"/>
            <a:ext cx="435419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EC7C30"/>
                </a:solidFill>
                <a:latin typeface="Century Gothic"/>
                <a:cs typeface="Century Gothic"/>
              </a:rPr>
              <a:t>Agus Fatkhurohman, M.</a:t>
            </a:r>
            <a:r>
              <a:rPr sz="2400" b="1" i="1" spc="-100" dirty="0">
                <a:solidFill>
                  <a:srgbClr val="EC7C30"/>
                </a:solidFill>
                <a:latin typeface="Century Gothic"/>
                <a:cs typeface="Century Gothic"/>
              </a:rPr>
              <a:t> </a:t>
            </a:r>
            <a:r>
              <a:rPr sz="2400" b="1" i="1" spc="-5" dirty="0" err="1">
                <a:solidFill>
                  <a:srgbClr val="EC7C30"/>
                </a:solidFill>
                <a:latin typeface="Century Gothic"/>
                <a:cs typeface="Century Gothic"/>
              </a:rPr>
              <a:t>Kom</a:t>
            </a:r>
            <a:endParaRPr lang="en-US" sz="2400" b="1" i="1" spc="-5" dirty="0">
              <a:solidFill>
                <a:srgbClr val="EC7C30"/>
              </a:solidFill>
              <a:latin typeface="Century Gothic"/>
              <a:cs typeface="Century Gothic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-5" dirty="0">
                <a:solidFill>
                  <a:srgbClr val="EC7C30"/>
                </a:solidFill>
                <a:latin typeface="Century Gothic"/>
                <a:cs typeface="Century Gothic"/>
              </a:rPr>
              <a:t>Yuli Astuti, </a:t>
            </a:r>
            <a:r>
              <a:rPr lang="en-US" sz="2400" b="1" i="1" spc="-5" dirty="0" err="1">
                <a:solidFill>
                  <a:srgbClr val="EC7C30"/>
                </a:solidFill>
                <a:latin typeface="Century Gothic"/>
                <a:cs typeface="Century Gothic"/>
              </a:rPr>
              <a:t>M.Kom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394" y="1197101"/>
            <a:ext cx="2643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Flowchart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735323" y="7620"/>
            <a:ext cx="5353812" cy="535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9333" y="4427982"/>
            <a:ext cx="3902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Calibri"/>
                <a:cs typeface="Calibri"/>
              </a:rPr>
              <a:t>https:/</a:t>
            </a:r>
            <a:r>
              <a:rPr sz="1000" i="1" spc="-5" dirty="0">
                <a:latin typeface="Calibri"/>
                <a:cs typeface="Calibri"/>
                <a:hlinkClick r:id="rId3"/>
              </a:rPr>
              <a:t>/w</a:t>
            </a:r>
            <a:r>
              <a:rPr sz="1000" i="1" spc="-5" dirty="0">
                <a:latin typeface="Calibri"/>
                <a:cs typeface="Calibri"/>
              </a:rPr>
              <a:t>w</a:t>
            </a:r>
            <a:r>
              <a:rPr sz="1000" i="1" spc="-5" dirty="0">
                <a:latin typeface="Calibri"/>
                <a:cs typeface="Calibri"/>
                <a:hlinkClick r:id="rId3"/>
              </a:rPr>
              <a:t>w.caplinq.com/blog/sell-products-germany_2198/warehouse-1/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5819" y="321563"/>
            <a:ext cx="3726179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Segi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Empat/Proses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59723" y="935736"/>
            <a:ext cx="3738879" cy="78105"/>
            <a:chOff x="8459723" y="935736"/>
            <a:chExt cx="3738879" cy="78105"/>
          </a:xfrm>
        </p:grpSpPr>
        <p:sp>
          <p:nvSpPr>
            <p:cNvPr id="4" name="object 4"/>
            <p:cNvSpPr/>
            <p:nvPr/>
          </p:nvSpPr>
          <p:spPr>
            <a:xfrm>
              <a:off x="8465819" y="941832"/>
              <a:ext cx="3726179" cy="66040"/>
            </a:xfrm>
            <a:custGeom>
              <a:avLst/>
              <a:gdLst/>
              <a:ahLst/>
              <a:cxnLst/>
              <a:rect l="l" t="t" r="r" b="b"/>
              <a:pathLst>
                <a:path w="3726179" h="66040">
                  <a:moveTo>
                    <a:pt x="3726179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726179" y="65532"/>
                  </a:lnTo>
                  <a:lnTo>
                    <a:pt x="3726179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65819" y="941832"/>
              <a:ext cx="3726179" cy="66040"/>
            </a:xfrm>
            <a:custGeom>
              <a:avLst/>
              <a:gdLst/>
              <a:ahLst/>
              <a:cxnLst/>
              <a:rect l="l" t="t" r="r" b="b"/>
              <a:pathLst>
                <a:path w="3726179" h="66040">
                  <a:moveTo>
                    <a:pt x="0" y="65532"/>
                  </a:moveTo>
                  <a:lnTo>
                    <a:pt x="3726179" y="65532"/>
                  </a:lnTo>
                  <a:lnTo>
                    <a:pt x="3726179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3972" y="1657349"/>
            <a:ext cx="83686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Narrow"/>
                <a:cs typeface="Arial Narrow"/>
              </a:rPr>
              <a:t>Digunakan untuk menggambarkan </a:t>
            </a:r>
            <a:r>
              <a:rPr sz="2800" spc="-5" dirty="0">
                <a:latin typeface="Arial Narrow"/>
                <a:cs typeface="Arial Narrow"/>
              </a:rPr>
              <a:t>proses/operasi </a:t>
            </a:r>
            <a:r>
              <a:rPr sz="2800" spc="-10" dirty="0">
                <a:latin typeface="Arial Narrow"/>
                <a:cs typeface="Arial Narrow"/>
              </a:rPr>
              <a:t>yang terjadi di  dalam alur</a:t>
            </a:r>
            <a:r>
              <a:rPr sz="2800" spc="30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logika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3451" y="3038654"/>
            <a:ext cx="3547826" cy="1505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5197" y="315213"/>
            <a:ext cx="5153660" cy="576580"/>
            <a:chOff x="7045197" y="315213"/>
            <a:chExt cx="5153660" cy="576580"/>
          </a:xfrm>
        </p:grpSpPr>
        <p:sp>
          <p:nvSpPr>
            <p:cNvPr id="3" name="object 3"/>
            <p:cNvSpPr/>
            <p:nvPr/>
          </p:nvSpPr>
          <p:spPr>
            <a:xfrm>
              <a:off x="7051547" y="321563"/>
              <a:ext cx="5140960" cy="563880"/>
            </a:xfrm>
            <a:custGeom>
              <a:avLst/>
              <a:gdLst/>
              <a:ahLst/>
              <a:cxnLst/>
              <a:rect l="l" t="t" r="r" b="b"/>
              <a:pathLst>
                <a:path w="5140959" h="563880">
                  <a:moveTo>
                    <a:pt x="5140452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5140452" y="563879"/>
                  </a:lnTo>
                  <a:lnTo>
                    <a:pt x="51404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1547" y="321563"/>
              <a:ext cx="5140960" cy="563880"/>
            </a:xfrm>
            <a:custGeom>
              <a:avLst/>
              <a:gdLst/>
              <a:ahLst/>
              <a:cxnLst/>
              <a:rect l="l" t="t" r="r" b="b"/>
              <a:pathLst>
                <a:path w="5140959" h="563880">
                  <a:moveTo>
                    <a:pt x="0" y="563879"/>
                  </a:moveTo>
                  <a:lnTo>
                    <a:pt x="5140452" y="563879"/>
                  </a:lnTo>
                  <a:lnTo>
                    <a:pt x="5140452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57643" y="402463"/>
            <a:ext cx="5134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Jajar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Genjang/Input,Output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45452" y="935736"/>
            <a:ext cx="5153025" cy="78105"/>
            <a:chOff x="7045452" y="935736"/>
            <a:chExt cx="5153025" cy="78105"/>
          </a:xfrm>
        </p:grpSpPr>
        <p:sp>
          <p:nvSpPr>
            <p:cNvPr id="7" name="object 7"/>
            <p:cNvSpPr/>
            <p:nvPr/>
          </p:nvSpPr>
          <p:spPr>
            <a:xfrm>
              <a:off x="7051548" y="941832"/>
              <a:ext cx="5140960" cy="66040"/>
            </a:xfrm>
            <a:custGeom>
              <a:avLst/>
              <a:gdLst/>
              <a:ahLst/>
              <a:cxnLst/>
              <a:rect l="l" t="t" r="r" b="b"/>
              <a:pathLst>
                <a:path w="5140959" h="66040">
                  <a:moveTo>
                    <a:pt x="514045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5140452" y="65532"/>
                  </a:lnTo>
                  <a:lnTo>
                    <a:pt x="51404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51548" y="941832"/>
              <a:ext cx="5140960" cy="66040"/>
            </a:xfrm>
            <a:custGeom>
              <a:avLst/>
              <a:gdLst/>
              <a:ahLst/>
              <a:cxnLst/>
              <a:rect l="l" t="t" r="r" b="b"/>
              <a:pathLst>
                <a:path w="5140959" h="66040">
                  <a:moveTo>
                    <a:pt x="0" y="65532"/>
                  </a:moveTo>
                  <a:lnTo>
                    <a:pt x="5140452" y="65532"/>
                  </a:lnTo>
                  <a:lnTo>
                    <a:pt x="514045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1013" y="1731975"/>
            <a:ext cx="94208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Narrow"/>
                <a:cs typeface="Arial Narrow"/>
              </a:rPr>
              <a:t>Digunakan untuk </a:t>
            </a:r>
            <a:r>
              <a:rPr sz="2800" spc="-5" dirty="0">
                <a:latin typeface="Arial Narrow"/>
                <a:cs typeface="Arial Narrow"/>
              </a:rPr>
              <a:t>menggambarkan </a:t>
            </a:r>
            <a:r>
              <a:rPr sz="2800" spc="-10" dirty="0">
                <a:latin typeface="Arial Narrow"/>
                <a:cs typeface="Arial Narrow"/>
              </a:rPr>
              <a:t>input/output </a:t>
            </a:r>
            <a:r>
              <a:rPr sz="2800" spc="-5" dirty="0">
                <a:latin typeface="Arial Narrow"/>
                <a:cs typeface="Arial Narrow"/>
              </a:rPr>
              <a:t>yang terjadi di </a:t>
            </a:r>
            <a:r>
              <a:rPr sz="2800" spc="-10" dirty="0">
                <a:latin typeface="Arial Narrow"/>
                <a:cs typeface="Arial Narrow"/>
              </a:rPr>
              <a:t>dalam alur  logika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0771" y="3203819"/>
            <a:ext cx="4859373" cy="1421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6219" y="321563"/>
            <a:ext cx="433578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Belah</a:t>
            </a:r>
            <a:r>
              <a:rPr sz="24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Ketupat/Decission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50123" y="935736"/>
            <a:ext cx="4348480" cy="78105"/>
            <a:chOff x="7850123" y="935736"/>
            <a:chExt cx="4348480" cy="78105"/>
          </a:xfrm>
        </p:grpSpPr>
        <p:sp>
          <p:nvSpPr>
            <p:cNvPr id="4" name="object 4"/>
            <p:cNvSpPr/>
            <p:nvPr/>
          </p:nvSpPr>
          <p:spPr>
            <a:xfrm>
              <a:off x="7856219" y="941832"/>
              <a:ext cx="4335780" cy="66040"/>
            </a:xfrm>
            <a:custGeom>
              <a:avLst/>
              <a:gdLst/>
              <a:ahLst/>
              <a:cxnLst/>
              <a:rect l="l" t="t" r="r" b="b"/>
              <a:pathLst>
                <a:path w="4335780" h="66040">
                  <a:moveTo>
                    <a:pt x="433578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4335780" y="65532"/>
                  </a:lnTo>
                  <a:lnTo>
                    <a:pt x="4335780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219" y="941832"/>
              <a:ext cx="4335780" cy="66040"/>
            </a:xfrm>
            <a:custGeom>
              <a:avLst/>
              <a:gdLst/>
              <a:ahLst/>
              <a:cxnLst/>
              <a:rect l="l" t="t" r="r" b="b"/>
              <a:pathLst>
                <a:path w="4335780" h="66040">
                  <a:moveTo>
                    <a:pt x="0" y="65532"/>
                  </a:moveTo>
                  <a:lnTo>
                    <a:pt x="4335780" y="65532"/>
                  </a:lnTo>
                  <a:lnTo>
                    <a:pt x="4335780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58492" y="1579574"/>
            <a:ext cx="8818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263640" algn="l"/>
              </a:tabLst>
            </a:pPr>
            <a:r>
              <a:rPr sz="2800" spc="-10" dirty="0">
                <a:latin typeface="Arial Narrow"/>
                <a:cs typeface="Arial Narrow"/>
              </a:rPr>
              <a:t>Digunakan untuk menggambarkan</a:t>
            </a:r>
            <a:r>
              <a:rPr sz="2800" spc="114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pilihan</a:t>
            </a:r>
            <a:r>
              <a:rPr sz="2800" spc="3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yang	</a:t>
            </a:r>
            <a:r>
              <a:rPr sz="2800" spc="-10" dirty="0">
                <a:latin typeface="Arial Narrow"/>
                <a:cs typeface="Arial Narrow"/>
              </a:rPr>
              <a:t>terjadi </a:t>
            </a:r>
            <a:r>
              <a:rPr sz="2800" spc="-5" dirty="0">
                <a:latin typeface="Arial Narrow"/>
                <a:cs typeface="Arial Narrow"/>
              </a:rPr>
              <a:t>di </a:t>
            </a:r>
            <a:r>
              <a:rPr sz="2800" spc="-10" dirty="0">
                <a:latin typeface="Arial Narrow"/>
                <a:cs typeface="Arial Narrow"/>
              </a:rPr>
              <a:t>dalam alur  logika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1430" y="2691303"/>
            <a:ext cx="2912076" cy="2408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8683" y="321563"/>
            <a:ext cx="443357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Segi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enam/preparation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52588" y="935736"/>
            <a:ext cx="4445635" cy="78105"/>
            <a:chOff x="7752588" y="935736"/>
            <a:chExt cx="4445635" cy="78105"/>
          </a:xfrm>
        </p:grpSpPr>
        <p:sp>
          <p:nvSpPr>
            <p:cNvPr id="4" name="object 4"/>
            <p:cNvSpPr/>
            <p:nvPr/>
          </p:nvSpPr>
          <p:spPr>
            <a:xfrm>
              <a:off x="7758684" y="941832"/>
              <a:ext cx="4433570" cy="66040"/>
            </a:xfrm>
            <a:custGeom>
              <a:avLst/>
              <a:gdLst/>
              <a:ahLst/>
              <a:cxnLst/>
              <a:rect l="l" t="t" r="r" b="b"/>
              <a:pathLst>
                <a:path w="4433570" h="66040">
                  <a:moveTo>
                    <a:pt x="4433316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4433316" y="65532"/>
                  </a:lnTo>
                  <a:lnTo>
                    <a:pt x="4433316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58684" y="941832"/>
              <a:ext cx="4433570" cy="66040"/>
            </a:xfrm>
            <a:custGeom>
              <a:avLst/>
              <a:gdLst/>
              <a:ahLst/>
              <a:cxnLst/>
              <a:rect l="l" t="t" r="r" b="b"/>
              <a:pathLst>
                <a:path w="4433570" h="66040">
                  <a:moveTo>
                    <a:pt x="0" y="65532"/>
                  </a:moveTo>
                  <a:lnTo>
                    <a:pt x="4433316" y="65532"/>
                  </a:lnTo>
                  <a:lnTo>
                    <a:pt x="4433316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52422" y="1524761"/>
            <a:ext cx="85007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584825" algn="l"/>
              </a:tabLst>
            </a:pPr>
            <a:r>
              <a:rPr sz="2800" spc="-10" dirty="0">
                <a:latin typeface="Arial Narrow"/>
                <a:cs typeface="Arial Narrow"/>
              </a:rPr>
              <a:t>Digunakan untuk</a:t>
            </a:r>
            <a:r>
              <a:rPr sz="2800" spc="8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menggambarkan</a:t>
            </a:r>
            <a:r>
              <a:rPr sz="2800" spc="4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proses	inisialisasi yang terjadi  </a:t>
            </a:r>
            <a:r>
              <a:rPr sz="2800" spc="-5" dirty="0">
                <a:latin typeface="Arial Narrow"/>
                <a:cs typeface="Arial Narrow"/>
              </a:rPr>
              <a:t>di </a:t>
            </a:r>
            <a:r>
              <a:rPr sz="2800" spc="-10" dirty="0">
                <a:latin typeface="Arial Narrow"/>
                <a:cs typeface="Arial Narrow"/>
              </a:rPr>
              <a:t>dalam alur</a:t>
            </a:r>
            <a:r>
              <a:rPr sz="2800" spc="3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logika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8954" y="3048324"/>
            <a:ext cx="2768071" cy="157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180" y="321563"/>
            <a:ext cx="389382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R="123825" algn="ctr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Segi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empat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khusus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92083" y="935736"/>
            <a:ext cx="3906520" cy="78105"/>
            <a:chOff x="8292083" y="935736"/>
            <a:chExt cx="3906520" cy="78105"/>
          </a:xfrm>
        </p:grpSpPr>
        <p:sp>
          <p:nvSpPr>
            <p:cNvPr id="4" name="object 4"/>
            <p:cNvSpPr/>
            <p:nvPr/>
          </p:nvSpPr>
          <p:spPr>
            <a:xfrm>
              <a:off x="8298179" y="941832"/>
              <a:ext cx="3893820" cy="66040"/>
            </a:xfrm>
            <a:custGeom>
              <a:avLst/>
              <a:gdLst/>
              <a:ahLst/>
              <a:cxnLst/>
              <a:rect l="l" t="t" r="r" b="b"/>
              <a:pathLst>
                <a:path w="3893820" h="66040">
                  <a:moveTo>
                    <a:pt x="389382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893820" y="65532"/>
                  </a:lnTo>
                  <a:lnTo>
                    <a:pt x="3893820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8179" y="941832"/>
              <a:ext cx="3893820" cy="66040"/>
            </a:xfrm>
            <a:custGeom>
              <a:avLst/>
              <a:gdLst/>
              <a:ahLst/>
              <a:cxnLst/>
              <a:rect l="l" t="t" r="r" b="b"/>
              <a:pathLst>
                <a:path w="3893820" h="66040">
                  <a:moveTo>
                    <a:pt x="0" y="65532"/>
                  </a:moveTo>
                  <a:lnTo>
                    <a:pt x="3893820" y="65532"/>
                  </a:lnTo>
                  <a:lnTo>
                    <a:pt x="3893820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60194" y="1635074"/>
            <a:ext cx="83223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Narrow"/>
                <a:cs typeface="Arial Narrow"/>
              </a:rPr>
              <a:t>Digunakan </a:t>
            </a:r>
            <a:r>
              <a:rPr sz="2800" spc="-10" dirty="0">
                <a:latin typeface="Arial Narrow"/>
                <a:cs typeface="Arial Narrow"/>
              </a:rPr>
              <a:t>untuk menggambarkan </a:t>
            </a:r>
            <a:r>
              <a:rPr sz="2800" spc="-5" dirty="0">
                <a:latin typeface="Arial Narrow"/>
                <a:cs typeface="Arial Narrow"/>
              </a:rPr>
              <a:t>pemanggilan proses yang  telah didefinisikan (fungsi/prosedur) </a:t>
            </a:r>
            <a:r>
              <a:rPr sz="2800" spc="-10" dirty="0">
                <a:latin typeface="Arial Narrow"/>
                <a:cs typeface="Arial Narrow"/>
              </a:rPr>
              <a:t>yang </a:t>
            </a:r>
            <a:r>
              <a:rPr sz="2800" spc="-5" dirty="0">
                <a:latin typeface="Arial Narrow"/>
                <a:cs typeface="Arial Narrow"/>
              </a:rPr>
              <a:t>terjadi </a:t>
            </a:r>
            <a:r>
              <a:rPr sz="2800" dirty="0">
                <a:latin typeface="Arial Narrow"/>
                <a:cs typeface="Arial Narrow"/>
              </a:rPr>
              <a:t>di </a:t>
            </a:r>
            <a:r>
              <a:rPr sz="2800" spc="-5" dirty="0">
                <a:latin typeface="Arial Narrow"/>
                <a:cs typeface="Arial Narrow"/>
              </a:rPr>
              <a:t>dalam </a:t>
            </a:r>
            <a:r>
              <a:rPr sz="2800" spc="-10" dirty="0">
                <a:latin typeface="Arial Narrow"/>
                <a:cs typeface="Arial Narrow"/>
              </a:rPr>
              <a:t>alur  logika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3737" y="3130847"/>
            <a:ext cx="4164471" cy="1960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25997" y="315213"/>
            <a:ext cx="6372860" cy="576580"/>
            <a:chOff x="5825997" y="315213"/>
            <a:chExt cx="6372860" cy="576580"/>
          </a:xfrm>
        </p:grpSpPr>
        <p:sp>
          <p:nvSpPr>
            <p:cNvPr id="3" name="object 3"/>
            <p:cNvSpPr/>
            <p:nvPr/>
          </p:nvSpPr>
          <p:spPr>
            <a:xfrm>
              <a:off x="5832347" y="321563"/>
              <a:ext cx="6360160" cy="563880"/>
            </a:xfrm>
            <a:custGeom>
              <a:avLst/>
              <a:gdLst/>
              <a:ahLst/>
              <a:cxnLst/>
              <a:rect l="l" t="t" r="r" b="b"/>
              <a:pathLst>
                <a:path w="6360159" h="563880">
                  <a:moveTo>
                    <a:pt x="6359652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6359652" y="563879"/>
                  </a:lnTo>
                  <a:lnTo>
                    <a:pt x="63596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32347" y="321563"/>
              <a:ext cx="6360160" cy="563880"/>
            </a:xfrm>
            <a:custGeom>
              <a:avLst/>
              <a:gdLst/>
              <a:ahLst/>
              <a:cxnLst/>
              <a:rect l="l" t="t" r="r" b="b"/>
              <a:pathLst>
                <a:path w="6360159" h="563880">
                  <a:moveTo>
                    <a:pt x="0" y="563879"/>
                  </a:moveTo>
                  <a:lnTo>
                    <a:pt x="6359652" y="563879"/>
                  </a:lnTo>
                  <a:lnTo>
                    <a:pt x="6359652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7140">
              <a:lnSpc>
                <a:spcPct val="100000"/>
              </a:lnSpc>
              <a:spcBef>
                <a:spcPts val="100"/>
              </a:spcBef>
            </a:pPr>
            <a:r>
              <a:rPr dirty="0"/>
              <a:t>Lingkaran </a:t>
            </a:r>
            <a:r>
              <a:rPr spc="-5" dirty="0"/>
              <a:t>Kecil/on page</a:t>
            </a:r>
            <a:r>
              <a:rPr spc="-35" dirty="0"/>
              <a:t> </a:t>
            </a:r>
            <a:r>
              <a:rPr spc="-5" dirty="0"/>
              <a:t>connector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826252" y="935736"/>
            <a:ext cx="6372225" cy="78105"/>
            <a:chOff x="5826252" y="935736"/>
            <a:chExt cx="6372225" cy="78105"/>
          </a:xfrm>
        </p:grpSpPr>
        <p:sp>
          <p:nvSpPr>
            <p:cNvPr id="7" name="object 7"/>
            <p:cNvSpPr/>
            <p:nvPr/>
          </p:nvSpPr>
          <p:spPr>
            <a:xfrm>
              <a:off x="5832348" y="941832"/>
              <a:ext cx="6360160" cy="66040"/>
            </a:xfrm>
            <a:custGeom>
              <a:avLst/>
              <a:gdLst/>
              <a:ahLst/>
              <a:cxnLst/>
              <a:rect l="l" t="t" r="r" b="b"/>
              <a:pathLst>
                <a:path w="6360159" h="66040">
                  <a:moveTo>
                    <a:pt x="635965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6359652" y="65532"/>
                  </a:lnTo>
                  <a:lnTo>
                    <a:pt x="63596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32348" y="941832"/>
              <a:ext cx="6360160" cy="66040"/>
            </a:xfrm>
            <a:custGeom>
              <a:avLst/>
              <a:gdLst/>
              <a:ahLst/>
              <a:cxnLst/>
              <a:rect l="l" t="t" r="r" b="b"/>
              <a:pathLst>
                <a:path w="6360159" h="66040">
                  <a:moveTo>
                    <a:pt x="0" y="65532"/>
                  </a:moveTo>
                  <a:lnTo>
                    <a:pt x="6359652" y="65532"/>
                  </a:lnTo>
                  <a:lnTo>
                    <a:pt x="635965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2908" y="1621662"/>
            <a:ext cx="68008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Narrow"/>
                <a:cs typeface="Arial Narrow"/>
              </a:rPr>
              <a:t>Digunakan </a:t>
            </a:r>
            <a:r>
              <a:rPr sz="2800" spc="-10" dirty="0">
                <a:latin typeface="Arial Narrow"/>
                <a:cs typeface="Arial Narrow"/>
              </a:rPr>
              <a:t>untuk </a:t>
            </a:r>
            <a:r>
              <a:rPr sz="2800" spc="-5" dirty="0">
                <a:latin typeface="Arial Narrow"/>
                <a:cs typeface="Arial Narrow"/>
              </a:rPr>
              <a:t>menghubungkan </a:t>
            </a:r>
            <a:r>
              <a:rPr sz="2800" spc="-10" dirty="0">
                <a:latin typeface="Arial Narrow"/>
                <a:cs typeface="Arial Narrow"/>
              </a:rPr>
              <a:t>alur </a:t>
            </a:r>
            <a:r>
              <a:rPr sz="2800" spc="-5" dirty="0">
                <a:latin typeface="Arial Narrow"/>
                <a:cs typeface="Arial Narrow"/>
              </a:rPr>
              <a:t>logika </a:t>
            </a:r>
            <a:r>
              <a:rPr sz="2800" spc="-10" dirty="0">
                <a:latin typeface="Arial Narrow"/>
                <a:cs typeface="Arial Narrow"/>
              </a:rPr>
              <a:t>yang  dalam satu</a:t>
            </a:r>
            <a:r>
              <a:rPr sz="2800" spc="2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halaman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4865" y="1621662"/>
            <a:ext cx="19805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Narrow"/>
                <a:cs typeface="Arial Narrow"/>
              </a:rPr>
              <a:t>terlalu</a:t>
            </a:r>
            <a:r>
              <a:rPr sz="2800" spc="280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panjang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1171" y="2898941"/>
            <a:ext cx="1901161" cy="1867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9561" y="315213"/>
            <a:ext cx="5288915" cy="576580"/>
            <a:chOff x="6909561" y="315213"/>
            <a:chExt cx="5288915" cy="576580"/>
          </a:xfrm>
        </p:grpSpPr>
        <p:sp>
          <p:nvSpPr>
            <p:cNvPr id="3" name="object 3"/>
            <p:cNvSpPr/>
            <p:nvPr/>
          </p:nvSpPr>
          <p:spPr>
            <a:xfrm>
              <a:off x="6915911" y="321563"/>
              <a:ext cx="5276215" cy="563880"/>
            </a:xfrm>
            <a:custGeom>
              <a:avLst/>
              <a:gdLst/>
              <a:ahLst/>
              <a:cxnLst/>
              <a:rect l="l" t="t" r="r" b="b"/>
              <a:pathLst>
                <a:path w="5276215" h="563880">
                  <a:moveTo>
                    <a:pt x="5276088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5276088" y="563879"/>
                  </a:lnTo>
                  <a:lnTo>
                    <a:pt x="527608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5911" y="321563"/>
              <a:ext cx="5276215" cy="563880"/>
            </a:xfrm>
            <a:custGeom>
              <a:avLst/>
              <a:gdLst/>
              <a:ahLst/>
              <a:cxnLst/>
              <a:rect l="l" t="t" r="r" b="b"/>
              <a:pathLst>
                <a:path w="5276215" h="563880">
                  <a:moveTo>
                    <a:pt x="0" y="563879"/>
                  </a:moveTo>
                  <a:lnTo>
                    <a:pt x="5276088" y="563879"/>
                  </a:lnTo>
                  <a:lnTo>
                    <a:pt x="5276088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098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Pentagon/of page</a:t>
            </a:r>
            <a:r>
              <a:rPr spc="5" dirty="0"/>
              <a:t> </a:t>
            </a:r>
            <a:r>
              <a:rPr spc="-5" dirty="0"/>
              <a:t>connector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909816" y="935736"/>
            <a:ext cx="5288280" cy="78105"/>
            <a:chOff x="6909816" y="935736"/>
            <a:chExt cx="5288280" cy="78105"/>
          </a:xfrm>
        </p:grpSpPr>
        <p:sp>
          <p:nvSpPr>
            <p:cNvPr id="7" name="object 7"/>
            <p:cNvSpPr/>
            <p:nvPr/>
          </p:nvSpPr>
          <p:spPr>
            <a:xfrm>
              <a:off x="6915912" y="941832"/>
              <a:ext cx="5276215" cy="66040"/>
            </a:xfrm>
            <a:custGeom>
              <a:avLst/>
              <a:gdLst/>
              <a:ahLst/>
              <a:cxnLst/>
              <a:rect l="l" t="t" r="r" b="b"/>
              <a:pathLst>
                <a:path w="5276215" h="66040">
                  <a:moveTo>
                    <a:pt x="527608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5276088" y="65532"/>
                  </a:lnTo>
                  <a:lnTo>
                    <a:pt x="527608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5912" y="941832"/>
              <a:ext cx="5276215" cy="66040"/>
            </a:xfrm>
            <a:custGeom>
              <a:avLst/>
              <a:gdLst/>
              <a:ahLst/>
              <a:cxnLst/>
              <a:rect l="l" t="t" r="r" b="b"/>
              <a:pathLst>
                <a:path w="5276215" h="66040">
                  <a:moveTo>
                    <a:pt x="0" y="65532"/>
                  </a:moveTo>
                  <a:lnTo>
                    <a:pt x="5276088" y="65532"/>
                  </a:lnTo>
                  <a:lnTo>
                    <a:pt x="527608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3665" y="1549730"/>
            <a:ext cx="9388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735445" algn="l"/>
              </a:tabLst>
            </a:pPr>
            <a:r>
              <a:rPr sz="2800" spc="-10" dirty="0">
                <a:latin typeface="Arial Narrow"/>
                <a:cs typeface="Arial Narrow"/>
              </a:rPr>
              <a:t>Digunakan untuk menghubungkan alur</a:t>
            </a:r>
            <a:r>
              <a:rPr sz="2800" spc="19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logika</a:t>
            </a:r>
            <a:r>
              <a:rPr sz="2800" spc="40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yang	</a:t>
            </a:r>
            <a:r>
              <a:rPr sz="2800" spc="-10" dirty="0">
                <a:latin typeface="Arial Narrow"/>
                <a:cs typeface="Arial Narrow"/>
              </a:rPr>
              <a:t>terlalu panjang pada  halaman yang</a:t>
            </a:r>
            <a:r>
              <a:rPr sz="2800" spc="20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berbeda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2030" y="2931643"/>
            <a:ext cx="1696386" cy="1933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1721" y="315213"/>
            <a:ext cx="3246755" cy="576580"/>
            <a:chOff x="8951721" y="315213"/>
            <a:chExt cx="3246755" cy="576580"/>
          </a:xfrm>
        </p:grpSpPr>
        <p:sp>
          <p:nvSpPr>
            <p:cNvPr id="3" name="object 3"/>
            <p:cNvSpPr/>
            <p:nvPr/>
          </p:nvSpPr>
          <p:spPr>
            <a:xfrm>
              <a:off x="8958071" y="321563"/>
              <a:ext cx="3234055" cy="563880"/>
            </a:xfrm>
            <a:custGeom>
              <a:avLst/>
              <a:gdLst/>
              <a:ahLst/>
              <a:cxnLst/>
              <a:rect l="l" t="t" r="r" b="b"/>
              <a:pathLst>
                <a:path w="3234054" h="563880">
                  <a:moveTo>
                    <a:pt x="3233928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3233928" y="563879"/>
                  </a:lnTo>
                  <a:lnTo>
                    <a:pt x="323392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58071" y="321563"/>
              <a:ext cx="3234055" cy="563880"/>
            </a:xfrm>
            <a:custGeom>
              <a:avLst/>
              <a:gdLst/>
              <a:ahLst/>
              <a:cxnLst/>
              <a:rect l="l" t="t" r="r" b="b"/>
              <a:pathLst>
                <a:path w="3234054" h="563880">
                  <a:moveTo>
                    <a:pt x="0" y="563879"/>
                  </a:moveTo>
                  <a:lnTo>
                    <a:pt x="3233928" y="563879"/>
                  </a:lnTo>
                  <a:lnTo>
                    <a:pt x="3233928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64168" y="402463"/>
            <a:ext cx="322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Struktur</a:t>
            </a:r>
            <a:r>
              <a:rPr sz="24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Flowcart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51976" y="935736"/>
            <a:ext cx="3246120" cy="78105"/>
            <a:chOff x="8951976" y="935736"/>
            <a:chExt cx="3246120" cy="78105"/>
          </a:xfrm>
        </p:grpSpPr>
        <p:sp>
          <p:nvSpPr>
            <p:cNvPr id="7" name="object 7"/>
            <p:cNvSpPr/>
            <p:nvPr/>
          </p:nvSpPr>
          <p:spPr>
            <a:xfrm>
              <a:off x="8958072" y="941832"/>
              <a:ext cx="3234055" cy="66040"/>
            </a:xfrm>
            <a:custGeom>
              <a:avLst/>
              <a:gdLst/>
              <a:ahLst/>
              <a:cxnLst/>
              <a:rect l="l" t="t" r="r" b="b"/>
              <a:pathLst>
                <a:path w="3234054" h="66040">
                  <a:moveTo>
                    <a:pt x="323392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233928" y="65532"/>
                  </a:lnTo>
                  <a:lnTo>
                    <a:pt x="323392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58072" y="941832"/>
              <a:ext cx="3234055" cy="66040"/>
            </a:xfrm>
            <a:custGeom>
              <a:avLst/>
              <a:gdLst/>
              <a:ahLst/>
              <a:cxnLst/>
              <a:rect l="l" t="t" r="r" b="b"/>
              <a:pathLst>
                <a:path w="3234054" h="66040">
                  <a:moveTo>
                    <a:pt x="0" y="65532"/>
                  </a:moveTo>
                  <a:lnTo>
                    <a:pt x="3233928" y="65532"/>
                  </a:lnTo>
                  <a:lnTo>
                    <a:pt x="323392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26994" y="2209876"/>
            <a:ext cx="460121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latin typeface="Arial Narrow"/>
                <a:cs typeface="Arial Narrow"/>
              </a:rPr>
              <a:t>Runtunan</a:t>
            </a:r>
            <a:r>
              <a:rPr sz="3200" spc="-25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(Sequence)</a:t>
            </a:r>
            <a:endParaRPr sz="3200">
              <a:latin typeface="Arial Narrow"/>
              <a:cs typeface="Arial Narrow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latin typeface="Arial Narrow"/>
                <a:cs typeface="Arial Narrow"/>
              </a:rPr>
              <a:t>Seleksi/pemilihan</a:t>
            </a:r>
            <a:r>
              <a:rPr sz="3200" spc="-95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(Selection)</a:t>
            </a:r>
            <a:endParaRPr sz="3200">
              <a:latin typeface="Arial Narrow"/>
              <a:cs typeface="Arial Narrow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latin typeface="Arial Narrow"/>
                <a:cs typeface="Arial Narrow"/>
              </a:rPr>
              <a:t>Pengulangan</a:t>
            </a:r>
            <a:r>
              <a:rPr sz="3200" spc="-20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(Iteration)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4228" y="321563"/>
            <a:ext cx="274828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dirty="0"/>
              <a:t>Sequence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38131" y="935736"/>
            <a:ext cx="2760345" cy="78105"/>
            <a:chOff x="9438131" y="935736"/>
            <a:chExt cx="2760345" cy="78105"/>
          </a:xfrm>
        </p:grpSpPr>
        <p:sp>
          <p:nvSpPr>
            <p:cNvPr id="4" name="object 4"/>
            <p:cNvSpPr/>
            <p:nvPr/>
          </p:nvSpPr>
          <p:spPr>
            <a:xfrm>
              <a:off x="9444227" y="941832"/>
              <a:ext cx="2748280" cy="66040"/>
            </a:xfrm>
            <a:custGeom>
              <a:avLst/>
              <a:gdLst/>
              <a:ahLst/>
              <a:cxnLst/>
              <a:rect l="l" t="t" r="r" b="b"/>
              <a:pathLst>
                <a:path w="2748279" h="66040">
                  <a:moveTo>
                    <a:pt x="274777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747772" y="65532"/>
                  </a:lnTo>
                  <a:lnTo>
                    <a:pt x="274777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44227" y="941832"/>
              <a:ext cx="2748280" cy="66040"/>
            </a:xfrm>
            <a:custGeom>
              <a:avLst/>
              <a:gdLst/>
              <a:ahLst/>
              <a:cxnLst/>
              <a:rect l="l" t="t" r="r" b="b"/>
              <a:pathLst>
                <a:path w="2748279" h="66040">
                  <a:moveTo>
                    <a:pt x="0" y="65532"/>
                  </a:moveTo>
                  <a:lnTo>
                    <a:pt x="2747772" y="65532"/>
                  </a:lnTo>
                  <a:lnTo>
                    <a:pt x="274777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383790" y="1265054"/>
            <a:ext cx="6991602" cy="404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3643" y="321563"/>
            <a:ext cx="284861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dirty="0"/>
              <a:t>Selection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37547" y="935736"/>
            <a:ext cx="2860675" cy="78105"/>
            <a:chOff x="9337547" y="935736"/>
            <a:chExt cx="2860675" cy="78105"/>
          </a:xfrm>
        </p:grpSpPr>
        <p:sp>
          <p:nvSpPr>
            <p:cNvPr id="4" name="object 4"/>
            <p:cNvSpPr/>
            <p:nvPr/>
          </p:nvSpPr>
          <p:spPr>
            <a:xfrm>
              <a:off x="9343643" y="941832"/>
              <a:ext cx="2848610" cy="66040"/>
            </a:xfrm>
            <a:custGeom>
              <a:avLst/>
              <a:gdLst/>
              <a:ahLst/>
              <a:cxnLst/>
              <a:rect l="l" t="t" r="r" b="b"/>
              <a:pathLst>
                <a:path w="2848609" h="66040">
                  <a:moveTo>
                    <a:pt x="2848355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848355" y="65532"/>
                  </a:lnTo>
                  <a:lnTo>
                    <a:pt x="2848355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43643" y="941832"/>
              <a:ext cx="2848610" cy="66040"/>
            </a:xfrm>
            <a:custGeom>
              <a:avLst/>
              <a:gdLst/>
              <a:ahLst/>
              <a:cxnLst/>
              <a:rect l="l" t="t" r="r" b="b"/>
              <a:pathLst>
                <a:path w="2848609" h="66040">
                  <a:moveTo>
                    <a:pt x="0" y="65532"/>
                  </a:moveTo>
                  <a:lnTo>
                    <a:pt x="2848355" y="65532"/>
                  </a:lnTo>
                  <a:lnTo>
                    <a:pt x="2848355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10867" y="1063752"/>
            <a:ext cx="8096758" cy="412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8631" y="341375"/>
            <a:ext cx="256349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Sejarah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22535" y="955547"/>
            <a:ext cx="2575560" cy="78105"/>
            <a:chOff x="9622535" y="955547"/>
            <a:chExt cx="2575560" cy="78105"/>
          </a:xfrm>
        </p:grpSpPr>
        <p:sp>
          <p:nvSpPr>
            <p:cNvPr id="4" name="object 4"/>
            <p:cNvSpPr/>
            <p:nvPr/>
          </p:nvSpPr>
          <p:spPr>
            <a:xfrm>
              <a:off x="9628631" y="961643"/>
              <a:ext cx="2563495" cy="66040"/>
            </a:xfrm>
            <a:custGeom>
              <a:avLst/>
              <a:gdLst/>
              <a:ahLst/>
              <a:cxnLst/>
              <a:rect l="l" t="t" r="r" b="b"/>
              <a:pathLst>
                <a:path w="2563495" h="66040">
                  <a:moveTo>
                    <a:pt x="256336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563368" y="65532"/>
                  </a:lnTo>
                  <a:lnTo>
                    <a:pt x="256336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28631" y="961643"/>
              <a:ext cx="2563495" cy="66040"/>
            </a:xfrm>
            <a:custGeom>
              <a:avLst/>
              <a:gdLst/>
              <a:ahLst/>
              <a:cxnLst/>
              <a:rect l="l" t="t" r="r" b="b"/>
              <a:pathLst>
                <a:path w="2563495" h="66040">
                  <a:moveTo>
                    <a:pt x="0" y="65532"/>
                  </a:moveTo>
                  <a:lnTo>
                    <a:pt x="2563368" y="65532"/>
                  </a:lnTo>
                  <a:lnTo>
                    <a:pt x="256336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095" y="5562599"/>
            <a:ext cx="12204700" cy="1295400"/>
            <a:chOff x="-6095" y="5562599"/>
            <a:chExt cx="12204700" cy="1295400"/>
          </a:xfrm>
        </p:grpSpPr>
        <p:sp>
          <p:nvSpPr>
            <p:cNvPr id="7" name="object 7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12192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92000" y="685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>
                <a:alpha val="8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0" y="685800"/>
                  </a:moveTo>
                  <a:lnTo>
                    <a:pt x="12192000" y="6858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32" y="5562599"/>
              <a:ext cx="1295400" cy="1295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1208" y="1422273"/>
            <a:ext cx="986028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</a:tabLst>
            </a:pPr>
            <a:r>
              <a:rPr sz="2800" spc="-5" dirty="0">
                <a:latin typeface="Arial Narrow"/>
                <a:cs typeface="Arial Narrow"/>
              </a:rPr>
              <a:t>Pertama kali diperkenalkan oleh </a:t>
            </a:r>
            <a:r>
              <a:rPr sz="2800" dirty="0">
                <a:latin typeface="Arial Narrow"/>
                <a:cs typeface="Arial Narrow"/>
              </a:rPr>
              <a:t>Frank </a:t>
            </a:r>
            <a:r>
              <a:rPr sz="2800" spc="-10" dirty="0">
                <a:latin typeface="Arial Narrow"/>
                <a:cs typeface="Arial Narrow"/>
              </a:rPr>
              <a:t>dan Lilian </a:t>
            </a:r>
            <a:r>
              <a:rPr sz="2800" spc="-5" dirty="0">
                <a:latin typeface="Arial Narrow"/>
                <a:cs typeface="Arial Narrow"/>
              </a:rPr>
              <a:t>Gilbreth </a:t>
            </a:r>
            <a:r>
              <a:rPr sz="2800" spc="-10" dirty="0">
                <a:latin typeface="Arial Narrow"/>
                <a:cs typeface="Arial Narrow"/>
              </a:rPr>
              <a:t>pada tahun  1921 </a:t>
            </a:r>
            <a:r>
              <a:rPr sz="2800" spc="-5" dirty="0">
                <a:latin typeface="Arial Narrow"/>
                <a:cs typeface="Arial Narrow"/>
              </a:rPr>
              <a:t>dalam </a:t>
            </a:r>
            <a:r>
              <a:rPr sz="2800" spc="-10" dirty="0">
                <a:latin typeface="Arial Narrow"/>
                <a:cs typeface="Arial Narrow"/>
              </a:rPr>
              <a:t>sebuah presentasi untuk menjelaskan metode </a:t>
            </a:r>
            <a:r>
              <a:rPr sz="2800" spc="-5" dirty="0">
                <a:latin typeface="Arial Narrow"/>
                <a:cs typeface="Arial Narrow"/>
              </a:rPr>
              <a:t>struktur  </a:t>
            </a:r>
            <a:r>
              <a:rPr sz="2800" spc="-10" dirty="0">
                <a:latin typeface="Arial Narrow"/>
                <a:cs typeface="Arial Narrow"/>
              </a:rPr>
              <a:t>dalam </a:t>
            </a:r>
            <a:r>
              <a:rPr sz="2800" spc="-5" dirty="0">
                <a:latin typeface="Arial Narrow"/>
                <a:cs typeface="Arial Narrow"/>
              </a:rPr>
              <a:t>bentuk </a:t>
            </a:r>
            <a:r>
              <a:rPr sz="2800" spc="-10" dirty="0">
                <a:latin typeface="Arial Narrow"/>
                <a:cs typeface="Arial Narrow"/>
              </a:rPr>
              <a:t>diagram </a:t>
            </a:r>
            <a:r>
              <a:rPr sz="2800" spc="-5" dirty="0">
                <a:latin typeface="Arial Narrow"/>
                <a:cs typeface="Arial Narrow"/>
              </a:rPr>
              <a:t>“flow process</a:t>
            </a:r>
            <a:r>
              <a:rPr sz="2800" spc="30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chart”</a:t>
            </a:r>
            <a:endParaRPr sz="2800">
              <a:latin typeface="Arial Narrow"/>
              <a:cs typeface="Arial Narrow"/>
            </a:endParaRPr>
          </a:p>
          <a:p>
            <a:pPr marL="469265" marR="6350" indent="-457200" algn="just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800" spc="-60" dirty="0">
                <a:latin typeface="Arial Narrow"/>
                <a:cs typeface="Arial Narrow"/>
              </a:rPr>
              <a:t>Tahun </a:t>
            </a:r>
            <a:r>
              <a:rPr sz="2800" spc="-10" dirty="0">
                <a:latin typeface="Arial Narrow"/>
                <a:cs typeface="Arial Narrow"/>
              </a:rPr>
              <a:t>1949, </a:t>
            </a:r>
            <a:r>
              <a:rPr sz="2800" spc="-5" dirty="0">
                <a:latin typeface="Arial Narrow"/>
                <a:cs typeface="Arial Narrow"/>
              </a:rPr>
              <a:t>Herman Goldstine </a:t>
            </a:r>
            <a:r>
              <a:rPr sz="2800" spc="-10" dirty="0">
                <a:latin typeface="Arial Narrow"/>
                <a:cs typeface="Arial Narrow"/>
              </a:rPr>
              <a:t>dan John </a:t>
            </a:r>
            <a:r>
              <a:rPr sz="2800" spc="-5" dirty="0">
                <a:latin typeface="Arial Narrow"/>
                <a:cs typeface="Arial Narrow"/>
              </a:rPr>
              <a:t>von Neumann  </a:t>
            </a:r>
            <a:r>
              <a:rPr sz="2800" spc="-10" dirty="0">
                <a:latin typeface="Arial Narrow"/>
                <a:cs typeface="Arial Narrow"/>
              </a:rPr>
              <a:t>mengembangkan</a:t>
            </a:r>
            <a:r>
              <a:rPr sz="2800" spc="2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flowchart</a:t>
            </a:r>
            <a:endParaRPr sz="2800">
              <a:latin typeface="Arial Narrow"/>
              <a:cs typeface="Arial Narrow"/>
            </a:endParaRPr>
          </a:p>
          <a:p>
            <a:pPr marL="469265" marR="6350" indent="-457200" algn="just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800" spc="-5" dirty="0">
                <a:latin typeface="Arial Narrow"/>
                <a:cs typeface="Arial Narrow"/>
              </a:rPr>
              <a:t>Popularitas flowchart </a:t>
            </a:r>
            <a:r>
              <a:rPr sz="2800" spc="-10" dirty="0">
                <a:latin typeface="Arial Narrow"/>
                <a:cs typeface="Arial Narrow"/>
              </a:rPr>
              <a:t>terjadi pada </a:t>
            </a:r>
            <a:r>
              <a:rPr sz="2800" spc="-5" dirty="0">
                <a:latin typeface="Arial Narrow"/>
                <a:cs typeface="Arial Narrow"/>
              </a:rPr>
              <a:t>tahun 1970-an </a:t>
            </a:r>
            <a:r>
              <a:rPr sz="2800" spc="-10" dirty="0">
                <a:latin typeface="Arial Narrow"/>
                <a:cs typeface="Arial Narrow"/>
              </a:rPr>
              <a:t>saat </a:t>
            </a:r>
            <a:r>
              <a:rPr sz="2800" spc="-5" dirty="0">
                <a:latin typeface="Arial Narrow"/>
                <a:cs typeface="Arial Narrow"/>
              </a:rPr>
              <a:t>terminal komputer  </a:t>
            </a:r>
            <a:r>
              <a:rPr sz="2800" spc="-10" dirty="0">
                <a:latin typeface="Arial Narrow"/>
                <a:cs typeface="Arial Narrow"/>
              </a:rPr>
              <a:t>dan </a:t>
            </a:r>
            <a:r>
              <a:rPr sz="2800" spc="-5" dirty="0">
                <a:latin typeface="Arial Narrow"/>
                <a:cs typeface="Arial Narrow"/>
              </a:rPr>
              <a:t>bahasa </a:t>
            </a:r>
            <a:r>
              <a:rPr sz="2800" spc="-10" dirty="0">
                <a:latin typeface="Arial Narrow"/>
                <a:cs typeface="Arial Narrow"/>
              </a:rPr>
              <a:t>pemrograman generasi </a:t>
            </a:r>
            <a:r>
              <a:rPr sz="2800" spc="-5" dirty="0">
                <a:latin typeface="Arial Narrow"/>
                <a:cs typeface="Arial Narrow"/>
              </a:rPr>
              <a:t>ketiga menjadi </a:t>
            </a:r>
            <a:r>
              <a:rPr sz="2800" spc="-10" dirty="0">
                <a:latin typeface="Arial Narrow"/>
                <a:cs typeface="Arial Narrow"/>
              </a:rPr>
              <a:t>alat utama  </a:t>
            </a:r>
            <a:r>
              <a:rPr sz="2800" spc="-5" dirty="0">
                <a:latin typeface="Arial Narrow"/>
                <a:cs typeface="Arial Narrow"/>
              </a:rPr>
              <a:t>pemrograman</a:t>
            </a:r>
            <a:r>
              <a:rPr sz="2800" spc="10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komputer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8464" y="321563"/>
            <a:ext cx="238379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dirty="0"/>
              <a:t>Iteration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02368" y="935736"/>
            <a:ext cx="2395855" cy="78105"/>
            <a:chOff x="9802368" y="935736"/>
            <a:chExt cx="2395855" cy="78105"/>
          </a:xfrm>
        </p:grpSpPr>
        <p:sp>
          <p:nvSpPr>
            <p:cNvPr id="4" name="object 4"/>
            <p:cNvSpPr/>
            <p:nvPr/>
          </p:nvSpPr>
          <p:spPr>
            <a:xfrm>
              <a:off x="9808464" y="941832"/>
              <a:ext cx="2383790" cy="66040"/>
            </a:xfrm>
            <a:custGeom>
              <a:avLst/>
              <a:gdLst/>
              <a:ahLst/>
              <a:cxnLst/>
              <a:rect l="l" t="t" r="r" b="b"/>
              <a:pathLst>
                <a:path w="2383790" h="66040">
                  <a:moveTo>
                    <a:pt x="2383535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383535" y="65532"/>
                  </a:lnTo>
                  <a:lnTo>
                    <a:pt x="2383535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8464" y="941832"/>
              <a:ext cx="2383790" cy="66040"/>
            </a:xfrm>
            <a:custGeom>
              <a:avLst/>
              <a:gdLst/>
              <a:ahLst/>
              <a:cxnLst/>
              <a:rect l="l" t="t" r="r" b="b"/>
              <a:pathLst>
                <a:path w="2383790" h="66040">
                  <a:moveTo>
                    <a:pt x="0" y="65532"/>
                  </a:moveTo>
                  <a:lnTo>
                    <a:pt x="2383535" y="65532"/>
                  </a:lnTo>
                  <a:lnTo>
                    <a:pt x="2383535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067792" y="1066621"/>
            <a:ext cx="7446813" cy="3984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5019" y="321563"/>
            <a:ext cx="250698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735"/>
              </a:spcBef>
            </a:pPr>
            <a:r>
              <a:rPr dirty="0"/>
              <a:t>Contoh</a:t>
            </a:r>
            <a:r>
              <a:rPr spc="-5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78923" y="935736"/>
            <a:ext cx="2519680" cy="78105"/>
            <a:chOff x="9678923" y="935736"/>
            <a:chExt cx="2519680" cy="78105"/>
          </a:xfrm>
        </p:grpSpPr>
        <p:sp>
          <p:nvSpPr>
            <p:cNvPr id="4" name="object 4"/>
            <p:cNvSpPr/>
            <p:nvPr/>
          </p:nvSpPr>
          <p:spPr>
            <a:xfrm>
              <a:off x="9685019" y="941832"/>
              <a:ext cx="2506980" cy="66040"/>
            </a:xfrm>
            <a:custGeom>
              <a:avLst/>
              <a:gdLst/>
              <a:ahLst/>
              <a:cxnLst/>
              <a:rect l="l" t="t" r="r" b="b"/>
              <a:pathLst>
                <a:path w="2506979" h="66040">
                  <a:moveTo>
                    <a:pt x="2506979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506979" y="65532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85019" y="941832"/>
              <a:ext cx="2506980" cy="66040"/>
            </a:xfrm>
            <a:custGeom>
              <a:avLst/>
              <a:gdLst/>
              <a:ahLst/>
              <a:cxnLst/>
              <a:rect l="l" t="t" r="r" b="b"/>
              <a:pathLst>
                <a:path w="2506979" h="66040">
                  <a:moveTo>
                    <a:pt x="0" y="65532"/>
                  </a:moveTo>
                  <a:lnTo>
                    <a:pt x="2506979" y="65532"/>
                  </a:lnTo>
                  <a:lnTo>
                    <a:pt x="2506979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357886" y="1554961"/>
            <a:ext cx="7416320" cy="313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6457" y="543813"/>
            <a:ext cx="4469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 Narrow"/>
                <a:cs typeface="Arial Narrow"/>
              </a:rPr>
              <a:t>Menghitung </a:t>
            </a:r>
            <a:r>
              <a:rPr sz="3200" b="1" dirty="0">
                <a:latin typeface="Arial Narrow"/>
                <a:cs typeface="Arial Narrow"/>
              </a:rPr>
              <a:t>Luas</a:t>
            </a:r>
            <a:r>
              <a:rPr sz="3200" b="1" spc="-70" dirty="0">
                <a:latin typeface="Arial Narrow"/>
                <a:cs typeface="Arial Narrow"/>
              </a:rPr>
              <a:t> </a:t>
            </a:r>
            <a:r>
              <a:rPr sz="3200" b="1" spc="-5" dirty="0">
                <a:latin typeface="Arial Narrow"/>
                <a:cs typeface="Arial Narrow"/>
              </a:rPr>
              <a:t>Lingkaran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179" y="325725"/>
            <a:ext cx="5539384" cy="5495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10116" y="321563"/>
            <a:ext cx="288226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dirty="0"/>
              <a:t>Flowchart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304019" y="935736"/>
            <a:ext cx="2894330" cy="78105"/>
            <a:chOff x="9304019" y="935736"/>
            <a:chExt cx="2894330" cy="78105"/>
          </a:xfrm>
        </p:grpSpPr>
        <p:sp>
          <p:nvSpPr>
            <p:cNvPr id="5" name="object 5"/>
            <p:cNvSpPr/>
            <p:nvPr/>
          </p:nvSpPr>
          <p:spPr>
            <a:xfrm>
              <a:off x="9310115" y="941832"/>
              <a:ext cx="2882265" cy="66040"/>
            </a:xfrm>
            <a:custGeom>
              <a:avLst/>
              <a:gdLst/>
              <a:ahLst/>
              <a:cxnLst/>
              <a:rect l="l" t="t" r="r" b="b"/>
              <a:pathLst>
                <a:path w="2882265" h="66040">
                  <a:moveTo>
                    <a:pt x="2881883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881883" y="65532"/>
                  </a:lnTo>
                  <a:lnTo>
                    <a:pt x="2881883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0115" y="941832"/>
              <a:ext cx="2882265" cy="66040"/>
            </a:xfrm>
            <a:custGeom>
              <a:avLst/>
              <a:gdLst/>
              <a:ahLst/>
              <a:cxnLst/>
              <a:rect l="l" t="t" r="r" b="b"/>
              <a:pathLst>
                <a:path w="2882265" h="66040">
                  <a:moveTo>
                    <a:pt x="0" y="65532"/>
                  </a:moveTo>
                  <a:lnTo>
                    <a:pt x="2881883" y="65532"/>
                  </a:lnTo>
                  <a:lnTo>
                    <a:pt x="2881883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5019" y="321563"/>
            <a:ext cx="250698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735"/>
              </a:spcBef>
            </a:pPr>
            <a:r>
              <a:rPr dirty="0"/>
              <a:t>Contoh</a:t>
            </a:r>
            <a:r>
              <a:rPr spc="-5" dirty="0"/>
              <a:t> </a:t>
            </a:r>
            <a:r>
              <a:rPr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78923" y="935736"/>
            <a:ext cx="2519680" cy="78105"/>
            <a:chOff x="9678923" y="935736"/>
            <a:chExt cx="2519680" cy="78105"/>
          </a:xfrm>
        </p:grpSpPr>
        <p:sp>
          <p:nvSpPr>
            <p:cNvPr id="4" name="object 4"/>
            <p:cNvSpPr/>
            <p:nvPr/>
          </p:nvSpPr>
          <p:spPr>
            <a:xfrm>
              <a:off x="9685019" y="941832"/>
              <a:ext cx="2506980" cy="66040"/>
            </a:xfrm>
            <a:custGeom>
              <a:avLst/>
              <a:gdLst/>
              <a:ahLst/>
              <a:cxnLst/>
              <a:rect l="l" t="t" r="r" b="b"/>
              <a:pathLst>
                <a:path w="2506979" h="66040">
                  <a:moveTo>
                    <a:pt x="2506979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506979" y="65532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85019" y="941832"/>
              <a:ext cx="2506980" cy="66040"/>
            </a:xfrm>
            <a:custGeom>
              <a:avLst/>
              <a:gdLst/>
              <a:ahLst/>
              <a:cxnLst/>
              <a:rect l="l" t="t" r="r" b="b"/>
              <a:pathLst>
                <a:path w="2506979" h="66040">
                  <a:moveTo>
                    <a:pt x="0" y="65532"/>
                  </a:moveTo>
                  <a:lnTo>
                    <a:pt x="2506979" y="65532"/>
                  </a:lnTo>
                  <a:lnTo>
                    <a:pt x="2506979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86457" y="543813"/>
            <a:ext cx="4335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 Narrow"/>
                <a:cs typeface="Arial Narrow"/>
              </a:rPr>
              <a:t>Menentukan </a:t>
            </a:r>
            <a:r>
              <a:rPr sz="3200" b="1" spc="-40" dirty="0">
                <a:latin typeface="Arial Narrow"/>
                <a:cs typeface="Arial Narrow"/>
              </a:rPr>
              <a:t>Tahun</a:t>
            </a:r>
            <a:r>
              <a:rPr sz="3200" b="1" spc="-90" dirty="0">
                <a:latin typeface="Arial Narrow"/>
                <a:cs typeface="Arial Narrow"/>
              </a:rPr>
              <a:t> </a:t>
            </a:r>
            <a:r>
              <a:rPr sz="3200" b="1" dirty="0">
                <a:latin typeface="Arial Narrow"/>
                <a:cs typeface="Arial Narrow"/>
              </a:rPr>
              <a:t>Kabisat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4443" y="1879473"/>
            <a:ext cx="6639298" cy="310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231" y="347755"/>
            <a:ext cx="7746492" cy="5214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07652" y="321563"/>
            <a:ext cx="2784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dirty="0"/>
              <a:t>Flowchart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401556" y="935736"/>
            <a:ext cx="2796540" cy="78105"/>
            <a:chOff x="9401556" y="935736"/>
            <a:chExt cx="2796540" cy="78105"/>
          </a:xfrm>
        </p:grpSpPr>
        <p:sp>
          <p:nvSpPr>
            <p:cNvPr id="5" name="object 5"/>
            <p:cNvSpPr/>
            <p:nvPr/>
          </p:nvSpPr>
          <p:spPr>
            <a:xfrm>
              <a:off x="9407652" y="941832"/>
              <a:ext cx="2784475" cy="66040"/>
            </a:xfrm>
            <a:custGeom>
              <a:avLst/>
              <a:gdLst/>
              <a:ahLst/>
              <a:cxnLst/>
              <a:rect l="l" t="t" r="r" b="b"/>
              <a:pathLst>
                <a:path w="2784475" h="66040">
                  <a:moveTo>
                    <a:pt x="2784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784348" y="65532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07652" y="941832"/>
              <a:ext cx="2784475" cy="66040"/>
            </a:xfrm>
            <a:custGeom>
              <a:avLst/>
              <a:gdLst/>
              <a:ahLst/>
              <a:cxnLst/>
              <a:rect l="l" t="t" r="r" b="b"/>
              <a:pathLst>
                <a:path w="2784475" h="66040">
                  <a:moveTo>
                    <a:pt x="0" y="65532"/>
                  </a:moveTo>
                  <a:lnTo>
                    <a:pt x="2784348" y="65532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5019" y="321563"/>
            <a:ext cx="250698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735"/>
              </a:spcBef>
            </a:pPr>
            <a:r>
              <a:rPr dirty="0"/>
              <a:t>Contoh</a:t>
            </a:r>
            <a:r>
              <a:rPr spc="-5" dirty="0"/>
              <a:t> </a:t>
            </a:r>
            <a:r>
              <a:rPr dirty="0"/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78923" y="935736"/>
            <a:ext cx="2519680" cy="78105"/>
            <a:chOff x="9678923" y="935736"/>
            <a:chExt cx="2519680" cy="78105"/>
          </a:xfrm>
        </p:grpSpPr>
        <p:sp>
          <p:nvSpPr>
            <p:cNvPr id="4" name="object 4"/>
            <p:cNvSpPr/>
            <p:nvPr/>
          </p:nvSpPr>
          <p:spPr>
            <a:xfrm>
              <a:off x="9685019" y="941832"/>
              <a:ext cx="2506980" cy="66040"/>
            </a:xfrm>
            <a:custGeom>
              <a:avLst/>
              <a:gdLst/>
              <a:ahLst/>
              <a:cxnLst/>
              <a:rect l="l" t="t" r="r" b="b"/>
              <a:pathLst>
                <a:path w="2506979" h="66040">
                  <a:moveTo>
                    <a:pt x="2506979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506979" y="65532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85019" y="941832"/>
              <a:ext cx="2506980" cy="66040"/>
            </a:xfrm>
            <a:custGeom>
              <a:avLst/>
              <a:gdLst/>
              <a:ahLst/>
              <a:cxnLst/>
              <a:rect l="l" t="t" r="r" b="b"/>
              <a:pathLst>
                <a:path w="2506979" h="66040">
                  <a:moveTo>
                    <a:pt x="0" y="65532"/>
                  </a:moveTo>
                  <a:lnTo>
                    <a:pt x="2506979" y="65532"/>
                  </a:lnTo>
                  <a:lnTo>
                    <a:pt x="2506979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86457" y="543813"/>
            <a:ext cx="6378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 Narrow"/>
                <a:cs typeface="Arial Narrow"/>
              </a:rPr>
              <a:t>Menentukan </a:t>
            </a:r>
            <a:r>
              <a:rPr sz="3200" b="1" dirty="0">
                <a:latin typeface="Arial Narrow"/>
                <a:cs typeface="Arial Narrow"/>
              </a:rPr>
              <a:t>Bilangan Prima </a:t>
            </a:r>
            <a:r>
              <a:rPr sz="3200" b="1" spc="-5" dirty="0">
                <a:latin typeface="Arial Narrow"/>
                <a:cs typeface="Arial Narrow"/>
              </a:rPr>
              <a:t>atau</a:t>
            </a:r>
            <a:r>
              <a:rPr sz="3200" b="1" spc="-100" dirty="0">
                <a:latin typeface="Arial Narrow"/>
                <a:cs typeface="Arial Narrow"/>
              </a:rPr>
              <a:t> </a:t>
            </a:r>
            <a:r>
              <a:rPr sz="3200" b="1" dirty="0">
                <a:latin typeface="Arial Narrow"/>
                <a:cs typeface="Arial Narrow"/>
              </a:rPr>
              <a:t>Bukan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7420" y="1420776"/>
            <a:ext cx="8047350" cy="3779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1264" y="321563"/>
            <a:ext cx="2840990" cy="563880"/>
          </a:xfrm>
          <a:custGeom>
            <a:avLst/>
            <a:gdLst/>
            <a:ahLst/>
            <a:cxnLst/>
            <a:rect l="l" t="t" r="r" b="b"/>
            <a:pathLst>
              <a:path w="2840990" h="563880">
                <a:moveTo>
                  <a:pt x="2840735" y="0"/>
                </a:moveTo>
                <a:lnTo>
                  <a:pt x="0" y="0"/>
                </a:lnTo>
                <a:lnTo>
                  <a:pt x="0" y="563879"/>
                </a:lnTo>
                <a:lnTo>
                  <a:pt x="2840735" y="563879"/>
                </a:lnTo>
                <a:lnTo>
                  <a:pt x="2840735" y="0"/>
                </a:lnTo>
                <a:close/>
              </a:path>
            </a:pathLst>
          </a:custGeom>
          <a:solidFill>
            <a:srgbClr val="001F5F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51264" y="321563"/>
            <a:ext cx="2840990" cy="563880"/>
          </a:xfrm>
          <a:prstGeom prst="rect">
            <a:avLst/>
          </a:prstGeom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dirty="0"/>
              <a:t>Flowchart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57072" y="44196"/>
            <a:ext cx="11241405" cy="5646420"/>
            <a:chOff x="957072" y="44196"/>
            <a:chExt cx="11241405" cy="5646420"/>
          </a:xfrm>
        </p:grpSpPr>
        <p:sp>
          <p:nvSpPr>
            <p:cNvPr id="5" name="object 5"/>
            <p:cNvSpPr/>
            <p:nvPr/>
          </p:nvSpPr>
          <p:spPr>
            <a:xfrm>
              <a:off x="9351264" y="941832"/>
              <a:ext cx="2840990" cy="66040"/>
            </a:xfrm>
            <a:custGeom>
              <a:avLst/>
              <a:gdLst/>
              <a:ahLst/>
              <a:cxnLst/>
              <a:rect l="l" t="t" r="r" b="b"/>
              <a:pathLst>
                <a:path w="2840990" h="66040">
                  <a:moveTo>
                    <a:pt x="2840735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840735" y="65532"/>
                  </a:lnTo>
                  <a:lnTo>
                    <a:pt x="2840735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1264" y="941832"/>
              <a:ext cx="2840990" cy="66040"/>
            </a:xfrm>
            <a:custGeom>
              <a:avLst/>
              <a:gdLst/>
              <a:ahLst/>
              <a:cxnLst/>
              <a:rect l="l" t="t" r="r" b="b"/>
              <a:pathLst>
                <a:path w="2840990" h="66040">
                  <a:moveTo>
                    <a:pt x="0" y="65532"/>
                  </a:moveTo>
                  <a:lnTo>
                    <a:pt x="2840735" y="65532"/>
                  </a:lnTo>
                  <a:lnTo>
                    <a:pt x="2840735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44196"/>
              <a:ext cx="8589264" cy="5646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7819" y="321563"/>
            <a:ext cx="296418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Ringkasan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21723" y="935736"/>
            <a:ext cx="2976880" cy="78105"/>
            <a:chOff x="9221723" y="935736"/>
            <a:chExt cx="2976880" cy="78105"/>
          </a:xfrm>
        </p:grpSpPr>
        <p:sp>
          <p:nvSpPr>
            <p:cNvPr id="4" name="object 4"/>
            <p:cNvSpPr/>
            <p:nvPr/>
          </p:nvSpPr>
          <p:spPr>
            <a:xfrm>
              <a:off x="9227819" y="941832"/>
              <a:ext cx="2964180" cy="66040"/>
            </a:xfrm>
            <a:custGeom>
              <a:avLst/>
              <a:gdLst/>
              <a:ahLst/>
              <a:cxnLst/>
              <a:rect l="l" t="t" r="r" b="b"/>
              <a:pathLst>
                <a:path w="2964179" h="66040">
                  <a:moveTo>
                    <a:pt x="2964179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964179" y="65532"/>
                  </a:lnTo>
                  <a:lnTo>
                    <a:pt x="2964179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27819" y="941832"/>
              <a:ext cx="2964180" cy="66040"/>
            </a:xfrm>
            <a:custGeom>
              <a:avLst/>
              <a:gdLst/>
              <a:ahLst/>
              <a:cxnLst/>
              <a:rect l="l" t="t" r="r" b="b"/>
              <a:pathLst>
                <a:path w="2964179" h="66040">
                  <a:moveTo>
                    <a:pt x="0" y="65532"/>
                  </a:moveTo>
                  <a:lnTo>
                    <a:pt x="2964179" y="65532"/>
                  </a:lnTo>
                  <a:lnTo>
                    <a:pt x="2964179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92401" y="2064766"/>
            <a:ext cx="919861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542415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 Narrow"/>
                <a:cs typeface="Arial Narrow"/>
              </a:rPr>
              <a:t>Flowchart </a:t>
            </a:r>
            <a:r>
              <a:rPr sz="3200" spc="-5" dirty="0">
                <a:latin typeface="Arial Narrow"/>
                <a:cs typeface="Arial Narrow"/>
              </a:rPr>
              <a:t>terdiri dari simbol-simbol standar </a:t>
            </a:r>
            <a:r>
              <a:rPr sz="3200" dirty="0">
                <a:latin typeface="Arial Narrow"/>
                <a:cs typeface="Arial Narrow"/>
              </a:rPr>
              <a:t>yang  digambarkan secara</a:t>
            </a:r>
            <a:r>
              <a:rPr sz="3200" spc="-50" dirty="0">
                <a:latin typeface="Arial Narrow"/>
                <a:cs typeface="Arial Narrow"/>
              </a:rPr>
              <a:t> </a:t>
            </a:r>
            <a:r>
              <a:rPr sz="3200" spc="-5" dirty="0">
                <a:latin typeface="Arial Narrow"/>
                <a:cs typeface="Arial Narrow"/>
              </a:rPr>
              <a:t>berurutan</a:t>
            </a:r>
            <a:endParaRPr sz="3200">
              <a:latin typeface="Arial Narrow"/>
              <a:cs typeface="Arial Narrow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 Narrow"/>
                <a:cs typeface="Arial Narrow"/>
              </a:rPr>
              <a:t>Secara </a:t>
            </a:r>
            <a:r>
              <a:rPr sz="3200" spc="-5" dirty="0">
                <a:latin typeface="Arial Narrow"/>
                <a:cs typeface="Arial Narrow"/>
              </a:rPr>
              <a:t>umum </a:t>
            </a:r>
            <a:r>
              <a:rPr sz="3200" dirty="0">
                <a:latin typeface="Arial Narrow"/>
                <a:cs typeface="Arial Narrow"/>
              </a:rPr>
              <a:t>flowchart </a:t>
            </a:r>
            <a:r>
              <a:rPr sz="3200" spc="-5" dirty="0">
                <a:latin typeface="Arial Narrow"/>
                <a:cs typeface="Arial Narrow"/>
              </a:rPr>
              <a:t>terdiri dari tiga bagian utama, yaitu  </a:t>
            </a:r>
            <a:r>
              <a:rPr sz="3200" dirty="0">
                <a:latin typeface="Arial Narrow"/>
                <a:cs typeface="Arial Narrow"/>
              </a:rPr>
              <a:t>input, proses, dan</a:t>
            </a:r>
            <a:r>
              <a:rPr sz="3200" spc="-55" dirty="0">
                <a:latin typeface="Arial Narrow"/>
                <a:cs typeface="Arial Narrow"/>
              </a:rPr>
              <a:t> </a:t>
            </a:r>
            <a:r>
              <a:rPr sz="3200" spc="-5" dirty="0">
                <a:latin typeface="Arial Narrow"/>
                <a:cs typeface="Arial Narrow"/>
              </a:rPr>
              <a:t>output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526" y="2640583"/>
            <a:ext cx="4925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  <a:latin typeface="Arial Narrow"/>
                <a:cs typeface="Arial Narrow"/>
              </a:rPr>
              <a:t>Sekian dan </a:t>
            </a:r>
            <a:r>
              <a:rPr sz="4000" spc="-50" dirty="0">
                <a:solidFill>
                  <a:srgbClr val="000000"/>
                </a:solidFill>
                <a:latin typeface="Arial Narrow"/>
                <a:cs typeface="Arial Narrow"/>
              </a:rPr>
              <a:t>Terima</a:t>
            </a:r>
            <a:r>
              <a:rPr sz="4000" spc="-5" dirty="0">
                <a:solidFill>
                  <a:srgbClr val="000000"/>
                </a:solidFill>
                <a:latin typeface="Arial Narrow"/>
                <a:cs typeface="Arial Narrow"/>
              </a:rPr>
              <a:t> Kasih</a:t>
            </a:r>
            <a:endParaRPr sz="4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82914" y="335025"/>
            <a:ext cx="3615690" cy="576580"/>
            <a:chOff x="8582914" y="335025"/>
            <a:chExt cx="3615690" cy="576580"/>
          </a:xfrm>
        </p:grpSpPr>
        <p:sp>
          <p:nvSpPr>
            <p:cNvPr id="3" name="object 3"/>
            <p:cNvSpPr/>
            <p:nvPr/>
          </p:nvSpPr>
          <p:spPr>
            <a:xfrm>
              <a:off x="8589264" y="341375"/>
              <a:ext cx="3602990" cy="563880"/>
            </a:xfrm>
            <a:custGeom>
              <a:avLst/>
              <a:gdLst/>
              <a:ahLst/>
              <a:cxnLst/>
              <a:rect l="l" t="t" r="r" b="b"/>
              <a:pathLst>
                <a:path w="3602990" h="563880">
                  <a:moveTo>
                    <a:pt x="3602735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3602735" y="563879"/>
                  </a:lnTo>
                  <a:lnTo>
                    <a:pt x="3602735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89264" y="341375"/>
              <a:ext cx="3602990" cy="563880"/>
            </a:xfrm>
            <a:custGeom>
              <a:avLst/>
              <a:gdLst/>
              <a:ahLst/>
              <a:cxnLst/>
              <a:rect l="l" t="t" r="r" b="b"/>
              <a:pathLst>
                <a:path w="3602990" h="563880">
                  <a:moveTo>
                    <a:pt x="0" y="563879"/>
                  </a:moveTo>
                  <a:lnTo>
                    <a:pt x="3602735" y="563879"/>
                  </a:lnTo>
                  <a:lnTo>
                    <a:pt x="3602735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95359" y="421970"/>
            <a:ext cx="3596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Perkembangan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83168" y="955547"/>
            <a:ext cx="3615054" cy="78105"/>
            <a:chOff x="8583168" y="955547"/>
            <a:chExt cx="3615054" cy="78105"/>
          </a:xfrm>
        </p:grpSpPr>
        <p:sp>
          <p:nvSpPr>
            <p:cNvPr id="7" name="object 7"/>
            <p:cNvSpPr/>
            <p:nvPr/>
          </p:nvSpPr>
          <p:spPr>
            <a:xfrm>
              <a:off x="8589264" y="961643"/>
              <a:ext cx="3602990" cy="66040"/>
            </a:xfrm>
            <a:custGeom>
              <a:avLst/>
              <a:gdLst/>
              <a:ahLst/>
              <a:cxnLst/>
              <a:rect l="l" t="t" r="r" b="b"/>
              <a:pathLst>
                <a:path w="3602990" h="66040">
                  <a:moveTo>
                    <a:pt x="3602735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602735" y="65532"/>
                  </a:lnTo>
                  <a:lnTo>
                    <a:pt x="3602735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89264" y="961643"/>
              <a:ext cx="3602990" cy="66040"/>
            </a:xfrm>
            <a:custGeom>
              <a:avLst/>
              <a:gdLst/>
              <a:ahLst/>
              <a:cxnLst/>
              <a:rect l="l" t="t" r="r" b="b"/>
              <a:pathLst>
                <a:path w="3602990" h="66040">
                  <a:moveTo>
                    <a:pt x="0" y="65532"/>
                  </a:moveTo>
                  <a:lnTo>
                    <a:pt x="3602735" y="65532"/>
                  </a:lnTo>
                  <a:lnTo>
                    <a:pt x="3602735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38834" y="1367409"/>
            <a:ext cx="101085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 Narrow"/>
                <a:cs typeface="Arial Narrow"/>
              </a:rPr>
              <a:t>Bentuk standar </a:t>
            </a:r>
            <a:r>
              <a:rPr sz="2400" spc="-5" dirty="0">
                <a:latin typeface="Arial Narrow"/>
                <a:cs typeface="Arial Narrow"/>
              </a:rPr>
              <a:t>flowchart saat ini </a:t>
            </a:r>
            <a:r>
              <a:rPr sz="2400" dirty="0">
                <a:latin typeface="Arial Narrow"/>
                <a:cs typeface="Arial Narrow"/>
              </a:rPr>
              <a:t>sudah </a:t>
            </a:r>
            <a:r>
              <a:rPr sz="2400" spc="-5" dirty="0">
                <a:latin typeface="Arial Narrow"/>
                <a:cs typeface="Arial Narrow"/>
              </a:rPr>
              <a:t>sesuai </a:t>
            </a:r>
            <a:r>
              <a:rPr sz="2400" dirty="0">
                <a:latin typeface="Arial Narrow"/>
                <a:cs typeface="Arial Narrow"/>
              </a:rPr>
              <a:t>dengan </a:t>
            </a:r>
            <a:r>
              <a:rPr sz="2400" spc="-5" dirty="0">
                <a:latin typeface="Arial Narrow"/>
                <a:cs typeface="Arial Narrow"/>
              </a:rPr>
              <a:t>standar ANSI/ISO yang direvisi  terakhir kali tahun</a:t>
            </a:r>
            <a:r>
              <a:rPr sz="2400" spc="6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1985.</a:t>
            </a:r>
            <a:endParaRPr sz="2400">
              <a:latin typeface="Arial Narrow"/>
              <a:cs typeface="Arial Narrow"/>
            </a:endParaRPr>
          </a:p>
          <a:p>
            <a:pPr marL="354965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 Narrow"/>
                <a:cs typeface="Arial Narrow"/>
              </a:rPr>
              <a:t>Ada </a:t>
            </a:r>
            <a:r>
              <a:rPr sz="2400" spc="-5" dirty="0">
                <a:latin typeface="Arial Narrow"/>
                <a:cs typeface="Arial Narrow"/>
              </a:rPr>
              <a:t>beragam jenis diagram yang sering </a:t>
            </a:r>
            <a:r>
              <a:rPr sz="2400" dirty="0">
                <a:latin typeface="Arial Narrow"/>
                <a:cs typeface="Arial Narrow"/>
              </a:rPr>
              <a:t>digunakan </a:t>
            </a:r>
            <a:r>
              <a:rPr sz="2400" spc="-5" dirty="0">
                <a:latin typeface="Arial Narrow"/>
                <a:cs typeface="Arial Narrow"/>
              </a:rPr>
              <a:t>dalam </a:t>
            </a:r>
            <a:r>
              <a:rPr sz="2400" dirty="0">
                <a:latin typeface="Arial Narrow"/>
                <a:cs typeface="Arial Narrow"/>
              </a:rPr>
              <a:t>dunia </a:t>
            </a:r>
            <a:r>
              <a:rPr sz="2400" spc="-5" dirty="0">
                <a:latin typeface="Arial Narrow"/>
                <a:cs typeface="Arial Narrow"/>
              </a:rPr>
              <a:t>teknologi dan </a:t>
            </a:r>
            <a:r>
              <a:rPr sz="2400" dirty="0">
                <a:latin typeface="Arial Narrow"/>
                <a:cs typeface="Arial Narrow"/>
              </a:rPr>
              <a:t>bisnis  </a:t>
            </a:r>
            <a:r>
              <a:rPr sz="2400" spc="-5" dirty="0">
                <a:latin typeface="Arial Narrow"/>
                <a:cs typeface="Arial Narrow"/>
              </a:rPr>
              <a:t>termasuk </a:t>
            </a:r>
            <a:r>
              <a:rPr sz="2400" i="1" spc="-5" dirty="0">
                <a:latin typeface="Arial Narrow"/>
                <a:cs typeface="Arial Narrow"/>
              </a:rPr>
              <a:t>flowchart, process flowchart, functional flowchart, process map, </a:t>
            </a:r>
            <a:r>
              <a:rPr sz="2400" i="1" dirty="0">
                <a:latin typeface="Arial Narrow"/>
                <a:cs typeface="Arial Narrow"/>
              </a:rPr>
              <a:t>process  </a:t>
            </a:r>
            <a:r>
              <a:rPr sz="2400" i="1" spc="-5" dirty="0">
                <a:latin typeface="Arial Narrow"/>
                <a:cs typeface="Arial Narrow"/>
              </a:rPr>
              <a:t>chart, functional process chart, business process model, process model, process flow  diagram, work flow diagram, business flow</a:t>
            </a:r>
            <a:r>
              <a:rPr sz="2400" i="1" spc="130" dirty="0">
                <a:latin typeface="Arial Narrow"/>
                <a:cs typeface="Arial Narrow"/>
              </a:rPr>
              <a:t> </a:t>
            </a:r>
            <a:r>
              <a:rPr sz="2400" i="1" spc="-5" dirty="0">
                <a:latin typeface="Arial Narrow"/>
                <a:cs typeface="Arial Narrow"/>
              </a:rPr>
              <a:t>diagram.</a:t>
            </a:r>
            <a:endParaRPr sz="2400">
              <a:latin typeface="Arial Narrow"/>
              <a:cs typeface="Arial Narrow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 Narrow"/>
                <a:cs typeface="Arial Narrow"/>
              </a:rPr>
              <a:t>Hingga </a:t>
            </a:r>
            <a:r>
              <a:rPr sz="2400" spc="-5" dirty="0">
                <a:latin typeface="Arial Narrow"/>
                <a:cs typeface="Arial Narrow"/>
              </a:rPr>
              <a:t>saat ini flowchart masih </a:t>
            </a:r>
            <a:r>
              <a:rPr sz="2400" dirty="0">
                <a:latin typeface="Arial Narrow"/>
                <a:cs typeface="Arial Narrow"/>
              </a:rPr>
              <a:t>digunakan untuk </a:t>
            </a:r>
            <a:r>
              <a:rPr sz="2400" spc="-5" dirty="0">
                <a:latin typeface="Arial Narrow"/>
                <a:cs typeface="Arial Narrow"/>
              </a:rPr>
              <a:t>menjelaskan algoritma </a:t>
            </a:r>
            <a:r>
              <a:rPr sz="2400" spc="-15" dirty="0">
                <a:latin typeface="Arial Narrow"/>
                <a:cs typeface="Arial Narrow"/>
              </a:rPr>
              <a:t>komputer.  </a:t>
            </a:r>
            <a:r>
              <a:rPr sz="2400" dirty="0">
                <a:latin typeface="Arial Narrow"/>
                <a:cs typeface="Arial Narrow"/>
              </a:rPr>
              <a:t>Dalam bentuk yang </a:t>
            </a:r>
            <a:r>
              <a:rPr sz="2400" spc="-5" dirty="0">
                <a:latin typeface="Arial Narrow"/>
                <a:cs typeface="Arial Narrow"/>
              </a:rPr>
              <a:t>lebih modern dikenal </a:t>
            </a:r>
            <a:r>
              <a:rPr sz="2400" i="1" dirty="0">
                <a:latin typeface="Arial Narrow"/>
                <a:cs typeface="Arial Narrow"/>
              </a:rPr>
              <a:t>UML </a:t>
            </a:r>
            <a:r>
              <a:rPr sz="2400" i="1" spc="-5" dirty="0">
                <a:latin typeface="Arial Narrow"/>
                <a:cs typeface="Arial Narrow"/>
              </a:rPr>
              <a:t>activity diagram </a:t>
            </a:r>
            <a:r>
              <a:rPr sz="2400" dirty="0">
                <a:latin typeface="Arial Narrow"/>
                <a:cs typeface="Arial Narrow"/>
              </a:rPr>
              <a:t>dan</a:t>
            </a:r>
            <a:r>
              <a:rPr sz="2400" spc="39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Drakon-charts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83597" y="467613"/>
            <a:ext cx="2715260" cy="576580"/>
            <a:chOff x="9483597" y="467613"/>
            <a:chExt cx="2715260" cy="576580"/>
          </a:xfrm>
        </p:grpSpPr>
        <p:sp>
          <p:nvSpPr>
            <p:cNvPr id="3" name="object 3"/>
            <p:cNvSpPr/>
            <p:nvPr/>
          </p:nvSpPr>
          <p:spPr>
            <a:xfrm>
              <a:off x="9489947" y="473963"/>
              <a:ext cx="2702560" cy="563880"/>
            </a:xfrm>
            <a:custGeom>
              <a:avLst/>
              <a:gdLst/>
              <a:ahLst/>
              <a:cxnLst/>
              <a:rect l="l" t="t" r="r" b="b"/>
              <a:pathLst>
                <a:path w="2702559" h="563880">
                  <a:moveTo>
                    <a:pt x="2702052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2702052" y="56387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89947" y="473963"/>
              <a:ext cx="2702560" cy="563880"/>
            </a:xfrm>
            <a:custGeom>
              <a:avLst/>
              <a:gdLst/>
              <a:ahLst/>
              <a:cxnLst/>
              <a:rect l="l" t="t" r="r" b="b"/>
              <a:pathLst>
                <a:path w="2702559" h="563880">
                  <a:moveTo>
                    <a:pt x="0" y="563879"/>
                  </a:moveTo>
                  <a:lnTo>
                    <a:pt x="2702052" y="563879"/>
                  </a:lnTo>
                  <a:lnTo>
                    <a:pt x="2702052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1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96043" y="554558"/>
            <a:ext cx="26962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Fowchart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483852" y="1088136"/>
            <a:ext cx="2714625" cy="78105"/>
            <a:chOff x="9483852" y="1088136"/>
            <a:chExt cx="2714625" cy="78105"/>
          </a:xfrm>
        </p:grpSpPr>
        <p:sp>
          <p:nvSpPr>
            <p:cNvPr id="7" name="object 7"/>
            <p:cNvSpPr/>
            <p:nvPr/>
          </p:nvSpPr>
          <p:spPr>
            <a:xfrm>
              <a:off x="9489948" y="1094232"/>
              <a:ext cx="2702560" cy="66040"/>
            </a:xfrm>
            <a:custGeom>
              <a:avLst/>
              <a:gdLst/>
              <a:ahLst/>
              <a:cxnLst/>
              <a:rect l="l" t="t" r="r" b="b"/>
              <a:pathLst>
                <a:path w="2702559" h="66040">
                  <a:moveTo>
                    <a:pt x="270205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702052" y="65532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89948" y="1094232"/>
              <a:ext cx="2702560" cy="66040"/>
            </a:xfrm>
            <a:custGeom>
              <a:avLst/>
              <a:gdLst/>
              <a:ahLst/>
              <a:cxnLst/>
              <a:rect l="l" t="t" r="r" b="b"/>
              <a:pathLst>
                <a:path w="2702559" h="66040">
                  <a:moveTo>
                    <a:pt x="0" y="65532"/>
                  </a:moveTo>
                  <a:lnTo>
                    <a:pt x="2702052" y="65532"/>
                  </a:lnTo>
                  <a:lnTo>
                    <a:pt x="270205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6095" y="5562599"/>
            <a:ext cx="12204700" cy="1295400"/>
            <a:chOff x="-6095" y="5562599"/>
            <a:chExt cx="12204700" cy="1295400"/>
          </a:xfrm>
        </p:grpSpPr>
        <p:sp>
          <p:nvSpPr>
            <p:cNvPr id="10" name="object 10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12192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92000" y="685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>
                <a:alpha val="8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0" y="685800"/>
                  </a:moveTo>
                  <a:lnTo>
                    <a:pt x="12192000" y="6858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832" y="5562599"/>
              <a:ext cx="1295400" cy="1295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53972" y="1433016"/>
            <a:ext cx="942403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985" algn="l"/>
                <a:tab pos="2391410" algn="l"/>
                <a:tab pos="3018155" algn="l"/>
                <a:tab pos="3853179" algn="l"/>
                <a:tab pos="4257040" algn="l"/>
                <a:tab pos="6177280" algn="l"/>
                <a:tab pos="7026909" algn="l"/>
                <a:tab pos="7584440" algn="l"/>
                <a:tab pos="8839200" algn="l"/>
              </a:tabLst>
            </a:pPr>
            <a:r>
              <a:rPr sz="2400" spc="-5" dirty="0">
                <a:latin typeface="Arial Narrow"/>
                <a:cs typeface="Arial Narrow"/>
              </a:rPr>
              <a:t>Merupakan	gambar	atau	</a:t>
            </a:r>
            <a:r>
              <a:rPr sz="2400" dirty="0">
                <a:latin typeface="Arial Narrow"/>
                <a:cs typeface="Arial Narrow"/>
              </a:rPr>
              <a:t>bagan	</a:t>
            </a:r>
            <a:r>
              <a:rPr sz="2400" spc="5" dirty="0">
                <a:latin typeface="Arial Narrow"/>
                <a:cs typeface="Arial Narrow"/>
              </a:rPr>
              <a:t>yg	</a:t>
            </a:r>
            <a:r>
              <a:rPr sz="2400" spc="-5" dirty="0">
                <a:latin typeface="Arial Narrow"/>
                <a:cs typeface="Arial Narrow"/>
              </a:rPr>
              <a:t>memperlihatkan	urutan	dan	hubungan	antar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Narrow"/>
                <a:cs typeface="Arial Narrow"/>
              </a:rPr>
              <a:t>proses.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Gambaran ini dinyatakan dengan</a:t>
            </a:r>
            <a:r>
              <a:rPr sz="2400" spc="14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simbol.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Dengan demikian setiap simbol menggambarkan proses</a:t>
            </a:r>
            <a:r>
              <a:rPr sz="2400" spc="1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tertentu.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Sedangkan antar proses digambarkan dengan garis</a:t>
            </a:r>
            <a:r>
              <a:rPr sz="2400" spc="17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penghubung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Representasi algoritma dalam bentuk</a:t>
            </a:r>
            <a:r>
              <a:rPr sz="2400" spc="155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diagram</a:t>
            </a:r>
            <a:endParaRPr sz="2400">
              <a:latin typeface="Arial Narrow"/>
              <a:cs typeface="Arial Narrow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Penggambaran secara grafik dari </a:t>
            </a:r>
            <a:r>
              <a:rPr sz="2400" dirty="0">
                <a:latin typeface="Arial Narrow"/>
                <a:cs typeface="Arial Narrow"/>
              </a:rPr>
              <a:t>langkah-langkah </a:t>
            </a:r>
            <a:r>
              <a:rPr sz="2400" spc="-5" dirty="0">
                <a:latin typeface="Arial Narrow"/>
                <a:cs typeface="Arial Narrow"/>
              </a:rPr>
              <a:t>dan urut-urutan prosedur dari  suatu</a:t>
            </a:r>
            <a:r>
              <a:rPr sz="2400" spc="2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program</a:t>
            </a:r>
            <a:endParaRPr sz="2400">
              <a:latin typeface="Arial Narrow"/>
              <a:cs typeface="Arial Narrow"/>
            </a:endParaRPr>
          </a:p>
          <a:p>
            <a:pPr marL="355600" marR="571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 Narrow"/>
                <a:cs typeface="Arial Narrow"/>
              </a:rPr>
              <a:t>Flowchart </a:t>
            </a:r>
            <a:r>
              <a:rPr sz="2400" spc="-5" dirty="0">
                <a:latin typeface="Arial Narrow"/>
                <a:cs typeface="Arial Narrow"/>
              </a:rPr>
              <a:t>membantu programmer untuk memecahkan masalah </a:t>
            </a:r>
            <a:r>
              <a:rPr sz="2400" spc="5" dirty="0">
                <a:latin typeface="Arial Narrow"/>
                <a:cs typeface="Arial Narrow"/>
              </a:rPr>
              <a:t>ke </a:t>
            </a:r>
            <a:r>
              <a:rPr sz="2400" dirty="0">
                <a:latin typeface="Arial Narrow"/>
                <a:cs typeface="Arial Narrow"/>
              </a:rPr>
              <a:t>dalam  </a:t>
            </a:r>
            <a:r>
              <a:rPr sz="2400" spc="-5" dirty="0">
                <a:latin typeface="Arial Narrow"/>
                <a:cs typeface="Arial Narrow"/>
              </a:rPr>
              <a:t>segmen-segmen yang </a:t>
            </a:r>
            <a:r>
              <a:rPr sz="2400" dirty="0">
                <a:latin typeface="Arial Narrow"/>
                <a:cs typeface="Arial Narrow"/>
              </a:rPr>
              <a:t>lebih </a:t>
            </a:r>
            <a:r>
              <a:rPr sz="2400" spc="-5" dirty="0">
                <a:latin typeface="Arial Narrow"/>
                <a:cs typeface="Arial Narrow"/>
              </a:rPr>
              <a:t>kecil </a:t>
            </a:r>
            <a:r>
              <a:rPr sz="2400" dirty="0">
                <a:latin typeface="Arial Narrow"/>
                <a:cs typeface="Arial Narrow"/>
              </a:rPr>
              <a:t>dan </a:t>
            </a:r>
            <a:r>
              <a:rPr sz="2400" spc="-5" dirty="0">
                <a:latin typeface="Arial Narrow"/>
                <a:cs typeface="Arial Narrow"/>
              </a:rPr>
              <a:t>membantu menganalisis alternatif-alternatif  lain dalam</a:t>
            </a:r>
            <a:r>
              <a:rPr sz="2400" spc="5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pengoperasian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4283" y="473963"/>
            <a:ext cx="534797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spc="-5" dirty="0"/>
              <a:t>Pedoman membuat Flowchart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38188" y="1088136"/>
            <a:ext cx="5360035" cy="78105"/>
            <a:chOff x="6838188" y="1088136"/>
            <a:chExt cx="5360035" cy="78105"/>
          </a:xfrm>
        </p:grpSpPr>
        <p:sp>
          <p:nvSpPr>
            <p:cNvPr id="4" name="object 4"/>
            <p:cNvSpPr/>
            <p:nvPr/>
          </p:nvSpPr>
          <p:spPr>
            <a:xfrm>
              <a:off x="6844284" y="1094232"/>
              <a:ext cx="5347970" cy="66040"/>
            </a:xfrm>
            <a:custGeom>
              <a:avLst/>
              <a:gdLst/>
              <a:ahLst/>
              <a:cxnLst/>
              <a:rect l="l" t="t" r="r" b="b"/>
              <a:pathLst>
                <a:path w="5347970" h="66040">
                  <a:moveTo>
                    <a:pt x="5347716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5347716" y="65532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4284" y="1094232"/>
              <a:ext cx="5347970" cy="66040"/>
            </a:xfrm>
            <a:custGeom>
              <a:avLst/>
              <a:gdLst/>
              <a:ahLst/>
              <a:cxnLst/>
              <a:rect l="l" t="t" r="r" b="b"/>
              <a:pathLst>
                <a:path w="5347970" h="66040">
                  <a:moveTo>
                    <a:pt x="0" y="65532"/>
                  </a:moveTo>
                  <a:lnTo>
                    <a:pt x="5347716" y="65532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819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98830" algn="l"/>
                <a:tab pos="799465" algn="l"/>
              </a:tabLst>
            </a:pPr>
            <a:r>
              <a:rPr spc="-5" dirty="0"/>
              <a:t>Flowchart </a:t>
            </a:r>
            <a:r>
              <a:rPr spc="-10" dirty="0"/>
              <a:t>digambarkan dari atas </a:t>
            </a:r>
            <a:r>
              <a:rPr dirty="0"/>
              <a:t>ke </a:t>
            </a:r>
            <a:r>
              <a:rPr spc="-10" dirty="0"/>
              <a:t>bawah dan dari </a:t>
            </a:r>
            <a:r>
              <a:rPr spc="-5" dirty="0"/>
              <a:t>kiri </a:t>
            </a:r>
            <a:r>
              <a:rPr dirty="0"/>
              <a:t>ke</a:t>
            </a:r>
            <a:r>
              <a:rPr spc="125" dirty="0"/>
              <a:t> </a:t>
            </a:r>
            <a:r>
              <a:rPr spc="-10" dirty="0"/>
              <a:t>kanan.</a:t>
            </a:r>
          </a:p>
          <a:p>
            <a:pPr marL="798195" marR="247650" indent="-515620">
              <a:lnSpc>
                <a:spcPct val="100000"/>
              </a:lnSpc>
              <a:buAutoNum type="arabicPeriod"/>
              <a:tabLst>
                <a:tab pos="798830" algn="l"/>
                <a:tab pos="799465" algn="l"/>
              </a:tabLst>
            </a:pPr>
            <a:r>
              <a:rPr spc="-5" dirty="0"/>
              <a:t>Aktivitas </a:t>
            </a:r>
            <a:r>
              <a:rPr spc="-10" dirty="0"/>
              <a:t>yang digambarkan harus didefinisikan </a:t>
            </a:r>
            <a:r>
              <a:rPr spc="-5" dirty="0"/>
              <a:t>secara </a:t>
            </a:r>
            <a:r>
              <a:rPr spc="-10" dirty="0"/>
              <a:t>hati-hati dan mudah  dimengerti oleh</a:t>
            </a:r>
            <a:r>
              <a:rPr spc="35" dirty="0"/>
              <a:t> </a:t>
            </a:r>
            <a:r>
              <a:rPr spc="-10" dirty="0"/>
              <a:t>pembacanya.</a:t>
            </a:r>
          </a:p>
          <a:p>
            <a:pPr marL="798195" indent="-515620">
              <a:lnSpc>
                <a:spcPct val="100000"/>
              </a:lnSpc>
              <a:buAutoNum type="arabicPeriod"/>
              <a:tabLst>
                <a:tab pos="798830" algn="l"/>
                <a:tab pos="799465" algn="l"/>
              </a:tabLst>
            </a:pPr>
            <a:r>
              <a:rPr spc="-10" dirty="0"/>
              <a:t>Kapan aktivitas dimulai dan </a:t>
            </a:r>
            <a:r>
              <a:rPr spc="-5" dirty="0"/>
              <a:t>berakhir </a:t>
            </a:r>
            <a:r>
              <a:rPr spc="-10" dirty="0"/>
              <a:t>harus ditentukan </a:t>
            </a:r>
            <a:r>
              <a:rPr spc="-5" dirty="0"/>
              <a:t>secara</a:t>
            </a:r>
            <a:r>
              <a:rPr spc="170" dirty="0"/>
              <a:t> </a:t>
            </a:r>
            <a:r>
              <a:rPr spc="-10" dirty="0"/>
              <a:t>jelas.</a:t>
            </a:r>
          </a:p>
          <a:p>
            <a:pPr marL="798195" marR="5080" indent="-515620">
              <a:lnSpc>
                <a:spcPct val="100000"/>
              </a:lnSpc>
              <a:buAutoNum type="arabicPeriod"/>
              <a:tabLst>
                <a:tab pos="798830" algn="l"/>
                <a:tab pos="799465" algn="l"/>
              </a:tabLst>
            </a:pPr>
            <a:r>
              <a:rPr spc="-10" dirty="0"/>
              <a:t>Setiap langkah </a:t>
            </a:r>
            <a:r>
              <a:rPr spc="-5" dirty="0"/>
              <a:t>dari </a:t>
            </a:r>
            <a:r>
              <a:rPr spc="-10" dirty="0"/>
              <a:t>aktivitas </a:t>
            </a:r>
            <a:r>
              <a:rPr spc="-5" dirty="0"/>
              <a:t>harus </a:t>
            </a:r>
            <a:r>
              <a:rPr spc="-10" dirty="0"/>
              <a:t>diuraikan </a:t>
            </a:r>
            <a:r>
              <a:rPr spc="-5" dirty="0"/>
              <a:t>dengan </a:t>
            </a:r>
            <a:r>
              <a:rPr spc="-10" dirty="0"/>
              <a:t>menggunakan deskripsi  kata</a:t>
            </a:r>
            <a:r>
              <a:rPr dirty="0"/>
              <a:t> </a:t>
            </a:r>
            <a:r>
              <a:rPr spc="-5" dirty="0"/>
              <a:t>kerja.</a:t>
            </a:r>
          </a:p>
          <a:p>
            <a:pPr marL="79819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98830" algn="l"/>
                <a:tab pos="799465" algn="l"/>
              </a:tabLst>
            </a:pPr>
            <a:r>
              <a:rPr spc="-10" dirty="0"/>
              <a:t>Setiap langkah dari aktivitas harus berada pada urutan yang</a:t>
            </a:r>
            <a:r>
              <a:rPr spc="175" dirty="0"/>
              <a:t> </a:t>
            </a:r>
            <a:r>
              <a:rPr spc="-25" dirty="0"/>
              <a:t>benar.</a:t>
            </a:r>
          </a:p>
          <a:p>
            <a:pPr marL="798195" marR="234950" indent="-515620">
              <a:lnSpc>
                <a:spcPct val="100000"/>
              </a:lnSpc>
              <a:buAutoNum type="arabicPeriod"/>
              <a:tabLst>
                <a:tab pos="798830" algn="l"/>
                <a:tab pos="799465" algn="l"/>
              </a:tabLst>
            </a:pPr>
            <a:r>
              <a:rPr spc="-10" dirty="0"/>
              <a:t>Lingkup </a:t>
            </a:r>
            <a:r>
              <a:rPr spc="-5" dirty="0"/>
              <a:t>dan range dari </a:t>
            </a:r>
            <a:r>
              <a:rPr spc="-10" dirty="0"/>
              <a:t>aktivitas </a:t>
            </a:r>
            <a:r>
              <a:rPr spc="-5" dirty="0"/>
              <a:t>yang </a:t>
            </a:r>
            <a:r>
              <a:rPr spc="-10" dirty="0"/>
              <a:t>sedang digambarkan </a:t>
            </a:r>
            <a:r>
              <a:rPr spc="-5" dirty="0"/>
              <a:t>harus </a:t>
            </a:r>
            <a:r>
              <a:rPr spc="-10" dirty="0"/>
              <a:t>ditelusuri  dengan hati-hati agar tidak</a:t>
            </a:r>
            <a:r>
              <a:rPr spc="70" dirty="0"/>
              <a:t> </a:t>
            </a:r>
            <a:r>
              <a:rPr spc="-10" dirty="0"/>
              <a:t>ambigu.</a:t>
            </a:r>
          </a:p>
          <a:p>
            <a:pPr marL="798195" indent="-515620">
              <a:lnSpc>
                <a:spcPct val="100000"/>
              </a:lnSpc>
              <a:buAutoNum type="arabicPeriod"/>
              <a:tabLst>
                <a:tab pos="798830" algn="l"/>
                <a:tab pos="799465" algn="l"/>
              </a:tabLst>
            </a:pPr>
            <a:r>
              <a:rPr spc="-10" dirty="0"/>
              <a:t>Gunakan simbol-simbol </a:t>
            </a:r>
            <a:r>
              <a:rPr spc="-5" dirty="0"/>
              <a:t>flowchart </a:t>
            </a:r>
            <a:r>
              <a:rPr spc="-10" dirty="0"/>
              <a:t>yang</a:t>
            </a:r>
            <a:r>
              <a:rPr spc="85" dirty="0"/>
              <a:t> </a:t>
            </a:r>
            <a:r>
              <a:rPr spc="-25" dirty="0"/>
              <a:t>standar.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972" y="1692402"/>
            <a:ext cx="93846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Narrow"/>
                <a:cs typeface="Arial Narrow"/>
              </a:rPr>
              <a:t>Tidak </a:t>
            </a:r>
            <a:r>
              <a:rPr sz="2400" spc="-5" dirty="0">
                <a:latin typeface="Arial Narrow"/>
                <a:cs typeface="Arial Narrow"/>
              </a:rPr>
              <a:t>ada rumusan atau patokan yg bersifat</a:t>
            </a:r>
            <a:r>
              <a:rPr sz="2400" spc="190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mutlak.</a:t>
            </a:r>
            <a:endParaRPr sz="24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Karena merupakan gambaran hasil pemikiran dalam </a:t>
            </a:r>
            <a:r>
              <a:rPr sz="2400" spc="-10" dirty="0">
                <a:latin typeface="Arial Narrow"/>
                <a:cs typeface="Arial Narrow"/>
              </a:rPr>
              <a:t>menganalisa </a:t>
            </a:r>
            <a:r>
              <a:rPr sz="2400" spc="-5" dirty="0">
                <a:latin typeface="Arial Narrow"/>
                <a:cs typeface="Arial Narrow"/>
              </a:rPr>
              <a:t>suatu masalah  dengan</a:t>
            </a:r>
            <a:r>
              <a:rPr sz="2400" spc="45" dirty="0">
                <a:latin typeface="Arial Narrow"/>
                <a:cs typeface="Arial Narrow"/>
              </a:rPr>
              <a:t> </a:t>
            </a:r>
            <a:r>
              <a:rPr sz="2400" spc="-20" dirty="0">
                <a:latin typeface="Arial Narrow"/>
                <a:cs typeface="Arial Narrow"/>
              </a:rPr>
              <a:t>computer.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Hasilnya dapat bervariasi antara satu pemrogram dengan yang</a:t>
            </a:r>
            <a:r>
              <a:rPr sz="2400" spc="250" dirty="0">
                <a:latin typeface="Arial Narrow"/>
                <a:cs typeface="Arial Narrow"/>
              </a:rPr>
              <a:t> </a:t>
            </a:r>
            <a:r>
              <a:rPr sz="2400" spc="-10" dirty="0">
                <a:latin typeface="Arial Narrow"/>
                <a:cs typeface="Arial Narrow"/>
              </a:rPr>
              <a:t>lain.</a:t>
            </a:r>
            <a:endParaRPr sz="2400">
              <a:latin typeface="Arial Narrow"/>
              <a:cs typeface="Arial Narro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Narrow"/>
                <a:cs typeface="Arial Narrow"/>
              </a:rPr>
              <a:t>Bagian utama</a:t>
            </a:r>
            <a:r>
              <a:rPr sz="2400" spc="55" dirty="0">
                <a:latin typeface="Arial Narrow"/>
                <a:cs typeface="Arial Narrow"/>
              </a:rPr>
              <a:t> </a:t>
            </a:r>
            <a:r>
              <a:rPr sz="2400" spc="-5" dirty="0">
                <a:latin typeface="Arial Narrow"/>
                <a:cs typeface="Arial Narrow"/>
              </a:rPr>
              <a:t>flowchart:</a:t>
            </a:r>
            <a:endParaRPr sz="2400">
              <a:latin typeface="Arial Narrow"/>
              <a:cs typeface="Arial Narrow"/>
            </a:endParaRPr>
          </a:p>
          <a:p>
            <a:pPr marL="633730" lvl="1" indent="-278765">
              <a:lnSpc>
                <a:spcPct val="100000"/>
              </a:lnSpc>
              <a:buAutoNum type="arabicPeriod"/>
              <a:tabLst>
                <a:tab pos="634365" algn="l"/>
              </a:tabLst>
            </a:pPr>
            <a:r>
              <a:rPr sz="2400" spc="-5" dirty="0">
                <a:latin typeface="Arial Narrow"/>
                <a:cs typeface="Arial Narrow"/>
              </a:rPr>
              <a:t>Input</a:t>
            </a:r>
            <a:endParaRPr sz="2400">
              <a:latin typeface="Arial Narrow"/>
              <a:cs typeface="Arial Narrow"/>
            </a:endParaRPr>
          </a:p>
          <a:p>
            <a:pPr marL="633730" lvl="1" indent="-278765">
              <a:lnSpc>
                <a:spcPct val="100000"/>
              </a:lnSpc>
              <a:buAutoNum type="arabicPeriod"/>
              <a:tabLst>
                <a:tab pos="634365" algn="l"/>
              </a:tabLst>
            </a:pPr>
            <a:r>
              <a:rPr sz="2400" dirty="0">
                <a:latin typeface="Arial Narrow"/>
                <a:cs typeface="Arial Narrow"/>
              </a:rPr>
              <a:t>Proses</a:t>
            </a:r>
            <a:endParaRPr sz="2400">
              <a:latin typeface="Arial Narrow"/>
              <a:cs typeface="Arial Narrow"/>
            </a:endParaRPr>
          </a:p>
          <a:p>
            <a:pPr marL="633730" lvl="1" indent="-278765">
              <a:lnSpc>
                <a:spcPct val="100000"/>
              </a:lnSpc>
              <a:buAutoNum type="arabicPeriod"/>
              <a:tabLst>
                <a:tab pos="634365" algn="l"/>
              </a:tabLst>
            </a:pPr>
            <a:r>
              <a:rPr sz="2400" spc="-5" dirty="0">
                <a:latin typeface="Arial Narrow"/>
                <a:cs typeface="Arial Narrow"/>
              </a:rPr>
              <a:t>Output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6283" y="321563"/>
            <a:ext cx="458597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dirty="0"/>
              <a:t>Simbol-symbol</a:t>
            </a:r>
            <a:r>
              <a:rPr spc="-30" dirty="0"/>
              <a:t> </a:t>
            </a:r>
            <a:r>
              <a:rPr dirty="0"/>
              <a:t>FLowchart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00188" y="935736"/>
            <a:ext cx="4598035" cy="78105"/>
            <a:chOff x="7600188" y="935736"/>
            <a:chExt cx="4598035" cy="78105"/>
          </a:xfrm>
        </p:grpSpPr>
        <p:sp>
          <p:nvSpPr>
            <p:cNvPr id="4" name="object 4"/>
            <p:cNvSpPr/>
            <p:nvPr/>
          </p:nvSpPr>
          <p:spPr>
            <a:xfrm>
              <a:off x="7606284" y="941832"/>
              <a:ext cx="4585970" cy="66040"/>
            </a:xfrm>
            <a:custGeom>
              <a:avLst/>
              <a:gdLst/>
              <a:ahLst/>
              <a:cxnLst/>
              <a:rect l="l" t="t" r="r" b="b"/>
              <a:pathLst>
                <a:path w="4585970" h="66040">
                  <a:moveTo>
                    <a:pt x="4585716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4585716" y="65532"/>
                  </a:lnTo>
                  <a:lnTo>
                    <a:pt x="4585716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06284" y="941832"/>
              <a:ext cx="4585970" cy="66040"/>
            </a:xfrm>
            <a:custGeom>
              <a:avLst/>
              <a:gdLst/>
              <a:ahLst/>
              <a:cxnLst/>
              <a:rect l="l" t="t" r="r" b="b"/>
              <a:pathLst>
                <a:path w="4585970" h="66040">
                  <a:moveTo>
                    <a:pt x="0" y="65532"/>
                  </a:moveTo>
                  <a:lnTo>
                    <a:pt x="4585716" y="65532"/>
                  </a:lnTo>
                  <a:lnTo>
                    <a:pt x="4585716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005583" y="1504188"/>
            <a:ext cx="8609076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685" y="2192527"/>
            <a:ext cx="782955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 Narrow"/>
                <a:cs typeface="Arial Narrow"/>
              </a:rPr>
              <a:t>Flow </a:t>
            </a:r>
            <a:r>
              <a:rPr sz="3200" spc="-5" dirty="0">
                <a:latin typeface="Arial Narrow"/>
                <a:cs typeface="Arial Narrow"/>
              </a:rPr>
              <a:t>direction symbols </a:t>
            </a:r>
            <a:r>
              <a:rPr sz="3200" dirty="0">
                <a:latin typeface="Arial Narrow"/>
                <a:cs typeface="Arial Narrow"/>
              </a:rPr>
              <a:t>(symbol penghubung</a:t>
            </a:r>
            <a:r>
              <a:rPr sz="3200" spc="-60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alur)</a:t>
            </a:r>
            <a:endParaRPr sz="3200">
              <a:latin typeface="Arial Narrow"/>
              <a:cs typeface="Arial Narrow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 Narrow"/>
                <a:cs typeface="Arial Narrow"/>
              </a:rPr>
              <a:t>Processing </a:t>
            </a:r>
            <a:r>
              <a:rPr sz="3200" spc="-5" dirty="0">
                <a:latin typeface="Arial Narrow"/>
                <a:cs typeface="Arial Narrow"/>
              </a:rPr>
              <a:t>symbols </a:t>
            </a:r>
            <a:r>
              <a:rPr sz="3200" dirty="0">
                <a:latin typeface="Arial Narrow"/>
                <a:cs typeface="Arial Narrow"/>
              </a:rPr>
              <a:t>(simbol</a:t>
            </a:r>
            <a:r>
              <a:rPr sz="3200" spc="-65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pemrosesan)</a:t>
            </a:r>
            <a:endParaRPr sz="3200">
              <a:latin typeface="Arial Narrow"/>
              <a:cs typeface="Arial Narrow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 Narrow"/>
                <a:cs typeface="Arial Narrow"/>
              </a:rPr>
              <a:t>Input-output symbols </a:t>
            </a:r>
            <a:r>
              <a:rPr sz="3200" dirty="0">
                <a:latin typeface="Arial Narrow"/>
                <a:cs typeface="Arial Narrow"/>
              </a:rPr>
              <a:t>(simbol</a:t>
            </a:r>
            <a:r>
              <a:rPr sz="3200" spc="-65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masukankeluaran)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6283" y="321563"/>
            <a:ext cx="458597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dirty="0"/>
              <a:t>Simbol-symbol</a:t>
            </a:r>
            <a:r>
              <a:rPr spc="-30" dirty="0"/>
              <a:t> </a:t>
            </a:r>
            <a:r>
              <a:rPr dirty="0"/>
              <a:t>FLowchart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00188" y="935736"/>
            <a:ext cx="4598035" cy="78105"/>
            <a:chOff x="7600188" y="935736"/>
            <a:chExt cx="4598035" cy="78105"/>
          </a:xfrm>
        </p:grpSpPr>
        <p:sp>
          <p:nvSpPr>
            <p:cNvPr id="5" name="object 5"/>
            <p:cNvSpPr/>
            <p:nvPr/>
          </p:nvSpPr>
          <p:spPr>
            <a:xfrm>
              <a:off x="7606284" y="941832"/>
              <a:ext cx="4585970" cy="66040"/>
            </a:xfrm>
            <a:custGeom>
              <a:avLst/>
              <a:gdLst/>
              <a:ahLst/>
              <a:cxnLst/>
              <a:rect l="l" t="t" r="r" b="b"/>
              <a:pathLst>
                <a:path w="4585970" h="66040">
                  <a:moveTo>
                    <a:pt x="4585716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4585716" y="65532"/>
                  </a:lnTo>
                  <a:lnTo>
                    <a:pt x="4585716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06284" y="941832"/>
              <a:ext cx="4585970" cy="66040"/>
            </a:xfrm>
            <a:custGeom>
              <a:avLst/>
              <a:gdLst/>
              <a:ahLst/>
              <a:cxnLst/>
              <a:rect l="l" t="t" r="r" b="b"/>
              <a:pathLst>
                <a:path w="4585970" h="66040">
                  <a:moveTo>
                    <a:pt x="0" y="65532"/>
                  </a:moveTo>
                  <a:lnTo>
                    <a:pt x="4585716" y="65532"/>
                  </a:lnTo>
                  <a:lnTo>
                    <a:pt x="4585716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23121" y="315213"/>
            <a:ext cx="3475354" cy="576580"/>
            <a:chOff x="8723121" y="315213"/>
            <a:chExt cx="3475354" cy="576580"/>
          </a:xfrm>
        </p:grpSpPr>
        <p:sp>
          <p:nvSpPr>
            <p:cNvPr id="3" name="object 3"/>
            <p:cNvSpPr/>
            <p:nvPr/>
          </p:nvSpPr>
          <p:spPr>
            <a:xfrm>
              <a:off x="8729471" y="321563"/>
              <a:ext cx="3462654" cy="563880"/>
            </a:xfrm>
            <a:custGeom>
              <a:avLst/>
              <a:gdLst/>
              <a:ahLst/>
              <a:cxnLst/>
              <a:rect l="l" t="t" r="r" b="b"/>
              <a:pathLst>
                <a:path w="3462654" h="563880">
                  <a:moveTo>
                    <a:pt x="3462528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3462528" y="563879"/>
                  </a:lnTo>
                  <a:lnTo>
                    <a:pt x="346252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29471" y="321563"/>
              <a:ext cx="3462654" cy="563880"/>
            </a:xfrm>
            <a:custGeom>
              <a:avLst/>
              <a:gdLst/>
              <a:ahLst/>
              <a:cxnLst/>
              <a:rect l="l" t="t" r="r" b="b"/>
              <a:pathLst>
                <a:path w="3462654" h="563880">
                  <a:moveTo>
                    <a:pt x="0" y="563879"/>
                  </a:moveTo>
                  <a:lnTo>
                    <a:pt x="3462528" y="563879"/>
                  </a:lnTo>
                  <a:lnTo>
                    <a:pt x="3462528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1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4645">
              <a:lnSpc>
                <a:spcPct val="100000"/>
              </a:lnSpc>
              <a:spcBef>
                <a:spcPts val="100"/>
              </a:spcBef>
            </a:pPr>
            <a:r>
              <a:rPr dirty="0"/>
              <a:t>Oval/Terminator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723376" y="935736"/>
            <a:ext cx="3474720" cy="78105"/>
            <a:chOff x="8723376" y="935736"/>
            <a:chExt cx="3474720" cy="78105"/>
          </a:xfrm>
        </p:grpSpPr>
        <p:sp>
          <p:nvSpPr>
            <p:cNvPr id="7" name="object 7"/>
            <p:cNvSpPr/>
            <p:nvPr/>
          </p:nvSpPr>
          <p:spPr>
            <a:xfrm>
              <a:off x="8729472" y="941832"/>
              <a:ext cx="3462654" cy="66040"/>
            </a:xfrm>
            <a:custGeom>
              <a:avLst/>
              <a:gdLst/>
              <a:ahLst/>
              <a:cxnLst/>
              <a:rect l="l" t="t" r="r" b="b"/>
              <a:pathLst>
                <a:path w="3462654" h="66040">
                  <a:moveTo>
                    <a:pt x="346252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462528" y="65532"/>
                  </a:lnTo>
                  <a:lnTo>
                    <a:pt x="346252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29472" y="941832"/>
              <a:ext cx="3462654" cy="66040"/>
            </a:xfrm>
            <a:custGeom>
              <a:avLst/>
              <a:gdLst/>
              <a:ahLst/>
              <a:cxnLst/>
              <a:rect l="l" t="t" r="r" b="b"/>
              <a:pathLst>
                <a:path w="3462654" h="66040">
                  <a:moveTo>
                    <a:pt x="0" y="65532"/>
                  </a:moveTo>
                  <a:lnTo>
                    <a:pt x="3462528" y="65532"/>
                  </a:lnTo>
                  <a:lnTo>
                    <a:pt x="346252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93594" y="1608200"/>
            <a:ext cx="7005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Narrow"/>
                <a:cs typeface="Arial Narrow"/>
              </a:rPr>
              <a:t>Digunakan </a:t>
            </a:r>
            <a:r>
              <a:rPr sz="2800" spc="-10" dirty="0">
                <a:latin typeface="Arial Narrow"/>
                <a:cs typeface="Arial Narrow"/>
              </a:rPr>
              <a:t>untuk </a:t>
            </a:r>
            <a:r>
              <a:rPr sz="2800" spc="-5" dirty="0">
                <a:latin typeface="Arial Narrow"/>
                <a:cs typeface="Arial Narrow"/>
              </a:rPr>
              <a:t>mengawali </a:t>
            </a:r>
            <a:r>
              <a:rPr sz="2800" spc="-10" dirty="0">
                <a:latin typeface="Arial Narrow"/>
                <a:cs typeface="Arial Narrow"/>
              </a:rPr>
              <a:t>dan mengakhiri sebuah  alur</a:t>
            </a:r>
            <a:r>
              <a:rPr sz="2800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logika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2097" y="3109104"/>
            <a:ext cx="3314348" cy="120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771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Narrow</vt:lpstr>
      <vt:lpstr>Calibri</vt:lpstr>
      <vt:lpstr>Century Gothic</vt:lpstr>
      <vt:lpstr>Office Theme</vt:lpstr>
      <vt:lpstr>Flowchart</vt:lpstr>
      <vt:lpstr>PowerPoint Presentation</vt:lpstr>
      <vt:lpstr>Perkembangan</vt:lpstr>
      <vt:lpstr>Fowchart</vt:lpstr>
      <vt:lpstr>Pedoman membuat Flowchart</vt:lpstr>
      <vt:lpstr>PowerPoint Presentation</vt:lpstr>
      <vt:lpstr>Simbol-symbol FLowchart</vt:lpstr>
      <vt:lpstr>Simbol-symbol FLowchart</vt:lpstr>
      <vt:lpstr>Oval/Terminator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Lingkaran Kecil/on page connector</vt:lpstr>
      <vt:lpstr>Pentagon/of page connector</vt:lpstr>
      <vt:lpstr>PowerPoint Presentation</vt:lpstr>
      <vt:lpstr>Sequence</vt:lpstr>
      <vt:lpstr>Selection</vt:lpstr>
      <vt:lpstr>Iteration</vt:lpstr>
      <vt:lpstr>Contoh 1</vt:lpstr>
      <vt:lpstr>Flowchart</vt:lpstr>
      <vt:lpstr>Contoh 2</vt:lpstr>
      <vt:lpstr>Flowchart</vt:lpstr>
      <vt:lpstr>Contoh 3</vt:lpstr>
      <vt:lpstr>Flowchart</vt:lpstr>
      <vt:lpstr>PowerPoint Presentation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mesin tempur</dc:creator>
  <cp:lastModifiedBy>Yuli Astuti</cp:lastModifiedBy>
  <cp:revision>1</cp:revision>
  <dcterms:created xsi:type="dcterms:W3CDTF">2020-10-18T23:41:39Z</dcterms:created>
  <dcterms:modified xsi:type="dcterms:W3CDTF">2020-10-18T23:43:52Z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2020-10-18T00:00:00Z</vt:filetime>
  </property>
</Properties>
</file>