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45" autoAdjust="0"/>
  </p:normalViewPr>
  <p:slideViewPr>
    <p:cSldViewPr snapToGrid="0">
      <p:cViewPr varScale="1">
        <p:scale>
          <a:sx n="80" d="100"/>
          <a:sy n="80" d="100"/>
        </p:scale>
        <p:origin x="1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4D33-143B-42C4-9DDC-FCD5260F0B2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331C1-F695-46FF-BD6C-831F1B13A0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17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Kosinusna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sličnost pokazuje koliko su dva vektora slična, odnosno koliki je kut između ta dva vektora.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TF-IDF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term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frequency-inverse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document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- produkt frekvencije riječi i inverzne frekvencije dokumenata</a:t>
            </a:r>
          </a:p>
          <a:p>
            <a:r>
              <a:rPr lang="hr-HR" dirty="0"/>
              <a:t>Produkt frekvencije riječi i inverzne frekvencije dokumenata (TF-IDF) je mjera koja pokazuje koliko je neka riječ bitna za tekst određenog dokumenta unutar kolekcije dokumenata. TF–IDF se računa kao umnožak frekvencije riječi u dokumentu i inverzne frekvencije riječi u svim dokumentima.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018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341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718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Stabla odlučivanja daje klasifikacijski ili regresijski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prediktivni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kojeg predstavlja stablo u kojem čvorovi sadrže testove koji se ispituju na značajkama, grane predstavljaju ishod tih testova te listovi sadrže klasifikacijske oznake. </a:t>
            </a:r>
          </a:p>
          <a:p>
            <a:endParaRPr lang="hr-HR" sz="1200" dirty="0"/>
          </a:p>
          <a:p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Kosinusna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sličnost pokazuje koliko su dva vektora slična, odnosno koliki je kut između ta dva vektora.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/>
              <a:t>Word2Vec vektori riječi (word </a:t>
            </a:r>
            <a:r>
              <a:rPr lang="hr-HR" sz="1800" dirty="0" err="1"/>
              <a:t>embeddings</a:t>
            </a:r>
            <a:r>
              <a:rPr lang="hr-HR" sz="1800" dirty="0"/>
              <a:t>)</a:t>
            </a:r>
          </a:p>
          <a:p>
            <a:r>
              <a:rPr lang="hr-HR" sz="1800" dirty="0"/>
              <a:t>Word2vec  je NLP metoda napravljena 2013. godine. Kreirao ju je tim znanstvenika u Googleu na čelu kojeg je bio Tomas </a:t>
            </a:r>
            <a:r>
              <a:rPr lang="hr-HR" sz="1800" dirty="0" err="1"/>
              <a:t>Mikolov</a:t>
            </a:r>
            <a:r>
              <a:rPr lang="hr-HR" sz="1800" dirty="0"/>
              <a:t>. Word2Vec je model koja koristi neuronsku mrežu kako bi naučio asocijacije među riječima iz velikog broja tekstova. Korišten je </a:t>
            </a:r>
            <a:r>
              <a:rPr lang="hr-HR" sz="1800" dirty="0" err="1"/>
              <a:t>predtrenirani</a:t>
            </a:r>
            <a:r>
              <a:rPr lang="hr-HR" sz="1800" dirty="0"/>
              <a:t> Word2Vec model koji svaku riječ reprezentira preko 300-dimenzionalnog vektora tako da su vektori semantički sličnih riječi  i sami slični, pa koristeći neku mjeru sličnosti vektora kao što je </a:t>
            </a:r>
            <a:r>
              <a:rPr lang="hr-HR" sz="1800" dirty="0" err="1"/>
              <a:t>kosinusna</a:t>
            </a:r>
            <a:r>
              <a:rPr lang="hr-HR" sz="1800" dirty="0"/>
              <a:t> sličnost može se utvrditi jesu li riječi slične.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TF-IDF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term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frequency-inverse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document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- produkt frekvencije riječi i inverzne frekvencije dokumenata</a:t>
            </a:r>
          </a:p>
          <a:p>
            <a:r>
              <a:rPr lang="hr-HR" dirty="0"/>
              <a:t>Produkt frekvencije riječi i inverzne frekvencije dokumenata (TF-IDF) je mjera koja pokazuje koliko je neka riječ bitna za tekst određenog dokumenta unutar kolekcije dokumenata. TF–IDF se računa kao umnožak frekvencije riječi u dokumentu i inverzne frekvencije riječi u svim dokumentima.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815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039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932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se danas koristi u Googleovom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engine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-u za rangiranje stranica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PageRank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 istaknute isječke. </a:t>
            </a:r>
          </a:p>
          <a:p>
            <a:endParaRPr lang="hr-HR" sz="1200" dirty="0"/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rečenici u primjeru riječ </a:t>
            </a:r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bank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 pojavljuje se 3 puta, dvaput u kontekstu banke, a jednom u kontekstu obale rijeke.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je originalno istreniran na engleskoj Wikipediji i na elektroničkoj kolekciji Američkih tekstova Brown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Corpus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8867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se danas koristi u Googleovom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engine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-u za rangiranje stranica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PageRank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 istaknute isječke. </a:t>
            </a:r>
          </a:p>
          <a:p>
            <a:endParaRPr lang="hr-HR" sz="1200" dirty="0"/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rečenici u primjeru riječ </a:t>
            </a:r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bank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 pojavljuje se 3 puta, dvaput u kontekstu banke, a jednom u kontekstu obale rijeke.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je originalno istreniran na engleskoj Wikipediji i na elektroničkoj kolekciji Američkih tekstova Brown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Corpus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>
                <a:ea typeface="SimSun" panose="02010600030101010101" pitchFamily="2" charset="-122"/>
              </a:rPr>
              <a:t>Zbog načina na koji je BERT implementiran i ograničenja BERT-a na 512 tokena, za klasifikaciju smo uspoređivali samo naslov s prvom rečenicom članka.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136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se danas koristi u Googleovom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engine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-u za rangiranje stranica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PageRank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 istaknute isječke. </a:t>
            </a:r>
          </a:p>
          <a:p>
            <a:endParaRPr lang="hr-HR" sz="1200" dirty="0"/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rečenici u primjeru riječ </a:t>
            </a:r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bank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 pojavljuje se 3 puta, dvaput u kontekstu banke, a jednom u kontekstu obale rijeke.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je originalno istreniran na engleskoj Wikipediji i na elektroničkoj kolekciji Američkih tekstova Brown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Corpus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>
                <a:ea typeface="SimSun" panose="02010600030101010101" pitchFamily="2" charset="-122"/>
              </a:rPr>
              <a:t>Zbog načina na koji je BERT implementiran i ograničenja BERT-a na 512 tokena, za klasifikaciju smo uspoređivali samo naslov s prvom rečenicom članka.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8749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Zadatak za daljnju analizu bio bi istrenirati BERT model na većem broju rečenica iz sadržaja članka, što bi se moglo tako da se veći broj rečenica svrsta pod "drugu" rečenicu u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tokenizaciji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ili uspoređivanjem naslova sa svakom rečenicom teksta zasebno.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09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dirty="0" err="1"/>
              <a:t>Latent</a:t>
            </a:r>
            <a:r>
              <a:rPr lang="hr-HR" sz="1200" dirty="0"/>
              <a:t> </a:t>
            </a:r>
            <a:r>
              <a:rPr lang="hr-HR" sz="1200" dirty="0" err="1"/>
              <a:t>Dirichlet</a:t>
            </a:r>
            <a:r>
              <a:rPr lang="hr-HR" sz="1200" dirty="0"/>
              <a:t> </a:t>
            </a:r>
            <a:r>
              <a:rPr lang="hr-HR" sz="1200" dirty="0" err="1"/>
              <a:t>allocation</a:t>
            </a:r>
            <a:r>
              <a:rPr lang="hr-HR" sz="1200" dirty="0"/>
              <a:t> (LDA) </a:t>
            </a:r>
          </a:p>
          <a:p>
            <a:r>
              <a:rPr lang="hr-HR" dirty="0"/>
              <a:t>LDA je statistička tehnika klasifikacije objekata u međusobno isključive grupe bazirane na mjerenim svojstvima objekata. Pri primjeni pazi se na dvije glavne točke: koja svojstva objekta će odrediti pripadnost pojedine grupe i koji model ili pravilo najbolje razlučuje pojedine grupe.</a:t>
            </a:r>
          </a:p>
          <a:p>
            <a:endParaRPr lang="hr-HR" dirty="0"/>
          </a:p>
          <a:p>
            <a:r>
              <a:rPr lang="hr-HR" dirty="0" err="1"/>
              <a:t>Latent</a:t>
            </a:r>
            <a:r>
              <a:rPr lang="hr-HR" dirty="0"/>
              <a:t> </a:t>
            </a:r>
            <a:r>
              <a:rPr lang="hr-HR" dirty="0" err="1"/>
              <a:t>semantic</a:t>
            </a:r>
            <a:r>
              <a:rPr lang="hr-HR" dirty="0"/>
              <a:t> </a:t>
            </a:r>
            <a:r>
              <a:rPr lang="hr-HR" dirty="0" err="1"/>
              <a:t>indexing</a:t>
            </a:r>
            <a:r>
              <a:rPr lang="hr-HR" dirty="0"/>
              <a:t> (LSI)</a:t>
            </a:r>
          </a:p>
          <a:p>
            <a:r>
              <a:rPr lang="hr-HR" dirty="0"/>
              <a:t>LSI metoda je indeksiranja i pronalaženja koja koristi rastavljanje singularne vrijednosti (SVD) za prepoznavanje uzoraka u odnosima između pojmova i koncepata sadržanih u nestrukturiranoj zbirci teksta. Temelji se na načelu da riječi koje se koriste u istom kontekstu obično imaju slična značenja.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673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dirty="0" err="1"/>
              <a:t>Gradient-boosted</a:t>
            </a:r>
            <a:r>
              <a:rPr lang="hr-HR" sz="1200" dirty="0"/>
              <a:t> </a:t>
            </a:r>
            <a:r>
              <a:rPr lang="hr-HR" sz="1200" dirty="0" err="1"/>
              <a:t>decision</a:t>
            </a:r>
            <a:r>
              <a:rPr lang="hr-HR" sz="1200" dirty="0"/>
              <a:t> </a:t>
            </a:r>
            <a:r>
              <a:rPr lang="hr-HR" sz="1200" dirty="0" err="1"/>
              <a:t>trees</a:t>
            </a:r>
            <a:r>
              <a:rPr lang="hr-HR" sz="1200" dirty="0"/>
              <a:t> (GBDT) - metodom stabla odlučivanja  s pojačanim gradijentom</a:t>
            </a:r>
          </a:p>
          <a:p>
            <a:endParaRPr lang="hr-HR" sz="1200" dirty="0"/>
          </a:p>
          <a:p>
            <a:r>
              <a:rPr lang="hr-HR" sz="1200" dirty="0" err="1"/>
              <a:t>Deep</a:t>
            </a:r>
            <a:r>
              <a:rPr lang="hr-HR" sz="1200" dirty="0"/>
              <a:t> </a:t>
            </a:r>
            <a:r>
              <a:rPr lang="hr-HR" sz="1200" dirty="0" err="1"/>
              <a:t>convolutional</a:t>
            </a:r>
            <a:r>
              <a:rPr lang="hr-HR" sz="1200" dirty="0"/>
              <a:t> </a:t>
            </a:r>
            <a:r>
              <a:rPr lang="hr-HR" sz="1200" dirty="0" err="1"/>
              <a:t>neural</a:t>
            </a:r>
            <a:r>
              <a:rPr lang="hr-HR" sz="1200" dirty="0"/>
              <a:t> network (</a:t>
            </a:r>
            <a:r>
              <a:rPr lang="hr-HR" sz="1200" dirty="0" err="1"/>
              <a:t>deep</a:t>
            </a:r>
            <a:r>
              <a:rPr lang="hr-HR" sz="1200" dirty="0"/>
              <a:t> CNN) - dubokim </a:t>
            </a:r>
            <a:r>
              <a:rPr lang="hr-HR" sz="1200" dirty="0" err="1"/>
              <a:t>konvolucijskim</a:t>
            </a:r>
            <a:r>
              <a:rPr lang="hr-HR" sz="1200" dirty="0"/>
              <a:t> neuronskim mrežama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652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 err="1"/>
              <a:t>Gradient-boosted</a:t>
            </a:r>
            <a:r>
              <a:rPr lang="hr-HR" sz="1200" dirty="0"/>
              <a:t> </a:t>
            </a:r>
            <a:r>
              <a:rPr lang="hr-HR" sz="1200" dirty="0" err="1"/>
              <a:t>decision</a:t>
            </a:r>
            <a:r>
              <a:rPr lang="hr-HR" sz="1200" dirty="0"/>
              <a:t> </a:t>
            </a:r>
            <a:r>
              <a:rPr lang="hr-HR" sz="1200" dirty="0" err="1"/>
              <a:t>trees</a:t>
            </a:r>
            <a:r>
              <a:rPr lang="hr-HR" sz="1200" dirty="0"/>
              <a:t> (GBDT) - metodom stabla odlučivanja  s pojačanim gradijentom</a:t>
            </a:r>
          </a:p>
          <a:p>
            <a:endParaRPr lang="hr-HR" sz="1200" dirty="0"/>
          </a:p>
          <a:p>
            <a:r>
              <a:rPr lang="hr-HR" sz="1200" dirty="0"/>
              <a:t>n-gram je uzastopni </a:t>
            </a:r>
            <a:r>
              <a:rPr lang="hr-HR" sz="1200" dirty="0" err="1"/>
              <a:t>podniz</a:t>
            </a:r>
            <a:r>
              <a:rPr lang="hr-HR" sz="1200" dirty="0"/>
              <a:t> od n riječi iz zadanog uzorka teksta. Primjerice u rečenici „Jučer sam išao u kino.“:</a:t>
            </a:r>
          </a:p>
          <a:p>
            <a:r>
              <a:rPr lang="hr-HR" sz="1200" dirty="0"/>
              <a:t> - </a:t>
            </a:r>
            <a:r>
              <a:rPr lang="hr-HR" sz="1200" dirty="0" err="1"/>
              <a:t>unigrami</a:t>
            </a:r>
            <a:r>
              <a:rPr lang="hr-HR" sz="1200" dirty="0"/>
              <a:t> (1-gram) su „Jučer“, „sam“ „išao“, „u“ i „kino“;</a:t>
            </a:r>
          </a:p>
          <a:p>
            <a:r>
              <a:rPr lang="hr-HR" sz="1200" dirty="0"/>
              <a:t> - </a:t>
            </a:r>
            <a:r>
              <a:rPr lang="hr-HR" sz="1200" dirty="0" err="1"/>
              <a:t>bigrami</a:t>
            </a:r>
            <a:r>
              <a:rPr lang="hr-HR" sz="1200" dirty="0"/>
              <a:t> (2-gram) su „Jučer sam“, „sam išao“ „išao u“ i „u kino“;</a:t>
            </a:r>
          </a:p>
          <a:p>
            <a:r>
              <a:rPr lang="hr-HR" sz="1200" dirty="0"/>
              <a:t> - </a:t>
            </a:r>
            <a:r>
              <a:rPr lang="hr-HR" sz="1200" dirty="0" err="1"/>
              <a:t>trigrami</a:t>
            </a:r>
            <a:r>
              <a:rPr lang="hr-HR" sz="1200" dirty="0"/>
              <a:t> (3-gram) su „Jučer sam išao“, „sam išao u“ i „išao u kino“.</a:t>
            </a:r>
          </a:p>
          <a:p>
            <a:endParaRPr lang="hr-HR" sz="1200" dirty="0"/>
          </a:p>
          <a:p>
            <a:r>
              <a:rPr lang="hr-HR" sz="1200" dirty="0"/>
              <a:t>Singular </a:t>
            </a:r>
            <a:r>
              <a:rPr lang="hr-HR" sz="1200" dirty="0" err="1"/>
              <a:t>value</a:t>
            </a:r>
            <a:r>
              <a:rPr lang="hr-HR" sz="1200" dirty="0"/>
              <a:t> </a:t>
            </a:r>
            <a:r>
              <a:rPr lang="hr-HR" sz="1200" dirty="0" err="1"/>
              <a:t>decomposition</a:t>
            </a:r>
            <a:r>
              <a:rPr lang="hr-HR" sz="1200" dirty="0"/>
              <a:t> (SCD) - singularna dekompozicija</a:t>
            </a:r>
          </a:p>
          <a:p>
            <a:r>
              <a:rPr lang="hr-HR" sz="1200" dirty="0"/>
              <a:t>Singularna dekompozicija (SVD) je </a:t>
            </a:r>
            <a:r>
              <a:rPr lang="hr-HR" sz="1200" dirty="0" err="1"/>
              <a:t>faktorizacija</a:t>
            </a:r>
            <a:r>
              <a:rPr lang="hr-HR" sz="1200" dirty="0"/>
              <a:t> matrice M u obliku M=U</a:t>
            </a:r>
            <a:r>
              <a:rPr lang="el-GR" sz="1200" dirty="0"/>
              <a:t>Σ</a:t>
            </a:r>
            <a:r>
              <a:rPr lang="hr-HR" sz="1200" dirty="0"/>
              <a:t>V  ⃰ , gdje je U kvadratna unitarna matrica, </a:t>
            </a:r>
            <a:r>
              <a:rPr lang="el-GR" sz="1200" dirty="0"/>
              <a:t>Σ </a:t>
            </a:r>
            <a:r>
              <a:rPr lang="hr-HR" sz="1200" dirty="0"/>
              <a:t>dijagonalna matrica s </a:t>
            </a:r>
            <a:r>
              <a:rPr lang="hr-HR" sz="1200" dirty="0" err="1"/>
              <a:t>nenegativnim</a:t>
            </a:r>
            <a:r>
              <a:rPr lang="hr-HR" sz="1200" dirty="0"/>
              <a:t> vrijednostima i V je kvadratna unitarna matrica.</a:t>
            </a:r>
          </a:p>
          <a:p>
            <a:endParaRPr lang="hr-HR" sz="1200" dirty="0"/>
          </a:p>
          <a:p>
            <a:r>
              <a:rPr lang="hr-HR" sz="1200" dirty="0"/>
              <a:t>Word2Vec vektori riječi (word </a:t>
            </a:r>
            <a:r>
              <a:rPr lang="hr-HR" sz="1200" dirty="0" err="1"/>
              <a:t>embeddings</a:t>
            </a:r>
            <a:r>
              <a:rPr lang="hr-HR" sz="1200" dirty="0"/>
              <a:t>)</a:t>
            </a:r>
          </a:p>
          <a:p>
            <a:r>
              <a:rPr lang="hr-HR" sz="1200" dirty="0"/>
              <a:t>Word2vec  je NLP metoda napravljena 2013. godine. Kreirao ju je tim znanstvenika u Googleu na čelu kojeg je bio Tomas </a:t>
            </a:r>
            <a:r>
              <a:rPr lang="hr-HR" sz="1200" dirty="0" err="1"/>
              <a:t>Mikolov</a:t>
            </a:r>
            <a:r>
              <a:rPr lang="hr-HR" sz="1200" dirty="0"/>
              <a:t>. Word2Vec je model koja koristi neuronsku mrežu kako bi naučio asocijacije među riječima iz velikog broja tekstova. Korišten je </a:t>
            </a:r>
            <a:r>
              <a:rPr lang="hr-HR" sz="1200" dirty="0" err="1"/>
              <a:t>predtrenirani</a:t>
            </a:r>
            <a:r>
              <a:rPr lang="hr-HR" sz="1200" dirty="0"/>
              <a:t> Word2Vec model koji svaku riječ reprezentira preko 300-dimenzionalnog vektora tako da su vektori semantički sličnih riječi  i sami slični, pa koristeći neku mjeru sličnosti vektora kao što je </a:t>
            </a:r>
            <a:r>
              <a:rPr lang="hr-HR" sz="1200" dirty="0" err="1"/>
              <a:t>kosinusna</a:t>
            </a:r>
            <a:r>
              <a:rPr lang="hr-HR" sz="1200" dirty="0"/>
              <a:t> sličnost može se utvrditi jesu li riječi slične.</a:t>
            </a:r>
          </a:p>
          <a:p>
            <a:endParaRPr lang="hr-HR" sz="1200" dirty="0"/>
          </a:p>
          <a:p>
            <a:r>
              <a:rPr lang="hr-HR" sz="1200" dirty="0"/>
              <a:t>Sentiment.</a:t>
            </a:r>
          </a:p>
          <a:p>
            <a:r>
              <a:rPr lang="hr-HR" sz="1200" dirty="0"/>
              <a:t>U analizi sentimenta cilj je utvrditi polaritet mišljenja zasebno u naslovu i sadržaju vijesti. Negativni polaritet znači da tekst iskazuje negativno mišljenje o nekoj temi, a pozitivni polaritet ima tekst koji iskazuje pozitivno mišljenje. Sami polaritet ne govori ništa o tome govore li naslov i sadržaj o istoj temi, ali zato se koristi zajedno s drugim značajkama.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967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dirty="0" err="1"/>
              <a:t>Deep</a:t>
            </a:r>
            <a:r>
              <a:rPr lang="hr-HR" sz="1200" dirty="0"/>
              <a:t> </a:t>
            </a:r>
            <a:r>
              <a:rPr lang="hr-HR" sz="1200" dirty="0" err="1"/>
              <a:t>convolutional</a:t>
            </a:r>
            <a:r>
              <a:rPr lang="hr-HR" sz="1200" dirty="0"/>
              <a:t> </a:t>
            </a:r>
            <a:r>
              <a:rPr lang="hr-HR" sz="1200" dirty="0" err="1"/>
              <a:t>neural</a:t>
            </a:r>
            <a:r>
              <a:rPr lang="hr-HR" sz="1200" dirty="0"/>
              <a:t> network (</a:t>
            </a:r>
            <a:r>
              <a:rPr lang="hr-HR" sz="1200" dirty="0" err="1"/>
              <a:t>deep</a:t>
            </a:r>
            <a:r>
              <a:rPr lang="hr-HR" sz="1200" dirty="0"/>
              <a:t> CNN) - dubokim </a:t>
            </a:r>
            <a:r>
              <a:rPr lang="hr-HR" sz="1200" dirty="0" err="1"/>
              <a:t>konvolucijskim</a:t>
            </a:r>
            <a:r>
              <a:rPr lang="hr-HR" sz="1200" dirty="0"/>
              <a:t> neuronskim mrežama </a:t>
            </a:r>
          </a:p>
          <a:p>
            <a:endParaRPr lang="hr-HR" sz="1200" dirty="0"/>
          </a:p>
          <a:p>
            <a:r>
              <a:rPr lang="hr-HR" sz="1200" dirty="0"/>
              <a:t>Word2Vec vektori riječi (word </a:t>
            </a:r>
            <a:r>
              <a:rPr lang="hr-HR" sz="1200" dirty="0" err="1"/>
              <a:t>embeddings</a:t>
            </a:r>
            <a:r>
              <a:rPr lang="hr-HR" sz="1200" dirty="0"/>
              <a:t>)</a:t>
            </a:r>
          </a:p>
          <a:p>
            <a:r>
              <a:rPr lang="hr-HR" sz="1200" dirty="0"/>
              <a:t>Word2vec  je NLP metoda napravljena 2013. godine. Kreirao ju je tim znanstvenika u Googleu na čelu kojeg je bio Tomas </a:t>
            </a:r>
            <a:r>
              <a:rPr lang="hr-HR" sz="1200" dirty="0" err="1"/>
              <a:t>Mikolov</a:t>
            </a:r>
            <a:r>
              <a:rPr lang="hr-HR" sz="1200" dirty="0"/>
              <a:t>. Word2Vec je model koja koristi neuronsku mrežu kako bi naučio asocijacije među riječima iz velikog broja tekstova. Korišten je </a:t>
            </a:r>
            <a:r>
              <a:rPr lang="hr-HR" sz="1200" dirty="0" err="1"/>
              <a:t>predtrenirani</a:t>
            </a:r>
            <a:r>
              <a:rPr lang="hr-HR" sz="1200" dirty="0"/>
              <a:t> Word2Vec model koji svaku riječ reprezentira preko 300-dimenzionalnog vektora tako da su vektori semantički sličnih riječi  i sami slični, pa koristeći neku mjeru sličnosti vektora kao što je </a:t>
            </a:r>
            <a:r>
              <a:rPr lang="hr-HR" sz="1200" dirty="0" err="1"/>
              <a:t>kosinusna</a:t>
            </a:r>
            <a:r>
              <a:rPr lang="hr-HR" sz="1200" dirty="0"/>
              <a:t> sličnost može se utvrditi jesu li riječi slične.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353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313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767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skupu podataka za testiranje je samo jedna instanca koju su sva 3 modela točno klasificirali kao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disagree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155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667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42A5-A1EA-5A4C-D0FB-92D5B4F5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75B8-0CA6-8792-48AB-36C870C8E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89D1-FE31-9907-957D-28B2FBCB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7EE4-4F30-6925-C53B-4474E97F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9C72-6843-E6DD-F41E-27C241E4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184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C1CA-BB3A-03EB-DC88-14CB69B8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B82D0-FB1C-8700-F120-910DF55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792F-8205-9A00-1D23-5F3B11D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FBEC-5DD8-B7E4-DE68-0C1A1F4F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0336-DADD-9B72-AF33-16052056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474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571FE-3A2A-D2CB-3390-3AD21F52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FBD4-5DAF-DCF1-50F4-142C29EB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446E-B8C1-97D0-355D-FDE47A4C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9055-C94B-20AD-428F-D0C0A99C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3E60C-FB94-54B0-CB58-93318A98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73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921-1B93-AAEB-AFBB-EB40863F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74F2-B625-48E5-EEE8-4BDE7DBA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0FEB-1344-2474-3926-996B5AA8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B21E-7DD7-C04F-8546-A3383E23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E5799-1AA5-D76C-1052-E4DB0F2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52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774-AB0F-517A-7829-7F618D3A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B35D-902B-46C1-141E-63724A03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FE50-27EC-3AC9-18A8-BC6E330C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47FF-8A29-0557-7894-9E0D362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6A71-202F-3930-66B2-CD8726AB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58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E6B-65D4-8404-359B-99B72228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E8FF-DB50-620C-1F50-A7E564BD7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6BB16-DB83-1168-05A9-23A8753F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11C2-548C-6ED2-7975-D5245C2A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CAD2F-7296-0C8A-57AE-3DBB8403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33C8-F4B0-9E37-0199-9557B85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98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C5BC-811E-8A68-6413-428C5EF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0F9B0-94B9-D011-8F90-B0E37C78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5ECE-7B7C-5D8C-D6F0-8ED5496AE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991F2-9747-6724-7226-F0287F3B2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4B261-F6AF-0435-B147-05A2E9B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DA86A-911B-9A73-7515-11094B65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5F350-4737-E83F-FB18-39DBE360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8E6A8-AFFA-9F75-8867-A19BF092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2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C1E1-6AED-FD01-EFF5-12E84DC5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BA8AA-CB84-D66A-EA2A-6DEB85F1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5B9A9-1311-98BB-4E1A-825CB589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83BEF-938D-773F-02E2-A57A50E2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78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1C5CB-7B56-AF4C-98E8-425E5560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1F19-6263-42B9-CE10-0ECDBE7D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A7C00-47B9-78DA-5381-AA7EFDE5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120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C49-4CFB-E0DB-14E5-77AADDF8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43CA-F636-482D-BB7C-0BC5F562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147C-4F3F-6EE3-8166-79DB3D45E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3513-CE8A-CEFC-A2A9-CA683EDD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69692-6A7C-DE90-C805-44255241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82F20-DE81-5878-FE17-488DA4C6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73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ECD-552A-7612-7D73-08458AB4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0EFE7-D558-B089-CE85-2F53982B1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4904-05D5-3BA2-AFD7-2B8844F0D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2023-992E-0FCC-80F5-8522045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96A8-02CC-726A-3648-90E13A1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BFFD7-7332-E6EF-839C-3AF06D11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87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82336-0220-2FB2-1790-F103C46C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55FAF-7CBF-C593-87D3-6F09534B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290E-0C11-8D2A-BCFD-4A3D8111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64A0-D615-BDB7-9735-ACF3846F9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A94B-F45D-81BF-8B09-B0419628E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71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2372C4-D266-3011-F64E-85DE244A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78" y="515214"/>
            <a:ext cx="4768644" cy="4843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D2134-1588-1E55-8033-D7387B9F78F7}"/>
              </a:ext>
            </a:extLst>
          </p:cNvPr>
          <p:cNvSpPr txBox="1"/>
          <p:nvPr/>
        </p:nvSpPr>
        <p:spPr>
          <a:xfrm>
            <a:off x="3393306" y="5760928"/>
            <a:ext cx="5405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 err="1"/>
              <a:t>Fran</a:t>
            </a:r>
            <a:r>
              <a:rPr lang="hr-HR" dirty="0"/>
              <a:t> Mišić, Andrej </a:t>
            </a:r>
            <a:r>
              <a:rPr lang="hr-HR" dirty="0" err="1"/>
              <a:t>Slapničar</a:t>
            </a:r>
            <a:r>
              <a:rPr lang="hr-HR" dirty="0"/>
              <a:t>, Iva </a:t>
            </a:r>
            <a:r>
              <a:rPr lang="hr-HR" dirty="0" err="1"/>
              <a:t>Sokolaj</a:t>
            </a:r>
            <a:r>
              <a:rPr lang="hr-HR" dirty="0"/>
              <a:t>, Roko Torbarina </a:t>
            </a:r>
          </a:p>
          <a:p>
            <a:pPr algn="ctr"/>
            <a:r>
              <a:rPr lang="hr-HR" dirty="0"/>
              <a:t>Travanj, 2022. </a:t>
            </a:r>
          </a:p>
        </p:txBody>
      </p:sp>
    </p:spTree>
    <p:extLst>
      <p:ext uri="{BB962C8B-B14F-4D97-AF65-F5344CB8AC3E}">
        <p14:creationId xmlns:p14="http://schemas.microsoft.com/office/powerpoint/2010/main" val="316370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uspješnost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6491"/>
            <a:ext cx="3753050" cy="4498173"/>
          </a:xfrm>
        </p:spPr>
        <p:txBody>
          <a:bodyPr>
            <a:normAutofit fontScale="92500"/>
          </a:bodyPr>
          <a:lstStyle/>
          <a:p>
            <a:r>
              <a:rPr lang="hr-HR" sz="2600" dirty="0">
                <a:ea typeface="SimSun" panose="02010600030101010101" pitchFamily="2" charset="-122"/>
              </a:rPr>
              <a:t>Rezultati tima UCL na test </a:t>
            </a:r>
            <a:r>
              <a:rPr lang="hr-HR" sz="2600" i="1" dirty="0" err="1">
                <a:ea typeface="SimSun" panose="02010600030101010101" pitchFamily="2" charset="-122"/>
              </a:rPr>
              <a:t>dataset</a:t>
            </a:r>
            <a:r>
              <a:rPr lang="hr-HR" sz="2600" dirty="0">
                <a:ea typeface="SimSun" panose="02010600030101010101" pitchFamily="2" charset="-122"/>
              </a:rPr>
              <a:t>-u iz natjecanja.</a:t>
            </a:r>
          </a:p>
          <a:p>
            <a:endParaRPr lang="hr-HR" sz="2600" dirty="0">
              <a:ea typeface="SimSun" panose="02010600030101010101" pitchFamily="2" charset="-122"/>
            </a:endParaRPr>
          </a:p>
          <a:p>
            <a:endParaRPr lang="hr-HR" sz="2600" dirty="0">
              <a:ea typeface="SimSun" panose="02010600030101010101" pitchFamily="2" charset="-122"/>
            </a:endParaRPr>
          </a:p>
          <a:p>
            <a:r>
              <a:rPr lang="hr-HR" sz="2600" dirty="0">
                <a:ea typeface="SimSun" panose="02010600030101010101" pitchFamily="2" charset="-122"/>
              </a:rPr>
              <a:t>Rezultati tima </a:t>
            </a:r>
            <a:r>
              <a:rPr lang="hr-HR" sz="2600" dirty="0" err="1">
                <a:ea typeface="SimSun" panose="02010600030101010101" pitchFamily="2" charset="-122"/>
              </a:rPr>
              <a:t>Athene</a:t>
            </a:r>
            <a:r>
              <a:rPr lang="hr-HR" sz="2600" dirty="0">
                <a:ea typeface="SimSun" panose="02010600030101010101" pitchFamily="2" charset="-122"/>
              </a:rPr>
              <a:t> na test </a:t>
            </a:r>
            <a:r>
              <a:rPr lang="hr-HR" sz="2600" i="1" dirty="0" err="1">
                <a:ea typeface="SimSun" panose="02010600030101010101" pitchFamily="2" charset="-122"/>
              </a:rPr>
              <a:t>dataset</a:t>
            </a:r>
            <a:r>
              <a:rPr lang="hr-HR" sz="2600" dirty="0">
                <a:ea typeface="SimSun" panose="02010600030101010101" pitchFamily="2" charset="-122"/>
              </a:rPr>
              <a:t>-u iz natjecanja</a:t>
            </a:r>
          </a:p>
          <a:p>
            <a:endParaRPr lang="hr-HR" sz="2600" dirty="0">
              <a:ea typeface="SimSun" panose="02010600030101010101" pitchFamily="2" charset="-122"/>
            </a:endParaRPr>
          </a:p>
          <a:p>
            <a:endParaRPr lang="hr-HR" sz="2600" dirty="0">
              <a:ea typeface="SimSun" panose="02010600030101010101" pitchFamily="2" charset="-122"/>
            </a:endParaRPr>
          </a:p>
          <a:p>
            <a:r>
              <a:rPr lang="hr-HR" sz="2600" dirty="0">
                <a:ea typeface="SimSun" panose="02010600030101010101" pitchFamily="2" charset="-122"/>
              </a:rPr>
              <a:t>Rezultati tima </a:t>
            </a:r>
            <a:r>
              <a:rPr lang="hr-HR" sz="2600" dirty="0" err="1">
                <a:ea typeface="SimSun" panose="02010600030101010101" pitchFamily="2" charset="-122"/>
              </a:rPr>
              <a:t>Talos</a:t>
            </a:r>
            <a:r>
              <a:rPr lang="hr-HR" sz="2600" dirty="0">
                <a:ea typeface="SimSun" panose="02010600030101010101" pitchFamily="2" charset="-122"/>
              </a:rPr>
              <a:t> na test </a:t>
            </a:r>
            <a:r>
              <a:rPr lang="hr-HR" sz="2600" i="1" dirty="0" err="1">
                <a:ea typeface="SimSun" panose="02010600030101010101" pitchFamily="2" charset="-122"/>
              </a:rPr>
              <a:t>dataset</a:t>
            </a:r>
            <a:r>
              <a:rPr lang="hr-HR" sz="2600" dirty="0">
                <a:ea typeface="SimSun" panose="02010600030101010101" pitchFamily="2" charset="-122"/>
              </a:rPr>
              <a:t>-u iz natjecanja.</a:t>
            </a:r>
          </a:p>
          <a:p>
            <a:endParaRPr lang="hr-HR" sz="4000" dirty="0"/>
          </a:p>
        </p:txBody>
      </p:sp>
      <p:pic>
        <p:nvPicPr>
          <p:cNvPr id="12" name="Picture 1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5FD11132-E83D-0CE6-462B-FF843451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5" y="1462179"/>
            <a:ext cx="4780546" cy="1409876"/>
          </a:xfrm>
          <a:prstGeom prst="rect">
            <a:avLst/>
          </a:prstGeom>
        </p:spPr>
      </p:pic>
      <p:pic>
        <p:nvPicPr>
          <p:cNvPr id="14" name="Picture 13" descr="A picture containing text, outdoor, scoreboard&#10;&#10;Description automatically generated">
            <a:extLst>
              <a:ext uri="{FF2B5EF4-FFF2-40B4-BE49-F238E27FC236}">
                <a16:creationId xmlns:a16="http://schemas.microsoft.com/office/drawing/2014/main" id="{C78D586B-2FD6-9A56-9915-4E5F7716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5" y="3151965"/>
            <a:ext cx="4780546" cy="1403952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D839FF-144A-71AE-6739-3552FD1A4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3" y="4836085"/>
            <a:ext cx="4780547" cy="14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74355" cy="4498173"/>
          </a:xfrm>
        </p:spPr>
        <p:txBody>
          <a:bodyPr>
            <a:normAutofit/>
          </a:bodyPr>
          <a:lstStyle/>
          <a:p>
            <a:r>
              <a:rPr lang="hr-HR" sz="2400" dirty="0"/>
              <a:t>Modeli rade slične greške.</a:t>
            </a:r>
          </a:p>
          <a:p>
            <a:r>
              <a:rPr lang="hr-HR" sz="2400" dirty="0"/>
              <a:t>Sva tri tima najslabiji uspjeh imali su s </a:t>
            </a:r>
            <a:r>
              <a:rPr lang="hr-HR" sz="2400" i="1" dirty="0" err="1"/>
              <a:t>disagree</a:t>
            </a:r>
            <a:r>
              <a:rPr lang="hr-HR" sz="2400" dirty="0"/>
              <a:t> klasifikacijom zbog:</a:t>
            </a:r>
          </a:p>
          <a:p>
            <a:pPr lvl="1"/>
            <a:r>
              <a:rPr lang="pl-PL" sz="2000" dirty="0"/>
              <a:t>mali broj instanci s odnosom </a:t>
            </a:r>
            <a:r>
              <a:rPr lang="pl-PL" sz="2000" i="1" dirty="0"/>
              <a:t>disagree</a:t>
            </a:r>
          </a:p>
          <a:p>
            <a:pPr lvl="1"/>
            <a:r>
              <a:rPr lang="hr-HR" sz="2000" spc="-5" dirty="0">
                <a:effectLst/>
                <a:ea typeface="SimSun" panose="02010600030101010101" pitchFamily="2" charset="-122"/>
              </a:rPr>
              <a:t>korištene značajke nisu pogodne za određivanje razlika između </a:t>
            </a:r>
            <a:r>
              <a:rPr lang="hr-HR" sz="2000" i="1" spc="-5" dirty="0" err="1">
                <a:effectLst/>
                <a:ea typeface="SimSun" panose="02010600030101010101" pitchFamily="2" charset="-122"/>
              </a:rPr>
              <a:t>agree</a:t>
            </a:r>
            <a:r>
              <a:rPr lang="hr-HR" sz="2000" spc="-5" dirty="0">
                <a:effectLst/>
                <a:ea typeface="SimSun" panose="02010600030101010101" pitchFamily="2" charset="-122"/>
              </a:rPr>
              <a:t>, </a:t>
            </a:r>
            <a:r>
              <a:rPr lang="hr-HR" sz="2000" i="1" spc="-5" dirty="0" err="1">
                <a:effectLst/>
                <a:ea typeface="SimSun" panose="02010600030101010101" pitchFamily="2" charset="-122"/>
              </a:rPr>
              <a:t>disagree</a:t>
            </a:r>
            <a:r>
              <a:rPr lang="hr-HR" sz="2000" spc="-5" dirty="0">
                <a:effectLst/>
                <a:ea typeface="SimSun" panose="02010600030101010101" pitchFamily="2" charset="-122"/>
              </a:rPr>
              <a:t> i</a:t>
            </a:r>
            <a:r>
              <a:rPr lang="hr-HR" sz="2000" i="1" spc="-5" dirty="0">
                <a:effectLst/>
                <a:ea typeface="SimSun" panose="02010600030101010101" pitchFamily="2" charset="-122"/>
              </a:rPr>
              <a:t> </a:t>
            </a:r>
            <a:r>
              <a:rPr lang="hr-HR" sz="2000" i="1" spc="-5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sz="2000" spc="-5" dirty="0">
                <a:effectLst/>
                <a:ea typeface="SimSun" panose="02010600030101010101" pitchFamily="2" charset="-122"/>
              </a:rPr>
              <a:t>.</a:t>
            </a:r>
            <a:endParaRPr lang="hr-HR" sz="2400" dirty="0"/>
          </a:p>
          <a:p>
            <a:endParaRPr lang="hr-HR" sz="2000" dirty="0"/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DDCF4A82-EFCF-1742-353B-38834ABD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16" y="1690688"/>
            <a:ext cx="4413183" cy="39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840706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Najčešći razlozi pogrešnih klasifikacija: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Podudaranje riječi između naslova i članka može nepovezane parove klasificirati kao povezane,</a:t>
            </a:r>
            <a:endParaRPr lang="hr-HR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F65CC7-C106-7A68-4E4E-CED93CCB6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99108"/>
              </p:ext>
            </p:extLst>
          </p:nvPr>
        </p:nvGraphicFramePr>
        <p:xfrm>
          <a:off x="2946738" y="3674146"/>
          <a:ext cx="6298523" cy="240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1">
                  <a:extLst>
                    <a:ext uri="{9D8B030D-6E8A-4147-A177-3AD203B41FA5}">
                      <a16:colId xmlns:a16="http://schemas.microsoft.com/office/drawing/2014/main" val="111037541"/>
                    </a:ext>
                  </a:extLst>
                </a:gridCol>
                <a:gridCol w="1195898">
                  <a:extLst>
                    <a:ext uri="{9D8B030D-6E8A-4147-A177-3AD203B41FA5}">
                      <a16:colId xmlns:a16="http://schemas.microsoft.com/office/drawing/2014/main" val="1513009675"/>
                    </a:ext>
                  </a:extLst>
                </a:gridCol>
                <a:gridCol w="1221168">
                  <a:extLst>
                    <a:ext uri="{9D8B030D-6E8A-4147-A177-3AD203B41FA5}">
                      <a16:colId xmlns:a16="http://schemas.microsoft.com/office/drawing/2014/main" val="3656983178"/>
                    </a:ext>
                  </a:extLst>
                </a:gridCol>
                <a:gridCol w="1195898">
                  <a:extLst>
                    <a:ext uri="{9D8B030D-6E8A-4147-A177-3AD203B41FA5}">
                      <a16:colId xmlns:a16="http://schemas.microsoft.com/office/drawing/2014/main" val="1059775837"/>
                    </a:ext>
                  </a:extLst>
                </a:gridCol>
                <a:gridCol w="1473868">
                  <a:extLst>
                    <a:ext uri="{9D8B030D-6E8A-4147-A177-3AD203B41FA5}">
                      <a16:colId xmlns:a16="http://schemas.microsoft.com/office/drawing/2014/main" val="2602079437"/>
                    </a:ext>
                  </a:extLst>
                </a:gridCol>
              </a:tblGrid>
              <a:tr h="932147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Naslov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900" dirty="0" err="1">
                          <a:effectLst/>
                        </a:rPr>
                        <a:t>Saudi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Arabia's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national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airline</a:t>
                      </a:r>
                      <a:r>
                        <a:rPr lang="hr-HR" sz="1900" dirty="0">
                          <a:effectLst/>
                        </a:rPr>
                        <a:t> to </a:t>
                      </a:r>
                      <a:r>
                        <a:rPr lang="hr-HR" sz="1900" dirty="0" err="1">
                          <a:effectLst/>
                        </a:rPr>
                        <a:t>introduce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gender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segregation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after</a:t>
                      </a:r>
                      <a:r>
                        <a:rPr lang="hr-HR" sz="1900" dirty="0">
                          <a:effectLst/>
                        </a:rPr>
                        <a:t> a </a:t>
                      </a:r>
                      <a:r>
                        <a:rPr lang="hr-HR" sz="1900" dirty="0" err="1">
                          <a:effectLst/>
                        </a:rPr>
                        <a:t>string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of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complaints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from</a:t>
                      </a:r>
                      <a:r>
                        <a:rPr lang="hr-HR" sz="1900" dirty="0">
                          <a:effectLst/>
                        </a:rPr>
                        <a:t> male </a:t>
                      </a:r>
                      <a:r>
                        <a:rPr lang="hr-HR" sz="1900" dirty="0" err="1">
                          <a:effectLst/>
                        </a:rPr>
                        <a:t>passengers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345" marR="100345" marT="50172" marB="50172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51455"/>
                  </a:ext>
                </a:extLst>
              </a:tr>
              <a:tr h="647837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Sadržaj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900" dirty="0" err="1">
                          <a:effectLst/>
                        </a:rPr>
                        <a:t>Saudi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women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with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attractive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eyes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may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be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forced</a:t>
                      </a:r>
                      <a:r>
                        <a:rPr lang="hr-HR" sz="1900" dirty="0">
                          <a:effectLst/>
                        </a:rPr>
                        <a:t> to </a:t>
                      </a:r>
                      <a:r>
                        <a:rPr lang="hr-HR" sz="1900" dirty="0" err="1">
                          <a:effectLst/>
                        </a:rPr>
                        <a:t>cover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them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up</a:t>
                      </a:r>
                      <a:r>
                        <a:rPr lang="hr-HR" sz="1900" dirty="0">
                          <a:effectLst/>
                        </a:rPr>
                        <a:t>...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345" marR="100345" marT="50172" marB="50172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33038"/>
                  </a:ext>
                </a:extLst>
              </a:tr>
              <a:tr h="376017">
                <a:tc rowSpan="2"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Odnos</a:t>
                      </a:r>
                      <a:endParaRPr lang="hr-HR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345" marR="100345" marT="50172" marB="50172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2000">
                          <a:effectLst/>
                        </a:rPr>
                        <a:t>Talos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2000">
                          <a:effectLst/>
                        </a:rPr>
                        <a:t>Athene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UCL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Stvarni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extLst>
                  <a:ext uri="{0D108BD9-81ED-4DB2-BD59-A6C34878D82A}">
                    <a16:rowId xmlns:a16="http://schemas.microsoft.com/office/drawing/2014/main" val="4192907507"/>
                  </a:ext>
                </a:extLst>
              </a:tr>
              <a:tr h="376017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err="1">
                          <a:effectLst/>
                        </a:rPr>
                        <a:t>unrelated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extLst>
                  <a:ext uri="{0D108BD9-81ED-4DB2-BD59-A6C34878D82A}">
                    <a16:rowId xmlns:a16="http://schemas.microsoft.com/office/drawing/2014/main" val="280679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840706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Najčešći razlozi pogrešnih klasifikacija: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Korištenje dva sinonima istog pojma u naslovu i sadržaju može povezane parove klasificirati kao nepovezane,</a:t>
            </a:r>
            <a:endParaRPr lang="hr-HR" sz="28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125565-EEE8-1F6E-0246-922C80216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032663"/>
              </p:ext>
            </p:extLst>
          </p:nvPr>
        </p:nvGraphicFramePr>
        <p:xfrm>
          <a:off x="2730216" y="4060823"/>
          <a:ext cx="6731568" cy="199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30">
                  <a:extLst>
                    <a:ext uri="{9D8B030D-6E8A-4147-A177-3AD203B41FA5}">
                      <a16:colId xmlns:a16="http://schemas.microsoft.com/office/drawing/2014/main" val="3950323558"/>
                    </a:ext>
                  </a:extLst>
                </a:gridCol>
                <a:gridCol w="1454817">
                  <a:extLst>
                    <a:ext uri="{9D8B030D-6E8A-4147-A177-3AD203B41FA5}">
                      <a16:colId xmlns:a16="http://schemas.microsoft.com/office/drawing/2014/main" val="1072489576"/>
                    </a:ext>
                  </a:extLst>
                </a:gridCol>
                <a:gridCol w="1454817">
                  <a:extLst>
                    <a:ext uri="{9D8B030D-6E8A-4147-A177-3AD203B41FA5}">
                      <a16:colId xmlns:a16="http://schemas.microsoft.com/office/drawing/2014/main" val="2089887305"/>
                    </a:ext>
                  </a:extLst>
                </a:gridCol>
                <a:gridCol w="1454817">
                  <a:extLst>
                    <a:ext uri="{9D8B030D-6E8A-4147-A177-3AD203B41FA5}">
                      <a16:colId xmlns:a16="http://schemas.microsoft.com/office/drawing/2014/main" val="1271028067"/>
                    </a:ext>
                  </a:extLst>
                </a:gridCol>
                <a:gridCol w="1171087">
                  <a:extLst>
                    <a:ext uri="{9D8B030D-6E8A-4147-A177-3AD203B41FA5}">
                      <a16:colId xmlns:a16="http://schemas.microsoft.com/office/drawing/2014/main" val="555537818"/>
                    </a:ext>
                  </a:extLst>
                </a:gridCol>
              </a:tblGrid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Naslov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>
                          <a:effectLst/>
                        </a:rPr>
                        <a:t>3-Boobed </a:t>
                      </a:r>
                      <a:r>
                        <a:rPr lang="hr-HR" sz="1700" dirty="0" err="1">
                          <a:effectLst/>
                        </a:rPr>
                        <a:t>Woman</a:t>
                      </a:r>
                      <a:r>
                        <a:rPr lang="hr-HR" sz="1700" dirty="0">
                          <a:effectLst/>
                        </a:rPr>
                        <a:t> a Fake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8181" marR="98181" marT="49090" marB="49090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8104"/>
                  </a:ext>
                </a:extLst>
              </a:tr>
              <a:tr h="879999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Sadržaj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 err="1">
                          <a:effectLst/>
                        </a:rPr>
                        <a:t>She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made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headlines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around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world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when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revealed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paid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thousands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of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dollars</a:t>
                      </a:r>
                      <a:r>
                        <a:rPr lang="hr-HR" sz="1700" dirty="0">
                          <a:effectLst/>
                        </a:rPr>
                        <a:t> to </a:t>
                      </a:r>
                      <a:r>
                        <a:rPr lang="hr-HR" sz="1700" dirty="0" err="1">
                          <a:effectLst/>
                        </a:rPr>
                        <a:t>get</a:t>
                      </a:r>
                      <a:r>
                        <a:rPr lang="hr-HR" sz="1700" dirty="0">
                          <a:effectLst/>
                        </a:rPr>
                        <a:t> a </a:t>
                      </a:r>
                      <a:r>
                        <a:rPr lang="hr-HR" sz="1700" dirty="0" err="1">
                          <a:effectLst/>
                        </a:rPr>
                        <a:t>third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breast</a:t>
                      </a:r>
                      <a:r>
                        <a:rPr lang="hr-HR" sz="1700" dirty="0">
                          <a:effectLst/>
                        </a:rPr>
                        <a:t>...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8181" marR="98181" marT="49090" marB="49090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01552"/>
                  </a:ext>
                </a:extLst>
              </a:tr>
              <a:tr h="371156">
                <a:tc rowSpan="2"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Odnos</a:t>
                      </a:r>
                      <a:endParaRPr lang="hr-HR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8181" marR="98181" marT="49090" marB="4909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Talos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Athene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UCL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Stvarni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extLst>
                  <a:ext uri="{0D108BD9-81ED-4DB2-BD59-A6C34878D82A}">
                    <a16:rowId xmlns:a16="http://schemas.microsoft.com/office/drawing/2014/main" val="2606358143"/>
                  </a:ext>
                </a:extLst>
              </a:tr>
              <a:tr h="37115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unrelated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unrelated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unrelated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err="1">
                          <a:effectLst/>
                        </a:rPr>
                        <a:t>agree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extLst>
                  <a:ext uri="{0D108BD9-81ED-4DB2-BD59-A6C34878D82A}">
                    <a16:rowId xmlns:a16="http://schemas.microsoft.com/office/drawing/2014/main" val="39112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57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407061" cy="4498173"/>
          </a:xfrm>
        </p:spPr>
        <p:txBody>
          <a:bodyPr>
            <a:normAutofit/>
          </a:bodyPr>
          <a:lstStyle/>
          <a:p>
            <a:r>
              <a:rPr lang="hr-HR" sz="2400" dirty="0"/>
              <a:t>Najčešći razlozi pogrešnih klasifikacija: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Pojavljivanje određenih riječi kao što su “</a:t>
            </a:r>
            <a:r>
              <a:rPr lang="hr-HR" dirty="0" err="1">
                <a:effectLst/>
                <a:ea typeface="SimSun" panose="02010600030101010101" pitchFamily="2" charset="-122"/>
              </a:rPr>
              <a:t>allegedly</a:t>
            </a:r>
            <a:r>
              <a:rPr lang="hr-HR" dirty="0">
                <a:effectLst/>
                <a:ea typeface="SimSun" panose="02010600030101010101" pitchFamily="2" charset="-122"/>
              </a:rPr>
              <a:t>“, “</a:t>
            </a:r>
            <a:r>
              <a:rPr lang="hr-HR" dirty="0" err="1">
                <a:effectLst/>
                <a:ea typeface="SimSun" panose="02010600030101010101" pitchFamily="2" charset="-122"/>
              </a:rPr>
              <a:t>according</a:t>
            </a:r>
            <a:r>
              <a:rPr lang="hr-HR" dirty="0">
                <a:effectLst/>
                <a:ea typeface="SimSun" panose="02010600030101010101" pitchFamily="2" charset="-122"/>
              </a:rPr>
              <a:t> to“ i “</a:t>
            </a:r>
            <a:r>
              <a:rPr lang="hr-HR" dirty="0" err="1">
                <a:effectLst/>
                <a:ea typeface="SimSun" panose="02010600030101010101" pitchFamily="2" charset="-122"/>
              </a:rPr>
              <a:t>said</a:t>
            </a:r>
            <a:r>
              <a:rPr lang="hr-HR" dirty="0">
                <a:effectLst/>
                <a:ea typeface="SimSun" panose="02010600030101010101" pitchFamily="2" charset="-122"/>
              </a:rPr>
              <a:t>“,  u sadržaju može rezultirati pogrešnom </a:t>
            </a:r>
            <a:r>
              <a:rPr lang="hr-HR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dirty="0">
                <a:effectLst/>
                <a:ea typeface="SimSun" panose="02010600030101010101" pitchFamily="2" charset="-122"/>
              </a:rPr>
              <a:t> klasifikacijom.</a:t>
            </a:r>
            <a:endParaRPr lang="hr-HR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CC1262-8B7B-1350-0ACF-0B15795F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89042"/>
              </p:ext>
            </p:extLst>
          </p:nvPr>
        </p:nvGraphicFramePr>
        <p:xfrm>
          <a:off x="3162707" y="3640624"/>
          <a:ext cx="5866586" cy="249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66">
                  <a:extLst>
                    <a:ext uri="{9D8B030D-6E8A-4147-A177-3AD203B41FA5}">
                      <a16:colId xmlns:a16="http://schemas.microsoft.com/office/drawing/2014/main" val="4091209071"/>
                    </a:ext>
                  </a:extLst>
                </a:gridCol>
                <a:gridCol w="1167152">
                  <a:extLst>
                    <a:ext uri="{9D8B030D-6E8A-4147-A177-3AD203B41FA5}">
                      <a16:colId xmlns:a16="http://schemas.microsoft.com/office/drawing/2014/main" val="96364716"/>
                    </a:ext>
                  </a:extLst>
                </a:gridCol>
                <a:gridCol w="1191814">
                  <a:extLst>
                    <a:ext uri="{9D8B030D-6E8A-4147-A177-3AD203B41FA5}">
                      <a16:colId xmlns:a16="http://schemas.microsoft.com/office/drawing/2014/main" val="1792475558"/>
                    </a:ext>
                  </a:extLst>
                </a:gridCol>
                <a:gridCol w="1167152">
                  <a:extLst>
                    <a:ext uri="{9D8B030D-6E8A-4147-A177-3AD203B41FA5}">
                      <a16:colId xmlns:a16="http://schemas.microsoft.com/office/drawing/2014/main" val="398498817"/>
                    </a:ext>
                  </a:extLst>
                </a:gridCol>
                <a:gridCol w="1157902">
                  <a:extLst>
                    <a:ext uri="{9D8B030D-6E8A-4147-A177-3AD203B41FA5}">
                      <a16:colId xmlns:a16="http://schemas.microsoft.com/office/drawing/2014/main" val="3378777645"/>
                    </a:ext>
                  </a:extLst>
                </a:gridCol>
              </a:tblGrid>
              <a:tr h="878922"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Naslov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>
                          <a:effectLst/>
                        </a:rPr>
                        <a:t>'</a:t>
                      </a:r>
                      <a:r>
                        <a:rPr lang="hr-HR" sz="1700" dirty="0" err="1">
                          <a:effectLst/>
                        </a:rPr>
                        <a:t>How's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it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going</a:t>
                      </a:r>
                      <a:r>
                        <a:rPr lang="hr-HR" sz="1700" dirty="0">
                          <a:effectLst/>
                        </a:rPr>
                        <a:t>?': </a:t>
                      </a:r>
                      <a:r>
                        <a:rPr lang="hr-HR" sz="1700" dirty="0" err="1">
                          <a:effectLst/>
                        </a:rPr>
                        <a:t>Teenager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wakes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up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during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brain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surgery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and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asks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doctors</a:t>
                      </a:r>
                      <a:r>
                        <a:rPr lang="hr-HR" sz="1700" dirty="0">
                          <a:effectLst/>
                        </a:rPr>
                        <a:t> for </a:t>
                      </a:r>
                      <a:r>
                        <a:rPr lang="hr-HR" sz="1700" dirty="0" err="1">
                          <a:effectLst/>
                        </a:rPr>
                        <a:t>progress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report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557" marR="87557" marT="43778" marB="43778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19087"/>
                  </a:ext>
                </a:extLst>
              </a:tr>
              <a:tr h="87892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Sadržaj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 err="1">
                          <a:effectLst/>
                        </a:rPr>
                        <a:t>Halfway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through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brain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surgery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aimed</a:t>
                      </a:r>
                      <a:r>
                        <a:rPr lang="hr-HR" sz="1700" dirty="0">
                          <a:effectLst/>
                        </a:rPr>
                        <a:t> to </a:t>
                      </a:r>
                      <a:r>
                        <a:rPr lang="hr-HR" sz="1700" dirty="0" err="1">
                          <a:effectLst/>
                        </a:rPr>
                        <a:t>remove</a:t>
                      </a:r>
                      <a:r>
                        <a:rPr lang="hr-HR" sz="1700" dirty="0">
                          <a:effectLst/>
                        </a:rPr>
                        <a:t> a </a:t>
                      </a:r>
                      <a:r>
                        <a:rPr lang="hr-HR" sz="1700" dirty="0" err="1">
                          <a:effectLst/>
                        </a:rPr>
                        <a:t>cancerous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growth</a:t>
                      </a:r>
                      <a:r>
                        <a:rPr lang="hr-HR" sz="1700" dirty="0">
                          <a:effectLst/>
                        </a:rPr>
                        <a:t>, a </a:t>
                      </a:r>
                      <a:r>
                        <a:rPr lang="hr-HR" sz="1700" dirty="0" err="1">
                          <a:effectLst/>
                        </a:rPr>
                        <a:t>teenager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allegedly</a:t>
                      </a:r>
                      <a:r>
                        <a:rPr lang="hr-HR" sz="1700" dirty="0">
                          <a:effectLst/>
                        </a:rPr>
                        <a:t> woke </a:t>
                      </a:r>
                      <a:r>
                        <a:rPr lang="hr-HR" sz="1700" dirty="0" err="1">
                          <a:effectLst/>
                        </a:rPr>
                        <a:t>up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and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asked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doctors</a:t>
                      </a:r>
                      <a:r>
                        <a:rPr lang="hr-HR" sz="1700" dirty="0">
                          <a:effectLst/>
                        </a:rPr>
                        <a:t>...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557" marR="87557" marT="43778" marB="43778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77800"/>
                  </a:ext>
                </a:extLst>
              </a:tr>
              <a:tr h="366977">
                <a:tc rowSpan="2"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Odnos</a:t>
                      </a:r>
                      <a:endParaRPr lang="hr-HR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557" marR="87557" marT="43778" marB="43778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Talos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Athene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UCL</a:t>
                      </a:r>
                      <a:endParaRPr lang="hr-HR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Stvarni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extLst>
                  <a:ext uri="{0D108BD9-81ED-4DB2-BD59-A6C34878D82A}">
                    <a16:rowId xmlns:a16="http://schemas.microsoft.com/office/drawing/2014/main" val="2037356656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err="1">
                          <a:effectLst/>
                        </a:rPr>
                        <a:t>agree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extLst>
                  <a:ext uri="{0D108BD9-81ED-4DB2-BD59-A6C34878D82A}">
                    <a16:rowId xmlns:a16="http://schemas.microsoft.com/office/drawing/2014/main" val="370068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5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373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klasifikacija koristeći stabla odlučivanja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35703" cy="4498173"/>
          </a:xfrm>
        </p:spPr>
        <p:txBody>
          <a:bodyPr>
            <a:normAutofit/>
          </a:bodyPr>
          <a:lstStyle/>
          <a:p>
            <a:r>
              <a:rPr lang="hr-HR" sz="2400" dirty="0"/>
              <a:t>Jednostavni model koji za klasifikaciju koristi stabla odluke.</a:t>
            </a:r>
          </a:p>
          <a:p>
            <a:r>
              <a:rPr lang="hr-HR" sz="2400" dirty="0"/>
              <a:t>Značajke:</a:t>
            </a:r>
          </a:p>
          <a:p>
            <a:pPr lvl="1"/>
            <a:r>
              <a:rPr lang="hr-HR" sz="2000" dirty="0" err="1">
                <a:effectLst/>
                <a:ea typeface="SimSun" panose="02010600030101010101" pitchFamily="2" charset="-122"/>
              </a:rPr>
              <a:t>kosinusna</a:t>
            </a:r>
            <a:r>
              <a:rPr lang="hr-HR" sz="2000" dirty="0">
                <a:effectLst/>
                <a:ea typeface="SimSun" panose="02010600030101010101" pitchFamily="2" charset="-122"/>
              </a:rPr>
              <a:t> sličnost aritmetičke sredine </a:t>
            </a:r>
            <a:r>
              <a:rPr lang="hr-HR" sz="2000" dirty="0">
                <a:ea typeface="SimSun" panose="02010600030101010101" pitchFamily="2" charset="-122"/>
              </a:rPr>
              <a:t>Word2Vec </a:t>
            </a:r>
            <a:r>
              <a:rPr lang="hr-HR" sz="2000" i="1" dirty="0" err="1">
                <a:ea typeface="SimSun" panose="02010600030101010101" pitchFamily="2" charset="-122"/>
              </a:rPr>
              <a:t>embeddings</a:t>
            </a:r>
            <a:r>
              <a:rPr lang="hr-HR" sz="2000" dirty="0">
                <a:ea typeface="SimSun" panose="02010600030101010101" pitchFamily="2" charset="-122"/>
              </a:rPr>
              <a:t>-a</a:t>
            </a:r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 TF-IDF vektora</a:t>
            </a:r>
          </a:p>
          <a:p>
            <a:pPr lvl="1"/>
            <a:r>
              <a:rPr lang="hr-HR" sz="2000" dirty="0"/>
              <a:t>zbroj frekvencija imena iz naslova u sadržaju vijesti</a:t>
            </a:r>
          </a:p>
          <a:p>
            <a:r>
              <a:rPr lang="hr-HR" sz="2400" dirty="0"/>
              <a:t>Korištena je implementacija </a:t>
            </a:r>
            <a:r>
              <a:rPr lang="hr-HR" sz="2400" dirty="0" err="1"/>
              <a:t>klasifikatora</a:t>
            </a:r>
            <a:r>
              <a:rPr lang="hr-HR" sz="2400" dirty="0"/>
              <a:t> sa stablima odlučivanja iz Python biblioteke </a:t>
            </a:r>
            <a:r>
              <a:rPr lang="hr-HR" sz="2400" dirty="0" err="1"/>
              <a:t>Scikit-learn</a:t>
            </a:r>
            <a:r>
              <a:rPr lang="hr-HR" sz="2400" dirty="0"/>
              <a:t>.</a:t>
            </a:r>
          </a:p>
          <a:p>
            <a:r>
              <a:rPr lang="hr-HR" sz="2400" dirty="0"/>
              <a:t>Uspješnost modela</a:t>
            </a:r>
            <a:r>
              <a:rPr lang="hr-HR" sz="2200" dirty="0"/>
              <a:t>:</a:t>
            </a:r>
          </a:p>
          <a:p>
            <a:pPr lvl="1"/>
            <a:r>
              <a:rPr lang="hr-HR" sz="2000" dirty="0"/>
              <a:t>Word2Vec model -&gt; 65.95 %,</a:t>
            </a:r>
          </a:p>
          <a:p>
            <a:pPr lvl="1"/>
            <a:r>
              <a:rPr lang="hr-HR" sz="2000" dirty="0"/>
              <a:t>TF-IDF model -&gt; 73.03 %,</a:t>
            </a:r>
          </a:p>
          <a:p>
            <a:pPr lvl="1"/>
            <a:r>
              <a:rPr lang="hr-HR" sz="2000" dirty="0"/>
              <a:t>Word2Vec - TF-IDF model -&gt; 74.27 %,</a:t>
            </a:r>
          </a:p>
          <a:p>
            <a:pPr lvl="1"/>
            <a:endParaRPr lang="hr-HR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A091D3-7AFF-E0FC-5ABD-64380C6087E6}"/>
              </a:ext>
            </a:extLst>
          </p:cNvPr>
          <p:cNvSpPr txBox="1">
            <a:spLocks/>
          </p:cNvSpPr>
          <p:nvPr/>
        </p:nvSpPr>
        <p:spPr>
          <a:xfrm>
            <a:off x="5216091" y="4923355"/>
            <a:ext cx="6754529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2000" dirty="0" err="1"/>
              <a:t>NamesFrequency</a:t>
            </a:r>
            <a:r>
              <a:rPr lang="hr-HR" sz="2000" dirty="0"/>
              <a:t> model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53.70 </a:t>
            </a:r>
            <a:r>
              <a:rPr lang="hr-HR" sz="2000" dirty="0"/>
              <a:t> %,</a:t>
            </a:r>
          </a:p>
          <a:p>
            <a:pPr lvl="1"/>
            <a:r>
              <a:rPr lang="hr-HR" sz="2000" dirty="0">
                <a:effectLst/>
                <a:ea typeface="SimSun" panose="02010600030101010101" pitchFamily="2" charset="-122"/>
              </a:rPr>
              <a:t>Word2Vec</a:t>
            </a:r>
            <a:r>
              <a:rPr lang="hr-HR" sz="2000" dirty="0"/>
              <a:t> - </a:t>
            </a:r>
            <a:r>
              <a:rPr lang="hr-HR" sz="2000" dirty="0" err="1"/>
              <a:t>NamesFrequency</a:t>
            </a:r>
            <a:r>
              <a:rPr lang="hr-HR" sz="2000" dirty="0"/>
              <a:t> model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68.58 </a:t>
            </a:r>
            <a:r>
              <a:rPr lang="hr-HR" sz="2000" dirty="0"/>
              <a:t>%,</a:t>
            </a:r>
          </a:p>
          <a:p>
            <a:pPr lvl="1"/>
            <a:r>
              <a:rPr lang="hr-HR" sz="2000" dirty="0"/>
              <a:t>Word2Vec - TF-IDF - </a:t>
            </a:r>
            <a:r>
              <a:rPr lang="hr-HR" sz="2000" dirty="0" err="1"/>
              <a:t>NamesFrequency</a:t>
            </a:r>
            <a:r>
              <a:rPr lang="hr-HR" sz="2000" dirty="0"/>
              <a:t> model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74.82</a:t>
            </a:r>
            <a:r>
              <a:rPr lang="hr-HR" sz="2000" dirty="0"/>
              <a:t> %</a:t>
            </a:r>
          </a:p>
          <a:p>
            <a:pPr lvl="1"/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2976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373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klasifikacija koristeći stabla odlučivanja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B23C9F-35D7-98B3-0F22-4D5F858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1" y="1690688"/>
            <a:ext cx="3753050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Rezultati Word2Vec modela.</a:t>
            </a: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TF-IDF modela.</a:t>
            </a:r>
          </a:p>
          <a:p>
            <a:endParaRPr lang="hr-HR" sz="8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Word2Vec - TF-IDF modela.</a:t>
            </a:r>
            <a:endParaRPr lang="hr-HR" sz="24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2A5178B-F4BF-1867-B254-B30F85A5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2" y="1554125"/>
            <a:ext cx="4780548" cy="1398029"/>
          </a:xfrm>
          <a:prstGeom prst="rect">
            <a:avLst/>
          </a:prstGeom>
        </p:spPr>
      </p:pic>
      <p:pic>
        <p:nvPicPr>
          <p:cNvPr id="12" name="Picture 1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453377D2-F6FF-EF83-8DF4-020D2FE0F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2" y="3196416"/>
            <a:ext cx="4780548" cy="1409876"/>
          </a:xfrm>
          <a:prstGeom prst="rect">
            <a:avLst/>
          </a:prstGeom>
        </p:spPr>
      </p:pic>
      <p:pic>
        <p:nvPicPr>
          <p:cNvPr id="14" name="Picture 13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8BA9A9A1-CFAA-5132-AA51-0707CA3A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4" y="4839713"/>
            <a:ext cx="4780549" cy="14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6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373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klasifikacija koristeći stabla odlučivanja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B23C9F-35D7-98B3-0F22-4D5F858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1" y="1690688"/>
            <a:ext cx="4128438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Rezultati </a:t>
            </a:r>
            <a:r>
              <a:rPr lang="hr-HR" sz="2400" dirty="0" err="1">
                <a:ea typeface="SimSun" panose="02010600030101010101" pitchFamily="2" charset="-122"/>
              </a:rPr>
              <a:t>NamesFrequency</a:t>
            </a:r>
            <a:r>
              <a:rPr lang="hr-HR" sz="2400" dirty="0">
                <a:ea typeface="SimSun" panose="02010600030101010101" pitchFamily="2" charset="-122"/>
              </a:rPr>
              <a:t> modela.</a:t>
            </a: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Word2Vec - </a:t>
            </a:r>
            <a:r>
              <a:rPr lang="hr-HR" sz="2400" dirty="0" err="1">
                <a:ea typeface="SimSun" panose="02010600030101010101" pitchFamily="2" charset="-122"/>
              </a:rPr>
              <a:t>NamesFrequency</a:t>
            </a:r>
            <a:r>
              <a:rPr lang="hr-HR" sz="2400" dirty="0">
                <a:ea typeface="SimSun" panose="02010600030101010101" pitchFamily="2" charset="-122"/>
              </a:rPr>
              <a:t> modela.</a:t>
            </a:r>
            <a:endParaRPr lang="hr-HR" sz="8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Word2Vec - </a:t>
            </a:r>
            <a:r>
              <a:rPr lang="hr-HR" sz="2400" dirty="0" err="1">
                <a:ea typeface="SimSun" panose="02010600030101010101" pitchFamily="2" charset="-122"/>
              </a:rPr>
              <a:t>NamesFrequency</a:t>
            </a:r>
            <a:r>
              <a:rPr lang="hr-HR" sz="2400" dirty="0">
                <a:ea typeface="SimSun" panose="02010600030101010101" pitchFamily="2" charset="-122"/>
              </a:rPr>
              <a:t> - TF-IDF modela.</a:t>
            </a:r>
            <a:endParaRPr lang="hr-HR" sz="2400" dirty="0"/>
          </a:p>
        </p:txBody>
      </p:sp>
      <p:pic>
        <p:nvPicPr>
          <p:cNvPr id="4" name="Picture 3" descr="A picture containing text, outdoor, meter&#10;&#10;Description automatically generated">
            <a:extLst>
              <a:ext uri="{FF2B5EF4-FFF2-40B4-BE49-F238E27FC236}">
                <a16:creationId xmlns:a16="http://schemas.microsoft.com/office/drawing/2014/main" id="{44515865-FE0E-928C-B679-9DF3C880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4" y="1537218"/>
            <a:ext cx="4780548" cy="142577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4EDAE05-AE9B-8F22-B3BD-2318FC2A2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3" y="3194664"/>
            <a:ext cx="4780549" cy="1413379"/>
          </a:xfrm>
          <a:prstGeom prst="rect">
            <a:avLst/>
          </a:prstGeom>
        </p:spPr>
      </p:pic>
      <p:pic>
        <p:nvPicPr>
          <p:cNvPr id="9" name="Picture 8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F607849B-A9B1-C5CD-71E8-1A98EDEB3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3" y="4839712"/>
            <a:ext cx="4780550" cy="13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BERT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67"/>
            <a:ext cx="10509986" cy="4498173"/>
          </a:xfrm>
        </p:spPr>
        <p:txBody>
          <a:bodyPr>
            <a:normAutofit/>
          </a:bodyPr>
          <a:lstStyle/>
          <a:p>
            <a:r>
              <a:rPr lang="hr-HR" sz="2400" dirty="0"/>
              <a:t>BERT (</a:t>
            </a:r>
            <a:r>
              <a:rPr lang="hr-HR" sz="2400" i="1" dirty="0" err="1"/>
              <a:t>Bidirectional</a:t>
            </a:r>
            <a:r>
              <a:rPr lang="hr-HR" sz="2400" i="1" dirty="0"/>
              <a:t> </a:t>
            </a:r>
            <a:r>
              <a:rPr lang="hr-HR" sz="2400" i="1" dirty="0" err="1"/>
              <a:t>Encoder</a:t>
            </a:r>
            <a:r>
              <a:rPr lang="hr-HR" sz="2400" i="1" dirty="0"/>
              <a:t> </a:t>
            </a:r>
            <a:r>
              <a:rPr lang="hr-HR" sz="2400" i="1" dirty="0" err="1"/>
              <a:t>Representations</a:t>
            </a:r>
            <a:r>
              <a:rPr lang="hr-HR" sz="2400" i="1" dirty="0"/>
              <a:t> </a:t>
            </a:r>
            <a:r>
              <a:rPr lang="hr-HR" sz="2400" i="1" dirty="0" err="1"/>
              <a:t>from</a:t>
            </a:r>
            <a:r>
              <a:rPr lang="hr-HR" sz="2400" i="1" dirty="0"/>
              <a:t> </a:t>
            </a:r>
            <a:r>
              <a:rPr lang="hr-HR" sz="2400" i="1" dirty="0" err="1"/>
              <a:t>Transformers</a:t>
            </a:r>
            <a:r>
              <a:rPr lang="hr-HR" sz="2400" dirty="0"/>
              <a:t>) je Google-ov </a:t>
            </a:r>
            <a:r>
              <a:rPr lang="hr-HR" sz="2400" i="1" dirty="0"/>
              <a:t>word to </a:t>
            </a:r>
            <a:r>
              <a:rPr lang="hr-HR" sz="2400" i="1" dirty="0" err="1"/>
              <a:t>vector</a:t>
            </a:r>
            <a:r>
              <a:rPr lang="hr-HR" sz="2400" i="1" dirty="0"/>
              <a:t> </a:t>
            </a:r>
            <a:r>
              <a:rPr lang="hr-HR" sz="2400" dirty="0"/>
              <a:t>model za procesuiranje prirodnog jezika.</a:t>
            </a:r>
          </a:p>
          <a:p>
            <a:r>
              <a:rPr lang="hr-HR" sz="2400" dirty="0"/>
              <a:t>BERT je baziran na </a:t>
            </a:r>
            <a:r>
              <a:rPr lang="hr-HR" sz="2400" dirty="0" err="1"/>
              <a:t>transformeru</a:t>
            </a:r>
            <a:r>
              <a:rPr lang="hr-HR" sz="2400" dirty="0"/>
              <a:t>, što znači da procesuira riječi u odnosu na ostale riječi u rečenici.</a:t>
            </a:r>
          </a:p>
          <a:p>
            <a:r>
              <a:rPr lang="hr-HR" sz="2400" dirty="0"/>
              <a:t>Primjer:</a:t>
            </a:r>
          </a:p>
          <a:p>
            <a:pPr lvl="1"/>
            <a:r>
              <a:rPr lang="en-GB" sz="2000" dirty="0"/>
              <a:t>“After stealing money from the bank vault, the bank robber was seen fishing on the Mississippi river bank.“</a:t>
            </a:r>
            <a:endParaRPr lang="hr-HR" sz="2000" dirty="0"/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 između vektora prve dvije pojave riječi “</a:t>
            </a:r>
            <a:r>
              <a:rPr lang="hr-HR" sz="2000" dirty="0" err="1"/>
              <a:t>bank</a:t>
            </a:r>
            <a:r>
              <a:rPr lang="hr-HR" sz="2000" dirty="0"/>
              <a:t>“ je 0.94, dok je </a:t>
            </a:r>
            <a:r>
              <a:rPr lang="hr-HR" sz="2000" dirty="0" err="1"/>
              <a:t>kosinusna</a:t>
            </a:r>
            <a:r>
              <a:rPr lang="hr-HR" sz="2000" dirty="0"/>
              <a:t> sličnost između druge i treće pojave riječi “</a:t>
            </a:r>
            <a:r>
              <a:rPr lang="hr-HR" sz="2000" dirty="0" err="1"/>
              <a:t>bank</a:t>
            </a:r>
            <a:r>
              <a:rPr lang="hr-HR" sz="2000" dirty="0"/>
              <a:t>“ 0.69.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3B8F25-B191-07E5-E2AC-2DD432E8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90" y="4940672"/>
            <a:ext cx="8669405" cy="15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0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BERT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96"/>
            <a:ext cx="9335703" cy="4498173"/>
          </a:xfrm>
        </p:spPr>
        <p:txBody>
          <a:bodyPr>
            <a:noAutofit/>
          </a:bodyPr>
          <a:lstStyle/>
          <a:p>
            <a:r>
              <a:rPr lang="hr-HR" sz="2400" dirty="0">
                <a:effectLst/>
                <a:ea typeface="SimSun" panose="02010600030101010101" pitchFamily="2" charset="-122"/>
              </a:rPr>
              <a:t>Budući da je jedan od ciljeva treniranja BERT-a bio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next</a:t>
            </a:r>
            <a:r>
              <a:rPr lang="hr-HR" sz="2400" dirty="0">
                <a:effectLst/>
                <a:ea typeface="SimSun" panose="02010600030101010101" pitchFamily="2" charset="-122"/>
              </a:rPr>
              <a:t> sentence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prediction</a:t>
            </a:r>
            <a:r>
              <a:rPr lang="hr-HR" sz="2400" dirty="0">
                <a:effectLst/>
                <a:ea typeface="SimSun" panose="02010600030101010101" pitchFamily="2" charset="-122"/>
              </a:rPr>
              <a:t>, odlučili smo se za njega pri rješavanju problema klasifikacije (</a:t>
            </a:r>
            <a:r>
              <a:rPr lang="hr-HR" sz="2400" i="1" dirty="0" err="1">
                <a:effectLst/>
                <a:ea typeface="SimSun" panose="02010600030101010101" pitchFamily="2" charset="-122"/>
              </a:rPr>
              <a:t>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 / </a:t>
            </a:r>
            <a:r>
              <a:rPr lang="hr-HR" sz="2400" i="1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sz="2400" dirty="0">
                <a:effectLst/>
                <a:ea typeface="SimSun" panose="02010600030101010101" pitchFamily="2" charset="-122"/>
              </a:rPr>
              <a:t> / </a:t>
            </a:r>
            <a:r>
              <a:rPr lang="hr-HR" sz="2400" i="1" dirty="0" err="1">
                <a:effectLst/>
                <a:ea typeface="SimSun" panose="02010600030101010101" pitchFamily="2" charset="-122"/>
              </a:rPr>
              <a:t>disagree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).</a:t>
            </a:r>
          </a:p>
          <a:p>
            <a:r>
              <a:rPr lang="hr-HR" sz="2400" dirty="0">
                <a:ea typeface="SimSun" panose="02010600030101010101" pitchFamily="2" charset="-122"/>
              </a:rPr>
              <a:t>Korišten je </a:t>
            </a:r>
            <a:r>
              <a:rPr lang="hr-HR" sz="2400" dirty="0" err="1">
                <a:ea typeface="SimSun" panose="02010600030101010101" pitchFamily="2" charset="-122"/>
              </a:rPr>
              <a:t>predtreniran</a:t>
            </a:r>
            <a:r>
              <a:rPr lang="hr-HR" sz="2400" dirty="0">
                <a:ea typeface="SimSun" panose="02010600030101010101" pitchFamily="2" charset="-122"/>
              </a:rPr>
              <a:t> </a:t>
            </a:r>
            <a:r>
              <a:rPr lang="hr-HR" sz="2400" dirty="0" err="1">
                <a:ea typeface="SimSun" panose="02010600030101010101" pitchFamily="2" charset="-122"/>
              </a:rPr>
              <a:t>BERTbase</a:t>
            </a:r>
            <a:r>
              <a:rPr lang="hr-HR" sz="2400" dirty="0">
                <a:ea typeface="SimSun" panose="02010600030101010101" pitchFamily="2" charset="-122"/>
              </a:rPr>
              <a:t> modela iz Python biblioteke </a:t>
            </a:r>
            <a:r>
              <a:rPr lang="hr-HR" sz="2400" dirty="0" err="1">
                <a:ea typeface="SimSun" panose="02010600030101010101" pitchFamily="2" charset="-122"/>
              </a:rPr>
              <a:t>Transformers</a:t>
            </a:r>
            <a:r>
              <a:rPr lang="hr-HR" sz="2400" dirty="0">
                <a:ea typeface="SimSun" panose="02010600030101010101" pitchFamily="2" charset="-122"/>
              </a:rPr>
              <a:t>.</a:t>
            </a:r>
          </a:p>
          <a:p>
            <a:r>
              <a:rPr lang="nl-NL" sz="2400" dirty="0">
                <a:ea typeface="SimSun" panose="02010600030101010101" pitchFamily="2" charset="-122"/>
              </a:rPr>
              <a:t>Korišten je AdamW optimizator. Model je treniran u 10 epoha.</a:t>
            </a:r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Za klasifikaciju smo uspoređivali samo naslov s prvom rečenicom članka.</a:t>
            </a:r>
          </a:p>
          <a:p>
            <a:r>
              <a:rPr lang="hr-HR" sz="2400" dirty="0"/>
              <a:t>Uspješnost modela:</a:t>
            </a:r>
          </a:p>
          <a:p>
            <a:pPr lvl="1"/>
            <a:r>
              <a:rPr lang="hr-HR" sz="2000" dirty="0"/>
              <a:t>zajednički BERT model i modela tima UCL -&gt; 83.43 %,</a:t>
            </a:r>
          </a:p>
          <a:p>
            <a:pPr lvl="1"/>
            <a:r>
              <a:rPr lang="hr-HR" sz="2000" dirty="0"/>
              <a:t>zajednički BERT model i modela tima </a:t>
            </a:r>
            <a:r>
              <a:rPr lang="hr-HR" sz="2000" dirty="0" err="1">
                <a:effectLst/>
                <a:ea typeface="SimSun" panose="02010600030101010101" pitchFamily="2" charset="-122"/>
              </a:rPr>
              <a:t>Athene</a:t>
            </a:r>
            <a:r>
              <a:rPr lang="hr-HR" sz="2000" dirty="0">
                <a:effectLst/>
                <a:ea typeface="SimSun" panose="02010600030101010101" pitchFamily="2" charset="-122"/>
              </a:rPr>
              <a:t> </a:t>
            </a:r>
            <a:r>
              <a:rPr lang="hr-HR" sz="2000" dirty="0"/>
              <a:t>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83.05 </a:t>
            </a:r>
            <a:r>
              <a:rPr lang="hr-HR" sz="2000" dirty="0"/>
              <a:t> %,</a:t>
            </a:r>
          </a:p>
          <a:p>
            <a:pPr lvl="1"/>
            <a:r>
              <a:rPr lang="hr-HR" sz="2000" dirty="0"/>
              <a:t>zajednički BERT model i modela tima </a:t>
            </a:r>
            <a:r>
              <a:rPr lang="hr-HR" sz="2000" dirty="0" err="1">
                <a:effectLst/>
                <a:ea typeface="SimSun" panose="02010600030101010101" pitchFamily="2" charset="-122"/>
              </a:rPr>
              <a:t>Talos</a:t>
            </a:r>
            <a:r>
              <a:rPr lang="hr-HR" sz="2000" dirty="0"/>
              <a:t>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83.62  </a:t>
            </a:r>
            <a:r>
              <a:rPr lang="hr-HR" sz="2000" dirty="0"/>
              <a:t> %.</a:t>
            </a:r>
          </a:p>
        </p:txBody>
      </p:sp>
    </p:spTree>
    <p:extLst>
      <p:ext uri="{BB962C8B-B14F-4D97-AF65-F5344CB8AC3E}">
        <p14:creationId xmlns:p14="http://schemas.microsoft.com/office/powerpoint/2010/main" val="91346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57235" cy="4498173"/>
          </a:xfrm>
        </p:spPr>
        <p:txBody>
          <a:bodyPr>
            <a:normAutofit/>
          </a:bodyPr>
          <a:lstStyle/>
          <a:p>
            <a:r>
              <a:rPr lang="hr-HR" sz="2400" dirty="0"/>
              <a:t>Fake </a:t>
            </a:r>
            <a:r>
              <a:rPr lang="hr-HR" sz="2400" dirty="0" err="1"/>
              <a:t>news</a:t>
            </a:r>
            <a:r>
              <a:rPr lang="hr-HR" sz="2400" dirty="0"/>
              <a:t> </a:t>
            </a:r>
            <a:r>
              <a:rPr lang="hr-HR" sz="2400" dirty="0" err="1"/>
              <a:t>challenge</a:t>
            </a:r>
            <a:r>
              <a:rPr lang="hr-HR" sz="2400" dirty="0"/>
              <a:t> - FNC-1.</a:t>
            </a:r>
          </a:p>
          <a:p>
            <a:r>
              <a:rPr lang="hr-HR" sz="2400" dirty="0"/>
              <a:t>Skup podataka za treniranje od 49972 instanci:</a:t>
            </a:r>
          </a:p>
          <a:p>
            <a:pPr lvl="1"/>
            <a:r>
              <a:rPr lang="hr-HR" sz="2000" dirty="0"/>
              <a:t>naslov vijesti,</a:t>
            </a:r>
          </a:p>
          <a:p>
            <a:pPr lvl="1"/>
            <a:r>
              <a:rPr lang="hr-HR" sz="2000" dirty="0"/>
              <a:t>sadržaj vijesti,</a:t>
            </a:r>
          </a:p>
          <a:p>
            <a:pPr lvl="1"/>
            <a:r>
              <a:rPr lang="hr-HR" sz="2000" dirty="0"/>
              <a:t>odnos naslova i sadržaja.</a:t>
            </a:r>
          </a:p>
          <a:p>
            <a:r>
              <a:rPr lang="hr-HR" sz="2400" dirty="0"/>
              <a:t>Mogući odnos naslova i sadržaja:</a:t>
            </a:r>
          </a:p>
          <a:p>
            <a:pPr lvl="1"/>
            <a:r>
              <a:rPr lang="hr-HR" sz="2000" dirty="0"/>
              <a:t>slaganje (</a:t>
            </a:r>
            <a:r>
              <a:rPr lang="hr-HR" sz="2000" i="1" dirty="0" err="1"/>
              <a:t>agree</a:t>
            </a:r>
            <a:r>
              <a:rPr lang="hr-HR" sz="2000" dirty="0"/>
              <a:t>),</a:t>
            </a:r>
          </a:p>
          <a:p>
            <a:pPr lvl="1"/>
            <a:r>
              <a:rPr lang="hr-HR" sz="2000" dirty="0"/>
              <a:t>Neslaganje (</a:t>
            </a:r>
            <a:r>
              <a:rPr lang="hr-HR" sz="2000" i="1" dirty="0" err="1"/>
              <a:t>disagree</a:t>
            </a:r>
            <a:r>
              <a:rPr lang="hr-HR" sz="2000" dirty="0"/>
              <a:t>),</a:t>
            </a:r>
          </a:p>
          <a:p>
            <a:pPr lvl="1"/>
            <a:r>
              <a:rPr lang="hr-HR" sz="2000" dirty="0"/>
              <a:t>Diskusija (</a:t>
            </a:r>
            <a:r>
              <a:rPr lang="hr-HR" sz="2000" i="1" dirty="0" err="1"/>
              <a:t>discuss</a:t>
            </a:r>
            <a:r>
              <a:rPr lang="hr-HR" sz="2000" dirty="0"/>
              <a:t>),</a:t>
            </a:r>
          </a:p>
          <a:p>
            <a:pPr lvl="1"/>
            <a:r>
              <a:rPr lang="hr-HR" sz="2000" dirty="0"/>
              <a:t>Nepovezanost (</a:t>
            </a:r>
            <a:r>
              <a:rPr lang="hr-HR" sz="2000" i="1" dirty="0" err="1"/>
              <a:t>unrelated</a:t>
            </a:r>
            <a:r>
              <a:rPr lang="hr-HR" sz="2000" dirty="0"/>
              <a:t>).</a:t>
            </a:r>
          </a:p>
        </p:txBody>
      </p:sp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3D2E3EEC-5BFF-EFF5-DA49-E07E8BD7C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45" y="1027906"/>
            <a:ext cx="4540483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8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BERT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F8AA4E-B356-9464-F7B9-7D5B7E0E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1" y="1690688"/>
            <a:ext cx="4128438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Rezultati zajedničkog BERT modela i modela tima UCL.</a:t>
            </a: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BERT modela i modela tima </a:t>
            </a:r>
            <a:r>
              <a:rPr lang="hr-HR" sz="2400" dirty="0" err="1">
                <a:ea typeface="SimSun" panose="02010600030101010101" pitchFamily="2" charset="-122"/>
              </a:rPr>
              <a:t>Athene</a:t>
            </a:r>
            <a:r>
              <a:rPr lang="hr-HR" sz="2400" dirty="0">
                <a:ea typeface="SimSun" panose="02010600030101010101" pitchFamily="2" charset="-122"/>
              </a:rPr>
              <a:t>.</a:t>
            </a:r>
            <a:endParaRPr lang="hr-HR" sz="8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BERT modela i modela tima </a:t>
            </a:r>
            <a:r>
              <a:rPr lang="hr-HR" sz="2400" dirty="0" err="1">
                <a:ea typeface="SimSun" panose="02010600030101010101" pitchFamily="2" charset="-122"/>
              </a:rPr>
              <a:t>Talos</a:t>
            </a:r>
            <a:r>
              <a:rPr lang="hr-HR" sz="2400" dirty="0">
                <a:ea typeface="SimSun" panose="02010600030101010101" pitchFamily="2" charset="-122"/>
              </a:rPr>
              <a:t>.</a:t>
            </a:r>
            <a:endParaRPr lang="hr-HR" sz="2400" dirty="0"/>
          </a:p>
        </p:txBody>
      </p:sp>
      <p:pic>
        <p:nvPicPr>
          <p:cNvPr id="15" name="Picture 1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48A8A5C-3E10-E248-2356-F085F4701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2" y="1555912"/>
            <a:ext cx="4780549" cy="1407083"/>
          </a:xfrm>
          <a:prstGeom prst="rect">
            <a:avLst/>
          </a:prstGeom>
        </p:spPr>
      </p:pic>
      <p:pic>
        <p:nvPicPr>
          <p:cNvPr id="17" name="Picture 16" descr="A picture containing text, outdoor, street&#10;&#10;Description automatically generated">
            <a:extLst>
              <a:ext uri="{FF2B5EF4-FFF2-40B4-BE49-F238E27FC236}">
                <a16:creationId xmlns:a16="http://schemas.microsoft.com/office/drawing/2014/main" id="{7D415195-6B4E-7299-1543-E021F450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1" y="3193453"/>
            <a:ext cx="4780550" cy="1415801"/>
          </a:xfrm>
          <a:prstGeom prst="rect">
            <a:avLst/>
          </a:prstGeom>
        </p:spPr>
      </p:pic>
      <p:pic>
        <p:nvPicPr>
          <p:cNvPr id="19" name="Picture 18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4BC98508-5280-34C3-86EE-CB06A090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1" y="4839712"/>
            <a:ext cx="4780550" cy="14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4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96"/>
            <a:ext cx="9335703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Lošija uspješnost model</a:t>
            </a:r>
            <a:r>
              <a:rPr lang="en-GB" sz="2400">
                <a:ea typeface="SimSun" panose="02010600030101010101" pitchFamily="2" charset="-122"/>
              </a:rPr>
              <a:t>a</a:t>
            </a:r>
            <a:r>
              <a:rPr lang="hr-HR" sz="2400">
                <a:ea typeface="SimSun" panose="02010600030101010101" pitchFamily="2" charset="-122"/>
              </a:rPr>
              <a:t> </a:t>
            </a:r>
            <a:r>
              <a:rPr lang="hr-HR" sz="2400" dirty="0">
                <a:ea typeface="SimSun" panose="02010600030101010101" pitchFamily="2" charset="-122"/>
              </a:rPr>
              <a:t>koji za klasifikaciju koristi stabla odluke</a:t>
            </a:r>
            <a:r>
              <a:rPr lang="hr-HR" sz="2400" dirty="0">
                <a:effectLst/>
                <a:ea typeface="SimSun" panose="02010600030101010101" pitchFamily="2" charset="-122"/>
              </a:rPr>
              <a:t>.</a:t>
            </a:r>
          </a:p>
          <a:p>
            <a:r>
              <a:rPr lang="hr-HR" sz="2400" dirty="0">
                <a:effectLst/>
                <a:ea typeface="SimSun" panose="02010600030101010101" pitchFamily="2" charset="-122"/>
              </a:rPr>
              <a:t>Koristeći njihovu klasifikaciju za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unrelated</a:t>
            </a:r>
            <a:r>
              <a:rPr lang="hr-HR" sz="2400" dirty="0">
                <a:effectLst/>
                <a:ea typeface="SimSun" panose="02010600030101010101" pitchFamily="2" charset="-122"/>
              </a:rPr>
              <a:t> i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related</a:t>
            </a:r>
            <a:r>
              <a:rPr lang="hr-HR" sz="2400" dirty="0">
                <a:effectLst/>
                <a:ea typeface="SimSun" panose="02010600030101010101" pitchFamily="2" charset="-122"/>
              </a:rPr>
              <a:t> te našu klasifikaciju BERT modelom, bolje smo raspoznali odnose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, 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sz="2400" dirty="0">
                <a:effectLst/>
                <a:ea typeface="SimSun" panose="02010600030101010101" pitchFamily="2" charset="-122"/>
              </a:rPr>
              <a:t> i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disagree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 između naslova i sadržaja vijesti.</a:t>
            </a:r>
          </a:p>
          <a:p>
            <a:r>
              <a:rPr lang="hr-HR" sz="2400" dirty="0">
                <a:effectLst/>
                <a:ea typeface="SimSun" panose="02010600030101010101" pitchFamily="2" charset="-122"/>
              </a:rPr>
              <a:t>Zadatak za daljnju analizu bio bi istrenirati BERT model na većem broju rečenica iz sadržaja članka.</a:t>
            </a:r>
          </a:p>
        </p:txBody>
      </p:sp>
    </p:spTree>
    <p:extLst>
      <p:ext uri="{BB962C8B-B14F-4D97-AF65-F5344CB8AC3E}">
        <p14:creationId xmlns:p14="http://schemas.microsoft.com/office/powerpoint/2010/main" val="122243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2372C4-D266-3011-F64E-85DE244A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86" y="417861"/>
            <a:ext cx="5929627" cy="60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178616" cy="4498173"/>
          </a:xfrm>
        </p:spPr>
        <p:txBody>
          <a:bodyPr>
            <a:normAutofit/>
          </a:bodyPr>
          <a:lstStyle/>
          <a:p>
            <a:r>
              <a:rPr lang="hr-HR" sz="2400" dirty="0"/>
              <a:t>Konačni rezultati bodovali su se prema idućim smjernicama:</a:t>
            </a:r>
          </a:p>
          <a:p>
            <a:pPr lvl="1"/>
            <a:r>
              <a:rPr lang="hr-HR" sz="2000" dirty="0"/>
              <a:t>+0.25 bodova ako je točno određena povezanost (</a:t>
            </a:r>
            <a:r>
              <a:rPr lang="hr-HR" sz="2000" dirty="0" err="1"/>
              <a:t>unrelated</a:t>
            </a:r>
            <a:r>
              <a:rPr lang="hr-HR" sz="2000" dirty="0"/>
              <a:t> /</a:t>
            </a:r>
            <a:r>
              <a:rPr lang="hr-HR" sz="2000" dirty="0" err="1"/>
              <a:t>related</a:t>
            </a:r>
            <a:r>
              <a:rPr lang="hr-HR" sz="2000" dirty="0"/>
              <a:t> ),</a:t>
            </a:r>
          </a:p>
          <a:p>
            <a:pPr lvl="1"/>
            <a:r>
              <a:rPr lang="hr-HR" sz="2000" dirty="0"/>
              <a:t>+0.75 bodova ako je određena točna povezanost (</a:t>
            </a:r>
            <a:r>
              <a:rPr lang="hr-HR" sz="2000" dirty="0" err="1"/>
              <a:t>agree</a:t>
            </a:r>
            <a:r>
              <a:rPr lang="hr-HR" sz="2000" dirty="0"/>
              <a:t> / </a:t>
            </a:r>
            <a:r>
              <a:rPr lang="hr-HR" sz="2000" dirty="0" err="1"/>
              <a:t>disagree</a:t>
            </a:r>
            <a:r>
              <a:rPr lang="hr-HR" sz="2000" dirty="0"/>
              <a:t> / </a:t>
            </a:r>
            <a:r>
              <a:rPr lang="hr-HR" sz="2000" dirty="0" err="1"/>
              <a:t>discuss</a:t>
            </a:r>
            <a:r>
              <a:rPr lang="hr-HR" sz="2000" dirty="0"/>
              <a:t>).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Skup podataka za testiranje od 25413 instanci (7064 bilo je povezano, a 18349 nepovezano). </a:t>
            </a:r>
          </a:p>
          <a:p>
            <a:r>
              <a:rPr lang="hr-HR" sz="2400" dirty="0"/>
              <a:t>Maksimalan broj bodova bio je </a:t>
            </a:r>
            <a:br>
              <a:rPr lang="hr-HR" sz="2400" dirty="0"/>
            </a:br>
            <a:r>
              <a:rPr lang="hr-HR" sz="2400" dirty="0"/>
              <a:t>7064 * 1 + 18349 * 0.25 = 11651.25.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30357B-EAAA-B968-86E7-F1C3A9C9C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1161299"/>
            <a:ext cx="4275930" cy="49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Najbolji timovi na natjecanju - UCL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860982" cy="4498173"/>
          </a:xfrm>
        </p:spPr>
        <p:txBody>
          <a:bodyPr>
            <a:normAutofit/>
          </a:bodyPr>
          <a:lstStyle/>
          <a:p>
            <a:r>
              <a:rPr lang="hr-HR" sz="2400" dirty="0"/>
              <a:t>Treće mjesto na FNC-u osvojio je tim UCL </a:t>
            </a:r>
            <a:r>
              <a:rPr lang="hr-HR" sz="2400" dirty="0" err="1"/>
              <a:t>Machine</a:t>
            </a:r>
            <a:r>
              <a:rPr lang="hr-HR" sz="2400" dirty="0"/>
              <a:t> </a:t>
            </a:r>
            <a:r>
              <a:rPr lang="hr-HR" sz="2400" dirty="0" err="1"/>
              <a:t>Reading</a:t>
            </a:r>
            <a:r>
              <a:rPr lang="hr-HR" sz="2400" dirty="0"/>
              <a:t>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Korišten je MLP  </a:t>
            </a:r>
            <a:r>
              <a:rPr lang="hr-HR" sz="2400" dirty="0" err="1"/>
              <a:t>klasifikator</a:t>
            </a:r>
            <a:r>
              <a:rPr lang="hr-HR" sz="2400" dirty="0"/>
              <a:t> s jednim skrivenim slojem od 100 jedinica i sa </a:t>
            </a:r>
            <a:r>
              <a:rPr lang="hr-HR" sz="2400" dirty="0" err="1"/>
              <a:t>softmax</a:t>
            </a:r>
            <a:r>
              <a:rPr lang="hr-HR" sz="2400" dirty="0"/>
              <a:t>-om na izlazu.</a:t>
            </a:r>
          </a:p>
          <a:p>
            <a:r>
              <a:rPr lang="hr-HR" sz="2400" dirty="0"/>
              <a:t>Za nelinearnost skrivenog sloja iskorištena je </a:t>
            </a:r>
            <a:r>
              <a:rPr lang="hr-HR" sz="2400" dirty="0" err="1"/>
              <a:t>ReLU</a:t>
            </a:r>
            <a:r>
              <a:rPr lang="hr-HR" sz="2400" dirty="0"/>
              <a:t> aktivacijska funkcija </a:t>
            </a:r>
          </a:p>
          <a:p>
            <a:r>
              <a:rPr lang="hr-HR" sz="2400" dirty="0"/>
              <a:t>Značajke:</a:t>
            </a:r>
          </a:p>
          <a:p>
            <a:pPr lvl="1"/>
            <a:r>
              <a:rPr lang="hr-HR" sz="2000" dirty="0"/>
              <a:t>vektori frekvencija 5000 najčešćih riječi</a:t>
            </a:r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 TF-IDF vektora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92971B54-D9A8-1579-7D1E-80317D169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98" y="1598066"/>
            <a:ext cx="4763754" cy="47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Athene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860982" cy="4498173"/>
          </a:xfrm>
        </p:spPr>
        <p:txBody>
          <a:bodyPr>
            <a:normAutofit/>
          </a:bodyPr>
          <a:lstStyle/>
          <a:p>
            <a:r>
              <a:rPr lang="hr-HR" sz="2400" dirty="0"/>
              <a:t>Drugo mjesto na FNC-u osvojio je tim </a:t>
            </a:r>
            <a:r>
              <a:rPr lang="hr-HR" sz="2400" dirty="0" err="1"/>
              <a:t>Athene</a:t>
            </a:r>
            <a:r>
              <a:rPr lang="hr-HR" sz="2400" dirty="0"/>
              <a:t> (UKP Lab).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Korišten je MLP  </a:t>
            </a:r>
            <a:r>
              <a:rPr lang="hr-HR" sz="2400" dirty="0" err="1"/>
              <a:t>klasifikator</a:t>
            </a:r>
            <a:r>
              <a:rPr lang="hr-HR" sz="2400" dirty="0"/>
              <a:t> s 6 skrivenih slojeva i </a:t>
            </a:r>
            <a:r>
              <a:rPr lang="hr-HR" sz="2400" dirty="0" err="1"/>
              <a:t>softmax</a:t>
            </a:r>
            <a:r>
              <a:rPr lang="hr-HR" sz="2400" dirty="0"/>
              <a:t> slojem.</a:t>
            </a:r>
          </a:p>
          <a:p>
            <a:r>
              <a:rPr lang="hr-HR" sz="2400" dirty="0"/>
              <a:t>Značajke:</a:t>
            </a:r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sličnost,</a:t>
            </a:r>
          </a:p>
          <a:p>
            <a:pPr lvl="1"/>
            <a:r>
              <a:rPr lang="hr-HR" sz="2000" dirty="0"/>
              <a:t>latentna </a:t>
            </a:r>
            <a:r>
              <a:rPr lang="hr-HR" sz="2000" dirty="0" err="1"/>
              <a:t>Dirichletova</a:t>
            </a:r>
            <a:r>
              <a:rPr lang="hr-HR" sz="2000" dirty="0"/>
              <a:t> alokacija (LDA),</a:t>
            </a:r>
          </a:p>
          <a:p>
            <a:pPr lvl="1"/>
            <a:r>
              <a:rPr lang="hr-HR" sz="2000" dirty="0"/>
              <a:t>latentno semantičko indeksiranje (LSI). 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FB3F6BF-0FAB-45C1-8FE6-A23125EB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93" y="1598066"/>
            <a:ext cx="5124259" cy="44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Talos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860982" cy="4498173"/>
          </a:xfrm>
        </p:spPr>
        <p:txBody>
          <a:bodyPr>
            <a:normAutofit/>
          </a:bodyPr>
          <a:lstStyle/>
          <a:p>
            <a:r>
              <a:rPr lang="hr-HR" sz="2400" dirty="0"/>
              <a:t>Prvo mjesto na FNC-u osvojio je tim</a:t>
            </a:r>
            <a:br>
              <a:rPr lang="hr-HR" sz="2400" dirty="0"/>
            </a:br>
            <a:r>
              <a:rPr lang="en-GB" sz="2400" dirty="0"/>
              <a:t>SOLAT in the SWEN (Talos)</a:t>
            </a:r>
            <a:r>
              <a:rPr lang="hr-HR" sz="2400" dirty="0"/>
              <a:t> 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Njihov model rezultate donosi na temelju aritmetičke sredine predikcija dobiveni:</a:t>
            </a:r>
          </a:p>
          <a:p>
            <a:pPr lvl="1"/>
            <a:r>
              <a:rPr lang="hr-HR" sz="2000" dirty="0"/>
              <a:t> metodom stabla odlučivanja  s pojačanim gradijentom (GBDT),</a:t>
            </a:r>
          </a:p>
          <a:p>
            <a:pPr lvl="1"/>
            <a:r>
              <a:rPr lang="hr-HR" sz="2000" dirty="0"/>
              <a:t>dubokim </a:t>
            </a:r>
            <a:r>
              <a:rPr lang="hr-HR" sz="2000" dirty="0" err="1"/>
              <a:t>konvolucijskim</a:t>
            </a:r>
            <a:r>
              <a:rPr lang="hr-HR" sz="2000" dirty="0"/>
              <a:t> neuronskim mrežama (</a:t>
            </a:r>
            <a:r>
              <a:rPr lang="hr-HR" sz="2000" dirty="0" err="1"/>
              <a:t>deep</a:t>
            </a:r>
            <a:r>
              <a:rPr lang="hr-HR" sz="2000" dirty="0"/>
              <a:t> CNN). 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D5A153B1-B756-71CD-4315-B600C781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16" y="1973336"/>
            <a:ext cx="4118522" cy="34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Talos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8398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Model stabla odlučivanja s pojačanim gradijentom  (GBDT): </a:t>
            </a:r>
          </a:p>
          <a:p>
            <a:pPr lvl="1"/>
            <a:r>
              <a:rPr lang="hr-HR" dirty="0"/>
              <a:t>Značajke:</a:t>
            </a:r>
          </a:p>
          <a:p>
            <a:pPr lvl="2"/>
            <a:r>
              <a:rPr lang="hr-HR" dirty="0"/>
              <a:t>frekvencije </a:t>
            </a:r>
            <a:r>
              <a:rPr lang="hr-HR" dirty="0" err="1"/>
              <a:t>unigrama</a:t>
            </a:r>
            <a:r>
              <a:rPr lang="hr-HR" dirty="0"/>
              <a:t>, </a:t>
            </a:r>
            <a:r>
              <a:rPr lang="hr-HR" dirty="0" err="1"/>
              <a:t>bigrama</a:t>
            </a:r>
            <a:r>
              <a:rPr lang="hr-HR" dirty="0"/>
              <a:t> i </a:t>
            </a:r>
            <a:r>
              <a:rPr lang="hr-HR" dirty="0" err="1"/>
              <a:t>trigrama</a:t>
            </a:r>
            <a:r>
              <a:rPr lang="hr-HR" dirty="0"/>
              <a:t>,</a:t>
            </a:r>
          </a:p>
          <a:p>
            <a:pPr lvl="2"/>
            <a:r>
              <a:rPr lang="hr-HR" dirty="0"/>
              <a:t>singularna dekompozicija (SVD) TF–IDF vektora,</a:t>
            </a:r>
          </a:p>
          <a:p>
            <a:pPr lvl="2"/>
            <a:r>
              <a:rPr lang="hr-HR" dirty="0"/>
              <a:t>Word2Vec </a:t>
            </a:r>
            <a:r>
              <a:rPr lang="hr-HR" i="1" dirty="0" err="1"/>
              <a:t>embeddings</a:t>
            </a:r>
            <a:r>
              <a:rPr lang="hr-HR" dirty="0"/>
              <a:t>,</a:t>
            </a:r>
          </a:p>
          <a:p>
            <a:pPr lvl="2"/>
            <a:r>
              <a:rPr lang="hr-HR" dirty="0"/>
              <a:t>sentiment.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Korištena je </a:t>
            </a:r>
            <a:r>
              <a:rPr lang="hr-HR" dirty="0" err="1">
                <a:effectLst/>
                <a:ea typeface="SimSun" panose="02010600030101010101" pitchFamily="2" charset="-122"/>
              </a:rPr>
              <a:t>XGBoost</a:t>
            </a:r>
            <a:r>
              <a:rPr lang="hr-HR" dirty="0">
                <a:effectLst/>
                <a:ea typeface="SimSun" panose="02010600030101010101" pitchFamily="2" charset="-122"/>
              </a:rPr>
              <a:t> implementacija ručno podešena za navedene značajke vijesti.</a:t>
            </a:r>
          </a:p>
          <a:p>
            <a:pPr lvl="1"/>
            <a:endParaRPr lang="hr-HR" sz="2000" dirty="0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DE23C0D-DB9F-8B33-7B2F-1124B3ED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47" y="1507808"/>
            <a:ext cx="5317105" cy="45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Talos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8398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Model s dubokim </a:t>
            </a:r>
            <a:r>
              <a:rPr lang="hr-HR" sz="2400" dirty="0" err="1"/>
              <a:t>konvolucijskim</a:t>
            </a:r>
            <a:r>
              <a:rPr lang="hr-HR" sz="2400" dirty="0"/>
              <a:t> neuronskim mrežama (</a:t>
            </a:r>
            <a:r>
              <a:rPr lang="hr-HR" sz="2400" dirty="0" err="1"/>
              <a:t>deep</a:t>
            </a:r>
            <a:r>
              <a:rPr lang="hr-HR" sz="2400" dirty="0"/>
              <a:t> CNN): </a:t>
            </a:r>
          </a:p>
          <a:p>
            <a:pPr lvl="1"/>
            <a:r>
              <a:rPr lang="hr-HR" dirty="0"/>
              <a:t>Koristi  se jednodimenzionalnu </a:t>
            </a:r>
            <a:r>
              <a:rPr lang="hr-HR" dirty="0" err="1"/>
              <a:t>konvolucijsku</a:t>
            </a:r>
            <a:r>
              <a:rPr lang="hr-HR" dirty="0"/>
              <a:t> mrežu (1D-CNN) na naslovu i sadržaju vijesti.</a:t>
            </a:r>
          </a:p>
          <a:p>
            <a:pPr lvl="1"/>
            <a:r>
              <a:rPr lang="hr-HR" dirty="0"/>
              <a:t>Zatim se na izlazu koji daje 1D-CNN trenira višeslojni </a:t>
            </a:r>
            <a:r>
              <a:rPr lang="hr-HR" dirty="0" err="1"/>
              <a:t>perceptron</a:t>
            </a:r>
            <a:r>
              <a:rPr lang="hr-HR" dirty="0"/>
              <a:t> (MLP)</a:t>
            </a:r>
          </a:p>
          <a:p>
            <a:pPr lvl="1"/>
            <a:r>
              <a:rPr lang="hr-HR" dirty="0"/>
              <a:t>Značajke:</a:t>
            </a:r>
          </a:p>
          <a:p>
            <a:pPr lvl="2"/>
            <a:r>
              <a:rPr lang="hr-HR" dirty="0"/>
              <a:t>Word2Vec </a:t>
            </a:r>
            <a:r>
              <a:rPr lang="hr-HR" i="1" dirty="0" err="1"/>
              <a:t>embeddings</a:t>
            </a:r>
            <a:r>
              <a:rPr lang="hr-HR" dirty="0"/>
              <a:t>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3562739-D67A-A7CC-2E7B-0C26B9681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1413440"/>
            <a:ext cx="4731618" cy="52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4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uspješnost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468402" cy="4498173"/>
          </a:xfrm>
        </p:spPr>
        <p:txBody>
          <a:bodyPr>
            <a:normAutofit/>
          </a:bodyPr>
          <a:lstStyle/>
          <a:p>
            <a:r>
              <a:rPr lang="hr-HR" sz="2400" dirty="0">
                <a:effectLst/>
                <a:ea typeface="SimSun" panose="02010600030101010101" pitchFamily="2" charset="-122"/>
              </a:rPr>
              <a:t>Prvu nagradu od USD 1000 na natjecanju  osvojio je tim SOLAT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in</a:t>
            </a:r>
            <a:r>
              <a:rPr lang="hr-HR" sz="2400" dirty="0">
                <a:effectLst/>
                <a:ea typeface="SimSun" panose="02010600030101010101" pitchFamily="2" charset="-122"/>
              </a:rPr>
              <a:t>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the</a:t>
            </a:r>
            <a:r>
              <a:rPr lang="hr-HR" sz="2400" dirty="0">
                <a:effectLst/>
                <a:ea typeface="SimSun" panose="02010600030101010101" pitchFamily="2" charset="-122"/>
              </a:rPr>
              <a:t> SWEN (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Talos</a:t>
            </a:r>
            <a:r>
              <a:rPr lang="hr-HR" sz="2400" dirty="0">
                <a:effectLst/>
                <a:ea typeface="SimSun" panose="02010600030101010101" pitchFamily="2" charset="-122"/>
              </a:rPr>
              <a:t>) s ukupnih 9556.50 bodova, što je 82.02 % maksimalnog broja bodova.</a:t>
            </a:r>
            <a:endParaRPr lang="hr-HR" sz="36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ADB255B-F80E-7831-A519-F3240BB60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3789671"/>
            <a:ext cx="641122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7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2257</Words>
  <Application>Microsoft Office PowerPoint</Application>
  <PresentationFormat>Widescreen</PresentationFormat>
  <Paragraphs>250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Opis problema</vt:lpstr>
      <vt:lpstr>Opis problema</vt:lpstr>
      <vt:lpstr>Najbolji timovi na natjecanju - UCL</vt:lpstr>
      <vt:lpstr>Najbolji timovi na natjecanju - Athene</vt:lpstr>
      <vt:lpstr>Najbolji timovi na natjecanju - Talos</vt:lpstr>
      <vt:lpstr>Najbolji timovi na natjecanju - Talos</vt:lpstr>
      <vt:lpstr>Najbolji timovi na natjecanju - Talos</vt:lpstr>
      <vt:lpstr>Najbolji timovi na natjecanju - uspješnost</vt:lpstr>
      <vt:lpstr>Najbolji timovi na natjecanju - uspješnost</vt:lpstr>
      <vt:lpstr>Najbolji timovi na natjecanju - greške</vt:lpstr>
      <vt:lpstr>Najbolji timovi na natjecanju - greške</vt:lpstr>
      <vt:lpstr>Najbolji timovi na natjecanju - greške</vt:lpstr>
      <vt:lpstr>Najbolji timovi na natjecanju - greške</vt:lpstr>
      <vt:lpstr>Naši modeli - klasifikacija koristeći stabla odlučivanja</vt:lpstr>
      <vt:lpstr>Naši modeli - klasifikacija koristeći stabla odlučivanja</vt:lpstr>
      <vt:lpstr>Naši modeli - klasifikacija koristeći stabla odlučivanja</vt:lpstr>
      <vt:lpstr>Naši modeli - BERT model</vt:lpstr>
      <vt:lpstr>Naši modeli - BERT model</vt:lpstr>
      <vt:lpstr>Naši modeli - BERT model</vt:lpstr>
      <vt:lpstr>Zaključak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Slapnicar</dc:creator>
  <cp:lastModifiedBy>Andrej Slapnicar</cp:lastModifiedBy>
  <cp:revision>28</cp:revision>
  <dcterms:created xsi:type="dcterms:W3CDTF">2022-07-05T23:09:45Z</dcterms:created>
  <dcterms:modified xsi:type="dcterms:W3CDTF">2022-07-06T06:17:28Z</dcterms:modified>
</cp:coreProperties>
</file>