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</p:sldMasterIdLst>
  <p:sldIdLst>
    <p:sldId id="341" r:id="rId3"/>
    <p:sldId id="283" r:id="rId4"/>
    <p:sldId id="257" r:id="rId5"/>
    <p:sldId id="302" r:id="rId6"/>
    <p:sldId id="273" r:id="rId7"/>
    <p:sldId id="301" r:id="rId8"/>
    <p:sldId id="303" r:id="rId9"/>
    <p:sldId id="304" r:id="rId10"/>
    <p:sldId id="308" r:id="rId11"/>
    <p:sldId id="309" r:id="rId12"/>
    <p:sldId id="310" r:id="rId13"/>
    <p:sldId id="336" r:id="rId14"/>
    <p:sldId id="280" r:id="rId15"/>
    <p:sldId id="314" r:id="rId16"/>
    <p:sldId id="315" r:id="rId17"/>
    <p:sldId id="321" r:id="rId18"/>
    <p:sldId id="337" r:id="rId19"/>
    <p:sldId id="316" r:id="rId20"/>
    <p:sldId id="323" r:id="rId21"/>
    <p:sldId id="324" r:id="rId22"/>
    <p:sldId id="329" r:id="rId23"/>
    <p:sldId id="330" r:id="rId24"/>
    <p:sldId id="331" r:id="rId25"/>
    <p:sldId id="333" r:id="rId26"/>
    <p:sldId id="334" r:id="rId27"/>
    <p:sldId id="335" r:id="rId28"/>
    <p:sldId id="327" r:id="rId29"/>
    <p:sldId id="338" r:id="rId30"/>
    <p:sldId id="339" r:id="rId31"/>
    <p:sldId id="340" r:id="rId32"/>
    <p:sldId id="284" r:id="rId33"/>
  </p:sldIdLst>
  <p:sldSz cx="9144000" cy="6858000" type="screen4x3"/>
  <p:notesSz cx="6858000" cy="9144000"/>
  <p:embeddedFontLst>
    <p:embeddedFont>
      <p:font typeface="方正稚艺简体" panose="02010600030101010101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华文楷体" panose="02010600040101010101" pitchFamily="2" charset="-122"/>
      <p:regular r:id="rId45"/>
    </p:embeddedFont>
    <p:embeddedFont>
      <p:font typeface="微软雅黑" panose="020B0503020204020204" pitchFamily="34" charset="-122"/>
      <p:regular r:id="rId46"/>
      <p:bold r:id="rId4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0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91" autoAdjust="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77"/>
        <p:guide pos="3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D833-386B-4408-918E-AE2D7C7AFAD6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75F93-D5D3-4F97-98E5-117823E95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0520F-27FF-4DE1-96D1-2C7F25A9BEDD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BD30-0732-474B-8379-649CDF7618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99CEF-4CE2-4817-8E04-077D9BF38AC6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46F3-F52F-4F51-8196-530D6BCBF1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3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5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8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2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3979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3979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4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4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73051"/>
            <a:ext cx="511135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710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2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D268B-7FE4-4C0A-9812-A55B79350CD0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2A4E-728C-4B9B-B471-3AB5C6731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48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09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1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0544-95BD-45F2-937D-12B770935BCD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E23F2-D6FB-4870-9964-49465E58C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FDF2-56EB-482E-9952-C2E3E8B35BCA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6306F-237A-4816-828A-BD5DDC97D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3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EEB3-4693-41B2-81AF-22AB20721427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BC6A-8767-46DE-9C2B-F2D43DDFE7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1D1F0-AA77-4555-B310-DA53092994FC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5EBC9-1B0F-43E9-8857-6D58D39112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87D4D-B15D-4BE7-B2BF-1A4F331A2794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E263-7FAF-4BF3-9848-BDC03FA27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46417-DAE1-4256-AB7A-164DDD409C6F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B1DBE-BD61-48D1-8694-E13FE73F7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A79DE-945F-4270-AF2F-971E5C1BC0DC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B97AA-D323-4388-943B-BECBDE1FD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8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A7B294-EC63-4848-B2FD-931CBDF72F4D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5DB69E-7CE7-4A51-8241-CF6528C37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defTabSz="685800">
              <a:defRPr/>
            </a:pPr>
            <a:fld id="{F6087B3E-AB77-0349-B123-F3FD42830D6B}" type="datetimeFigureOut">
              <a:rPr lang="zh-CN" altLang="en-US" smtClean="0">
                <a:latin typeface="Calibri" pitchFamily="34" charset="0"/>
              </a:rPr>
              <a:pPr defTabSz="685800">
                <a:defRPr/>
              </a:pPr>
              <a:t>2022/8/29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 defTabSz="685800"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8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290974" y="1696996"/>
              <a:ext cx="892005" cy="83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诊断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功能 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21481" y="1175060"/>
            <a:ext cx="504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可以根据输入的身高、体重、性别判断出身体状况，如图： 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78603" y="2385646"/>
            <a:ext cx="2539781" cy="363708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878603" y="2385646"/>
            <a:ext cx="2539781" cy="36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8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36681" y="1696996"/>
              <a:ext cx="800590" cy="83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更多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47858" y="1190878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个人信息的设置和系统功能的设置等，如图： 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78603" y="2385646"/>
            <a:ext cx="2539781" cy="363708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878603" y="2385646"/>
            <a:ext cx="2539781" cy="36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9001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54384" y="2921169"/>
            <a:ext cx="851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6000" b="1" dirty="0">
                <a:solidFill>
                  <a:schemeClr val="bg1"/>
                </a:solidFill>
              </a:rPr>
              <a:t>系统设计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949" y="661794"/>
            <a:ext cx="1117600" cy="538609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>
                <a:solidFill>
                  <a:schemeClr val="bg1">
                    <a:lumMod val="8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HK" altLang="en-US" sz="34400" b="1" dirty="0">
              <a:solidFill>
                <a:schemeClr val="bg1">
                  <a:lumMod val="8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11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</a:rPr>
              <a:t>、系统设计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2.1</a:t>
            </a:r>
            <a:r>
              <a:rPr lang="zh-CN" altLang="en-US" sz="2400" b="1" dirty="0">
                <a:solidFill>
                  <a:schemeClr val="bg1"/>
                </a:solidFill>
              </a:rPr>
              <a:t>系统总体结构设计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1" name="图片 10" descr="C:\Users\Administrator\Desktop\体重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99" y="1431579"/>
            <a:ext cx="4890770" cy="443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65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</a:rPr>
              <a:t>、系统设计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342506" y="167299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2.2</a:t>
            </a:r>
            <a:r>
              <a:rPr lang="zh-CN" altLang="en-US" sz="2400" b="1" dirty="0">
                <a:solidFill>
                  <a:schemeClr val="bg1"/>
                </a:solidFill>
              </a:rPr>
              <a:t>子系统接口设计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1" name="图片 10" descr="C:\Users\Administrator\Desktop\体重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99" y="1431579"/>
            <a:ext cx="4890770" cy="443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744399" y="1431578"/>
            <a:ext cx="4890770" cy="44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</a:rPr>
              <a:t>、系统设计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680906" y="1500201"/>
            <a:ext cx="2164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2.3</a:t>
            </a:r>
            <a:r>
              <a:rPr lang="zh-CN" altLang="en-US" sz="2400" b="1" dirty="0">
                <a:solidFill>
                  <a:schemeClr val="bg1"/>
                </a:solidFill>
              </a:rPr>
              <a:t>数据库设计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292" y="1961866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.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.1 数据库 E-R 图设计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371267" y="2423531"/>
            <a:ext cx="6242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数据库的概念设计，即利用数据模型进行概念数据库的模式设计。根据体重档案系统的需求，设计出以下的实体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关系模型（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E-R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）图如图。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23" y="3346860"/>
            <a:ext cx="4511431" cy="25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105841" y="6293438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</a:rPr>
              <a:t>、系统设计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626899" y="1515381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.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.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数据表设计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758462" y="1792255"/>
            <a:ext cx="7156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数据库的逻辑设计，即把概念设计得到的概念数据库模式变为逻辑数据模式，它依赖于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。根据体重档案系统的需求分析及数据库的概念设计，建立数据库了 </a:t>
            </a:r>
            <a:r>
              <a:rPr lang="en-US" altLang="zh-CN" kern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info_db</a:t>
            </a:r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建库语句：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altLang="zh-CN" kern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info_db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6" y="2992584"/>
            <a:ext cx="5296359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3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9001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5169" y="2921169"/>
            <a:ext cx="379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6000" b="1" dirty="0">
                <a:solidFill>
                  <a:schemeClr val="bg1"/>
                </a:solidFill>
              </a:rPr>
              <a:t>系统实施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949" y="661794"/>
            <a:ext cx="1117600" cy="538609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>
                <a:solidFill>
                  <a:schemeClr val="bg1">
                    <a:lumMod val="8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HK" altLang="en-US" sz="34400" b="1" dirty="0">
              <a:solidFill>
                <a:schemeClr val="bg1">
                  <a:lumMod val="8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29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</a:rPr>
              <a:t>、系统实施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185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3.1</a:t>
            </a:r>
            <a:r>
              <a:rPr lang="zh-CN" altLang="en-US" sz="2400" b="1" dirty="0">
                <a:solidFill>
                  <a:schemeClr val="bg1"/>
                </a:solidFill>
              </a:rPr>
              <a:t>函数设计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37" y="1500201"/>
            <a:ext cx="5258256" cy="42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9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105841" y="5713146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37" y="1500201"/>
            <a:ext cx="5258256" cy="3818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17" y="1699374"/>
            <a:ext cx="5265876" cy="18213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537" y="3520712"/>
            <a:ext cx="527349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857250"/>
            <a:ext cx="2667953" cy="3000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defTabSz="6858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350" b="1"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350" b="1"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96A5EAD-4EEF-4F2B-BAE5-6E6F9B6C2A20}"/>
              </a:ext>
            </a:extLst>
          </p:cNvPr>
          <p:cNvSpPr txBox="1"/>
          <p:nvPr/>
        </p:nvSpPr>
        <p:spPr>
          <a:xfrm>
            <a:off x="1712825" y="2138653"/>
            <a:ext cx="6077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体重档案</a:t>
            </a:r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C59B139-A13C-4FA6-97C9-0ED9B7F9FD96}"/>
              </a:ext>
            </a:extLst>
          </p:cNvPr>
          <p:cNvSpPr txBox="1"/>
          <p:nvPr/>
        </p:nvSpPr>
        <p:spPr>
          <a:xfrm>
            <a:off x="103831" y="1150689"/>
            <a:ext cx="5233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移动多媒体软件开发</a:t>
            </a:r>
            <a:r>
              <a:rPr lang="zh-CN" altLang="en-US" sz="6000" b="1" dirty="0">
                <a:latin typeface="微软雅黑" pitchFamily="34" charset="-122"/>
                <a:ea typeface="微软雅黑" pitchFamily="34" charset="-122"/>
              </a:rPr>
              <a:t>之</a:t>
            </a:r>
            <a:endParaRPr lang="zh-CN" altLang="en-US" sz="8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B7743E7-2197-47DF-9A1C-785B757FF908}"/>
              </a:ext>
            </a:extLst>
          </p:cNvPr>
          <p:cNvSpPr txBox="1"/>
          <p:nvPr/>
        </p:nvSpPr>
        <p:spPr>
          <a:xfrm>
            <a:off x="5642988" y="5224299"/>
            <a:ext cx="272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方正稚艺简体" panose="02010600030101010101" charset="-122"/>
                <a:ea typeface="方正稚艺简体" panose="02010600030101010101" charset="-122"/>
              </a:rPr>
              <a:t>开发者：盛飞羽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0EC071E-C2EB-4544-9879-0A5A96FE4246}"/>
              </a:ext>
            </a:extLst>
          </p:cNvPr>
          <p:cNvSpPr txBox="1"/>
          <p:nvPr/>
        </p:nvSpPr>
        <p:spPr>
          <a:xfrm>
            <a:off x="5642988" y="5904238"/>
            <a:ext cx="272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方正稚艺简体" panose="02010600030101010101" charset="-122"/>
                <a:ea typeface="方正稚艺简体" panose="02010600030101010101" charset="-122"/>
              </a:rPr>
              <a:t>时间：</a:t>
            </a:r>
            <a:r>
              <a:rPr lang="en-US" altLang="zh-CN" sz="2800" b="1" dirty="0">
                <a:solidFill>
                  <a:schemeClr val="bg1"/>
                </a:solidFill>
                <a:latin typeface="方正稚艺简体" panose="02010600030101010101" charset="-122"/>
                <a:ea typeface="方正稚艺简体" panose="02010600030101010101" charset="-122"/>
              </a:rPr>
              <a:t>2022-8-29</a:t>
            </a:r>
            <a:endParaRPr lang="zh-CN" altLang="en-US" sz="2800" b="1" dirty="0">
              <a:solidFill>
                <a:schemeClr val="bg1"/>
              </a:solidFill>
              <a:latin typeface="方正稚艺简体" panose="02010600030101010101" charset="-122"/>
              <a:ea typeface="方正稚艺简体" panose="02010600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6548414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</a:rPr>
              <a:t>、系统实施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2164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3.2</a:t>
            </a:r>
            <a:r>
              <a:rPr lang="zh-CN" altLang="en-US" sz="2400" b="1" dirty="0">
                <a:solidFill>
                  <a:schemeClr val="bg1"/>
                </a:solidFill>
              </a:rPr>
              <a:t>函数调用图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13396" y="1325655"/>
            <a:ext cx="6137910" cy="50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2809624" y="2708275"/>
            <a:ext cx="3546993" cy="1727200"/>
            <a:chOff x="5242588" y="2492896"/>
            <a:chExt cx="3549029" cy="1728192"/>
          </a:xfrm>
        </p:grpSpPr>
        <p:sp>
          <p:nvSpPr>
            <p:cNvPr id="2" name="椭圆 1"/>
            <p:cNvSpPr/>
            <p:nvPr/>
          </p:nvSpPr>
          <p:spPr>
            <a:xfrm>
              <a:off x="6156176" y="2492896"/>
              <a:ext cx="1728192" cy="172819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9" name="矩形 3"/>
            <p:cNvSpPr>
              <a:spLocks noChangeArrowheads="1"/>
            </p:cNvSpPr>
            <p:nvPr/>
          </p:nvSpPr>
          <p:spPr bwMode="auto">
            <a:xfrm>
              <a:off x="5242588" y="2724849"/>
              <a:ext cx="3549029" cy="10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3.3</a:t>
              </a:r>
            </a:p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重要代码</a:t>
              </a:r>
            </a:p>
          </p:txBody>
        </p:sp>
      </p:grp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5741983" y="1304925"/>
            <a:ext cx="1209674" cy="1209675"/>
            <a:chOff x="6131859" y="1452283"/>
            <a:chExt cx="1210235" cy="1210235"/>
          </a:xfrm>
        </p:grpSpPr>
        <p:sp>
          <p:nvSpPr>
            <p:cNvPr id="6" name="椭圆 5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7" name="矩形 6"/>
            <p:cNvSpPr>
              <a:spLocks noChangeArrowheads="1"/>
            </p:cNvSpPr>
            <p:nvPr/>
          </p:nvSpPr>
          <p:spPr bwMode="auto">
            <a:xfrm>
              <a:off x="6336681" y="1696996"/>
              <a:ext cx="800590" cy="83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布局</a:t>
              </a:r>
            </a:p>
          </p:txBody>
        </p: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6365870" y="2962275"/>
            <a:ext cx="1209674" cy="1211263"/>
            <a:chOff x="6203577" y="3352801"/>
            <a:chExt cx="1210235" cy="1210235"/>
          </a:xfrm>
        </p:grpSpPr>
        <p:sp>
          <p:nvSpPr>
            <p:cNvPr id="8" name="椭圆 7"/>
            <p:cNvSpPr/>
            <p:nvPr/>
          </p:nvSpPr>
          <p:spPr>
            <a:xfrm>
              <a:off x="6203577" y="3352801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5" name="矩形 8"/>
            <p:cNvSpPr>
              <a:spLocks noChangeArrowheads="1"/>
            </p:cNvSpPr>
            <p:nvPr/>
          </p:nvSpPr>
          <p:spPr bwMode="auto">
            <a:xfrm>
              <a:off x="6443403" y="3536032"/>
              <a:ext cx="800590" cy="83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128832" y="1308100"/>
            <a:ext cx="1211261" cy="1211263"/>
            <a:chOff x="6131859" y="1452283"/>
            <a:chExt cx="1210235" cy="1210235"/>
          </a:xfrm>
        </p:grpSpPr>
        <p:sp>
          <p:nvSpPr>
            <p:cNvPr id="16" name="椭圆 15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1" name="矩形 16"/>
            <p:cNvSpPr>
              <a:spLocks noChangeArrowheads="1"/>
            </p:cNvSpPr>
            <p:nvPr/>
          </p:nvSpPr>
          <p:spPr bwMode="auto">
            <a:xfrm>
              <a:off x="6318976" y="1693502"/>
              <a:ext cx="799541" cy="83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触摸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相应</a:t>
              </a:r>
            </a:p>
          </p:txBody>
        </p:sp>
      </p:grpSp>
      <p:grpSp>
        <p:nvGrpSpPr>
          <p:cNvPr id="10" name="组合 17"/>
          <p:cNvGrpSpPr>
            <a:grpSpLocks/>
          </p:cNvGrpSpPr>
          <p:nvPr/>
        </p:nvGrpSpPr>
        <p:grpSpPr bwMode="auto">
          <a:xfrm>
            <a:off x="1408106" y="2967038"/>
            <a:ext cx="1209674" cy="1211262"/>
            <a:chOff x="6131859" y="1452283"/>
            <a:chExt cx="1210235" cy="1210235"/>
          </a:xfrm>
        </p:grpSpPr>
        <p:sp>
          <p:nvSpPr>
            <p:cNvPr id="19" name="椭圆 18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69" name="矩形 19"/>
            <p:cNvSpPr>
              <a:spLocks noChangeArrowheads="1"/>
            </p:cNvSpPr>
            <p:nvPr/>
          </p:nvSpPr>
          <p:spPr bwMode="auto">
            <a:xfrm>
              <a:off x="6327469" y="1630756"/>
              <a:ext cx="800590" cy="83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开始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</a:p>
          </p:txBody>
        </p:sp>
      </p:grpSp>
      <p:grpSp>
        <p:nvGrpSpPr>
          <p:cNvPr id="11" name="组合 20"/>
          <p:cNvGrpSpPr>
            <a:grpSpLocks/>
          </p:cNvGrpSpPr>
          <p:nvPr/>
        </p:nvGrpSpPr>
        <p:grpSpPr bwMode="auto">
          <a:xfrm>
            <a:off x="2190757" y="4577754"/>
            <a:ext cx="1211261" cy="1209676"/>
            <a:chOff x="6117594" y="1458039"/>
            <a:chExt cx="1210235" cy="1210235"/>
          </a:xfrm>
        </p:grpSpPr>
        <p:sp>
          <p:nvSpPr>
            <p:cNvPr id="22" name="椭圆 21"/>
            <p:cNvSpPr/>
            <p:nvPr/>
          </p:nvSpPr>
          <p:spPr>
            <a:xfrm>
              <a:off x="6117594" y="1458039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67" name="矩形 22"/>
            <p:cNvSpPr>
              <a:spLocks noChangeArrowheads="1"/>
            </p:cNvSpPr>
            <p:nvPr/>
          </p:nvSpPr>
          <p:spPr bwMode="auto">
            <a:xfrm>
              <a:off x="6322940" y="1705237"/>
              <a:ext cx="799541" cy="83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响应</a:t>
              </a:r>
            </a:p>
          </p:txBody>
        </p:sp>
      </p:grpSp>
      <p:cxnSp>
        <p:nvCxnSpPr>
          <p:cNvPr id="24" name="直接连接符 23"/>
          <p:cNvCxnSpPr>
            <a:stCxn id="6" idx="3"/>
            <a:endCxn id="2" idx="7"/>
          </p:cNvCxnSpPr>
          <p:nvPr/>
        </p:nvCxnSpPr>
        <p:spPr>
          <a:xfrm flipH="1">
            <a:off x="5197475" y="2336800"/>
            <a:ext cx="722313" cy="6238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2"/>
            <a:endCxn id="2" idx="6"/>
          </p:cNvCxnSpPr>
          <p:nvPr/>
        </p:nvCxnSpPr>
        <p:spPr>
          <a:xfrm flipH="1">
            <a:off x="5449888" y="3568700"/>
            <a:ext cx="915987" cy="31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1"/>
            <a:endCxn id="2" idx="5"/>
          </p:cNvCxnSpPr>
          <p:nvPr/>
        </p:nvCxnSpPr>
        <p:spPr>
          <a:xfrm flipH="1" flipV="1">
            <a:off x="5197475" y="4183063"/>
            <a:ext cx="825500" cy="6286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" idx="1"/>
            <a:endCxn id="16" idx="5"/>
          </p:cNvCxnSpPr>
          <p:nvPr/>
        </p:nvCxnSpPr>
        <p:spPr>
          <a:xfrm flipH="1" flipV="1">
            <a:off x="3162300" y="2341563"/>
            <a:ext cx="812800" cy="619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" idx="2"/>
            <a:endCxn id="19" idx="6"/>
          </p:cNvCxnSpPr>
          <p:nvPr/>
        </p:nvCxnSpPr>
        <p:spPr>
          <a:xfrm flipH="1">
            <a:off x="2617788" y="3571875"/>
            <a:ext cx="1104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" idx="3"/>
            <a:endCxn id="22" idx="7"/>
          </p:cNvCxnSpPr>
          <p:nvPr/>
        </p:nvCxnSpPr>
        <p:spPr>
          <a:xfrm flipH="1">
            <a:off x="3224633" y="4182532"/>
            <a:ext cx="750996" cy="5723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405804" y="52243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界面布局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5957" y="58559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845175" y="4635500"/>
            <a:ext cx="1209675" cy="1209675"/>
            <a:chOff x="5845175" y="4635500"/>
            <a:chExt cx="1209675" cy="1209675"/>
          </a:xfrm>
        </p:grpSpPr>
        <p:grpSp>
          <p:nvGrpSpPr>
            <p:cNvPr id="7" name="组合 11"/>
            <p:cNvGrpSpPr>
              <a:grpSpLocks/>
            </p:cNvGrpSpPr>
            <p:nvPr/>
          </p:nvGrpSpPr>
          <p:grpSpPr bwMode="auto">
            <a:xfrm>
              <a:off x="5845175" y="4635500"/>
              <a:ext cx="1209675" cy="1209675"/>
              <a:chOff x="6203577" y="3352801"/>
              <a:chExt cx="1210235" cy="121023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03577" y="3352801"/>
                <a:ext cx="1210235" cy="121023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73" name="矩形 13"/>
              <p:cNvSpPr>
                <a:spLocks noChangeArrowheads="1"/>
              </p:cNvSpPr>
              <p:nvPr/>
            </p:nvSpPr>
            <p:spPr bwMode="auto">
              <a:xfrm>
                <a:off x="6715256" y="3685032"/>
                <a:ext cx="184816" cy="52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" name="矩形 8"/>
            <p:cNvSpPr>
              <a:spLocks noChangeArrowheads="1"/>
            </p:cNvSpPr>
            <p:nvPr/>
          </p:nvSpPr>
          <p:spPr bwMode="auto">
            <a:xfrm>
              <a:off x="5869087" y="4872108"/>
              <a:ext cx="11079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子系统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20158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8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36681" y="1696996"/>
              <a:ext cx="800590" cy="83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布局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599387" y="2560932"/>
            <a:ext cx="745296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LinearLayout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endParaRPr lang="en-US" altLang="zh-CN" kern="1050" spc="3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xmlns:android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="http://schemas.android.com/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apk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/res/android"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xmlns:tools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="http://schemas.android.com/tools"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match_parent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android:orientation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="vertical"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tools:context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com.example.administrator.myapplication.MainActivity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266700" algn="just">
              <a:lnSpc>
                <a:spcPct val="90000"/>
              </a:lnSpc>
              <a:spcAft>
                <a:spcPts val="0"/>
              </a:spcAft>
            </a:pPr>
            <a:endParaRPr lang="en-US" altLang="zh-CN" kern="1050" spc="3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2667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match_parent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"&gt;  //</a:t>
            </a:r>
            <a:r>
              <a:rPr lang="zh-CN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设置关联文件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endParaRPr lang="en-US" altLang="zh-CN" kern="1050" spc="3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&lt;/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LinearLayout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&gt;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5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8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36681" y="1696996"/>
              <a:ext cx="800590" cy="83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631235" y="2340099"/>
            <a:ext cx="7452963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TextView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//</a:t>
            </a:r>
            <a:r>
              <a:rPr lang="zh-CN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作为按钮的文本框</a:t>
            </a:r>
            <a:endParaRPr lang="en-US" altLang="zh-CN" kern="1050" spc="3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android:id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="@+id/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tv_newgame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"             //</a:t>
            </a:r>
            <a:r>
              <a:rPr lang="zh-CN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设置控件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ID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android:textSize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="18dp"android:textColor="#000000"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android:paddingTop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="8dp"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android:paddingLeft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="20dp"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android:text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="New Game"                   //</a:t>
            </a:r>
            <a:r>
              <a:rPr lang="zh-CN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设置初始文本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/&gt;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&lt;/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LinearLayout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67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9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36681" y="1696996"/>
              <a:ext cx="800590" cy="83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触摸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相应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55" y="2739526"/>
            <a:ext cx="5601185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8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36683" y="1696996"/>
              <a:ext cx="800590" cy="83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开始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636182" y="1975709"/>
            <a:ext cx="524982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private void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Gameover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(){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OverGame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=true;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for (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y = 0; y &lt; 4; y++) {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for (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x = 0; x &lt; 4; x++) {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if(cards[x][y].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 &lt;= 0 ||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(x&gt;0&amp;&amp;cards[x][y].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 == cards[x-1][y].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())||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(x&lt;3 &amp;&amp; cards[x][y].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 == cards[x+1][y].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()) ||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(y&gt;0 &amp;&amp; cards[x][y].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 == cards[x][y-1].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()) ||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(y&lt;3&amp;&amp; cards[x][y].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 == cards[x][y+1].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getNumber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())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){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kern="1050" spc="3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OverGame</a:t>
            </a: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=false;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}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}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kern="1050" spc="30" dirty="0">
                <a:solidFill>
                  <a:schemeClr val="bg1"/>
                </a:solidFill>
                <a:latin typeface="Times New Roman" panose="02020603050405020304" pitchFamily="18" charset="0"/>
              </a:rPr>
              <a:t>      }</a:t>
            </a:r>
            <a:endParaRPr lang="zh-CN" altLang="zh-CN" kern="5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6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9001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907" y="2921169"/>
            <a:ext cx="37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6000" b="1" dirty="0">
                <a:solidFill>
                  <a:schemeClr val="bg1"/>
                </a:solidFill>
              </a:rPr>
              <a:t>测试说明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949" y="661794"/>
            <a:ext cx="1117600" cy="538609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>
                <a:solidFill>
                  <a:schemeClr val="bg1">
                    <a:lumMod val="8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HK" altLang="en-US" sz="34400" b="1" dirty="0">
              <a:solidFill>
                <a:schemeClr val="bg1">
                  <a:lumMod val="8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42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</a:rPr>
              <a:t>、测试说明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4.1</a:t>
            </a:r>
            <a:r>
              <a:rPr lang="zh-CN" altLang="en-US" sz="2400" b="1" dirty="0">
                <a:solidFill>
                  <a:schemeClr val="bg1"/>
                </a:solidFill>
              </a:rPr>
              <a:t>体重档案软件在电脑模拟环境下测试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5946" y="227201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 软件编写完成，对其进行测试，首先将手机体重档案系统在电脑模拟环境下测试的方案， 以下是对系统进行测试，在 Android 的菜单栏中用鼠标点击运行按钮，在弹出的窗口中选择 "Run As"→"Android Application"安装该应用程序到 Android 模拟器并启动它，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1379" y="3682505"/>
            <a:ext cx="2810044" cy="212471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95" y="3633249"/>
            <a:ext cx="2407920" cy="2230884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87" y="3640569"/>
            <a:ext cx="2098040" cy="2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8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</a:rPr>
              <a:t>、测试说明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4.1</a:t>
            </a:r>
            <a:r>
              <a:rPr lang="zh-CN" altLang="en-US" sz="2400" b="1" dirty="0">
                <a:solidFill>
                  <a:schemeClr val="bg1"/>
                </a:solidFill>
              </a:rPr>
              <a:t>体重档案软件在电脑模拟环境下测试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54397" y="2232999"/>
            <a:ext cx="1899285" cy="243602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685127" y="2223873"/>
            <a:ext cx="1686560" cy="245427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203133" y="2077589"/>
            <a:ext cx="1776730" cy="260968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2853682" y="4810573"/>
            <a:ext cx="3193415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</a:rPr>
              <a:t>、测试说明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4.1</a:t>
            </a:r>
            <a:r>
              <a:rPr lang="zh-CN" altLang="en-US" sz="2400" b="1" dirty="0">
                <a:solidFill>
                  <a:schemeClr val="bg1"/>
                </a:solidFill>
              </a:rPr>
              <a:t>体重档案软件在电脑模拟环境下测试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227455" y="2451571"/>
            <a:ext cx="1951355" cy="334200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670709" y="2451571"/>
            <a:ext cx="2069465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87339" y="2012508"/>
            <a:ext cx="2643186" cy="2714015"/>
            <a:chOff x="3077355" y="2867238"/>
            <a:chExt cx="2644702" cy="1728192"/>
          </a:xfrm>
        </p:grpSpPr>
        <p:sp>
          <p:nvSpPr>
            <p:cNvPr id="15" name="椭圆 14"/>
            <p:cNvSpPr/>
            <p:nvPr/>
          </p:nvSpPr>
          <p:spPr>
            <a:xfrm>
              <a:off x="3077355" y="2867238"/>
              <a:ext cx="2644702" cy="172819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09" name="矩形 16"/>
            <p:cNvSpPr>
              <a:spLocks noChangeArrowheads="1"/>
            </p:cNvSpPr>
            <p:nvPr/>
          </p:nvSpPr>
          <p:spPr bwMode="auto">
            <a:xfrm>
              <a:off x="3297688" y="3187438"/>
              <a:ext cx="2232852" cy="1234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体重档案</a:t>
              </a:r>
              <a:r>
                <a:rPr lang="en-US" altLang="zh-CN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</a:p>
            <a:p>
              <a:pPr algn="ctr"/>
              <a:r>
                <a:rPr lang="zh-CN" altLang="en-US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4" name="组合 345"/>
          <p:cNvGrpSpPr>
            <a:grpSpLocks/>
          </p:cNvGrpSpPr>
          <p:nvPr/>
        </p:nvGrpSpPr>
        <p:grpSpPr bwMode="auto">
          <a:xfrm>
            <a:off x="6482538" y="503292"/>
            <a:ext cx="1369888" cy="1368629"/>
            <a:chOff x="6156176" y="2492896"/>
            <a:chExt cx="1728192" cy="1728192"/>
          </a:xfrm>
        </p:grpSpPr>
        <p:sp>
          <p:nvSpPr>
            <p:cNvPr id="337" name="椭圆 336"/>
            <p:cNvSpPr/>
            <p:nvPr/>
          </p:nvSpPr>
          <p:spPr>
            <a:xfrm>
              <a:off x="6156176" y="2492896"/>
              <a:ext cx="1728192" cy="172819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03" name="TextBox 341"/>
            <p:cNvSpPr txBox="1">
              <a:spLocks noChangeArrowheads="1"/>
            </p:cNvSpPr>
            <p:nvPr/>
          </p:nvSpPr>
          <p:spPr bwMode="auto">
            <a:xfrm>
              <a:off x="6295290" y="2817995"/>
              <a:ext cx="1530376" cy="116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项目概述与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4104" name="矩形 342"/>
            <p:cNvSpPr>
              <a:spLocks noChangeArrowheads="1"/>
            </p:cNvSpPr>
            <p:nvPr/>
          </p:nvSpPr>
          <p:spPr bwMode="auto">
            <a:xfrm>
              <a:off x="6927938" y="2839449"/>
              <a:ext cx="184666" cy="70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345"/>
          <p:cNvGrpSpPr>
            <a:grpSpLocks/>
          </p:cNvGrpSpPr>
          <p:nvPr/>
        </p:nvGrpSpPr>
        <p:grpSpPr bwMode="auto">
          <a:xfrm>
            <a:off x="6491330" y="2045233"/>
            <a:ext cx="1369888" cy="1368629"/>
            <a:chOff x="6156176" y="2492896"/>
            <a:chExt cx="1728192" cy="1728192"/>
          </a:xfrm>
        </p:grpSpPr>
        <p:sp>
          <p:nvSpPr>
            <p:cNvPr id="21" name="椭圆 20"/>
            <p:cNvSpPr/>
            <p:nvPr/>
          </p:nvSpPr>
          <p:spPr>
            <a:xfrm>
              <a:off x="6156176" y="2492896"/>
              <a:ext cx="1728192" cy="172819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341"/>
            <p:cNvSpPr txBox="1">
              <a:spLocks noChangeArrowheads="1"/>
            </p:cNvSpPr>
            <p:nvPr/>
          </p:nvSpPr>
          <p:spPr bwMode="auto">
            <a:xfrm>
              <a:off x="6234457" y="3138149"/>
              <a:ext cx="1549442" cy="46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系统设计</a:t>
              </a:r>
            </a:p>
          </p:txBody>
        </p:sp>
        <p:sp>
          <p:nvSpPr>
            <p:cNvPr id="23" name="矩形 342"/>
            <p:cNvSpPr>
              <a:spLocks noChangeArrowheads="1"/>
            </p:cNvSpPr>
            <p:nvPr/>
          </p:nvSpPr>
          <p:spPr bwMode="auto">
            <a:xfrm>
              <a:off x="6927938" y="2839449"/>
              <a:ext cx="184666" cy="70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345"/>
          <p:cNvGrpSpPr>
            <a:grpSpLocks/>
          </p:cNvGrpSpPr>
          <p:nvPr/>
        </p:nvGrpSpPr>
        <p:grpSpPr bwMode="auto">
          <a:xfrm>
            <a:off x="6514897" y="3538676"/>
            <a:ext cx="1369888" cy="1368629"/>
            <a:chOff x="6156176" y="2492896"/>
            <a:chExt cx="1728192" cy="1728192"/>
          </a:xfrm>
        </p:grpSpPr>
        <p:sp>
          <p:nvSpPr>
            <p:cNvPr id="29" name="椭圆 28"/>
            <p:cNvSpPr/>
            <p:nvPr/>
          </p:nvSpPr>
          <p:spPr>
            <a:xfrm>
              <a:off x="6156176" y="2492896"/>
              <a:ext cx="1728192" cy="172819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341"/>
            <p:cNvSpPr txBox="1">
              <a:spLocks noChangeArrowheads="1"/>
            </p:cNvSpPr>
            <p:nvPr/>
          </p:nvSpPr>
          <p:spPr bwMode="auto">
            <a:xfrm>
              <a:off x="6333508" y="3182777"/>
              <a:ext cx="1476543" cy="46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系统实施</a:t>
              </a:r>
            </a:p>
          </p:txBody>
        </p:sp>
        <p:sp>
          <p:nvSpPr>
            <p:cNvPr id="31" name="矩形 342"/>
            <p:cNvSpPr>
              <a:spLocks noChangeArrowheads="1"/>
            </p:cNvSpPr>
            <p:nvPr/>
          </p:nvSpPr>
          <p:spPr bwMode="auto">
            <a:xfrm>
              <a:off x="6927938" y="2839449"/>
              <a:ext cx="184666" cy="70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45"/>
          <p:cNvGrpSpPr>
            <a:grpSpLocks/>
          </p:cNvGrpSpPr>
          <p:nvPr/>
        </p:nvGrpSpPr>
        <p:grpSpPr bwMode="auto">
          <a:xfrm>
            <a:off x="6561218" y="5071477"/>
            <a:ext cx="1369888" cy="1368629"/>
            <a:chOff x="6156176" y="2492896"/>
            <a:chExt cx="1728192" cy="1728192"/>
          </a:xfrm>
        </p:grpSpPr>
        <p:sp>
          <p:nvSpPr>
            <p:cNvPr id="33" name="椭圆 32"/>
            <p:cNvSpPr/>
            <p:nvPr/>
          </p:nvSpPr>
          <p:spPr>
            <a:xfrm>
              <a:off x="6156176" y="2492896"/>
              <a:ext cx="1728192" cy="172819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41"/>
            <p:cNvSpPr txBox="1">
              <a:spLocks noChangeArrowheads="1"/>
            </p:cNvSpPr>
            <p:nvPr/>
          </p:nvSpPr>
          <p:spPr bwMode="auto">
            <a:xfrm>
              <a:off x="6275073" y="3193594"/>
              <a:ext cx="1487477" cy="46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测试说明</a:t>
              </a:r>
            </a:p>
          </p:txBody>
        </p:sp>
        <p:sp>
          <p:nvSpPr>
            <p:cNvPr id="35" name="矩形 342"/>
            <p:cNvSpPr>
              <a:spLocks noChangeArrowheads="1"/>
            </p:cNvSpPr>
            <p:nvPr/>
          </p:nvSpPr>
          <p:spPr bwMode="auto">
            <a:xfrm>
              <a:off x="6927938" y="2839449"/>
              <a:ext cx="184666" cy="70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337" idx="2"/>
          </p:cNvCxnSpPr>
          <p:nvPr/>
        </p:nvCxnSpPr>
        <p:spPr>
          <a:xfrm flipH="1">
            <a:off x="5407269" y="1187607"/>
            <a:ext cx="1075269" cy="556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89685" y="1193169"/>
            <a:ext cx="17584" cy="4583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3" idx="2"/>
          </p:cNvCxnSpPr>
          <p:nvPr/>
        </p:nvCxnSpPr>
        <p:spPr>
          <a:xfrm flipH="1">
            <a:off x="5407269" y="5755792"/>
            <a:ext cx="1153949" cy="207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2"/>
          </p:cNvCxnSpPr>
          <p:nvPr/>
        </p:nvCxnSpPr>
        <p:spPr>
          <a:xfrm flipH="1" flipV="1">
            <a:off x="5398477" y="4211515"/>
            <a:ext cx="1116420" cy="11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1" idx="2"/>
          </p:cNvCxnSpPr>
          <p:nvPr/>
        </p:nvCxnSpPr>
        <p:spPr>
          <a:xfrm flipH="1" flipV="1">
            <a:off x="5407269" y="2716823"/>
            <a:ext cx="1084061" cy="12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5" idx="6"/>
          </p:cNvCxnSpPr>
          <p:nvPr/>
        </p:nvCxnSpPr>
        <p:spPr>
          <a:xfrm flipV="1">
            <a:off x="3130525" y="3360636"/>
            <a:ext cx="2238102" cy="8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676809" y="2723185"/>
            <a:ext cx="128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325655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79464" y="5968122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271378" y="566335"/>
            <a:ext cx="281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</a:rPr>
              <a:t>、测试说明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549021" y="1699374"/>
            <a:ext cx="5777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</a:rPr>
              <a:t>4.2</a:t>
            </a:r>
            <a:r>
              <a:rPr lang="zh-CN" altLang="en-US" sz="2400" b="1" dirty="0">
                <a:solidFill>
                  <a:schemeClr val="bg1"/>
                </a:solidFill>
              </a:rPr>
              <a:t>体重档案软件在 </a:t>
            </a:r>
            <a:r>
              <a:rPr lang="en-US" altLang="zh-CN" sz="2400" b="1" dirty="0">
                <a:solidFill>
                  <a:schemeClr val="bg1"/>
                </a:solidFill>
              </a:rPr>
              <a:t>Android </a:t>
            </a:r>
            <a:r>
              <a:rPr lang="zh-CN" altLang="en-US" sz="2400" b="1" dirty="0">
                <a:solidFill>
                  <a:schemeClr val="bg1"/>
                </a:solidFill>
              </a:rPr>
              <a:t>手机下测试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1" name="图片 10" descr="C:\Users\Administrator\Documents\Tencent Files\975605592\Image\C2C\E3F374E587ACC0E785C673B525DB9A8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8" y="2222613"/>
            <a:ext cx="1538605" cy="273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Administrator\Documents\Tencent Files\975605592\Image\C2C\F69C6ED400031D22C67C37531265512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88" y="2211818"/>
            <a:ext cx="1551305" cy="275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Administrator\Documents\Tencent Files\975605592\Image\C2C\9B2B36E2F2AF365417A502B27B8C816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98" y="2216962"/>
            <a:ext cx="1417955" cy="275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Administrator\Documents\Tencent Files\975605592\Image\C2C\DF10BECC433D7711940FF6FD53924444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58" y="2211818"/>
            <a:ext cx="1417955" cy="27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6628936" y="2161039"/>
            <a:ext cx="22425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该测试说明开发的体重档案软件可以独立在 </a:t>
            </a:r>
            <a:r>
              <a:rPr lang="en-US" altLang="zh-CN" dirty="0">
                <a:solidFill>
                  <a:schemeClr val="bg1"/>
                </a:solidFill>
              </a:rPr>
              <a:t>Android </a:t>
            </a:r>
            <a:r>
              <a:rPr lang="zh-CN" altLang="en-US" dirty="0">
                <a:solidFill>
                  <a:schemeClr val="bg1"/>
                </a:solidFill>
              </a:rPr>
              <a:t>设备运行，满足设 计要求的独立性，通过观察其所占内存，可以发现，体重档案软件十分 小，获取的数据的准确性很高，实时性；满足设计要求。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400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2"/>
          <p:cNvSpPr txBox="1"/>
          <p:nvPr/>
        </p:nvSpPr>
        <p:spPr>
          <a:xfrm>
            <a:off x="3101579" y="2528887"/>
            <a:ext cx="2939653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defTabSz="6858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857250"/>
            <a:ext cx="2667953" cy="3000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defTabSz="6858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350" b="1"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350" b="1"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9001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33415" y="2991507"/>
            <a:ext cx="851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6000" b="1" dirty="0">
                <a:solidFill>
                  <a:schemeClr val="bg1"/>
                </a:solidFill>
              </a:rPr>
              <a:t>项目概述与需求分析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949" y="661794"/>
            <a:ext cx="1117600" cy="538609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400" b="1" dirty="0">
                <a:solidFill>
                  <a:schemeClr val="bg1">
                    <a:lumMod val="8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HK" altLang="en-US" sz="34400" b="1" dirty="0">
              <a:solidFill>
                <a:schemeClr val="bg1">
                  <a:lumMod val="8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31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5245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185" y="886956"/>
            <a:ext cx="85637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     </a:t>
            </a:r>
            <a:r>
              <a:rPr lang="en-US" altLang="zh-CN" sz="2400" b="1" dirty="0"/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</a:rPr>
              <a:t>项目概述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lvl="0"/>
            <a:endParaRPr lang="zh-CN" altLang="zh-CN" sz="1000" b="1" dirty="0"/>
          </a:p>
          <a:p>
            <a:pPr lvl="1"/>
            <a:r>
              <a:rPr lang="en-US" altLang="zh-CN" sz="2000" b="1" dirty="0">
                <a:solidFill>
                  <a:schemeClr val="bg1"/>
                </a:solidFill>
              </a:rPr>
              <a:t>1.1</a:t>
            </a:r>
            <a:r>
              <a:rPr lang="zh-CN" altLang="en-US" sz="2000" b="1" dirty="0">
                <a:solidFill>
                  <a:schemeClr val="bg1"/>
                </a:solidFill>
              </a:rPr>
              <a:t>项目背景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lvl="1"/>
            <a:endParaRPr lang="en-US" altLang="zh-CN" sz="2000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       胖是历来已久的一种多因素引起的代谢障碍疾病。早在 </a:t>
            </a:r>
            <a:r>
              <a:rPr lang="en-US" altLang="zh-CN" b="1" dirty="0">
                <a:solidFill>
                  <a:schemeClr val="bg1"/>
                </a:solidFill>
              </a:rPr>
              <a:t>1948 </a:t>
            </a:r>
            <a:r>
              <a:rPr lang="zh-CN" altLang="en-US" b="1" dirty="0">
                <a:solidFill>
                  <a:schemeClr val="bg1"/>
                </a:solidFill>
              </a:rPr>
              <a:t>年，世界卫生组织已将“肥胖”列入疾病名单。随着全球经济的快速发展，移动互联网的兴起、人民生活水平的提高，加上不合理的膳食结构、不良生活方式等出现，肥胖已成为公共卫生焦点问题。随着人们对肥胖危害的认知度提高，减重的治疗方法也在历久弥新，健康生活，控制体重已日益成为人们所重视的问题。与此同时，大众审美观念的趋势也促使了人们对自身体重的高度重视。随着移动互联网和智能手机的发展和不断进步，当今市场上已出现各种五花八门的健康记录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，几乎所有人的智能手机上都会有一款检测身体状况的 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，这些 </a:t>
            </a:r>
            <a:r>
              <a:rPr lang="en-US" altLang="zh-CN" b="1" dirty="0">
                <a:solidFill>
                  <a:schemeClr val="bg1"/>
                </a:solidFill>
              </a:rPr>
              <a:t>APP </a:t>
            </a:r>
            <a:r>
              <a:rPr lang="zh-CN" altLang="en-US" b="1" dirty="0">
                <a:solidFill>
                  <a:schemeClr val="bg1"/>
                </a:solidFill>
              </a:rPr>
              <a:t>可以很好的帮助人们了解自身身体状况，及时做出调整。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6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5245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38" y="742950"/>
            <a:ext cx="216290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     </a:t>
            </a:r>
          </a:p>
          <a:p>
            <a:pPr lvl="1"/>
            <a:r>
              <a:rPr lang="en-US" altLang="zh-CN" sz="2000" b="1" dirty="0">
                <a:solidFill>
                  <a:schemeClr val="bg1"/>
                </a:solidFill>
              </a:rPr>
              <a:t>1.2</a:t>
            </a:r>
            <a:r>
              <a:rPr lang="zh-CN" altLang="en-US" sz="2000" b="1" dirty="0">
                <a:solidFill>
                  <a:schemeClr val="bg1"/>
                </a:solidFill>
              </a:rPr>
              <a:t>系统目标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lvl="1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706" y="1546563"/>
            <a:ext cx="6594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根据用户对该类软件的使用要求，我们组制定了如下系统目标：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 操作简单、易于掌握、界面简洁清爽。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 方便对屏幕进行触摸操作。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 要包含对身体状况的评估，并记录长时间内的数据。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 </a:t>
            </a:r>
            <a:r>
              <a:rPr lang="en-US" altLang="zh-CN" dirty="0">
                <a:solidFill>
                  <a:schemeClr val="bg1"/>
                </a:solidFill>
              </a:rPr>
              <a:t>App </a:t>
            </a:r>
            <a:r>
              <a:rPr lang="zh-CN" altLang="en-US" dirty="0">
                <a:solidFill>
                  <a:schemeClr val="bg1"/>
                </a:solidFill>
              </a:rPr>
              <a:t>占用内存不应过大。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 系统运行稳定，不能和手机固有的软件冲突。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 保密性好，安全可靠。 </a:t>
            </a:r>
          </a:p>
        </p:txBody>
      </p:sp>
    </p:spTree>
    <p:extLst>
      <p:ext uri="{BB962C8B-B14F-4D97-AF65-F5344CB8AC3E}">
        <p14:creationId xmlns:p14="http://schemas.microsoft.com/office/powerpoint/2010/main" val="37981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5245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185" y="886956"/>
            <a:ext cx="85637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     </a:t>
            </a:r>
            <a:r>
              <a:rPr lang="en-US" altLang="zh-CN" sz="2400" b="1" dirty="0"/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</a:rPr>
              <a:t>需求分析</a:t>
            </a:r>
            <a:endParaRPr lang="zh-CN" altLang="zh-CN" sz="1000" b="1" dirty="0"/>
          </a:p>
          <a:p>
            <a:pPr lvl="1"/>
            <a:r>
              <a:rPr lang="en-US" altLang="zh-CN" sz="2000" b="1" dirty="0">
                <a:solidFill>
                  <a:schemeClr val="bg1"/>
                </a:solidFill>
              </a:rPr>
              <a:t>1.1</a:t>
            </a:r>
            <a:r>
              <a:rPr lang="zh-CN" altLang="en-US" sz="2000" b="1" dirty="0">
                <a:solidFill>
                  <a:schemeClr val="bg1"/>
                </a:solidFill>
              </a:rPr>
              <a:t>系统功能分析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lvl="1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3730" y="1714500"/>
            <a:ext cx="5943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该系统具有的功能有：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 可以长时间保存体重状况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 根据数据显示出散点图，直观反映体重变化情况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 可以查找出某一天的数据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 可以根据输入的身高、体重、性别判断出身体状况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 给出合理饮食建议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 介绍一些与身高体重相关的指标 </a:t>
            </a:r>
          </a:p>
        </p:txBody>
      </p:sp>
    </p:spTree>
    <p:extLst>
      <p:ext uri="{BB962C8B-B14F-4D97-AF65-F5344CB8AC3E}">
        <p14:creationId xmlns:p14="http://schemas.microsoft.com/office/powerpoint/2010/main" val="102117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08" y="900112"/>
            <a:ext cx="1209674" cy="1209675"/>
            <a:chOff x="6131859" y="1452283"/>
            <a:chExt cx="1210235" cy="1210235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36681" y="1696996"/>
              <a:ext cx="800590" cy="83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保存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47858" y="1190878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建立了一个数据库用来记录长期的数据。如图： 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78603" y="2385646"/>
            <a:ext cx="2539781" cy="36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6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12427" y="0"/>
            <a:ext cx="0" cy="300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3062" y="0"/>
            <a:ext cx="0" cy="2476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1345" y="0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1426513" y="775379"/>
            <a:ext cx="1209675" cy="1334408"/>
            <a:chOff x="6131859" y="1327492"/>
            <a:chExt cx="1210235" cy="1335026"/>
          </a:xfrm>
        </p:grpSpPr>
        <p:sp>
          <p:nvSpPr>
            <p:cNvPr id="10" name="椭圆 9"/>
            <p:cNvSpPr/>
            <p:nvPr/>
          </p:nvSpPr>
          <p:spPr>
            <a:xfrm>
              <a:off x="6131859" y="1452283"/>
              <a:ext cx="1210235" cy="12102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304828" y="1327492"/>
              <a:ext cx="892004" cy="1200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图表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功能 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47858" y="1190878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通过图表直观的反映出体重变化情况。如图： 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226" y="2165666"/>
            <a:ext cx="2390311" cy="38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2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商业周刊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873"/>
      </a:accent1>
      <a:accent2>
        <a:srgbClr val="F70000"/>
      </a:accent2>
      <a:accent3>
        <a:srgbClr val="CEDBE7"/>
      </a:accent3>
      <a:accent4>
        <a:srgbClr val="E7EFF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entury Gothic"/>
        <a:ea typeface="方正稚艺简体"/>
        <a:cs typeface=""/>
      </a:majorFont>
      <a:minorFont>
        <a:latin typeface="Century Gothic"/>
        <a:ea typeface="方正稚艺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1157</Words>
  <Application>Microsoft Office PowerPoint</Application>
  <PresentationFormat>全屏显示(4:3)</PresentationFormat>
  <Paragraphs>170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Calibri Light</vt:lpstr>
      <vt:lpstr>宋体</vt:lpstr>
      <vt:lpstr>Times New Roman</vt:lpstr>
      <vt:lpstr>微软雅黑</vt:lpstr>
      <vt:lpstr>Calibri</vt:lpstr>
      <vt:lpstr>华文楷体</vt:lpstr>
      <vt:lpstr>Century Gothic</vt:lpstr>
      <vt:lpstr>方正稚艺简体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技术宅没心没肺</dc:creator>
  <cp:lastModifiedBy> </cp:lastModifiedBy>
  <cp:revision>103</cp:revision>
  <dcterms:created xsi:type="dcterms:W3CDTF">2010-12-23T12:45:26Z</dcterms:created>
  <dcterms:modified xsi:type="dcterms:W3CDTF">2022-08-29T03:08:32Z</dcterms:modified>
</cp:coreProperties>
</file>