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83" r:id="rId3"/>
    <p:sldId id="291" r:id="rId4"/>
    <p:sldId id="290" r:id="rId5"/>
    <p:sldId id="285" r:id="rId6"/>
    <p:sldId id="292" r:id="rId7"/>
    <p:sldId id="294" r:id="rId8"/>
    <p:sldId id="286" r:id="rId9"/>
    <p:sldId id="287" r:id="rId10"/>
    <p:sldId id="288" r:id="rId11"/>
    <p:sldId id="284" r:id="rId1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65"/>
  </p:normalViewPr>
  <p:slideViewPr>
    <p:cSldViewPr snapToGrid="0" showGuides="1">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t>2022/8/28</a:t>
            </a:fld>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zh-CN"/>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2022/8/28</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777081" y="989121"/>
            <a:ext cx="10637837" cy="493160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zh-CN" altLang="en-US" sz="2400" b="1" dirty="0">
                <a:solidFill>
                  <a:srgbClr val="00B050"/>
                </a:solidFill>
                <a:latin typeface="微软雅黑" pitchFamily="34" charset="-122"/>
                <a:ea typeface="微软雅黑" pitchFamily="34" charset="-122"/>
              </a:rPr>
              <a:t>作品总结</a:t>
            </a:r>
            <a:endParaRPr lang="en-US" altLang="zh-CN" sz="2400" b="1" dirty="0">
              <a:solidFill>
                <a:srgbClr val="00B050"/>
              </a:solidFill>
              <a:latin typeface="微软雅黑" pitchFamily="34" charset="-122"/>
              <a:ea typeface="微软雅黑" pitchFamily="34" charset="-122"/>
            </a:endParaRPr>
          </a:p>
          <a:p>
            <a:pPr marL="0" lvl="0" indent="0" algn="ctr">
              <a:lnSpc>
                <a:spcPct val="100000"/>
              </a:lnSpc>
              <a:spcBef>
                <a:spcPct val="0"/>
              </a:spcBef>
              <a:buNone/>
            </a:pPr>
            <a:endParaRPr lang="en-US" altLang="zh-CN" sz="2400" b="1" dirty="0">
              <a:solidFill>
                <a:srgbClr val="00B050"/>
              </a:solidFill>
              <a:latin typeface="微软雅黑" pitchFamily="34" charset="-122"/>
              <a:ea typeface="微软雅黑" pitchFamily="34" charset="-122"/>
            </a:endParaRPr>
          </a:p>
          <a:p>
            <a:pPr marL="0" lvl="0" indent="457200">
              <a:lnSpc>
                <a:spcPct val="150000"/>
              </a:lnSpc>
              <a:spcBef>
                <a:spcPct val="0"/>
              </a:spcBef>
              <a:buNone/>
            </a:pPr>
            <a:r>
              <a:rPr lang="zh-CN" altLang="en-US" sz="2000" b="1" dirty="0">
                <a:solidFill>
                  <a:srgbClr val="00B050"/>
                </a:solidFill>
                <a:latin typeface="微软雅黑" pitchFamily="34" charset="-122"/>
                <a:ea typeface="微软雅黑" pitchFamily="34" charset="-122"/>
              </a:rPr>
              <a:t>所用技术：</a:t>
            </a:r>
            <a:endParaRPr lang="en-US" altLang="zh-CN" sz="2000" b="1" dirty="0">
              <a:solidFill>
                <a:srgbClr val="00B050"/>
              </a:solidFill>
              <a:latin typeface="微软雅黑" pitchFamily="34" charset="-122"/>
              <a:ea typeface="微软雅黑" pitchFamily="34" charset="-122"/>
            </a:endParaRPr>
          </a:p>
          <a:p>
            <a:pPr marL="0" lvl="0" indent="457200">
              <a:lnSpc>
                <a:spcPct val="150000"/>
              </a:lnSpc>
              <a:spcBef>
                <a:spcPct val="0"/>
              </a:spcBef>
              <a:buNone/>
            </a:pPr>
            <a:r>
              <a:rPr lang="zh-CN" altLang="en-US" sz="2000" b="1" dirty="0">
                <a:solidFill>
                  <a:schemeClr val="bg1"/>
                </a:solidFill>
                <a:latin typeface="微软雅黑" pitchFamily="34" charset="-122"/>
                <a:ea typeface="微软雅黑" pitchFamily="34" charset="-122"/>
              </a:rPr>
              <a:t>本作品使用</a:t>
            </a:r>
            <a:r>
              <a:rPr lang="en-US" altLang="zh-CN" sz="2000" b="1" dirty="0">
                <a:solidFill>
                  <a:schemeClr val="bg1"/>
                </a:solidFill>
                <a:latin typeface="微软雅黑" pitchFamily="34" charset="-122"/>
                <a:ea typeface="微软雅黑" pitchFamily="34" charset="-122"/>
              </a:rPr>
              <a:t>Google</a:t>
            </a:r>
            <a:r>
              <a:rPr lang="zh-CN" altLang="en-US" sz="2000" b="1" dirty="0">
                <a:solidFill>
                  <a:schemeClr val="bg1"/>
                </a:solidFill>
                <a:latin typeface="微软雅黑" pitchFamily="34" charset="-122"/>
                <a:ea typeface="微软雅黑" pitchFamily="34" charset="-122"/>
              </a:rPr>
              <a:t>公司开源的</a:t>
            </a:r>
            <a:r>
              <a:rPr lang="en-US" altLang="zh-CN" sz="2000" b="1" dirty="0">
                <a:solidFill>
                  <a:schemeClr val="bg1"/>
                </a:solidFill>
                <a:latin typeface="微软雅黑" pitchFamily="34" charset="-122"/>
                <a:ea typeface="微软雅黑" pitchFamily="34" charset="-122"/>
              </a:rPr>
              <a:t>TensorFlow</a:t>
            </a:r>
            <a:r>
              <a:rPr lang="zh-CN" altLang="en-US" sz="2000" b="1" dirty="0">
                <a:solidFill>
                  <a:schemeClr val="bg1"/>
                </a:solidFill>
                <a:latin typeface="微软雅黑" pitchFamily="34" charset="-122"/>
                <a:ea typeface="微软雅黑" pitchFamily="34" charset="-122"/>
              </a:rPr>
              <a:t>作为神经网络的模型。</a:t>
            </a:r>
            <a:endParaRPr lang="en-US" altLang="zh-CN" sz="2000" b="1" dirty="0">
              <a:solidFill>
                <a:schemeClr val="bg1"/>
              </a:solidFill>
              <a:latin typeface="微软雅黑" pitchFamily="34" charset="-122"/>
              <a:ea typeface="微软雅黑" pitchFamily="34" charset="-122"/>
            </a:endParaRPr>
          </a:p>
          <a:p>
            <a:pPr marL="0" lvl="0" indent="457200">
              <a:lnSpc>
                <a:spcPct val="150000"/>
              </a:lnSpc>
              <a:spcBef>
                <a:spcPct val="0"/>
              </a:spcBef>
              <a:buNone/>
            </a:pPr>
            <a:endParaRPr lang="en-US" altLang="zh-CN" sz="2000" b="1" dirty="0">
              <a:solidFill>
                <a:schemeClr val="bg1"/>
              </a:solidFill>
              <a:latin typeface="微软雅黑" pitchFamily="34" charset="-122"/>
              <a:ea typeface="微软雅黑" pitchFamily="34" charset="-122"/>
            </a:endParaRPr>
          </a:p>
          <a:p>
            <a:pPr marL="0" lvl="0" indent="457200">
              <a:lnSpc>
                <a:spcPct val="150000"/>
              </a:lnSpc>
              <a:spcBef>
                <a:spcPct val="0"/>
              </a:spcBef>
              <a:buNone/>
            </a:pPr>
            <a:r>
              <a:rPr lang="zh-CN" altLang="en-US" sz="2000" b="1" dirty="0">
                <a:solidFill>
                  <a:srgbClr val="00B050"/>
                </a:solidFill>
                <a:latin typeface="微软雅黑" pitchFamily="34" charset="-122"/>
                <a:ea typeface="微软雅黑" pitchFamily="34" charset="-122"/>
              </a:rPr>
              <a:t>作品价值：</a:t>
            </a:r>
            <a:endParaRPr lang="en-US" altLang="zh-CN" sz="2000" b="1" dirty="0">
              <a:solidFill>
                <a:srgbClr val="00B050"/>
              </a:solidFill>
              <a:latin typeface="微软雅黑" pitchFamily="34" charset="-122"/>
              <a:ea typeface="微软雅黑" pitchFamily="34" charset="-122"/>
            </a:endParaRPr>
          </a:p>
          <a:p>
            <a:pPr marL="0" indent="457200">
              <a:lnSpc>
                <a:spcPct val="150000"/>
              </a:lnSpc>
              <a:spcBef>
                <a:spcPct val="0"/>
              </a:spcBef>
              <a:buNone/>
            </a:pPr>
            <a:r>
              <a:rPr lang="zh-CN" altLang="en-US" sz="2000" b="1" dirty="0">
                <a:solidFill>
                  <a:schemeClr val="bg1"/>
                </a:solidFill>
                <a:latin typeface="微软雅黑" pitchFamily="34" charset="-122"/>
                <a:ea typeface="微软雅黑" pitchFamily="34" charset="-122"/>
              </a:rPr>
              <a:t>本作品设计了基于</a:t>
            </a:r>
            <a:r>
              <a:rPr lang="en-US" altLang="zh-CN" sz="2000" b="1" dirty="0">
                <a:solidFill>
                  <a:schemeClr val="bg1"/>
                </a:solidFill>
                <a:latin typeface="微软雅黑" pitchFamily="34" charset="-122"/>
                <a:ea typeface="微软雅黑" pitchFamily="34" charset="-122"/>
              </a:rPr>
              <a:t>TensorFlow</a:t>
            </a:r>
            <a:r>
              <a:rPr lang="zh-CN" altLang="en-US" sz="2000" b="1" dirty="0">
                <a:solidFill>
                  <a:schemeClr val="bg1"/>
                </a:solidFill>
                <a:latin typeface="微软雅黑" pitchFamily="34" charset="-122"/>
                <a:ea typeface="微软雅黑" pitchFamily="34" charset="-122"/>
              </a:rPr>
              <a:t>的图像分类模型，实现对</a:t>
            </a:r>
            <a:r>
              <a:rPr lang="en-US" altLang="zh-CN" sz="2000" b="1" dirty="0">
                <a:solidFill>
                  <a:schemeClr val="bg1"/>
                </a:solidFill>
                <a:latin typeface="微软雅黑" pitchFamily="34" charset="-122"/>
                <a:ea typeface="微软雅黑" pitchFamily="34" charset="-122"/>
              </a:rPr>
              <a:t>CIFAR-10</a:t>
            </a:r>
            <a:r>
              <a:rPr lang="zh-CN" altLang="en-US" sz="2000" b="1" dirty="0">
                <a:solidFill>
                  <a:schemeClr val="bg1"/>
                </a:solidFill>
                <a:latin typeface="微软雅黑" pitchFamily="34" charset="-122"/>
                <a:ea typeface="微软雅黑" pitchFamily="34" charset="-122"/>
              </a:rPr>
              <a:t>数据集中的图像进行物品分类。</a:t>
            </a:r>
            <a:endParaRPr lang="en-US" altLang="zh-CN" sz="2000" b="1" dirty="0">
              <a:solidFill>
                <a:schemeClr val="bg1"/>
              </a:solidFill>
              <a:latin typeface="微软雅黑" pitchFamily="34" charset="-122"/>
              <a:ea typeface="微软雅黑" pitchFamily="34" charset="-122"/>
            </a:endParaRPr>
          </a:p>
          <a:p>
            <a:pPr marL="0" indent="457200">
              <a:lnSpc>
                <a:spcPct val="150000"/>
              </a:lnSpc>
              <a:spcBef>
                <a:spcPct val="0"/>
              </a:spcBef>
              <a:buNone/>
            </a:pPr>
            <a:r>
              <a:rPr lang="zh-CN" altLang="en-US" sz="2000" b="1" dirty="0">
                <a:solidFill>
                  <a:schemeClr val="bg1"/>
                </a:solidFill>
                <a:latin typeface="微软雅黑" pitchFamily="34" charset="-122"/>
                <a:ea typeface="微软雅黑" pitchFamily="34" charset="-122"/>
              </a:rPr>
              <a:t>图像分类是计算机视觉领域的核心问题之一，计算机视觉领域中很多看似不同的问题都可以被归结为图像分类问题。图像分类与检测已经应用于人们日常生活的方方面面，计算机自动分类与检测技术也在一定程度了减轻了人的负担，改变了人类生活方式。</a:t>
            </a:r>
          </a:p>
        </p:txBody>
      </p:sp>
    </p:spTree>
    <p:extLst>
      <p:ext uri="{BB962C8B-B14F-4D97-AF65-F5344CB8AC3E}">
        <p14:creationId xmlns:p14="http://schemas.microsoft.com/office/powerpoint/2010/main" val="3755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2982913" y="3797300"/>
            <a:ext cx="6226175" cy="708025"/>
          </a:xfrm>
          <a:prstGeom prst="rect">
            <a:avLst/>
          </a:prstGeom>
        </p:spPr>
        <p:txBody>
          <a:bodyPr>
            <a:spAutoFit/>
          </a:bodyPr>
          <a:lstStyle/>
          <a:p>
            <a:pPr algn="ctr">
              <a:buNone/>
            </a:pPr>
            <a:r>
              <a:rPr lang="en-US" altLang="zh-CN" sz="4000" dirty="0">
                <a:solidFill>
                  <a:schemeClr val="bg1"/>
                </a:solidFill>
                <a:latin typeface="微软雅黑" pitchFamily="34" charset="-122"/>
                <a:ea typeface="微软雅黑" pitchFamily="34" charset="-122"/>
              </a:rPr>
              <a:t>401lab</a:t>
            </a:r>
            <a:endParaRPr lang="zh-CN" altLang="en-US" sz="4000" dirty="0">
              <a:solidFill>
                <a:schemeClr val="bg1"/>
              </a:solidFill>
              <a:latin typeface="微软雅黑" pitchFamily="34" charset="-122"/>
              <a:ea typeface="微软雅黑" pitchFamily="34" charset="-122"/>
            </a:endParaRP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itchFamily="34" charset="-122"/>
                <a:ea typeface="微软雅黑" pitchFamily="34" charset="-122"/>
              </a:rPr>
              <a:t>谢谢观看</a:t>
            </a: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418715" y="589625"/>
            <a:ext cx="11290931" cy="4839273"/>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zh-CN" altLang="en-US" sz="2400" b="1" dirty="0">
                <a:solidFill>
                  <a:srgbClr val="00B050"/>
                </a:solidFill>
                <a:latin typeface="微软雅黑" pitchFamily="34" charset="-122"/>
                <a:ea typeface="微软雅黑" pitchFamily="34" charset="-122"/>
              </a:rPr>
              <a:t>作品介绍</a:t>
            </a:r>
            <a:endParaRPr lang="en-US" altLang="zh-CN" sz="2400" b="1" dirty="0">
              <a:solidFill>
                <a:srgbClr val="00B050"/>
              </a:solidFill>
              <a:latin typeface="微软雅黑" pitchFamily="34" charset="-122"/>
              <a:ea typeface="微软雅黑" pitchFamily="34" charset="-122"/>
            </a:endParaRPr>
          </a:p>
          <a:p>
            <a:pPr marL="0" lvl="0" indent="0" algn="ctr">
              <a:lnSpc>
                <a:spcPct val="100000"/>
              </a:lnSpc>
              <a:spcBef>
                <a:spcPct val="0"/>
              </a:spcBef>
              <a:buNone/>
            </a:pPr>
            <a:endParaRPr lang="en-US" altLang="zh-CN" sz="2400" b="1" dirty="0">
              <a:solidFill>
                <a:schemeClr val="bg1"/>
              </a:solidFill>
              <a:latin typeface="微软雅黑" pitchFamily="34" charset="-122"/>
              <a:ea typeface="微软雅黑" pitchFamily="34" charset="-122"/>
            </a:endParaRPr>
          </a:p>
          <a:p>
            <a:pPr marL="0" lvl="0" indent="0" algn="ctr">
              <a:lnSpc>
                <a:spcPct val="100000"/>
              </a:lnSpc>
              <a:spcBef>
                <a:spcPct val="0"/>
              </a:spcBef>
              <a:buNone/>
            </a:pPr>
            <a:endParaRPr lang="en-US" altLang="zh-CN" sz="2400" b="1" dirty="0">
              <a:solidFill>
                <a:schemeClr val="bg1"/>
              </a:solidFill>
              <a:latin typeface="微软雅黑" pitchFamily="34" charset="-122"/>
              <a:ea typeface="微软雅黑" pitchFamily="34" charset="-122"/>
            </a:endParaRPr>
          </a:p>
          <a:p>
            <a:pPr marL="0" lvl="0" indent="457200">
              <a:lnSpc>
                <a:spcPct val="150000"/>
              </a:lnSpc>
              <a:spcBef>
                <a:spcPct val="0"/>
              </a:spcBef>
              <a:buNone/>
            </a:pPr>
            <a:r>
              <a:rPr lang="zh-CN" altLang="en-US" sz="2000" b="1" dirty="0">
                <a:solidFill>
                  <a:srgbClr val="00B050"/>
                </a:solidFill>
                <a:latin typeface="微软雅黑" pitchFamily="34" charset="-122"/>
                <a:ea typeface="微软雅黑" pitchFamily="34" charset="-122"/>
              </a:rPr>
              <a:t>作品名称：</a:t>
            </a:r>
            <a:r>
              <a:rPr lang="zh-CN" altLang="en-US" sz="2000" b="1" dirty="0">
                <a:solidFill>
                  <a:schemeClr val="bg1"/>
                </a:solidFill>
                <a:latin typeface="微软雅黑" pitchFamily="34" charset="-122"/>
                <a:ea typeface="微软雅黑" pitchFamily="34" charset="-122"/>
              </a:rPr>
              <a:t>基于</a:t>
            </a:r>
            <a:r>
              <a:rPr lang="en-US" altLang="zh-CN" sz="2000" b="1" dirty="0">
                <a:solidFill>
                  <a:schemeClr val="bg1"/>
                </a:solidFill>
                <a:latin typeface="微软雅黑" pitchFamily="34" charset="-122"/>
                <a:ea typeface="微软雅黑" pitchFamily="34" charset="-122"/>
              </a:rPr>
              <a:t>TensorFlow</a:t>
            </a:r>
            <a:r>
              <a:rPr lang="zh-CN" altLang="en-US" sz="2000" b="1" dirty="0">
                <a:solidFill>
                  <a:schemeClr val="bg1"/>
                </a:solidFill>
                <a:latin typeface="微软雅黑" pitchFamily="34" charset="-122"/>
                <a:ea typeface="微软雅黑" pitchFamily="34" charset="-122"/>
              </a:rPr>
              <a:t>的图像分类模型</a:t>
            </a:r>
            <a:endParaRPr lang="en-US" altLang="zh-CN" sz="2000" b="1" dirty="0">
              <a:solidFill>
                <a:schemeClr val="bg1"/>
              </a:solidFill>
              <a:latin typeface="微软雅黑" pitchFamily="34" charset="-122"/>
              <a:ea typeface="微软雅黑" pitchFamily="34" charset="-122"/>
            </a:endParaRPr>
          </a:p>
          <a:p>
            <a:pPr marL="0" lvl="0" indent="457200">
              <a:lnSpc>
                <a:spcPct val="150000"/>
              </a:lnSpc>
              <a:spcBef>
                <a:spcPct val="0"/>
              </a:spcBef>
              <a:buNone/>
            </a:pPr>
            <a:r>
              <a:rPr lang="en-US" altLang="zh-CN" sz="2000" b="1" dirty="0">
                <a:solidFill>
                  <a:schemeClr val="bg1"/>
                </a:solidFill>
                <a:latin typeface="微软雅黑" pitchFamily="34" charset="-122"/>
                <a:ea typeface="微软雅黑" pitchFamily="34" charset="-122"/>
              </a:rPr>
              <a:t>TensorFlow</a:t>
            </a:r>
            <a:r>
              <a:rPr lang="zh-CN" altLang="en-US" sz="2000" b="1" dirty="0">
                <a:solidFill>
                  <a:schemeClr val="bg1"/>
                </a:solidFill>
                <a:latin typeface="微软雅黑" pitchFamily="34" charset="-122"/>
                <a:ea typeface="微软雅黑" pitchFamily="34" charset="-122"/>
              </a:rPr>
              <a:t>是一个面向所有开发人员的开源机器学习框架。 它用于实现机器学习和深度学习应用程序。为了开发和研究有关人工智能，</a:t>
            </a:r>
            <a:r>
              <a:rPr lang="en-US" altLang="zh-CN" sz="2000" b="1" dirty="0">
                <a:solidFill>
                  <a:schemeClr val="bg1"/>
                </a:solidFill>
                <a:latin typeface="微软雅黑" pitchFamily="34" charset="-122"/>
                <a:ea typeface="微软雅黑" pitchFamily="34" charset="-122"/>
              </a:rPr>
              <a:t>Google</a:t>
            </a:r>
            <a:r>
              <a:rPr lang="zh-CN" altLang="en-US" sz="2000" b="1" dirty="0">
                <a:solidFill>
                  <a:schemeClr val="bg1"/>
                </a:solidFill>
                <a:latin typeface="微软雅黑" pitchFamily="34" charset="-122"/>
                <a:ea typeface="微软雅黑" pitchFamily="34" charset="-122"/>
              </a:rPr>
              <a:t>团队创建了</a:t>
            </a:r>
            <a:r>
              <a:rPr lang="en-US" altLang="zh-CN" sz="2000" b="1" dirty="0">
                <a:solidFill>
                  <a:schemeClr val="bg1"/>
                </a:solidFill>
                <a:latin typeface="微软雅黑" pitchFamily="34" charset="-122"/>
                <a:ea typeface="微软雅黑" pitchFamily="34" charset="-122"/>
              </a:rPr>
              <a:t>TensorFlow</a:t>
            </a: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TensorFlow</a:t>
            </a:r>
            <a:r>
              <a:rPr lang="zh-CN" altLang="en-US" sz="2000" b="1" dirty="0">
                <a:solidFill>
                  <a:schemeClr val="bg1"/>
                </a:solidFill>
                <a:latin typeface="微软雅黑" pitchFamily="34" charset="-122"/>
                <a:ea typeface="微软雅黑" pitchFamily="34" charset="-122"/>
              </a:rPr>
              <a:t>是使用</a:t>
            </a:r>
            <a:r>
              <a:rPr lang="en-US" altLang="zh-CN" sz="2000" b="1" dirty="0">
                <a:solidFill>
                  <a:schemeClr val="bg1"/>
                </a:solidFill>
                <a:latin typeface="微软雅黑" pitchFamily="34" charset="-122"/>
                <a:ea typeface="微软雅黑" pitchFamily="34" charset="-122"/>
              </a:rPr>
              <a:t>Python</a:t>
            </a:r>
            <a:r>
              <a:rPr lang="zh-CN" altLang="en-US" sz="2000" b="1" dirty="0">
                <a:solidFill>
                  <a:schemeClr val="bg1"/>
                </a:solidFill>
                <a:latin typeface="微软雅黑" pitchFamily="34" charset="-122"/>
                <a:ea typeface="微软雅黑" pitchFamily="34" charset="-122"/>
              </a:rPr>
              <a:t>编程语言设计的，因此它是一个易于理解的框架。</a:t>
            </a:r>
            <a:endParaRPr lang="en-US" altLang="zh-CN" sz="2000" b="1" dirty="0">
              <a:solidFill>
                <a:schemeClr val="bg1"/>
              </a:solidFill>
              <a:latin typeface="微软雅黑" pitchFamily="34" charset="-122"/>
              <a:ea typeface="微软雅黑" pitchFamily="34" charset="-122"/>
            </a:endParaRPr>
          </a:p>
          <a:p>
            <a:pPr marL="0" lvl="0" indent="457200">
              <a:lnSpc>
                <a:spcPct val="150000"/>
              </a:lnSpc>
              <a:spcBef>
                <a:spcPct val="0"/>
              </a:spcBef>
              <a:buNone/>
            </a:pPr>
            <a:endParaRPr lang="en-US" altLang="zh-CN" sz="2000" b="1" dirty="0">
              <a:solidFill>
                <a:schemeClr val="bg1"/>
              </a:solidFill>
              <a:latin typeface="微软雅黑" pitchFamily="34" charset="-122"/>
              <a:ea typeface="微软雅黑" pitchFamily="34" charset="-122"/>
            </a:endParaRPr>
          </a:p>
          <a:p>
            <a:pPr marL="0" indent="457200">
              <a:lnSpc>
                <a:spcPct val="150000"/>
              </a:lnSpc>
              <a:spcBef>
                <a:spcPct val="0"/>
              </a:spcBef>
              <a:buNone/>
            </a:pPr>
            <a:r>
              <a:rPr lang="zh-CN" altLang="en-US" sz="2000" b="1" dirty="0">
                <a:solidFill>
                  <a:srgbClr val="00B050"/>
                </a:solidFill>
                <a:latin typeface="微软雅黑" pitchFamily="34" charset="-122"/>
                <a:ea typeface="微软雅黑" pitchFamily="34" charset="-122"/>
              </a:rPr>
              <a:t>数据集：</a:t>
            </a:r>
            <a:r>
              <a:rPr lang="en-US" altLang="zh-CN" sz="2000" b="1" dirty="0">
                <a:solidFill>
                  <a:schemeClr val="bg1"/>
                </a:solidFill>
                <a:latin typeface="微软雅黑" pitchFamily="34" charset="-122"/>
                <a:ea typeface="微软雅黑" pitchFamily="34" charset="-122"/>
              </a:rPr>
              <a:t>CIFAR10</a:t>
            </a:r>
          </a:p>
          <a:p>
            <a:pPr marL="0" lvl="0" indent="457200">
              <a:lnSpc>
                <a:spcPct val="150000"/>
              </a:lnSpc>
              <a:spcBef>
                <a:spcPct val="0"/>
              </a:spcBef>
              <a:buNone/>
            </a:pPr>
            <a:r>
              <a:rPr lang="en-US" altLang="zh-CN" sz="2000" b="1" dirty="0">
                <a:solidFill>
                  <a:schemeClr val="bg1"/>
                </a:solidFill>
                <a:latin typeface="微软雅黑" pitchFamily="34" charset="-122"/>
                <a:ea typeface="微软雅黑" pitchFamily="34" charset="-122"/>
              </a:rPr>
              <a:t>CIFAR-10 </a:t>
            </a:r>
            <a:r>
              <a:rPr lang="zh-CN" altLang="en-US" sz="2000" b="1" dirty="0">
                <a:solidFill>
                  <a:schemeClr val="bg1"/>
                </a:solidFill>
                <a:latin typeface="微软雅黑" pitchFamily="34" charset="-122"/>
                <a:ea typeface="微软雅黑" pitchFamily="34" charset="-122"/>
              </a:rPr>
              <a:t>是由</a:t>
            </a:r>
            <a:r>
              <a:rPr lang="en-US" altLang="zh-CN" sz="2000" b="1" dirty="0">
                <a:solidFill>
                  <a:schemeClr val="bg1"/>
                </a:solidFill>
                <a:latin typeface="微软雅黑" pitchFamily="34" charset="-122"/>
                <a:ea typeface="微软雅黑" pitchFamily="34" charset="-122"/>
              </a:rPr>
              <a:t>Hinton </a:t>
            </a:r>
            <a:r>
              <a:rPr lang="zh-CN" altLang="en-US" sz="2000" b="1" dirty="0">
                <a:solidFill>
                  <a:schemeClr val="bg1"/>
                </a:solidFill>
                <a:latin typeface="微软雅黑" pitchFamily="34" charset="-122"/>
                <a:ea typeface="微软雅黑" pitchFamily="34" charset="-122"/>
              </a:rPr>
              <a:t>的学生</a:t>
            </a:r>
            <a:r>
              <a:rPr lang="en-US" altLang="zh-CN" sz="2000" b="1" dirty="0">
                <a:solidFill>
                  <a:schemeClr val="bg1"/>
                </a:solidFill>
                <a:latin typeface="微软雅黑" pitchFamily="34" charset="-122"/>
                <a:ea typeface="微软雅黑" pitchFamily="34" charset="-122"/>
              </a:rPr>
              <a:t>Alex </a:t>
            </a:r>
            <a:r>
              <a:rPr lang="en-US" altLang="zh-CN" sz="2000" b="1" dirty="0" err="1">
                <a:solidFill>
                  <a:schemeClr val="bg1"/>
                </a:solidFill>
                <a:latin typeface="微软雅黑" pitchFamily="34" charset="-122"/>
                <a:ea typeface="微软雅黑" pitchFamily="34" charset="-122"/>
              </a:rPr>
              <a:t>Krizhevsky</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和</a:t>
            </a:r>
            <a:r>
              <a:rPr lang="en-US" altLang="zh-CN" sz="2000" b="1" dirty="0">
                <a:solidFill>
                  <a:schemeClr val="bg1"/>
                </a:solidFill>
                <a:latin typeface="微软雅黑" pitchFamily="34" charset="-122"/>
                <a:ea typeface="微软雅黑" pitchFamily="34" charset="-122"/>
              </a:rPr>
              <a:t>Ilya </a:t>
            </a:r>
            <a:r>
              <a:rPr lang="en-US" altLang="zh-CN" sz="2000" b="1" dirty="0" err="1">
                <a:solidFill>
                  <a:schemeClr val="bg1"/>
                </a:solidFill>
                <a:latin typeface="微软雅黑" pitchFamily="34" charset="-122"/>
                <a:ea typeface="微软雅黑" pitchFamily="34" charset="-122"/>
              </a:rPr>
              <a:t>Sutskever</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整理的一个用于识别普适物体的小型数据集。</a:t>
            </a:r>
            <a:endParaRPr lang="en-US" altLang="zh-CN" sz="2000" b="1" dirty="0">
              <a:solidFill>
                <a:schemeClr val="bg1"/>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383204" y="963197"/>
            <a:ext cx="5467179" cy="4931606"/>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zh-CN" altLang="en-US" sz="2400" b="1" dirty="0">
                <a:solidFill>
                  <a:srgbClr val="00B050"/>
                </a:solidFill>
                <a:latin typeface="微软雅黑" pitchFamily="34" charset="-122"/>
                <a:ea typeface="微软雅黑" pitchFamily="34" charset="-122"/>
              </a:rPr>
              <a:t>作品介绍</a:t>
            </a:r>
            <a:endParaRPr lang="en-US" altLang="zh-CN" sz="2400" b="1" dirty="0">
              <a:solidFill>
                <a:srgbClr val="00B050"/>
              </a:solidFill>
              <a:latin typeface="微软雅黑" pitchFamily="34" charset="-122"/>
              <a:ea typeface="微软雅黑" pitchFamily="34" charset="-122"/>
            </a:endParaRPr>
          </a:p>
          <a:p>
            <a:pPr marL="0" lvl="0" indent="0" algn="ctr">
              <a:lnSpc>
                <a:spcPct val="100000"/>
              </a:lnSpc>
              <a:spcBef>
                <a:spcPct val="0"/>
              </a:spcBef>
              <a:buNone/>
            </a:pPr>
            <a:endParaRPr lang="en-US" altLang="zh-CN" sz="2400" b="1" dirty="0">
              <a:solidFill>
                <a:schemeClr val="bg1"/>
              </a:solidFill>
              <a:latin typeface="微软雅黑" pitchFamily="34" charset="-122"/>
              <a:ea typeface="微软雅黑" pitchFamily="34" charset="-122"/>
            </a:endParaRPr>
          </a:p>
          <a:p>
            <a:pPr marL="0" lvl="0" indent="457200">
              <a:lnSpc>
                <a:spcPct val="150000"/>
              </a:lnSpc>
              <a:spcBef>
                <a:spcPct val="0"/>
              </a:spcBef>
              <a:buNone/>
            </a:pPr>
            <a:r>
              <a:rPr lang="en-US" altLang="zh-CN" sz="2000" b="1" dirty="0">
                <a:solidFill>
                  <a:schemeClr val="bg1"/>
                </a:solidFill>
                <a:latin typeface="微软雅黑" pitchFamily="34" charset="-122"/>
                <a:ea typeface="微软雅黑" pitchFamily="34" charset="-122"/>
              </a:rPr>
              <a:t>CIFAR-10</a:t>
            </a:r>
            <a:r>
              <a:rPr lang="zh-CN" altLang="en-US" sz="2000" b="1" dirty="0">
                <a:solidFill>
                  <a:schemeClr val="bg1"/>
                </a:solidFill>
                <a:latin typeface="微软雅黑" pitchFamily="34" charset="-122"/>
                <a:ea typeface="微软雅黑" pitchFamily="34" charset="-122"/>
              </a:rPr>
              <a:t>是一个更接近普适物体的彩色图像数据集。一共包含</a:t>
            </a:r>
            <a:r>
              <a:rPr lang="en-US" altLang="zh-CN" sz="2000" b="1" dirty="0">
                <a:solidFill>
                  <a:schemeClr val="bg1"/>
                </a:solidFill>
                <a:latin typeface="微软雅黑" pitchFamily="34" charset="-122"/>
                <a:ea typeface="微软雅黑" pitchFamily="34" charset="-122"/>
              </a:rPr>
              <a:t>10 </a:t>
            </a:r>
            <a:r>
              <a:rPr lang="zh-CN" altLang="en-US" sz="2000" b="1" dirty="0">
                <a:solidFill>
                  <a:schemeClr val="bg1"/>
                </a:solidFill>
                <a:latin typeface="微软雅黑" pitchFamily="34" charset="-122"/>
                <a:ea typeface="微软雅黑" pitchFamily="34" charset="-122"/>
              </a:rPr>
              <a:t>个类别的</a:t>
            </a:r>
            <a:r>
              <a:rPr lang="en-US" altLang="zh-CN" sz="2000" b="1" dirty="0">
                <a:solidFill>
                  <a:schemeClr val="bg1"/>
                </a:solidFill>
                <a:latin typeface="微软雅黑" pitchFamily="34" charset="-122"/>
                <a:ea typeface="微软雅黑" pitchFamily="34" charset="-122"/>
              </a:rPr>
              <a:t>RGB </a:t>
            </a:r>
            <a:r>
              <a:rPr lang="zh-CN" altLang="en-US" sz="2000" b="1" dirty="0">
                <a:solidFill>
                  <a:schemeClr val="bg1"/>
                </a:solidFill>
                <a:latin typeface="微软雅黑" pitchFamily="34" charset="-122"/>
                <a:ea typeface="微软雅黑" pitchFamily="34" charset="-122"/>
              </a:rPr>
              <a:t>彩色图片：飞机（ </a:t>
            </a:r>
            <a:r>
              <a:rPr lang="en-US" altLang="zh-CN" sz="2000" b="1" dirty="0">
                <a:solidFill>
                  <a:schemeClr val="bg1"/>
                </a:solidFill>
                <a:latin typeface="微软雅黑" pitchFamily="34" charset="-122"/>
                <a:ea typeface="微软雅黑" pitchFamily="34" charset="-122"/>
              </a:rPr>
              <a:t>airplane </a:t>
            </a:r>
            <a:r>
              <a:rPr lang="zh-CN" altLang="en-US" sz="2000" b="1" dirty="0">
                <a:solidFill>
                  <a:schemeClr val="bg1"/>
                </a:solidFill>
                <a:latin typeface="微软雅黑" pitchFamily="34" charset="-122"/>
                <a:ea typeface="微软雅黑" pitchFamily="34" charset="-122"/>
              </a:rPr>
              <a:t>）、汽车（ </a:t>
            </a:r>
            <a:r>
              <a:rPr lang="en-US" altLang="zh-CN" sz="2000" b="1" dirty="0">
                <a:solidFill>
                  <a:schemeClr val="bg1"/>
                </a:solidFill>
                <a:latin typeface="微软雅黑" pitchFamily="34" charset="-122"/>
                <a:ea typeface="微软雅黑" pitchFamily="34" charset="-122"/>
              </a:rPr>
              <a:t>automobile </a:t>
            </a:r>
            <a:r>
              <a:rPr lang="zh-CN" altLang="en-US" sz="2000" b="1" dirty="0">
                <a:solidFill>
                  <a:schemeClr val="bg1"/>
                </a:solidFill>
                <a:latin typeface="微软雅黑" pitchFamily="34" charset="-122"/>
                <a:ea typeface="微软雅黑" pitchFamily="34" charset="-122"/>
              </a:rPr>
              <a:t>）、鸟类（ </a:t>
            </a:r>
            <a:r>
              <a:rPr lang="en-US" altLang="zh-CN" sz="2000" b="1" dirty="0">
                <a:solidFill>
                  <a:schemeClr val="bg1"/>
                </a:solidFill>
                <a:latin typeface="微软雅黑" pitchFamily="34" charset="-122"/>
                <a:ea typeface="微软雅黑" pitchFamily="34" charset="-122"/>
              </a:rPr>
              <a:t>bird </a:t>
            </a:r>
            <a:r>
              <a:rPr lang="zh-CN" altLang="en-US" sz="2000" b="1" dirty="0">
                <a:solidFill>
                  <a:schemeClr val="bg1"/>
                </a:solidFill>
                <a:latin typeface="微软雅黑" pitchFamily="34" charset="-122"/>
                <a:ea typeface="微软雅黑" pitchFamily="34" charset="-122"/>
              </a:rPr>
              <a:t>）、猫（ </a:t>
            </a:r>
            <a:r>
              <a:rPr lang="en-US" altLang="zh-CN" sz="2000" b="1" dirty="0">
                <a:solidFill>
                  <a:schemeClr val="bg1"/>
                </a:solidFill>
                <a:latin typeface="微软雅黑" pitchFamily="34" charset="-122"/>
                <a:ea typeface="微软雅黑" pitchFamily="34" charset="-122"/>
              </a:rPr>
              <a:t>cat </a:t>
            </a:r>
            <a:r>
              <a:rPr lang="zh-CN" altLang="en-US" sz="2000" b="1" dirty="0">
                <a:solidFill>
                  <a:schemeClr val="bg1"/>
                </a:solidFill>
                <a:latin typeface="微软雅黑" pitchFamily="34" charset="-122"/>
                <a:ea typeface="微软雅黑" pitchFamily="34" charset="-122"/>
              </a:rPr>
              <a:t>）、鹿（ </a:t>
            </a:r>
            <a:r>
              <a:rPr lang="en-US" altLang="zh-CN" sz="2000" b="1" dirty="0">
                <a:solidFill>
                  <a:schemeClr val="bg1"/>
                </a:solidFill>
                <a:latin typeface="微软雅黑" pitchFamily="34" charset="-122"/>
                <a:ea typeface="微软雅黑" pitchFamily="34" charset="-122"/>
              </a:rPr>
              <a:t>deer </a:t>
            </a:r>
            <a:r>
              <a:rPr lang="zh-CN" altLang="en-US" sz="2000" b="1" dirty="0">
                <a:solidFill>
                  <a:schemeClr val="bg1"/>
                </a:solidFill>
                <a:latin typeface="微软雅黑" pitchFamily="34" charset="-122"/>
                <a:ea typeface="微软雅黑" pitchFamily="34" charset="-122"/>
              </a:rPr>
              <a:t>）、狗（ </a:t>
            </a:r>
            <a:r>
              <a:rPr lang="en-US" altLang="zh-CN" sz="2000" b="1" dirty="0">
                <a:solidFill>
                  <a:schemeClr val="bg1"/>
                </a:solidFill>
                <a:latin typeface="微软雅黑" pitchFamily="34" charset="-122"/>
                <a:ea typeface="微软雅黑" pitchFamily="34" charset="-122"/>
              </a:rPr>
              <a:t>dog </a:t>
            </a:r>
            <a:r>
              <a:rPr lang="zh-CN" altLang="en-US" sz="2000" b="1" dirty="0">
                <a:solidFill>
                  <a:schemeClr val="bg1"/>
                </a:solidFill>
                <a:latin typeface="微软雅黑" pitchFamily="34" charset="-122"/>
                <a:ea typeface="微软雅黑" pitchFamily="34" charset="-122"/>
              </a:rPr>
              <a:t>）、蛙类（ </a:t>
            </a:r>
            <a:r>
              <a:rPr lang="en-US" altLang="zh-CN" sz="2000" b="1" dirty="0">
                <a:solidFill>
                  <a:schemeClr val="bg1"/>
                </a:solidFill>
                <a:latin typeface="微软雅黑" pitchFamily="34" charset="-122"/>
                <a:ea typeface="微软雅黑" pitchFamily="34" charset="-122"/>
              </a:rPr>
              <a:t>frog </a:t>
            </a:r>
            <a:r>
              <a:rPr lang="zh-CN" altLang="en-US" sz="2000" b="1" dirty="0">
                <a:solidFill>
                  <a:schemeClr val="bg1"/>
                </a:solidFill>
                <a:latin typeface="微软雅黑" pitchFamily="34" charset="-122"/>
                <a:ea typeface="微软雅黑" pitchFamily="34" charset="-122"/>
              </a:rPr>
              <a:t>）、马（ </a:t>
            </a:r>
            <a:r>
              <a:rPr lang="en-US" altLang="zh-CN" sz="2000" b="1" dirty="0">
                <a:solidFill>
                  <a:schemeClr val="bg1"/>
                </a:solidFill>
                <a:latin typeface="微软雅黑" pitchFamily="34" charset="-122"/>
                <a:ea typeface="微软雅黑" pitchFamily="34" charset="-122"/>
              </a:rPr>
              <a:t>horse </a:t>
            </a:r>
            <a:r>
              <a:rPr lang="zh-CN" altLang="en-US" sz="2000" b="1" dirty="0">
                <a:solidFill>
                  <a:schemeClr val="bg1"/>
                </a:solidFill>
                <a:latin typeface="微软雅黑" pitchFamily="34" charset="-122"/>
                <a:ea typeface="微软雅黑" pitchFamily="34" charset="-122"/>
              </a:rPr>
              <a:t>）、船（ </a:t>
            </a:r>
            <a:r>
              <a:rPr lang="en-US" altLang="zh-CN" sz="2000" b="1" dirty="0">
                <a:solidFill>
                  <a:schemeClr val="bg1"/>
                </a:solidFill>
                <a:latin typeface="微软雅黑" pitchFamily="34" charset="-122"/>
                <a:ea typeface="微软雅黑" pitchFamily="34" charset="-122"/>
              </a:rPr>
              <a:t>ship </a:t>
            </a:r>
            <a:r>
              <a:rPr lang="zh-CN" altLang="en-US" sz="2000" b="1" dirty="0">
                <a:solidFill>
                  <a:schemeClr val="bg1"/>
                </a:solidFill>
                <a:latin typeface="微软雅黑" pitchFamily="34" charset="-122"/>
                <a:ea typeface="微软雅黑" pitchFamily="34" charset="-122"/>
              </a:rPr>
              <a:t>）和卡车（ </a:t>
            </a:r>
            <a:r>
              <a:rPr lang="en-US" altLang="zh-CN" sz="2000" b="1" dirty="0">
                <a:solidFill>
                  <a:schemeClr val="bg1"/>
                </a:solidFill>
                <a:latin typeface="微软雅黑" pitchFamily="34" charset="-122"/>
                <a:ea typeface="微软雅黑" pitchFamily="34" charset="-122"/>
              </a:rPr>
              <a:t>truck </a:t>
            </a:r>
            <a:r>
              <a:rPr lang="zh-CN" altLang="en-US" sz="2000" b="1" dirty="0">
                <a:solidFill>
                  <a:schemeClr val="bg1"/>
                </a:solidFill>
                <a:latin typeface="微软雅黑" pitchFamily="34" charset="-122"/>
                <a:ea typeface="微软雅黑" pitchFamily="34" charset="-122"/>
              </a:rPr>
              <a:t>）。         每个图片的尺寸为</a:t>
            </a:r>
            <a:r>
              <a:rPr lang="en-US" altLang="zh-CN" sz="2000" b="1" dirty="0">
                <a:solidFill>
                  <a:schemeClr val="bg1"/>
                </a:solidFill>
                <a:latin typeface="微软雅黑" pitchFamily="34" charset="-122"/>
                <a:ea typeface="微软雅黑" pitchFamily="34" charset="-122"/>
              </a:rPr>
              <a:t>32 × 32 </a:t>
            </a:r>
            <a:r>
              <a:rPr lang="zh-CN" altLang="en-US" sz="2000" b="1" dirty="0">
                <a:solidFill>
                  <a:schemeClr val="bg1"/>
                </a:solidFill>
                <a:latin typeface="微软雅黑" pitchFamily="34" charset="-122"/>
                <a:ea typeface="微软雅黑" pitchFamily="34" charset="-122"/>
              </a:rPr>
              <a:t>，每个类别有</a:t>
            </a:r>
            <a:r>
              <a:rPr lang="en-US" altLang="zh-CN" sz="2000" b="1" dirty="0">
                <a:solidFill>
                  <a:schemeClr val="bg1"/>
                </a:solidFill>
                <a:latin typeface="微软雅黑" pitchFamily="34" charset="-122"/>
                <a:ea typeface="微软雅黑" pitchFamily="34" charset="-122"/>
              </a:rPr>
              <a:t>6000</a:t>
            </a:r>
            <a:r>
              <a:rPr lang="zh-CN" altLang="en-US" sz="2000" b="1" dirty="0">
                <a:solidFill>
                  <a:schemeClr val="bg1"/>
                </a:solidFill>
                <a:latin typeface="微软雅黑" pitchFamily="34" charset="-122"/>
                <a:ea typeface="微软雅黑" pitchFamily="34" charset="-122"/>
              </a:rPr>
              <a:t>个图像，数据集中一共有</a:t>
            </a:r>
            <a:r>
              <a:rPr lang="en-US" altLang="zh-CN" sz="2000" b="1" dirty="0">
                <a:solidFill>
                  <a:schemeClr val="bg1"/>
                </a:solidFill>
                <a:latin typeface="微软雅黑" pitchFamily="34" charset="-122"/>
                <a:ea typeface="微软雅黑" pitchFamily="34" charset="-122"/>
              </a:rPr>
              <a:t>50000 </a:t>
            </a:r>
            <a:r>
              <a:rPr lang="zh-CN" altLang="en-US" sz="2000" b="1" dirty="0">
                <a:solidFill>
                  <a:schemeClr val="bg1"/>
                </a:solidFill>
                <a:latin typeface="微软雅黑" pitchFamily="34" charset="-122"/>
                <a:ea typeface="微软雅黑" pitchFamily="34" charset="-122"/>
              </a:rPr>
              <a:t>张训练图片和</a:t>
            </a:r>
            <a:r>
              <a:rPr lang="en-US" altLang="zh-CN" sz="2000" b="1" dirty="0">
                <a:solidFill>
                  <a:schemeClr val="bg1"/>
                </a:solidFill>
                <a:latin typeface="微软雅黑" pitchFamily="34" charset="-122"/>
                <a:ea typeface="微软雅黑" pitchFamily="34" charset="-122"/>
              </a:rPr>
              <a:t>10000 </a:t>
            </a:r>
            <a:r>
              <a:rPr lang="zh-CN" altLang="en-US" sz="2000" b="1" dirty="0">
                <a:solidFill>
                  <a:schemeClr val="bg1"/>
                </a:solidFill>
                <a:latin typeface="微软雅黑" pitchFamily="34" charset="-122"/>
                <a:ea typeface="微软雅黑" pitchFamily="34" charset="-122"/>
              </a:rPr>
              <a:t>张测试图片。</a:t>
            </a:r>
          </a:p>
        </p:txBody>
      </p:sp>
      <p:pic>
        <p:nvPicPr>
          <p:cNvPr id="2" name="图片 1">
            <a:extLst>
              <a:ext uri="{FF2B5EF4-FFF2-40B4-BE49-F238E27FC236}">
                <a16:creationId xmlns:a16="http://schemas.microsoft.com/office/drawing/2014/main" id="{B314AFE4-90FE-4B5B-8587-6259A3D102E8}"/>
              </a:ext>
            </a:extLst>
          </p:cNvPr>
          <p:cNvPicPr>
            <a:picLocks noChangeAspect="1"/>
          </p:cNvPicPr>
          <p:nvPr/>
        </p:nvPicPr>
        <p:blipFill rotWithShape="1">
          <a:blip r:embed="rId2"/>
          <a:srcRect t="6692" r="32573"/>
          <a:stretch/>
        </p:blipFill>
        <p:spPr>
          <a:xfrm>
            <a:off x="6096000" y="1895452"/>
            <a:ext cx="4864963" cy="3511789"/>
          </a:xfrm>
          <a:prstGeom prst="rect">
            <a:avLst/>
          </a:prstGeom>
        </p:spPr>
      </p:pic>
    </p:spTree>
    <p:extLst>
      <p:ext uri="{BB962C8B-B14F-4D97-AF65-F5344CB8AC3E}">
        <p14:creationId xmlns:p14="http://schemas.microsoft.com/office/powerpoint/2010/main" val="381046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1316107" y="820444"/>
            <a:ext cx="9559786" cy="480080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zh-CN" altLang="en-US" sz="2400" b="1" dirty="0">
                <a:solidFill>
                  <a:srgbClr val="00B050"/>
                </a:solidFill>
                <a:latin typeface="微软雅黑" pitchFamily="34" charset="-122"/>
                <a:ea typeface="微软雅黑" pitchFamily="34" charset="-122"/>
              </a:rPr>
              <a:t>作品介绍</a:t>
            </a:r>
            <a:endParaRPr lang="en-US" altLang="zh-CN" sz="2400" b="1" dirty="0">
              <a:solidFill>
                <a:srgbClr val="00B050"/>
              </a:solidFill>
              <a:latin typeface="微软雅黑" pitchFamily="34" charset="-122"/>
              <a:ea typeface="微软雅黑" pitchFamily="34" charset="-122"/>
            </a:endParaRPr>
          </a:p>
          <a:p>
            <a:pPr marL="0" lvl="0" indent="0" algn="ctr">
              <a:lnSpc>
                <a:spcPct val="100000"/>
              </a:lnSpc>
              <a:spcBef>
                <a:spcPct val="0"/>
              </a:spcBef>
              <a:buNone/>
            </a:pPr>
            <a:endParaRPr lang="en-US" altLang="zh-CN" sz="2400" b="1" dirty="0">
              <a:solidFill>
                <a:schemeClr val="bg1"/>
              </a:solidFill>
              <a:latin typeface="微软雅黑" pitchFamily="34" charset="-122"/>
              <a:ea typeface="微软雅黑" pitchFamily="34" charset="-122"/>
            </a:endParaRPr>
          </a:p>
          <a:p>
            <a:pPr marL="0" lvl="0" indent="0" algn="ctr">
              <a:lnSpc>
                <a:spcPct val="100000"/>
              </a:lnSpc>
              <a:spcBef>
                <a:spcPct val="0"/>
              </a:spcBef>
              <a:buNone/>
            </a:pPr>
            <a:endParaRPr lang="en-US" altLang="zh-CN" sz="2400" b="1" dirty="0">
              <a:solidFill>
                <a:schemeClr val="bg1"/>
              </a:solidFill>
              <a:latin typeface="微软雅黑" pitchFamily="34" charset="-122"/>
              <a:ea typeface="微软雅黑" pitchFamily="34" charset="-122"/>
            </a:endParaRPr>
          </a:p>
          <a:p>
            <a:pPr marL="0" lvl="0" indent="457200">
              <a:lnSpc>
                <a:spcPct val="200000"/>
              </a:lnSpc>
              <a:spcBef>
                <a:spcPct val="0"/>
              </a:spcBef>
              <a:buNone/>
            </a:pPr>
            <a:r>
              <a:rPr lang="zh-CN" altLang="en-US" sz="2000" b="1" dirty="0">
                <a:solidFill>
                  <a:srgbClr val="00B050"/>
                </a:solidFill>
                <a:latin typeface="微软雅黑" pitchFamily="34" charset="-122"/>
                <a:ea typeface="微软雅黑" pitchFamily="34" charset="-122"/>
              </a:rPr>
              <a:t>应用场景：</a:t>
            </a:r>
            <a:endParaRPr lang="en-US" altLang="zh-CN" sz="2000" b="1" dirty="0">
              <a:solidFill>
                <a:srgbClr val="00B050"/>
              </a:solidFill>
              <a:latin typeface="微软雅黑" pitchFamily="34" charset="-122"/>
              <a:ea typeface="微软雅黑" pitchFamily="34" charset="-122"/>
            </a:endParaRPr>
          </a:p>
          <a:p>
            <a:pPr marL="0" lvl="0" indent="457200">
              <a:lnSpc>
                <a:spcPct val="200000"/>
              </a:lnSpc>
              <a:spcBef>
                <a:spcPct val="0"/>
              </a:spcBef>
              <a:buNone/>
            </a:pPr>
            <a:r>
              <a:rPr lang="zh-CN" altLang="en-US" sz="2000" b="1" dirty="0">
                <a:solidFill>
                  <a:schemeClr val="bg1"/>
                </a:solidFill>
                <a:latin typeface="微软雅黑" pitchFamily="34" charset="-122"/>
                <a:ea typeface="微软雅黑" pitchFamily="34" charset="-122"/>
              </a:rPr>
              <a:t>图像分类与检测是计算机视觉、模式识别与机器学习领域非常活跃的研究方向。</a:t>
            </a:r>
            <a:endParaRPr lang="en-US" altLang="zh-CN" sz="2000" b="1" dirty="0">
              <a:solidFill>
                <a:schemeClr val="bg1"/>
              </a:solidFill>
              <a:latin typeface="微软雅黑" pitchFamily="34" charset="-122"/>
              <a:ea typeface="微软雅黑" pitchFamily="34" charset="-122"/>
            </a:endParaRPr>
          </a:p>
          <a:p>
            <a:pPr marL="0" lvl="0" indent="457200">
              <a:lnSpc>
                <a:spcPct val="200000"/>
              </a:lnSpc>
              <a:spcBef>
                <a:spcPct val="0"/>
              </a:spcBef>
              <a:buNone/>
            </a:pPr>
            <a:r>
              <a:rPr lang="zh-CN" altLang="en-US" sz="2000" b="1" dirty="0">
                <a:solidFill>
                  <a:schemeClr val="bg1"/>
                </a:solidFill>
                <a:latin typeface="微软雅黑" pitchFamily="34" charset="-122"/>
                <a:ea typeface="微软雅黑" pitchFamily="34" charset="-122"/>
              </a:rPr>
              <a:t>图像分类与检测在很多领域得到广泛应用：</a:t>
            </a:r>
            <a:endParaRPr lang="en-US" altLang="zh-CN" sz="2000" b="1" dirty="0">
              <a:solidFill>
                <a:schemeClr val="bg1"/>
              </a:solidFill>
              <a:latin typeface="微软雅黑" pitchFamily="34" charset="-122"/>
              <a:ea typeface="微软雅黑" pitchFamily="34" charset="-122"/>
            </a:endParaRPr>
          </a:p>
          <a:p>
            <a:pPr indent="457200">
              <a:lnSpc>
                <a:spcPct val="200000"/>
              </a:lnSpc>
              <a:spcBef>
                <a:spcPct val="0"/>
              </a:spcBef>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安防领域：人脸识别、行人检测、智能视频分析、行人跟踪等</a:t>
            </a:r>
            <a:endParaRPr lang="en-US" altLang="zh-CN" sz="2000" b="1" dirty="0">
              <a:solidFill>
                <a:schemeClr val="bg1"/>
              </a:solidFill>
              <a:latin typeface="微软雅黑" pitchFamily="34" charset="-122"/>
              <a:ea typeface="微软雅黑" pitchFamily="34" charset="-122"/>
            </a:endParaRPr>
          </a:p>
          <a:p>
            <a:pPr indent="457200">
              <a:lnSpc>
                <a:spcPct val="200000"/>
              </a:lnSpc>
              <a:spcBef>
                <a:spcPct val="0"/>
              </a:spcBef>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交通领域：交通场景物体识别、车辆计数、逆行检测、车牌检测与识别等</a:t>
            </a:r>
            <a:endParaRPr lang="en-US" altLang="zh-CN" sz="2000" b="1" dirty="0">
              <a:solidFill>
                <a:schemeClr val="bg1"/>
              </a:solidFill>
              <a:latin typeface="微软雅黑" pitchFamily="34" charset="-122"/>
              <a:ea typeface="微软雅黑" pitchFamily="34" charset="-122"/>
            </a:endParaRPr>
          </a:p>
          <a:p>
            <a:pPr indent="457200">
              <a:lnSpc>
                <a:spcPct val="200000"/>
              </a:lnSpc>
              <a:spcBef>
                <a:spcPct val="0"/>
              </a:spcBef>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互联网领域：基于内容的图像检索、相册自动归类等</a:t>
            </a:r>
            <a:endParaRPr lang="en-US"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8724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489737" y="713913"/>
            <a:ext cx="10637837" cy="107721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sz="2400" b="1" dirty="0" err="1">
                <a:solidFill>
                  <a:srgbClr val="00B050"/>
                </a:solidFill>
                <a:latin typeface="微软雅黑" pitchFamily="34" charset="-122"/>
                <a:ea typeface="微软雅黑" pitchFamily="34" charset="-122"/>
              </a:rPr>
              <a:t>作品截图</a:t>
            </a:r>
            <a:endParaRPr lang="en-US" altLang="zh-CN" sz="2400" b="1" dirty="0">
              <a:solidFill>
                <a:srgbClr val="00B050"/>
              </a:solidFill>
              <a:latin typeface="微软雅黑" pitchFamily="34" charset="-122"/>
              <a:ea typeface="微软雅黑" pitchFamily="34" charset="-122"/>
            </a:endParaRPr>
          </a:p>
          <a:p>
            <a:pPr marL="0" lvl="0" indent="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lvl="0" indent="0" algn="ctr">
              <a:lnSpc>
                <a:spcPct val="100000"/>
              </a:lnSpc>
              <a:spcBef>
                <a:spcPct val="0"/>
              </a:spcBef>
              <a:buNone/>
            </a:pPr>
            <a:r>
              <a:rPr lang="zh-CN" altLang="en-US" sz="2000" b="1" dirty="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1</a:t>
            </a:r>
            <a:r>
              <a:rPr lang="zh-CN" altLang="en-US" sz="2000" b="1" dirty="0">
                <a:solidFill>
                  <a:schemeClr val="bg1"/>
                </a:solidFill>
                <a:latin typeface="微软雅黑" pitchFamily="34" charset="-122"/>
                <a:ea typeface="微软雅黑" pitchFamily="34" charset="-122"/>
              </a:rPr>
              <a:t>）图像分类预测结果</a:t>
            </a:r>
            <a:r>
              <a:rPr lang="zh-CN" altLang="en-US" sz="2000" b="1" dirty="0">
                <a:solidFill>
                  <a:schemeClr val="bg1"/>
                </a:solidFill>
                <a:latin typeface="微软雅黑" pitchFamily="34" charset="-122"/>
                <a:ea typeface="微软雅黑" pitchFamily="34" charset="-122"/>
                <a:sym typeface="Wingdings" panose="05000000000000000000" pitchFamily="2" charset="2"/>
              </a:rPr>
              <a:t>：</a:t>
            </a:r>
            <a:r>
              <a:rPr lang="en-US" altLang="zh-CN" sz="2000" b="1" dirty="0">
                <a:solidFill>
                  <a:schemeClr val="bg1"/>
                </a:solidFill>
                <a:latin typeface="微软雅黑" pitchFamily="34" charset="-122"/>
                <a:ea typeface="微软雅黑" pitchFamily="34" charset="-122"/>
                <a:sym typeface="Wingdings" panose="05000000000000000000" pitchFamily="2" charset="2"/>
              </a:rPr>
              <a:t>(</a:t>
            </a:r>
            <a:r>
              <a:rPr lang="zh-CN" altLang="en-US" sz="2000" b="1" dirty="0">
                <a:solidFill>
                  <a:schemeClr val="bg1"/>
                </a:solidFill>
                <a:latin typeface="微软雅黑" pitchFamily="34" charset="-122"/>
                <a:ea typeface="微软雅黑" pitchFamily="34" charset="-122"/>
                <a:sym typeface="Wingdings" panose="05000000000000000000" pitchFamily="2" charset="2"/>
              </a:rPr>
              <a:t>左边为真实标签，右边为预测标签</a:t>
            </a:r>
            <a:r>
              <a:rPr lang="en-US" altLang="zh-CN" sz="2000" b="1" dirty="0">
                <a:solidFill>
                  <a:schemeClr val="bg1"/>
                </a:solidFill>
                <a:latin typeface="微软雅黑" pitchFamily="34" charset="-122"/>
                <a:ea typeface="微软雅黑" pitchFamily="34" charset="-122"/>
                <a:sym typeface="Wingdings" panose="05000000000000000000" pitchFamily="2" charset="2"/>
              </a:rPr>
              <a:t>)</a:t>
            </a:r>
            <a:endParaRPr lang="en-US" altLang="zh-CN" sz="2000" b="1" dirty="0">
              <a:solidFill>
                <a:schemeClr val="bg1"/>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48D517CF-5316-488A-B8AB-A0BA993DBCDB}"/>
              </a:ext>
            </a:extLst>
          </p:cNvPr>
          <p:cNvPicPr>
            <a:picLocks noChangeAspect="1"/>
          </p:cNvPicPr>
          <p:nvPr/>
        </p:nvPicPr>
        <p:blipFill>
          <a:blip r:embed="rId2"/>
          <a:stretch>
            <a:fillRect/>
          </a:stretch>
        </p:blipFill>
        <p:spPr>
          <a:xfrm>
            <a:off x="1379920" y="1972219"/>
            <a:ext cx="8857470" cy="4171868"/>
          </a:xfrm>
          <a:prstGeom prst="rect">
            <a:avLst/>
          </a:prstGeom>
        </p:spPr>
      </p:pic>
    </p:spTree>
    <p:extLst>
      <p:ext uri="{BB962C8B-B14F-4D97-AF65-F5344CB8AC3E}">
        <p14:creationId xmlns:p14="http://schemas.microsoft.com/office/powerpoint/2010/main" val="52336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489737" y="713913"/>
            <a:ext cx="10637837" cy="107721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sz="2400" b="1" dirty="0" err="1">
                <a:solidFill>
                  <a:srgbClr val="00B050"/>
                </a:solidFill>
                <a:latin typeface="微软雅黑" pitchFamily="34" charset="-122"/>
                <a:ea typeface="微软雅黑" pitchFamily="34" charset="-122"/>
              </a:rPr>
              <a:t>作品截图</a:t>
            </a:r>
            <a:endParaRPr lang="en-US" altLang="zh-CN" sz="2400" b="1" dirty="0">
              <a:solidFill>
                <a:srgbClr val="00B050"/>
              </a:solidFill>
              <a:latin typeface="微软雅黑" pitchFamily="34" charset="-122"/>
              <a:ea typeface="微软雅黑" pitchFamily="34" charset="-122"/>
            </a:endParaRPr>
          </a:p>
          <a:p>
            <a:pPr marL="0" indent="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indent="0" algn="ctr">
              <a:lnSpc>
                <a:spcPct val="100000"/>
              </a:lnSpc>
              <a:spcBef>
                <a:spcPct val="0"/>
              </a:spcBef>
              <a:buNone/>
            </a:pP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）模型训练过程</a:t>
            </a:r>
            <a:r>
              <a:rPr lang="en-US" altLang="zh-CN" sz="2000" b="1" dirty="0">
                <a:solidFill>
                  <a:schemeClr val="bg1"/>
                </a:solidFill>
                <a:latin typeface="微软雅黑" pitchFamily="34" charset="-122"/>
                <a:ea typeface="微软雅黑" pitchFamily="34" charset="-122"/>
              </a:rPr>
              <a:t>loss</a:t>
            </a:r>
            <a:r>
              <a:rPr lang="zh-CN" altLang="en-US" sz="2000" b="1" dirty="0">
                <a:solidFill>
                  <a:schemeClr val="bg1"/>
                </a:solidFill>
                <a:latin typeface="微软雅黑" pitchFamily="34" charset="-122"/>
                <a:ea typeface="微软雅黑" pitchFamily="34" charset="-122"/>
              </a:rPr>
              <a:t>值变化：</a:t>
            </a:r>
            <a:endParaRPr lang="en-US" altLang="zh-CN" sz="2000" b="1" dirty="0">
              <a:solidFill>
                <a:schemeClr val="bg1"/>
              </a:solidFill>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id="{E8CA1A7B-DEF4-4BD2-94EA-CBED47BB5F5A}"/>
              </a:ext>
            </a:extLst>
          </p:cNvPr>
          <p:cNvPicPr>
            <a:picLocks noChangeAspect="1"/>
          </p:cNvPicPr>
          <p:nvPr/>
        </p:nvPicPr>
        <p:blipFill>
          <a:blip r:embed="rId2"/>
          <a:stretch>
            <a:fillRect/>
          </a:stretch>
        </p:blipFill>
        <p:spPr>
          <a:xfrm>
            <a:off x="3620187" y="2001230"/>
            <a:ext cx="4714286" cy="4142857"/>
          </a:xfrm>
          <a:prstGeom prst="rect">
            <a:avLst/>
          </a:prstGeom>
        </p:spPr>
      </p:pic>
    </p:spTree>
    <p:extLst>
      <p:ext uri="{BB962C8B-B14F-4D97-AF65-F5344CB8AC3E}">
        <p14:creationId xmlns:p14="http://schemas.microsoft.com/office/powerpoint/2010/main" val="407497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489737" y="713913"/>
            <a:ext cx="10637837" cy="107721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sz="2400" b="1" dirty="0" err="1">
                <a:solidFill>
                  <a:srgbClr val="00B050"/>
                </a:solidFill>
                <a:latin typeface="微软雅黑" pitchFamily="34" charset="-122"/>
                <a:ea typeface="微软雅黑" pitchFamily="34" charset="-122"/>
              </a:rPr>
              <a:t>作品截图</a:t>
            </a:r>
            <a:endParaRPr lang="en-US" altLang="zh-CN" sz="2400" b="1" dirty="0">
              <a:solidFill>
                <a:srgbClr val="00B050"/>
              </a:solidFill>
              <a:latin typeface="微软雅黑" pitchFamily="34" charset="-122"/>
              <a:ea typeface="微软雅黑" pitchFamily="34" charset="-122"/>
            </a:endParaRPr>
          </a:p>
          <a:p>
            <a:pPr marL="0" indent="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indent="0" algn="ctr">
              <a:lnSpc>
                <a:spcPct val="100000"/>
              </a:lnSpc>
              <a:spcBef>
                <a:spcPct val="0"/>
              </a:spcBef>
              <a:buNone/>
            </a:pP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）模型训练过程</a:t>
            </a:r>
            <a:r>
              <a:rPr lang="en-US" altLang="zh-CN" sz="2000" b="1" dirty="0">
                <a:solidFill>
                  <a:schemeClr val="bg1"/>
                </a:solidFill>
                <a:latin typeface="微软雅黑" pitchFamily="34" charset="-122"/>
                <a:ea typeface="微软雅黑" pitchFamily="34" charset="-122"/>
              </a:rPr>
              <a:t>accuracy</a:t>
            </a:r>
            <a:r>
              <a:rPr lang="zh-CN" altLang="en-US" sz="2000" b="1" dirty="0">
                <a:solidFill>
                  <a:schemeClr val="bg1"/>
                </a:solidFill>
                <a:latin typeface="微软雅黑" pitchFamily="34" charset="-122"/>
                <a:ea typeface="微软雅黑" pitchFamily="34" charset="-122"/>
              </a:rPr>
              <a:t>值变化：</a:t>
            </a:r>
            <a:endParaRPr lang="en-US" altLang="zh-CN" sz="2000" b="1" dirty="0">
              <a:solidFill>
                <a:schemeClr val="bg1"/>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49F8B40C-E754-4C44-A1B6-83374A6D30E1}"/>
              </a:ext>
            </a:extLst>
          </p:cNvPr>
          <p:cNvPicPr>
            <a:picLocks noChangeAspect="1"/>
          </p:cNvPicPr>
          <p:nvPr/>
        </p:nvPicPr>
        <p:blipFill>
          <a:blip r:embed="rId2"/>
          <a:stretch>
            <a:fillRect/>
          </a:stretch>
        </p:blipFill>
        <p:spPr>
          <a:xfrm>
            <a:off x="3557270" y="2071829"/>
            <a:ext cx="4685714" cy="3761905"/>
          </a:xfrm>
          <a:prstGeom prst="rect">
            <a:avLst/>
          </a:prstGeom>
        </p:spPr>
      </p:pic>
    </p:spTree>
    <p:extLst>
      <p:ext uri="{BB962C8B-B14F-4D97-AF65-F5344CB8AC3E}">
        <p14:creationId xmlns:p14="http://schemas.microsoft.com/office/powerpoint/2010/main" val="156726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501873" y="1143843"/>
            <a:ext cx="11172263" cy="458587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sz="2400" b="1" dirty="0" err="1">
                <a:solidFill>
                  <a:srgbClr val="00B050"/>
                </a:solidFill>
                <a:latin typeface="微软雅黑" pitchFamily="34" charset="-122"/>
                <a:ea typeface="微软雅黑" pitchFamily="34" charset="-122"/>
              </a:rPr>
              <a:t>编译指南</a:t>
            </a:r>
            <a:endParaRPr lang="en-US" altLang="zh-CN" sz="2400" b="1" dirty="0">
              <a:solidFill>
                <a:srgbClr val="00B050"/>
              </a:solidFill>
              <a:latin typeface="微软雅黑" pitchFamily="34" charset="-122"/>
              <a:ea typeface="微软雅黑" pitchFamily="34" charset="-122"/>
            </a:endParaRPr>
          </a:p>
          <a:p>
            <a:pPr marL="0" lvl="0" indent="0">
              <a:lnSpc>
                <a:spcPct val="100000"/>
              </a:lnSpc>
              <a:spcBef>
                <a:spcPct val="0"/>
              </a:spcBef>
              <a:buNone/>
            </a:pPr>
            <a:endParaRPr lang="en-US" altLang="zh-CN" sz="2400" b="1" dirty="0">
              <a:solidFill>
                <a:srgbClr val="00B050"/>
              </a:solidFill>
              <a:latin typeface="微软雅黑" pitchFamily="34" charset="-122"/>
              <a:ea typeface="微软雅黑" pitchFamily="34" charset="-122"/>
            </a:endParaRPr>
          </a:p>
          <a:p>
            <a:pPr marL="0" lvl="0" indent="0">
              <a:lnSpc>
                <a:spcPct val="100000"/>
              </a:lnSpc>
              <a:spcBef>
                <a:spcPct val="0"/>
              </a:spcBef>
              <a:buNone/>
            </a:pPr>
            <a:endParaRPr lang="en-US" altLang="zh-CN" sz="2400" b="1" dirty="0">
              <a:solidFill>
                <a:srgbClr val="00B050"/>
              </a:solidFill>
              <a:latin typeface="微软雅黑" pitchFamily="34" charset="-122"/>
              <a:ea typeface="微软雅黑" pitchFamily="34" charset="-122"/>
            </a:endParaRPr>
          </a:p>
          <a:p>
            <a:pPr marL="0" lvl="0" indent="2520000">
              <a:lnSpc>
                <a:spcPct val="100000"/>
              </a:lnSpc>
              <a:spcBef>
                <a:spcPct val="0"/>
              </a:spcBef>
              <a:buNone/>
            </a:pPr>
            <a:r>
              <a:rPr lang="zh-CN" altLang="en-US" sz="2000" b="1" dirty="0">
                <a:solidFill>
                  <a:srgbClr val="00B050"/>
                </a:solidFill>
                <a:latin typeface="微软雅黑" pitchFamily="34" charset="-122"/>
                <a:ea typeface="微软雅黑" pitchFamily="34" charset="-122"/>
              </a:rPr>
              <a:t>项目源码：</a:t>
            </a:r>
            <a:r>
              <a:rPr lang="en-US" altLang="zh-CN" sz="2000" b="1" dirty="0">
                <a:solidFill>
                  <a:schemeClr val="bg1"/>
                </a:solidFill>
                <a:latin typeface="微软雅黑" pitchFamily="34" charset="-122"/>
                <a:ea typeface="微软雅黑" pitchFamily="34" charset="-122"/>
              </a:rPr>
              <a:t>tensorflow-CIFAR10.ipynb</a:t>
            </a:r>
          </a:p>
          <a:p>
            <a:pPr marL="0" lvl="0" indent="2520000">
              <a:lnSpc>
                <a:spcPct val="100000"/>
              </a:lnSpc>
              <a:spcBef>
                <a:spcPct val="0"/>
              </a:spcBef>
              <a:buNone/>
            </a:pPr>
            <a:endParaRPr lang="en-US" altLang="zh-CN" sz="2000" b="1" dirty="0">
              <a:solidFill>
                <a:schemeClr val="bg1"/>
              </a:solidFill>
              <a:latin typeface="微软雅黑" pitchFamily="34" charset="-122"/>
              <a:ea typeface="微软雅黑" pitchFamily="34" charset="-122"/>
            </a:endParaRPr>
          </a:p>
          <a:p>
            <a:pPr marL="0" lvl="0" indent="2520000">
              <a:lnSpc>
                <a:spcPct val="150000"/>
              </a:lnSpc>
              <a:spcBef>
                <a:spcPct val="0"/>
              </a:spcBef>
              <a:buNone/>
            </a:pPr>
            <a:r>
              <a:rPr lang="zh-CN" altLang="en-US" sz="2000" b="1" dirty="0">
                <a:solidFill>
                  <a:srgbClr val="00B050"/>
                </a:solidFill>
                <a:latin typeface="微软雅黑" pitchFamily="34" charset="-122"/>
                <a:ea typeface="微软雅黑" pitchFamily="34" charset="-122"/>
              </a:rPr>
              <a:t>数据集下载路径：</a:t>
            </a:r>
            <a:endParaRPr lang="en-US" altLang="zh-CN" sz="2000" b="1" dirty="0">
              <a:solidFill>
                <a:srgbClr val="00B050"/>
              </a:solidFill>
              <a:latin typeface="微软雅黑" pitchFamily="34" charset="-122"/>
              <a:ea typeface="微软雅黑" pitchFamily="34" charset="-122"/>
            </a:endParaRPr>
          </a:p>
          <a:p>
            <a:pPr marL="0" lvl="0" indent="2520000">
              <a:lnSpc>
                <a:spcPct val="150000"/>
              </a:lnSpc>
              <a:spcBef>
                <a:spcPct val="0"/>
              </a:spcBef>
              <a:buNone/>
            </a:pPr>
            <a:r>
              <a:rPr lang="en-US" altLang="zh-CN" sz="2000" b="1" dirty="0">
                <a:solidFill>
                  <a:schemeClr val="bg1"/>
                </a:solidFill>
                <a:latin typeface="微软雅黑" pitchFamily="34" charset="-122"/>
                <a:ea typeface="微软雅黑" pitchFamily="34" charset="-122"/>
              </a:rPr>
              <a:t>https://www.cs.toronto.edu/~kriz/cifar-10-python.tar.gz</a:t>
            </a:r>
          </a:p>
          <a:p>
            <a:pPr marL="0" lvl="0" indent="252000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lvl="0" indent="2520000">
              <a:lnSpc>
                <a:spcPct val="100000"/>
              </a:lnSpc>
              <a:spcBef>
                <a:spcPct val="0"/>
              </a:spcBef>
              <a:buNone/>
            </a:pPr>
            <a:r>
              <a:rPr lang="zh-CN" altLang="en-US" sz="2000" b="1" dirty="0">
                <a:solidFill>
                  <a:srgbClr val="00B050"/>
                </a:solidFill>
                <a:latin typeface="微软雅黑" pitchFamily="34" charset="-122"/>
                <a:ea typeface="微软雅黑" pitchFamily="34" charset="-122"/>
              </a:rPr>
              <a:t>编译器：</a:t>
            </a:r>
            <a:r>
              <a:rPr lang="en-US" altLang="zh-CN" sz="2000" b="1" dirty="0" err="1">
                <a:solidFill>
                  <a:schemeClr val="bg1"/>
                </a:solidFill>
                <a:latin typeface="微软雅黑" pitchFamily="34" charset="-122"/>
                <a:ea typeface="微软雅黑" pitchFamily="34" charset="-122"/>
              </a:rPr>
              <a:t>Jupyter</a:t>
            </a:r>
            <a:r>
              <a:rPr lang="en-US" altLang="zh-CN" sz="2000" b="1" dirty="0">
                <a:solidFill>
                  <a:schemeClr val="bg1"/>
                </a:solidFill>
                <a:latin typeface="微软雅黑" pitchFamily="34" charset="-122"/>
                <a:ea typeface="微软雅黑" pitchFamily="34" charset="-122"/>
              </a:rPr>
              <a:t> Notebook</a:t>
            </a:r>
          </a:p>
          <a:p>
            <a:pPr marL="0" lvl="0" indent="252000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lvl="0" indent="2520000">
              <a:lnSpc>
                <a:spcPct val="100000"/>
              </a:lnSpc>
              <a:spcBef>
                <a:spcPct val="0"/>
              </a:spcBef>
              <a:buNone/>
            </a:pPr>
            <a:r>
              <a:rPr lang="en-US" sz="2000" b="1" dirty="0">
                <a:solidFill>
                  <a:srgbClr val="00B050"/>
                </a:solidFill>
                <a:latin typeface="微软雅黑" pitchFamily="34" charset="-122"/>
                <a:ea typeface="微软雅黑" pitchFamily="34" charset="-122"/>
              </a:rPr>
              <a:t>T</a:t>
            </a:r>
            <a:r>
              <a:rPr lang="en-US" altLang="zh-CN" sz="2000" b="1" dirty="0">
                <a:solidFill>
                  <a:srgbClr val="00B050"/>
                </a:solidFill>
                <a:latin typeface="微软雅黑" pitchFamily="34" charset="-122"/>
                <a:ea typeface="微软雅黑" pitchFamily="34" charset="-122"/>
              </a:rPr>
              <a:t>ensorFlow</a:t>
            </a:r>
            <a:r>
              <a:rPr lang="zh-CN" altLang="en-US" sz="2000" b="1" dirty="0">
                <a:solidFill>
                  <a:srgbClr val="00B050"/>
                </a:solidFill>
                <a:latin typeface="微软雅黑" pitchFamily="34" charset="-122"/>
                <a:ea typeface="微软雅黑" pitchFamily="34" charset="-122"/>
              </a:rPr>
              <a:t>版本：</a:t>
            </a:r>
            <a:r>
              <a:rPr lang="en-US" altLang="zh-CN" sz="2000" b="1" dirty="0">
                <a:solidFill>
                  <a:schemeClr val="bg1"/>
                </a:solidFill>
                <a:latin typeface="微软雅黑" pitchFamily="34" charset="-122"/>
                <a:ea typeface="微软雅黑" pitchFamily="34" charset="-122"/>
              </a:rPr>
              <a:t>2.0</a:t>
            </a:r>
          </a:p>
          <a:p>
            <a:pPr marL="0" lvl="0" indent="252000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lvl="0" indent="2520000">
              <a:lnSpc>
                <a:spcPct val="100000"/>
              </a:lnSpc>
              <a:spcBef>
                <a:spcPct val="0"/>
              </a:spcBef>
              <a:buNone/>
            </a:pPr>
            <a:r>
              <a:rPr lang="en-US" sz="2000" b="1" dirty="0">
                <a:solidFill>
                  <a:srgbClr val="00B050"/>
                </a:solidFill>
                <a:latin typeface="微软雅黑" pitchFamily="34" charset="-122"/>
                <a:ea typeface="微软雅黑" pitchFamily="34" charset="-122"/>
              </a:rPr>
              <a:t>P</a:t>
            </a:r>
            <a:r>
              <a:rPr lang="en-US" altLang="zh-CN" sz="2000" b="1" dirty="0">
                <a:solidFill>
                  <a:srgbClr val="00B050"/>
                </a:solidFill>
                <a:latin typeface="微软雅黑" pitchFamily="34" charset="-122"/>
                <a:ea typeface="微软雅黑" pitchFamily="34" charset="-122"/>
              </a:rPr>
              <a:t>ython</a:t>
            </a:r>
            <a:r>
              <a:rPr lang="zh-CN" altLang="en-US" sz="2000" b="1" dirty="0">
                <a:solidFill>
                  <a:srgbClr val="00B050"/>
                </a:solidFill>
                <a:latin typeface="微软雅黑" pitchFamily="34" charset="-122"/>
                <a:ea typeface="微软雅黑" pitchFamily="34" charset="-122"/>
              </a:rPr>
              <a:t>版本：</a:t>
            </a:r>
            <a:r>
              <a:rPr lang="en-US" altLang="zh-CN" sz="2000" b="1" dirty="0">
                <a:solidFill>
                  <a:schemeClr val="bg1"/>
                </a:solidFill>
                <a:latin typeface="微软雅黑" pitchFamily="34" charset="-122"/>
                <a:ea typeface="微软雅黑" pitchFamily="34" charset="-122"/>
              </a:rPr>
              <a:t>3.7</a:t>
            </a:r>
            <a:endParaRP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6184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15362" name="文本框 13"/>
          <p:cNvSpPr txBox="1"/>
          <p:nvPr/>
        </p:nvSpPr>
        <p:spPr>
          <a:xfrm>
            <a:off x="1256333" y="802689"/>
            <a:ext cx="9157032" cy="43396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sz="2400" b="1" dirty="0" err="1">
                <a:solidFill>
                  <a:srgbClr val="00B050"/>
                </a:solidFill>
                <a:latin typeface="微软雅黑" pitchFamily="34" charset="-122"/>
                <a:ea typeface="微软雅黑" pitchFamily="34" charset="-122"/>
              </a:rPr>
              <a:t>团队介绍</a:t>
            </a:r>
            <a:endParaRPr lang="en-US" altLang="zh-CN" sz="2400" b="1" dirty="0">
              <a:solidFill>
                <a:srgbClr val="00B050"/>
              </a:solidFill>
              <a:latin typeface="微软雅黑" pitchFamily="34" charset="-122"/>
              <a:ea typeface="微软雅黑" pitchFamily="34" charset="-122"/>
            </a:endParaRPr>
          </a:p>
          <a:p>
            <a:pPr marL="0" lvl="0" indent="0" algn="ctr">
              <a:lnSpc>
                <a:spcPct val="100000"/>
              </a:lnSpc>
              <a:spcBef>
                <a:spcPct val="0"/>
              </a:spcBef>
              <a:buNone/>
            </a:pPr>
            <a:endParaRPr lang="en-US" altLang="zh-CN" sz="2400" b="1" dirty="0">
              <a:solidFill>
                <a:srgbClr val="00B050"/>
              </a:solidFill>
              <a:latin typeface="微软雅黑" pitchFamily="34" charset="-122"/>
              <a:ea typeface="微软雅黑" pitchFamily="34" charset="-122"/>
            </a:endParaRPr>
          </a:p>
          <a:p>
            <a:pPr marL="0" lvl="0" indent="0" algn="ctr">
              <a:lnSpc>
                <a:spcPct val="100000"/>
              </a:lnSpc>
              <a:spcBef>
                <a:spcPct val="0"/>
              </a:spcBef>
              <a:buNone/>
            </a:pPr>
            <a:endParaRPr lang="en-US" altLang="zh-CN" sz="2400" b="1" dirty="0">
              <a:solidFill>
                <a:srgbClr val="00B050"/>
              </a:solidFill>
              <a:latin typeface="微软雅黑" pitchFamily="34" charset="-122"/>
              <a:ea typeface="微软雅黑" pitchFamily="34" charset="-122"/>
            </a:endParaRPr>
          </a:p>
          <a:p>
            <a:pPr marL="0" lvl="0" indent="0" algn="ctr">
              <a:lnSpc>
                <a:spcPct val="100000"/>
              </a:lnSpc>
              <a:spcBef>
                <a:spcPct val="0"/>
              </a:spcBef>
              <a:buNone/>
            </a:pPr>
            <a:endParaRPr lang="en-US" altLang="zh-CN" sz="2400" b="1" dirty="0">
              <a:solidFill>
                <a:srgbClr val="00B050"/>
              </a:solidFill>
              <a:latin typeface="微软雅黑" pitchFamily="34" charset="-122"/>
              <a:ea typeface="微软雅黑" pitchFamily="34" charset="-122"/>
            </a:endParaRPr>
          </a:p>
          <a:p>
            <a:pPr marL="0" lvl="0" indent="3960000">
              <a:lnSpc>
                <a:spcPct val="100000"/>
              </a:lnSpc>
              <a:spcBef>
                <a:spcPct val="0"/>
              </a:spcBef>
              <a:buNone/>
            </a:pPr>
            <a:r>
              <a:rPr lang="zh-CN" altLang="en-US" sz="2000" b="1" dirty="0">
                <a:solidFill>
                  <a:srgbClr val="00B050"/>
                </a:solidFill>
                <a:latin typeface="微软雅黑" pitchFamily="34" charset="-122"/>
                <a:ea typeface="微软雅黑" pitchFamily="34" charset="-122"/>
              </a:rPr>
              <a:t>报名编号：</a:t>
            </a:r>
            <a:r>
              <a:rPr lang="en-US" altLang="zh-CN" sz="2000" b="1" dirty="0">
                <a:solidFill>
                  <a:schemeClr val="bg1"/>
                </a:solidFill>
                <a:latin typeface="微软雅黑" pitchFamily="34" charset="-122"/>
                <a:ea typeface="微软雅黑" pitchFamily="34" charset="-122"/>
              </a:rPr>
              <a:t>Hackathon202200009</a:t>
            </a:r>
          </a:p>
          <a:p>
            <a:pPr marL="0" lvl="0" indent="396000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lvl="0" indent="3960000">
              <a:lnSpc>
                <a:spcPct val="100000"/>
              </a:lnSpc>
              <a:spcBef>
                <a:spcPct val="0"/>
              </a:spcBef>
              <a:buNone/>
            </a:pPr>
            <a:r>
              <a:rPr lang="zh-CN" altLang="en-US" sz="2000" b="1" dirty="0">
                <a:solidFill>
                  <a:srgbClr val="00B050"/>
                </a:solidFill>
                <a:latin typeface="微软雅黑" pitchFamily="34" charset="-122"/>
                <a:ea typeface="微软雅黑" pitchFamily="34" charset="-122"/>
              </a:rPr>
              <a:t>学校名称：</a:t>
            </a:r>
            <a:r>
              <a:rPr lang="zh-CN" altLang="en-US" sz="2000" b="1" dirty="0">
                <a:solidFill>
                  <a:schemeClr val="bg1"/>
                </a:solidFill>
                <a:latin typeface="微软雅黑" pitchFamily="34" charset="-122"/>
                <a:ea typeface="微软雅黑" pitchFamily="34" charset="-122"/>
              </a:rPr>
              <a:t>东南大学</a:t>
            </a:r>
            <a:endParaRPr lang="en-US" altLang="zh-CN" sz="2000" b="1" dirty="0">
              <a:solidFill>
                <a:schemeClr val="bg1"/>
              </a:solidFill>
              <a:latin typeface="微软雅黑" pitchFamily="34" charset="-122"/>
              <a:ea typeface="微软雅黑" pitchFamily="34" charset="-122"/>
            </a:endParaRPr>
          </a:p>
          <a:p>
            <a:pPr marL="0" lvl="0" indent="396000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lvl="0" indent="3960000">
              <a:lnSpc>
                <a:spcPct val="100000"/>
              </a:lnSpc>
              <a:spcBef>
                <a:spcPct val="0"/>
              </a:spcBef>
              <a:buNone/>
            </a:pPr>
            <a:r>
              <a:rPr lang="zh-CN" altLang="en-US" sz="2000" b="1" dirty="0">
                <a:solidFill>
                  <a:srgbClr val="00B050"/>
                </a:solidFill>
                <a:latin typeface="微软雅黑" pitchFamily="34" charset="-122"/>
                <a:ea typeface="微软雅黑" pitchFamily="34" charset="-122"/>
              </a:rPr>
              <a:t>团队名称：</a:t>
            </a:r>
            <a:r>
              <a:rPr lang="en-US" altLang="zh-CN" sz="2000" b="1" dirty="0">
                <a:solidFill>
                  <a:schemeClr val="bg1"/>
                </a:solidFill>
                <a:latin typeface="微软雅黑" pitchFamily="34" charset="-122"/>
                <a:ea typeface="微软雅黑" pitchFamily="34" charset="-122"/>
              </a:rPr>
              <a:t>401lab</a:t>
            </a:r>
          </a:p>
          <a:p>
            <a:pPr marL="0" lvl="0" indent="396000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lvl="0" indent="3960000">
              <a:lnSpc>
                <a:spcPct val="100000"/>
              </a:lnSpc>
              <a:spcBef>
                <a:spcPct val="0"/>
              </a:spcBef>
              <a:buNone/>
            </a:pPr>
            <a:r>
              <a:rPr lang="zh-CN" altLang="en-US" sz="2000" b="1" dirty="0">
                <a:solidFill>
                  <a:srgbClr val="00B050"/>
                </a:solidFill>
                <a:latin typeface="微软雅黑" pitchFamily="34" charset="-122"/>
                <a:ea typeface="微软雅黑" pitchFamily="34" charset="-122"/>
              </a:rPr>
              <a:t>队员姓名：</a:t>
            </a:r>
            <a:r>
              <a:rPr lang="zh-CN" altLang="en-US" sz="2000" b="1" dirty="0">
                <a:solidFill>
                  <a:schemeClr val="bg1"/>
                </a:solidFill>
                <a:latin typeface="微软雅黑" pitchFamily="34" charset="-122"/>
                <a:ea typeface="微软雅黑" pitchFamily="34" charset="-122"/>
              </a:rPr>
              <a:t>安思瑶</a:t>
            </a:r>
            <a:endParaRPr lang="en-US" altLang="zh-CN" sz="2000" b="1" dirty="0">
              <a:solidFill>
                <a:schemeClr val="bg1"/>
              </a:solidFill>
              <a:latin typeface="微软雅黑" pitchFamily="34" charset="-122"/>
              <a:ea typeface="微软雅黑" pitchFamily="34" charset="-122"/>
            </a:endParaRPr>
          </a:p>
          <a:p>
            <a:pPr marL="0" lvl="0" indent="3960000">
              <a:lnSpc>
                <a:spcPct val="100000"/>
              </a:lnSpc>
              <a:spcBef>
                <a:spcPct val="0"/>
              </a:spcBef>
              <a:buNone/>
            </a:pPr>
            <a:endParaRPr lang="en-US" altLang="zh-CN" sz="2000" b="1" dirty="0">
              <a:solidFill>
                <a:srgbClr val="00B050"/>
              </a:solidFill>
              <a:latin typeface="微软雅黑" pitchFamily="34" charset="-122"/>
              <a:ea typeface="微软雅黑" pitchFamily="34" charset="-122"/>
            </a:endParaRPr>
          </a:p>
          <a:p>
            <a:pPr marL="0" lvl="0" indent="3960000">
              <a:lnSpc>
                <a:spcPct val="100000"/>
              </a:lnSpc>
              <a:spcBef>
                <a:spcPct val="0"/>
              </a:spcBef>
              <a:buNone/>
            </a:pPr>
            <a:r>
              <a:rPr lang="zh-CN" altLang="en-US" sz="2000" b="1" dirty="0">
                <a:solidFill>
                  <a:srgbClr val="00B050"/>
                </a:solidFill>
                <a:latin typeface="微软雅黑" pitchFamily="34" charset="-122"/>
                <a:ea typeface="微软雅黑" pitchFamily="34" charset="-122"/>
              </a:rPr>
              <a:t>联系方式：</a:t>
            </a:r>
            <a:r>
              <a:rPr lang="en-US" altLang="zh-CN" sz="2000" b="1" dirty="0">
                <a:solidFill>
                  <a:schemeClr val="bg1"/>
                </a:solidFill>
                <a:latin typeface="微软雅黑" pitchFamily="34" charset="-122"/>
                <a:ea typeface="微软雅黑" pitchFamily="34" charset="-122"/>
              </a:rPr>
              <a:t>18223207373</a:t>
            </a:r>
            <a:endParaRPr sz="2000" b="1" dirty="0">
              <a:solidFill>
                <a:schemeClr val="bg1"/>
              </a:solidFill>
              <a:latin typeface="微软雅黑" pitchFamily="34" charset="-122"/>
              <a:ea typeface="微软雅黑" pitchFamily="34" charset="-122"/>
            </a:endParaRPr>
          </a:p>
        </p:txBody>
      </p:sp>
      <p:pic>
        <p:nvPicPr>
          <p:cNvPr id="1026" name="Picture 2" descr="查看源图像">
            <a:extLst>
              <a:ext uri="{FF2B5EF4-FFF2-40B4-BE49-F238E27FC236}">
                <a16:creationId xmlns:a16="http://schemas.microsoft.com/office/drawing/2014/main" id="{D36D78D8-778E-49B1-BC52-96E06E2A2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553" y="2459901"/>
            <a:ext cx="252412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460698"/>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553</Words>
  <Application>Microsoft Office PowerPoint</Application>
  <PresentationFormat>宽屏</PresentationFormat>
  <Paragraphs>75</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HP</cp:lastModifiedBy>
  <cp:revision>43</cp:revision>
  <dcterms:created xsi:type="dcterms:W3CDTF">2022-08-25T04:07:18Z</dcterms:created>
  <dcterms:modified xsi:type="dcterms:W3CDTF">2022-08-28T10:50:56Z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5DA5C91A79523C926BF40663A9FAFB0C</vt:lpwstr>
  </property>
  <property fmtid="{D5CDD505-2E9C-101B-9397-08002B2CF9AE}" pid="3" name="KSOProductBuildVer">
    <vt:lpwstr>2052-4.3.0.7280</vt:lpwstr>
  </property>
</Properties>
</file>