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83" r:id="rId3"/>
    <p:sldId id="286" r:id="rId4"/>
    <p:sldId id="285"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284" r:id="rId1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65"/>
  </p:normalViewPr>
  <p:slideViewPr>
    <p:cSldViewPr snapToGrid="0" showGuides="1">
      <p:cViewPr varScale="1">
        <p:scale>
          <a:sx n="104" d="100"/>
          <a:sy n="104" d="100"/>
        </p:scale>
        <p:origin x="11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2022/8/27</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2022/8/27</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Users\Admin\AppData\Local\Temp\WeChat Files\73ab86ce34a2f3b6eb32b4b3ff76d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47972" cy="66398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Admin\AppData\Local\Temp\WeChat Files\515aef6ba65224148c10c94272c55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330" y="0"/>
            <a:ext cx="5748522" cy="664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4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1" y="0"/>
            <a:ext cx="12016595" cy="6858000"/>
            <a:chOff x="1" y="0"/>
            <a:chExt cx="12016595" cy="6858000"/>
          </a:xfrm>
        </p:grpSpPr>
        <p:pic>
          <p:nvPicPr>
            <p:cNvPr id="3" name="Picture 2" descr="C:\Users\Admin\AppData\Local\Temp\WeChat Files\1d1e0f161a44a9ac98539be3047837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743864" cy="66398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Admin\AppData\Local\Temp\WeChat Files\2f7d53ae8307e71eade3ca4c6e85c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865" y="0"/>
              <a:ext cx="468414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Admin\AppData\Local\Temp\WeChat Files\11514bd48155c792b7d6403cef203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0990" y="0"/>
              <a:ext cx="4245606" cy="685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5355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C:\Users\Admin\AppData\Local\Temp\WeChat Files\b1f7349116dbbb9fbc4abab0ed117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4612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Admin\AppData\Local\Temp\WeChat Files\9f349fea794c6125d0473b29d79cd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121" y="0"/>
            <a:ext cx="76458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7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276045" y="-1"/>
            <a:ext cx="11016580" cy="6581956"/>
            <a:chOff x="276045" y="-1"/>
            <a:chExt cx="11016580" cy="6581956"/>
          </a:xfrm>
        </p:grpSpPr>
        <p:pic>
          <p:nvPicPr>
            <p:cNvPr id="3" name="Picture 2" descr="C:\Users\Admin\AppData\Local\Temp\WeChat Files\41391c972c83adf5bbf40a57e361e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45" y="0"/>
              <a:ext cx="5727940" cy="65819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Admin\AppData\Local\Temp\WeChat Files\ef8009550237b7118059d249f6f178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876" y="-1"/>
              <a:ext cx="5193749" cy="65819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3267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pic>
          <p:nvPicPr>
            <p:cNvPr id="3" name="Picture 2" descr="C:\Users\Admin\AppData\Local\Temp\WeChat Files\ce2fce6440dd3978ac84d2c6f2f40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1187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Admin\AppData\Local\Temp\WeChat Files\3dd214986073ed92638d27a73ff29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873" y="0"/>
              <a:ext cx="6480127" cy="685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96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0" y="76354"/>
            <a:ext cx="2967480" cy="923330"/>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团队</a:t>
            </a:r>
            <a:r>
              <a:rPr lang="zh-CN" altLang="en-US" sz="5400" b="1" dirty="0">
                <a:ln w="22225">
                  <a:solidFill>
                    <a:schemeClr val="accent2"/>
                  </a:solidFill>
                  <a:prstDash val="solid"/>
                </a:ln>
                <a:solidFill>
                  <a:schemeClr val="accent2">
                    <a:lumMod val="40000"/>
                    <a:lumOff val="60000"/>
                  </a:schemeClr>
                </a:solidFill>
              </a:rPr>
              <a:t>介绍</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3" name="矩形 2"/>
          <p:cNvSpPr/>
          <p:nvPr/>
        </p:nvSpPr>
        <p:spPr>
          <a:xfrm>
            <a:off x="-905282" y="1348508"/>
            <a:ext cx="7745524" cy="5509200"/>
          </a:xfrm>
          <a:prstGeom prst="rect">
            <a:avLst/>
          </a:prstGeom>
          <a:noFill/>
        </p:spPr>
        <p:txBody>
          <a:bodyPr wrap="square" lIns="91440" tIns="45720" rIns="91440" bIns="45720">
            <a:spAutoFit/>
          </a:bodyPr>
          <a:lstStyle/>
          <a:p>
            <a:pPr algn="ctr"/>
            <a:r>
              <a:rPr lang="zh-CN" altLang="en-US"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杨金名</a:t>
            </a:r>
            <a:endParaRPr lang="en-US" altLang="zh-CN"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陕西科技大学阿尔斯特学院</a:t>
            </a:r>
            <a:endPar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计算机科学与技术系</a:t>
            </a:r>
            <a:endPar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21</a:t>
            </a:r>
            <a:r>
              <a:rPr lang="zh-CN" altLang="en-US"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级学生</a:t>
            </a:r>
            <a:endParaRPr lang="en-US" altLang="zh-CN"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擅长各类编程语言基础和算法</a:t>
            </a:r>
            <a:endPar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endParaRPr lang="en-US" altLang="zh-CN"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endPar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联系</a:t>
            </a:r>
            <a:r>
              <a:rPr lang="zh-CN" altLang="en-US"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方式</a:t>
            </a:r>
            <a:endParaRPr lang="en-US" altLang="zh-CN"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QQ</a:t>
            </a:r>
            <a:r>
              <a:rPr lang="zh-CN" alt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r>
              <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2675285169</a:t>
            </a:r>
          </a:p>
          <a:p>
            <a:pPr algn="ctr"/>
            <a:r>
              <a:rPr lang="zh-CN" alt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微</a:t>
            </a:r>
            <a:r>
              <a:rPr lang="zh-CN" altLang="en-US"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信：</a:t>
            </a:r>
            <a:r>
              <a:rPr lang="en-US" altLang="zh-CN" sz="3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y620719</a:t>
            </a:r>
          </a:p>
          <a:p>
            <a:pPr algn="ctr"/>
            <a:r>
              <a:rPr lang="zh-CN" alt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邮箱：</a:t>
            </a:r>
            <a:r>
              <a:rPr lang="en-US" altLang="zh-CN"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2675285169@qq.com</a:t>
            </a:r>
            <a:endParaRPr lang="zh-CN" alt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33951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132628" y="205662"/>
            <a:ext cx="2967479"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技术分析</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2992582" y="2225963"/>
            <a:ext cx="6687127" cy="2308324"/>
          </a:xfrm>
          <a:prstGeom prst="rect">
            <a:avLst/>
          </a:prstGeom>
          <a:noFill/>
        </p:spPr>
        <p:txBody>
          <a:bodyPr wrap="square" rtlCol="0">
            <a:spAutoFit/>
          </a:bodyPr>
          <a:lstStyle/>
          <a:p>
            <a:r>
              <a:rPr lang="zh-CN" altLang="en-US" dirty="0" smtClean="0">
                <a:solidFill>
                  <a:schemeClr val="accent2">
                    <a:lumMod val="60000"/>
                    <a:lumOff val="40000"/>
                  </a:schemeClr>
                </a:solidFill>
              </a:rPr>
              <a:t>评委老师一开始肯定也会纳闷：这和谷歌有什么关系？</a:t>
            </a:r>
            <a:endParaRPr lang="en-US" altLang="zh-CN" dirty="0" smtClean="0">
              <a:solidFill>
                <a:schemeClr val="accent2">
                  <a:lumMod val="60000"/>
                  <a:lumOff val="40000"/>
                </a:schemeClr>
              </a:solidFill>
            </a:endParaRPr>
          </a:p>
          <a:p>
            <a:r>
              <a:rPr lang="zh-CN" altLang="en-US" dirty="0">
                <a:solidFill>
                  <a:schemeClr val="accent2">
                    <a:lumMod val="60000"/>
                    <a:lumOff val="40000"/>
                  </a:schemeClr>
                </a:solidFill>
              </a:rPr>
              <a:t>但</a:t>
            </a:r>
            <a:r>
              <a:rPr lang="zh-CN" altLang="en-US" dirty="0" smtClean="0">
                <a:solidFill>
                  <a:schemeClr val="accent2">
                    <a:lumMod val="60000"/>
                    <a:lumOff val="40000"/>
                  </a:schemeClr>
                </a:solidFill>
              </a:rPr>
              <a:t>其实，在制作该程序时查找资料用的安卓手机的安卓系统，由谷歌研制并推出</a:t>
            </a:r>
            <a:endParaRPr lang="en-US" altLang="zh-CN" dirty="0" smtClean="0">
              <a:solidFill>
                <a:schemeClr val="accent2">
                  <a:lumMod val="60000"/>
                  <a:lumOff val="40000"/>
                </a:schemeClr>
              </a:solidFill>
            </a:endParaRPr>
          </a:p>
          <a:p>
            <a:r>
              <a:rPr lang="zh-CN" altLang="en-US" dirty="0">
                <a:solidFill>
                  <a:schemeClr val="accent2">
                    <a:lumMod val="60000"/>
                    <a:lumOff val="40000"/>
                  </a:schemeClr>
                </a:solidFill>
              </a:rPr>
              <a:t>解决</a:t>
            </a:r>
            <a:r>
              <a:rPr lang="zh-CN" altLang="en-US" dirty="0" smtClean="0">
                <a:solidFill>
                  <a:schemeClr val="accent2">
                    <a:lumMod val="60000"/>
                    <a:lumOff val="40000"/>
                  </a:schemeClr>
                </a:solidFill>
              </a:rPr>
              <a:t>技术问题时，我会使用电脑上网查找资料，所用的</a:t>
            </a:r>
            <a:r>
              <a:rPr lang="en-US" altLang="zh-CN" dirty="0" smtClean="0">
                <a:solidFill>
                  <a:schemeClr val="accent2">
                    <a:lumMod val="60000"/>
                    <a:lumOff val="40000"/>
                  </a:schemeClr>
                </a:solidFill>
              </a:rPr>
              <a:t>Chrome</a:t>
            </a:r>
            <a:r>
              <a:rPr lang="zh-CN" altLang="en-US" dirty="0" smtClean="0">
                <a:solidFill>
                  <a:schemeClr val="accent2">
                    <a:lumMod val="60000"/>
                    <a:lumOff val="40000"/>
                  </a:schemeClr>
                </a:solidFill>
              </a:rPr>
              <a:t>浏览器，也源于谷歌</a:t>
            </a:r>
            <a:endParaRPr lang="en-US" altLang="zh-CN" dirty="0" smtClean="0">
              <a:solidFill>
                <a:schemeClr val="accent2">
                  <a:lumMod val="60000"/>
                  <a:lumOff val="40000"/>
                </a:schemeClr>
              </a:solidFill>
            </a:endParaRPr>
          </a:p>
          <a:p>
            <a:r>
              <a:rPr lang="zh-CN" altLang="en-US" dirty="0" smtClean="0">
                <a:solidFill>
                  <a:schemeClr val="accent2">
                    <a:lumMod val="60000"/>
                    <a:lumOff val="40000"/>
                  </a:schemeClr>
                </a:solidFill>
              </a:rPr>
              <a:t>甚至，程序在日后真正完善后，成为一款真正的软件后，也要依赖谷歌的推广，以及上线安卓系统手机</a:t>
            </a:r>
            <a:endParaRPr lang="en-US" altLang="zh-CN" dirty="0" smtClean="0">
              <a:solidFill>
                <a:schemeClr val="accent2">
                  <a:lumMod val="60000"/>
                  <a:lumOff val="40000"/>
                </a:schemeClr>
              </a:solidFill>
            </a:endParaRPr>
          </a:p>
          <a:p>
            <a:r>
              <a:rPr lang="zh-CN" altLang="en-US" dirty="0" smtClean="0">
                <a:solidFill>
                  <a:schemeClr val="accent2">
                    <a:lumMod val="60000"/>
                    <a:lumOff val="40000"/>
                  </a:schemeClr>
                </a:solidFill>
              </a:rPr>
              <a:t>所以，本项目源于谷歌、也应用于谷歌！</a:t>
            </a:r>
            <a:endParaRPr lang="zh-CN" altLang="en-US" dirty="0">
              <a:solidFill>
                <a:schemeClr val="accent2">
                  <a:lumMod val="60000"/>
                  <a:lumOff val="40000"/>
                </a:schemeClr>
              </a:solidFill>
            </a:endParaRPr>
          </a:p>
        </p:txBody>
      </p:sp>
    </p:spTree>
    <p:extLst>
      <p:ext uri="{BB962C8B-B14F-4D97-AF65-F5344CB8AC3E}">
        <p14:creationId xmlns:p14="http://schemas.microsoft.com/office/powerpoint/2010/main" val="2816608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0" y="76353"/>
            <a:ext cx="2967479"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价值层面</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2382982" y="1690254"/>
            <a:ext cx="5569527" cy="1754326"/>
          </a:xfrm>
          <a:prstGeom prst="rect">
            <a:avLst/>
          </a:prstGeom>
          <a:noFill/>
        </p:spPr>
        <p:txBody>
          <a:bodyPr wrap="square" rtlCol="0">
            <a:spAutoFit/>
          </a:bodyPr>
          <a:lstStyle/>
          <a:p>
            <a:r>
              <a:rPr lang="zh-CN" altLang="en-US" dirty="0" smtClean="0">
                <a:solidFill>
                  <a:schemeClr val="accent2">
                    <a:lumMod val="60000"/>
                    <a:lumOff val="40000"/>
                  </a:schemeClr>
                </a:solidFill>
              </a:rPr>
              <a:t>我认为：本项目可以为小学、中学和大学老师提供极大的便利</a:t>
            </a:r>
            <a:endParaRPr lang="en-US" altLang="zh-CN" dirty="0" smtClean="0">
              <a:solidFill>
                <a:schemeClr val="accent2">
                  <a:lumMod val="60000"/>
                  <a:lumOff val="40000"/>
                </a:schemeClr>
              </a:solidFill>
            </a:endParaRPr>
          </a:p>
          <a:p>
            <a:r>
              <a:rPr lang="zh-CN" altLang="en-US" dirty="0" smtClean="0">
                <a:solidFill>
                  <a:schemeClr val="accent2">
                    <a:lumMod val="60000"/>
                    <a:lumOff val="40000"/>
                  </a:schemeClr>
                </a:solidFill>
              </a:rPr>
              <a:t>在管理学生成绩方面更加简洁</a:t>
            </a:r>
            <a:endParaRPr lang="en-US" altLang="zh-CN" dirty="0" smtClean="0">
              <a:solidFill>
                <a:schemeClr val="accent2">
                  <a:lumMod val="60000"/>
                  <a:lumOff val="40000"/>
                </a:schemeClr>
              </a:solidFill>
            </a:endParaRPr>
          </a:p>
          <a:p>
            <a:r>
              <a:rPr lang="zh-CN" altLang="en-US" dirty="0" smtClean="0">
                <a:solidFill>
                  <a:schemeClr val="accent2">
                    <a:lumMod val="60000"/>
                    <a:lumOff val="40000"/>
                  </a:schemeClr>
                </a:solidFill>
              </a:rPr>
              <a:t>有利于更快地从多个角度分析某位同学的成绩以及全体同学整体的成绩</a:t>
            </a:r>
            <a:endParaRPr lang="en-US" altLang="zh-CN" dirty="0" smtClean="0">
              <a:solidFill>
                <a:schemeClr val="accent2">
                  <a:lumMod val="60000"/>
                  <a:lumOff val="40000"/>
                </a:schemeClr>
              </a:solidFill>
            </a:endParaRPr>
          </a:p>
          <a:p>
            <a:r>
              <a:rPr lang="zh-CN" altLang="en-US" dirty="0" smtClean="0">
                <a:solidFill>
                  <a:schemeClr val="accent2">
                    <a:lumMod val="60000"/>
                    <a:lumOff val="40000"/>
                  </a:schemeClr>
                </a:solidFill>
              </a:rPr>
              <a:t>在老师书写成绩分析报告时，提供了巨大便利！</a:t>
            </a:r>
            <a:endParaRPr lang="zh-CN" altLang="en-US" dirty="0">
              <a:solidFill>
                <a:schemeClr val="accent2">
                  <a:lumMod val="60000"/>
                  <a:lumOff val="40000"/>
                </a:schemeClr>
              </a:solidFill>
            </a:endParaRPr>
          </a:p>
        </p:txBody>
      </p:sp>
    </p:spTree>
    <p:extLst>
      <p:ext uri="{BB962C8B-B14F-4D97-AF65-F5344CB8AC3E}">
        <p14:creationId xmlns:p14="http://schemas.microsoft.com/office/powerpoint/2010/main" val="2482411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zh-CN" altLang="en-US" sz="4000" dirty="0">
                <a:solidFill>
                  <a:schemeClr val="bg1"/>
                </a:solidFill>
                <a:latin typeface="微软雅黑" pitchFamily="34" charset="-122"/>
                <a:ea typeface="微软雅黑" pitchFamily="34" charset="-122"/>
              </a:rPr>
              <a:t>社会你虎哥</a:t>
            </a:r>
            <a:endParaRPr lang="zh-CN" altLang="en-US" sz="4000" dirty="0">
              <a:solidFill>
                <a:schemeClr val="bg1"/>
              </a:solidFill>
              <a:latin typeface="微软雅黑" pitchFamily="34" charset="-122"/>
              <a:ea typeface="微软雅黑"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15362" name="文本框 13"/>
          <p:cNvSpPr txBox="1"/>
          <p:nvPr/>
        </p:nvSpPr>
        <p:spPr>
          <a:xfrm>
            <a:off x="827088" y="2667000"/>
            <a:ext cx="10637837" cy="230832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itchFamily="34" charset="-122"/>
              <a:ea typeface="微软雅黑" pitchFamily="34" charset="-122"/>
            </a:endParaRPr>
          </a:p>
          <a:p>
            <a:pPr marL="0" lvl="0" indent="0" algn="ctr">
              <a:lnSpc>
                <a:spcPct val="100000"/>
              </a:lnSpc>
              <a:spcBef>
                <a:spcPct val="0"/>
              </a:spcBef>
              <a:buNone/>
            </a:pPr>
            <a:r>
              <a:rPr sz="2400" b="1" dirty="0" err="1">
                <a:solidFill>
                  <a:schemeClr val="bg1"/>
                </a:solidFill>
                <a:latin typeface="微软雅黑" pitchFamily="34" charset="-122"/>
                <a:ea typeface="微软雅黑" pitchFamily="34" charset="-122"/>
              </a:rPr>
              <a:t>作品介绍</a:t>
            </a:r>
            <a:r>
              <a:rPr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本作品用于小学、中学甚至是大学的成绩管理人员和老师</a:t>
            </a:r>
            <a:endParaRPr lang="en-US" altLang="zh-CN" sz="2400" b="1" dirty="0" smtClean="0">
              <a:solidFill>
                <a:schemeClr val="bg1"/>
              </a:solidFill>
              <a:latin typeface="微软雅黑" pitchFamily="34" charset="-122"/>
              <a:ea typeface="微软雅黑" pitchFamily="34" charset="-122"/>
            </a:endParaRPr>
          </a:p>
          <a:p>
            <a:pPr marL="0" lvl="0" indent="0" algn="ctr">
              <a:lnSpc>
                <a:spcPct val="100000"/>
              </a:lnSpc>
              <a:spcBef>
                <a:spcPct val="0"/>
              </a:spcBef>
              <a:buNone/>
            </a:pPr>
            <a:r>
              <a:rPr lang="zh-CN" altLang="en-US" sz="2400" b="1" dirty="0" smtClean="0">
                <a:solidFill>
                  <a:schemeClr val="bg1"/>
                </a:solidFill>
                <a:latin typeface="微软雅黑" pitchFamily="34" charset="-122"/>
                <a:ea typeface="微软雅黑" pitchFamily="34" charset="-122"/>
              </a:rPr>
              <a:t>在考完试阅卷完成后，老师总想更便捷地从多个角度来查看和分析同学们的成绩，以便对每个学生重点问题重点分析以及筛选出优等生和不及格学生</a:t>
            </a:r>
            <a:endParaRPr lang="en-US" altLang="zh-CN" sz="2400" b="1" dirty="0" smtClean="0">
              <a:solidFill>
                <a:schemeClr val="bg1"/>
              </a:solidFill>
              <a:latin typeface="微软雅黑" pitchFamily="34" charset="-122"/>
              <a:ea typeface="微软雅黑" pitchFamily="34" charset="-122"/>
            </a:endParaRPr>
          </a:p>
          <a:p>
            <a:pPr marL="0" lvl="0" indent="0" algn="ctr">
              <a:lnSpc>
                <a:spcPct val="100000"/>
              </a:lnSpc>
              <a:spcBef>
                <a:spcPct val="0"/>
              </a:spcBef>
              <a:buNone/>
            </a:pPr>
            <a:r>
              <a:rPr lang="zh-CN" altLang="en-US" sz="2400" b="1" dirty="0" smtClean="0">
                <a:solidFill>
                  <a:schemeClr val="bg1"/>
                </a:solidFill>
                <a:latin typeface="微软雅黑" pitchFamily="34" charset="-122"/>
                <a:ea typeface="微软雅黑" pitchFamily="34" charset="-122"/>
              </a:rPr>
              <a:t>本产品应用了</a:t>
            </a:r>
            <a:r>
              <a:rPr lang="en-US" altLang="zh-CN" sz="2400" b="1" dirty="0" smtClean="0">
                <a:solidFill>
                  <a:schemeClr val="bg1"/>
                </a:solidFill>
                <a:latin typeface="微软雅黑" pitchFamily="34" charset="-122"/>
                <a:ea typeface="微软雅黑" pitchFamily="34" charset="-122"/>
              </a:rPr>
              <a:t>C</a:t>
            </a:r>
            <a:r>
              <a:rPr lang="zh-CN" altLang="en-US" sz="2400" b="1" dirty="0" smtClean="0">
                <a:solidFill>
                  <a:schemeClr val="bg1"/>
                </a:solidFill>
                <a:latin typeface="微软雅黑" pitchFamily="34" charset="-122"/>
                <a:ea typeface="微软雅黑" pitchFamily="34" charset="-122"/>
              </a:rPr>
              <a:t>语言来完成编写，通俗易懂却又小巧精悍！</a:t>
            </a:r>
            <a:endParaRPr lang="en-US" sz="2400" b="1" dirty="0" smtClean="0">
              <a:solidFill>
                <a:schemeClr val="bg1"/>
              </a:solidFill>
              <a:latin typeface="微软雅黑" pitchFamily="34" charset="-122"/>
              <a:ea typeface="微软雅黑" pitchFamily="34" charset="-122"/>
            </a:endParaRPr>
          </a:p>
          <a:p>
            <a:pPr marL="0" lvl="0" indent="0" algn="ctr">
              <a:lnSpc>
                <a:spcPct val="100000"/>
              </a:lnSpc>
              <a:spcBef>
                <a:spcPct val="0"/>
              </a:spcBef>
              <a:buNone/>
            </a:pPr>
            <a:endParaRPr lang="en-US" sz="2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179295" y="206189"/>
            <a:ext cx="9995646" cy="6740307"/>
          </a:xfrm>
          <a:prstGeom prst="rect">
            <a:avLst/>
          </a:prstGeom>
        </p:spPr>
        <p:txBody>
          <a:bodyPr wrap="square">
            <a:spAutoFit/>
          </a:bodyPr>
          <a:lstStyle/>
          <a:p>
            <a:r>
              <a:rPr lang="zh-CN" altLang="zh-CN" dirty="0">
                <a:solidFill>
                  <a:schemeClr val="accent2">
                    <a:lumMod val="60000"/>
                    <a:lumOff val="40000"/>
                  </a:schemeClr>
                </a:solidFill>
              </a:rPr>
              <a:t>此系统可以帮助学校统计学生的成绩，并在成绩的基础上排出排名。为学校学生学籍管理提供便利，并可以做到以下功能：</a:t>
            </a:r>
          </a:p>
          <a:p>
            <a:r>
              <a:rPr lang="en-US" altLang="zh-CN" dirty="0">
                <a:solidFill>
                  <a:schemeClr val="accent2">
                    <a:lumMod val="60000"/>
                    <a:lumOff val="40000"/>
                  </a:schemeClr>
                </a:solidFill>
              </a:rPr>
              <a:t>1.</a:t>
            </a:r>
            <a:r>
              <a:rPr lang="zh-CN" altLang="zh-CN" dirty="0">
                <a:solidFill>
                  <a:schemeClr val="accent2">
                    <a:lumMod val="60000"/>
                    <a:lumOff val="40000"/>
                  </a:schemeClr>
                </a:solidFill>
              </a:rPr>
              <a:t>录入每个学生的学号、姓名和各科考试成绩</a:t>
            </a:r>
          </a:p>
          <a:p>
            <a:r>
              <a:rPr lang="en-US" altLang="zh-CN" dirty="0">
                <a:solidFill>
                  <a:schemeClr val="accent2">
                    <a:lumMod val="60000"/>
                    <a:lumOff val="40000"/>
                  </a:schemeClr>
                </a:solidFill>
              </a:rPr>
              <a:t>2.</a:t>
            </a:r>
            <a:r>
              <a:rPr lang="zh-CN" altLang="zh-CN" dirty="0">
                <a:solidFill>
                  <a:schemeClr val="accent2">
                    <a:lumMod val="60000"/>
                    <a:lumOff val="40000"/>
                  </a:schemeClr>
                </a:solidFill>
              </a:rPr>
              <a:t>计算每门课程的总分和平均分</a:t>
            </a:r>
          </a:p>
          <a:p>
            <a:r>
              <a:rPr lang="en-US" altLang="zh-CN" dirty="0">
                <a:solidFill>
                  <a:schemeClr val="accent2">
                    <a:lumMod val="60000"/>
                    <a:lumOff val="40000"/>
                  </a:schemeClr>
                </a:solidFill>
              </a:rPr>
              <a:t>3.</a:t>
            </a:r>
            <a:r>
              <a:rPr lang="zh-CN" altLang="zh-CN" dirty="0">
                <a:solidFill>
                  <a:schemeClr val="accent2">
                    <a:lumMod val="60000"/>
                    <a:lumOff val="40000"/>
                  </a:schemeClr>
                </a:solidFill>
              </a:rPr>
              <a:t>计算每个学生的总分和平均分</a:t>
            </a:r>
          </a:p>
          <a:p>
            <a:r>
              <a:rPr lang="en-US" altLang="zh-CN" dirty="0">
                <a:solidFill>
                  <a:schemeClr val="accent2">
                    <a:lumMod val="60000"/>
                    <a:lumOff val="40000"/>
                  </a:schemeClr>
                </a:solidFill>
              </a:rPr>
              <a:t>4.</a:t>
            </a:r>
            <a:r>
              <a:rPr lang="zh-CN" altLang="zh-CN" dirty="0">
                <a:solidFill>
                  <a:schemeClr val="accent2">
                    <a:lumMod val="60000"/>
                    <a:lumOff val="40000"/>
                  </a:schemeClr>
                </a:solidFill>
              </a:rPr>
              <a:t>按每个学生的总分由高到低排出名次表</a:t>
            </a:r>
          </a:p>
          <a:p>
            <a:r>
              <a:rPr lang="en-US" altLang="zh-CN" dirty="0">
                <a:solidFill>
                  <a:schemeClr val="accent2">
                    <a:lumMod val="60000"/>
                    <a:lumOff val="40000"/>
                  </a:schemeClr>
                </a:solidFill>
              </a:rPr>
              <a:t>5.</a:t>
            </a:r>
            <a:r>
              <a:rPr lang="zh-CN" altLang="zh-CN" dirty="0">
                <a:solidFill>
                  <a:schemeClr val="accent2">
                    <a:lumMod val="60000"/>
                    <a:lumOff val="40000"/>
                  </a:schemeClr>
                </a:solidFill>
              </a:rPr>
              <a:t>输入学号修改或删除指定学生信息</a:t>
            </a:r>
          </a:p>
          <a:p>
            <a:r>
              <a:rPr lang="en-US" altLang="zh-CN" dirty="0">
                <a:solidFill>
                  <a:schemeClr val="accent2">
                    <a:lumMod val="60000"/>
                    <a:lumOff val="40000"/>
                  </a:schemeClr>
                </a:solidFill>
              </a:rPr>
              <a:t>6.</a:t>
            </a:r>
            <a:r>
              <a:rPr lang="zh-CN" altLang="zh-CN" dirty="0">
                <a:solidFill>
                  <a:schemeClr val="accent2">
                    <a:lumMod val="60000"/>
                    <a:lumOff val="40000"/>
                  </a:schemeClr>
                </a:solidFill>
              </a:rPr>
              <a:t>按学号由小到大或由大到小排出成绩表</a:t>
            </a:r>
          </a:p>
          <a:p>
            <a:r>
              <a:rPr lang="en-US" altLang="zh-CN" dirty="0">
                <a:solidFill>
                  <a:schemeClr val="accent2">
                    <a:lumMod val="60000"/>
                    <a:lumOff val="40000"/>
                  </a:schemeClr>
                </a:solidFill>
              </a:rPr>
              <a:t>7.</a:t>
            </a:r>
            <a:r>
              <a:rPr lang="zh-CN" altLang="zh-CN" dirty="0">
                <a:solidFill>
                  <a:schemeClr val="accent2">
                    <a:lumMod val="60000"/>
                    <a:lumOff val="40000"/>
                  </a:schemeClr>
                </a:solidFill>
              </a:rPr>
              <a:t>按姓名的字典顺序排出成绩表</a:t>
            </a:r>
          </a:p>
          <a:p>
            <a:r>
              <a:rPr lang="en-US" altLang="zh-CN" dirty="0">
                <a:solidFill>
                  <a:schemeClr val="accent2">
                    <a:lumMod val="60000"/>
                    <a:lumOff val="40000"/>
                  </a:schemeClr>
                </a:solidFill>
              </a:rPr>
              <a:t>8.</a:t>
            </a:r>
            <a:r>
              <a:rPr lang="zh-CN" altLang="zh-CN" dirty="0">
                <a:solidFill>
                  <a:schemeClr val="accent2">
                    <a:lumMod val="60000"/>
                    <a:lumOff val="40000"/>
                  </a:schemeClr>
                </a:solidFill>
              </a:rPr>
              <a:t>按学号查询学生排名及其考试成绩</a:t>
            </a:r>
          </a:p>
          <a:p>
            <a:r>
              <a:rPr lang="en-US" altLang="zh-CN" dirty="0">
                <a:solidFill>
                  <a:schemeClr val="accent2">
                    <a:lumMod val="60000"/>
                    <a:lumOff val="40000"/>
                  </a:schemeClr>
                </a:solidFill>
              </a:rPr>
              <a:t>9.</a:t>
            </a:r>
            <a:r>
              <a:rPr lang="zh-CN" altLang="zh-CN" dirty="0">
                <a:solidFill>
                  <a:schemeClr val="accent2">
                    <a:lumMod val="60000"/>
                    <a:lumOff val="40000"/>
                  </a:schemeClr>
                </a:solidFill>
              </a:rPr>
              <a:t>按姓名查询学生排名及其考试成绩</a:t>
            </a:r>
          </a:p>
          <a:p>
            <a:r>
              <a:rPr lang="en-US" altLang="zh-CN" dirty="0">
                <a:solidFill>
                  <a:schemeClr val="accent2">
                    <a:lumMod val="60000"/>
                    <a:lumOff val="40000"/>
                  </a:schemeClr>
                </a:solidFill>
              </a:rPr>
              <a:t>10.</a:t>
            </a:r>
            <a:r>
              <a:rPr lang="zh-CN" altLang="zh-CN" dirty="0">
                <a:solidFill>
                  <a:schemeClr val="accent2">
                    <a:lumMod val="60000"/>
                    <a:lumOff val="40000"/>
                  </a:schemeClr>
                </a:solidFill>
              </a:rPr>
              <a:t>按优秀（</a:t>
            </a:r>
            <a:r>
              <a:rPr lang="en-US" altLang="zh-CN" dirty="0">
                <a:solidFill>
                  <a:schemeClr val="accent2">
                    <a:lumMod val="60000"/>
                    <a:lumOff val="40000"/>
                  </a:schemeClr>
                </a:solidFill>
              </a:rPr>
              <a:t>90-100</a:t>
            </a:r>
            <a:r>
              <a:rPr lang="zh-CN" altLang="zh-CN" dirty="0">
                <a:solidFill>
                  <a:schemeClr val="accent2">
                    <a:lumMod val="60000"/>
                    <a:lumOff val="40000"/>
                  </a:schemeClr>
                </a:solidFill>
              </a:rPr>
              <a:t>）、良好（</a:t>
            </a:r>
            <a:r>
              <a:rPr lang="en-US" altLang="zh-CN" dirty="0">
                <a:solidFill>
                  <a:schemeClr val="accent2">
                    <a:lumMod val="60000"/>
                    <a:lumOff val="40000"/>
                  </a:schemeClr>
                </a:solidFill>
              </a:rPr>
              <a:t>80-89</a:t>
            </a:r>
            <a:r>
              <a:rPr lang="zh-CN" altLang="zh-CN" dirty="0">
                <a:solidFill>
                  <a:schemeClr val="accent2">
                    <a:lumMod val="60000"/>
                    <a:lumOff val="40000"/>
                  </a:schemeClr>
                </a:solidFill>
              </a:rPr>
              <a:t>）、中等（</a:t>
            </a:r>
            <a:r>
              <a:rPr lang="en-US" altLang="zh-CN" dirty="0">
                <a:solidFill>
                  <a:schemeClr val="accent2">
                    <a:lumMod val="60000"/>
                    <a:lumOff val="40000"/>
                  </a:schemeClr>
                </a:solidFill>
              </a:rPr>
              <a:t>70-79</a:t>
            </a:r>
            <a:r>
              <a:rPr lang="zh-CN" altLang="zh-CN" dirty="0">
                <a:solidFill>
                  <a:schemeClr val="accent2">
                    <a:lumMod val="60000"/>
                    <a:lumOff val="40000"/>
                  </a:schemeClr>
                </a:solidFill>
              </a:rPr>
              <a:t>）、及格（</a:t>
            </a:r>
            <a:r>
              <a:rPr lang="en-US" altLang="zh-CN" dirty="0">
                <a:solidFill>
                  <a:schemeClr val="accent2">
                    <a:lumMod val="60000"/>
                    <a:lumOff val="40000"/>
                  </a:schemeClr>
                </a:solidFill>
              </a:rPr>
              <a:t>60-69</a:t>
            </a:r>
            <a:r>
              <a:rPr lang="zh-CN" altLang="zh-CN" dirty="0">
                <a:solidFill>
                  <a:schemeClr val="accent2">
                    <a:lumMod val="60000"/>
                    <a:lumOff val="40000"/>
                  </a:schemeClr>
                </a:solidFill>
              </a:rPr>
              <a:t>）、不及格（</a:t>
            </a:r>
            <a:r>
              <a:rPr lang="en-US" altLang="zh-CN" dirty="0">
                <a:solidFill>
                  <a:schemeClr val="accent2">
                    <a:lumMod val="60000"/>
                    <a:lumOff val="40000"/>
                  </a:schemeClr>
                </a:solidFill>
              </a:rPr>
              <a:t>0-59</a:t>
            </a:r>
            <a:r>
              <a:rPr lang="zh-CN" altLang="zh-CN" dirty="0">
                <a:solidFill>
                  <a:schemeClr val="accent2">
                    <a:lumMod val="60000"/>
                    <a:lumOff val="40000"/>
                  </a:schemeClr>
                </a:solidFill>
              </a:rPr>
              <a:t>）</a:t>
            </a:r>
            <a:r>
              <a:rPr lang="en-US" altLang="zh-CN" dirty="0">
                <a:solidFill>
                  <a:schemeClr val="accent2">
                    <a:lumMod val="60000"/>
                    <a:lumOff val="40000"/>
                  </a:schemeClr>
                </a:solidFill>
              </a:rPr>
              <a:t>5</a:t>
            </a:r>
            <a:r>
              <a:rPr lang="zh-CN" altLang="zh-CN" dirty="0">
                <a:solidFill>
                  <a:schemeClr val="accent2">
                    <a:lumMod val="60000"/>
                    <a:lumOff val="40000"/>
                  </a:schemeClr>
                </a:solidFill>
              </a:rPr>
              <a:t>个类别，对每门课程分别统计每个类别的人数</a:t>
            </a:r>
          </a:p>
          <a:p>
            <a:r>
              <a:rPr lang="en-US" altLang="zh-CN" dirty="0">
                <a:solidFill>
                  <a:schemeClr val="accent2">
                    <a:lumMod val="60000"/>
                    <a:lumOff val="40000"/>
                  </a:schemeClr>
                </a:solidFill>
              </a:rPr>
              <a:t>11.</a:t>
            </a:r>
            <a:r>
              <a:rPr lang="zh-CN" altLang="zh-CN" dirty="0">
                <a:solidFill>
                  <a:schemeClr val="accent2">
                    <a:lumMod val="60000"/>
                    <a:lumOff val="40000"/>
                  </a:schemeClr>
                </a:solidFill>
              </a:rPr>
              <a:t>按优等生标准找出所有优等生</a:t>
            </a:r>
          </a:p>
          <a:p>
            <a:r>
              <a:rPr lang="en-US" altLang="zh-CN" dirty="0">
                <a:solidFill>
                  <a:schemeClr val="accent2">
                    <a:lumMod val="60000"/>
                    <a:lumOff val="40000"/>
                  </a:schemeClr>
                </a:solidFill>
              </a:rPr>
              <a:t>12.</a:t>
            </a:r>
            <a:r>
              <a:rPr lang="zh-CN" altLang="zh-CN" dirty="0">
                <a:solidFill>
                  <a:schemeClr val="accent2">
                    <a:lumMod val="60000"/>
                    <a:lumOff val="40000"/>
                  </a:schemeClr>
                </a:solidFill>
              </a:rPr>
              <a:t>输出每个学生的学号、姓名、各科考试成绩，以及每门课程的总分和平均分</a:t>
            </a:r>
          </a:p>
          <a:p>
            <a:r>
              <a:rPr lang="en-US" altLang="zh-CN" dirty="0">
                <a:solidFill>
                  <a:schemeClr val="accent2">
                    <a:lumMod val="60000"/>
                    <a:lumOff val="40000"/>
                  </a:schemeClr>
                </a:solidFill>
              </a:rPr>
              <a:t>13.</a:t>
            </a:r>
            <a:r>
              <a:rPr lang="zh-CN" altLang="zh-CN" dirty="0">
                <a:solidFill>
                  <a:schemeClr val="accent2">
                    <a:lumMod val="60000"/>
                    <a:lumOff val="40000"/>
                  </a:schemeClr>
                </a:solidFill>
              </a:rPr>
              <a:t>将每个学生的纪录信息写入文件</a:t>
            </a:r>
            <a:r>
              <a:rPr lang="en-US" altLang="zh-CN" dirty="0">
                <a:solidFill>
                  <a:schemeClr val="accent2">
                    <a:lumMod val="60000"/>
                    <a:lumOff val="40000"/>
                  </a:schemeClr>
                </a:solidFill>
              </a:rPr>
              <a:t>  </a:t>
            </a:r>
            <a:endParaRPr lang="zh-CN" altLang="zh-CN" dirty="0">
              <a:solidFill>
                <a:schemeClr val="accent2">
                  <a:lumMod val="60000"/>
                  <a:lumOff val="40000"/>
                </a:schemeClr>
              </a:solidFill>
            </a:endParaRPr>
          </a:p>
          <a:p>
            <a:r>
              <a:rPr lang="en-US" altLang="zh-CN" dirty="0">
                <a:solidFill>
                  <a:schemeClr val="accent2">
                    <a:lumMod val="60000"/>
                    <a:lumOff val="40000"/>
                  </a:schemeClr>
                </a:solidFill>
              </a:rPr>
              <a:t>14.</a:t>
            </a:r>
            <a:r>
              <a:rPr lang="zh-CN" altLang="zh-CN" dirty="0">
                <a:solidFill>
                  <a:schemeClr val="accent2">
                    <a:lumMod val="60000"/>
                    <a:lumOff val="40000"/>
                  </a:schemeClr>
                </a:solidFill>
              </a:rPr>
              <a:t>将每门课程的记录信息写入文件</a:t>
            </a:r>
          </a:p>
          <a:p>
            <a:r>
              <a:rPr lang="en-US" altLang="zh-CN" dirty="0">
                <a:solidFill>
                  <a:schemeClr val="accent2">
                    <a:lumMod val="60000"/>
                    <a:lumOff val="40000"/>
                  </a:schemeClr>
                </a:solidFill>
              </a:rPr>
              <a:t>15.</a:t>
            </a:r>
            <a:r>
              <a:rPr lang="zh-CN" altLang="zh-CN" dirty="0">
                <a:solidFill>
                  <a:schemeClr val="accent2">
                    <a:lumMod val="60000"/>
                    <a:lumOff val="40000"/>
                  </a:schemeClr>
                </a:solidFill>
              </a:rPr>
              <a:t>文件描述：</a:t>
            </a:r>
          </a:p>
          <a:p>
            <a:r>
              <a:rPr lang="en-US" altLang="zh-CN" dirty="0">
                <a:solidFill>
                  <a:schemeClr val="accent2">
                    <a:lumMod val="60000"/>
                    <a:lumOff val="40000"/>
                  </a:schemeClr>
                </a:solidFill>
              </a:rPr>
              <a:t>        (1).</a:t>
            </a:r>
            <a:r>
              <a:rPr lang="zh-CN" altLang="zh-CN" dirty="0">
                <a:solidFill>
                  <a:schemeClr val="accent2">
                    <a:lumMod val="60000"/>
                    <a:lumOff val="40000"/>
                  </a:schemeClr>
                </a:solidFill>
              </a:rPr>
              <a:t>原始数据</a:t>
            </a:r>
            <a:r>
              <a:rPr lang="en-US" altLang="zh-CN" dirty="0">
                <a:solidFill>
                  <a:schemeClr val="accent2">
                    <a:lumMod val="60000"/>
                    <a:lumOff val="40000"/>
                  </a:schemeClr>
                </a:solidFill>
              </a:rPr>
              <a:t>.txt ---&gt; </a:t>
            </a:r>
            <a:r>
              <a:rPr lang="zh-CN" altLang="zh-CN" dirty="0">
                <a:solidFill>
                  <a:schemeClr val="accent2">
                    <a:lumMod val="60000"/>
                    <a:lumOff val="40000"/>
                  </a:schemeClr>
                </a:solidFill>
              </a:rPr>
              <a:t>第一次输入的学生数据</a:t>
            </a:r>
          </a:p>
          <a:p>
            <a:r>
              <a:rPr lang="en-US" altLang="zh-CN" dirty="0">
                <a:solidFill>
                  <a:schemeClr val="accent2">
                    <a:lumMod val="60000"/>
                    <a:lumOff val="40000"/>
                  </a:schemeClr>
                </a:solidFill>
              </a:rPr>
              <a:t>        (2).</a:t>
            </a:r>
            <a:r>
              <a:rPr lang="zh-CN" altLang="zh-CN" dirty="0">
                <a:solidFill>
                  <a:schemeClr val="accent2">
                    <a:lumMod val="60000"/>
                    <a:lumOff val="40000"/>
                  </a:schemeClr>
                </a:solidFill>
              </a:rPr>
              <a:t>学生综合成绩</a:t>
            </a:r>
            <a:r>
              <a:rPr lang="en-US" altLang="zh-CN" dirty="0">
                <a:solidFill>
                  <a:schemeClr val="accent2">
                    <a:lumMod val="60000"/>
                    <a:lumOff val="40000"/>
                  </a:schemeClr>
                </a:solidFill>
              </a:rPr>
              <a:t>.txt ---&gt; </a:t>
            </a:r>
            <a:r>
              <a:rPr lang="zh-CN" altLang="zh-CN" dirty="0">
                <a:solidFill>
                  <a:schemeClr val="accent2">
                    <a:lumMod val="60000"/>
                    <a:lumOff val="40000"/>
                  </a:schemeClr>
                </a:solidFill>
              </a:rPr>
              <a:t>计算总分、平均分且排完名的学生数据</a:t>
            </a:r>
          </a:p>
          <a:p>
            <a:r>
              <a:rPr lang="en-US" altLang="zh-CN" dirty="0">
                <a:solidFill>
                  <a:schemeClr val="accent2">
                    <a:lumMod val="60000"/>
                    <a:lumOff val="40000"/>
                  </a:schemeClr>
                </a:solidFill>
              </a:rPr>
              <a:t>        (3).</a:t>
            </a:r>
            <a:r>
              <a:rPr lang="zh-CN" altLang="zh-CN" dirty="0">
                <a:solidFill>
                  <a:schemeClr val="accent2">
                    <a:lumMod val="60000"/>
                    <a:lumOff val="40000"/>
                  </a:schemeClr>
                </a:solidFill>
              </a:rPr>
              <a:t>统计数据</a:t>
            </a:r>
            <a:r>
              <a:rPr lang="en-US" altLang="zh-CN" dirty="0">
                <a:solidFill>
                  <a:schemeClr val="accent2">
                    <a:lumMod val="60000"/>
                    <a:lumOff val="40000"/>
                  </a:schemeClr>
                </a:solidFill>
              </a:rPr>
              <a:t>.txt ---&gt; </a:t>
            </a:r>
            <a:r>
              <a:rPr lang="zh-CN" altLang="zh-CN" dirty="0">
                <a:solidFill>
                  <a:schemeClr val="accent2">
                    <a:lumMod val="60000"/>
                    <a:lumOff val="40000"/>
                  </a:schemeClr>
                </a:solidFill>
              </a:rPr>
              <a:t>每门课程数据</a:t>
            </a:r>
          </a:p>
          <a:p>
            <a:r>
              <a:rPr lang="en-US" altLang="zh-CN" dirty="0">
                <a:solidFill>
                  <a:schemeClr val="accent2">
                    <a:lumMod val="60000"/>
                    <a:lumOff val="40000"/>
                  </a:schemeClr>
                </a:solidFill>
              </a:rPr>
              <a:t>        (4).</a:t>
            </a:r>
            <a:r>
              <a:rPr lang="zh-CN" altLang="zh-CN" dirty="0">
                <a:solidFill>
                  <a:schemeClr val="accent2">
                    <a:lumMod val="60000"/>
                    <a:lumOff val="40000"/>
                  </a:schemeClr>
                </a:solidFill>
              </a:rPr>
              <a:t>优等生</a:t>
            </a:r>
            <a:r>
              <a:rPr lang="en-US" altLang="zh-CN" dirty="0">
                <a:solidFill>
                  <a:schemeClr val="accent2">
                    <a:lumMod val="60000"/>
                    <a:lumOff val="40000"/>
                  </a:schemeClr>
                </a:solidFill>
              </a:rPr>
              <a:t>.txt ---&gt; </a:t>
            </a:r>
            <a:r>
              <a:rPr lang="zh-CN" altLang="zh-CN" dirty="0">
                <a:solidFill>
                  <a:schemeClr val="accent2">
                    <a:lumMod val="60000"/>
                    <a:lumOff val="40000"/>
                  </a:schemeClr>
                </a:solidFill>
              </a:rPr>
              <a:t>按标准筛选出来的优秀学生名单（</a:t>
            </a:r>
            <a:r>
              <a:rPr lang="en-US" altLang="zh-CN" dirty="0">
                <a:solidFill>
                  <a:schemeClr val="accent2">
                    <a:lumMod val="60000"/>
                    <a:lumOff val="40000"/>
                  </a:schemeClr>
                </a:solidFill>
              </a:rPr>
              <a:t>A</a:t>
            </a:r>
            <a:r>
              <a:rPr lang="zh-CN" altLang="zh-CN" dirty="0">
                <a:solidFill>
                  <a:schemeClr val="accent2">
                    <a:lumMod val="60000"/>
                    <a:lumOff val="40000"/>
                  </a:schemeClr>
                </a:solidFill>
              </a:rPr>
              <a:t>．平均成绩上</a:t>
            </a:r>
            <a:r>
              <a:rPr lang="en-US" altLang="zh-CN" dirty="0">
                <a:solidFill>
                  <a:schemeClr val="accent2">
                    <a:lumMod val="60000"/>
                    <a:lumOff val="40000"/>
                  </a:schemeClr>
                </a:solidFill>
              </a:rPr>
              <a:t> 80</a:t>
            </a:r>
            <a:r>
              <a:rPr lang="zh-CN" altLang="zh-CN" dirty="0">
                <a:solidFill>
                  <a:schemeClr val="accent2">
                    <a:lumMod val="60000"/>
                    <a:lumOff val="40000"/>
                  </a:schemeClr>
                </a:solidFill>
              </a:rPr>
              <a:t>。</a:t>
            </a:r>
            <a:r>
              <a:rPr lang="en-US" altLang="zh-CN" dirty="0">
                <a:solidFill>
                  <a:schemeClr val="accent2">
                    <a:lumMod val="60000"/>
                    <a:lumOff val="40000"/>
                  </a:schemeClr>
                </a:solidFill>
              </a:rPr>
              <a:t> B</a:t>
            </a:r>
            <a:r>
              <a:rPr lang="zh-CN" altLang="zh-CN" dirty="0">
                <a:solidFill>
                  <a:schemeClr val="accent2">
                    <a:lumMod val="60000"/>
                    <a:lumOff val="40000"/>
                  </a:schemeClr>
                </a:solidFill>
              </a:rPr>
              <a:t>．平均成绩及格但未上</a:t>
            </a:r>
            <a:r>
              <a:rPr lang="en-US" altLang="zh-CN" dirty="0">
                <a:solidFill>
                  <a:schemeClr val="accent2">
                    <a:lumMod val="60000"/>
                    <a:lumOff val="40000"/>
                  </a:schemeClr>
                </a:solidFill>
              </a:rPr>
              <a:t> 80</a:t>
            </a:r>
            <a:r>
              <a:rPr lang="zh-CN" altLang="zh-CN" dirty="0">
                <a:solidFill>
                  <a:schemeClr val="accent2">
                    <a:lumMod val="60000"/>
                    <a:lumOff val="40000"/>
                  </a:schemeClr>
                </a:solidFill>
              </a:rPr>
              <a:t>，有单科成绩上</a:t>
            </a:r>
            <a:r>
              <a:rPr lang="en-US" altLang="zh-CN" dirty="0">
                <a:solidFill>
                  <a:schemeClr val="accent2">
                    <a:lumMod val="60000"/>
                    <a:lumOff val="40000"/>
                  </a:schemeClr>
                </a:solidFill>
              </a:rPr>
              <a:t> 90</a:t>
            </a:r>
            <a:r>
              <a:rPr lang="zh-CN" altLang="zh-CN" dirty="0">
                <a:solidFill>
                  <a:schemeClr val="accent2">
                    <a:lumMod val="60000"/>
                    <a:lumOff val="40000"/>
                  </a:schemeClr>
                </a:solidFill>
              </a:rPr>
              <a:t>。</a:t>
            </a:r>
            <a:r>
              <a:rPr lang="en-US" altLang="zh-CN" dirty="0">
                <a:solidFill>
                  <a:schemeClr val="accent2">
                    <a:lumMod val="60000"/>
                    <a:lumOff val="40000"/>
                  </a:schemeClr>
                </a:solidFill>
              </a:rPr>
              <a:t> C</a:t>
            </a:r>
            <a:r>
              <a:rPr lang="zh-CN" altLang="zh-CN" dirty="0">
                <a:solidFill>
                  <a:schemeClr val="accent2">
                    <a:lumMod val="60000"/>
                    <a:lumOff val="40000"/>
                  </a:schemeClr>
                </a:solidFill>
              </a:rPr>
              <a:t>．平均成绩未及格，有单科满分。满足一项即可）</a:t>
            </a:r>
          </a:p>
          <a:p>
            <a:r>
              <a:rPr lang="en-US" altLang="zh-CN" dirty="0">
                <a:solidFill>
                  <a:schemeClr val="accent2">
                    <a:lumMod val="60000"/>
                    <a:lumOff val="40000"/>
                  </a:schemeClr>
                </a:solidFill>
              </a:rPr>
              <a:t>        (5).</a:t>
            </a:r>
            <a:r>
              <a:rPr lang="zh-CN" altLang="zh-CN" dirty="0">
                <a:solidFill>
                  <a:schemeClr val="accent2">
                    <a:lumMod val="60000"/>
                    <a:lumOff val="40000"/>
                  </a:schemeClr>
                </a:solidFill>
              </a:rPr>
              <a:t>学生不及格科目</a:t>
            </a:r>
            <a:r>
              <a:rPr lang="en-US" altLang="zh-CN" dirty="0">
                <a:solidFill>
                  <a:schemeClr val="accent2">
                    <a:lumMod val="60000"/>
                    <a:lumOff val="40000"/>
                  </a:schemeClr>
                </a:solidFill>
              </a:rPr>
              <a:t>.txt ---&gt; </a:t>
            </a:r>
            <a:r>
              <a:rPr lang="zh-CN" altLang="zh-CN" dirty="0">
                <a:solidFill>
                  <a:schemeClr val="accent2">
                    <a:lumMod val="60000"/>
                    <a:lumOff val="40000"/>
                  </a:schemeClr>
                </a:solidFill>
              </a:rPr>
              <a:t>每个学生不及格的科目</a:t>
            </a:r>
            <a:endParaRPr lang="zh-CN" altLang="zh-CN" dirty="0">
              <a:solidFill>
                <a:schemeClr val="accent2">
                  <a:lumMod val="60000"/>
                  <a:lumOff val="40000"/>
                </a:schemeClr>
              </a:solidFill>
            </a:endParaRPr>
          </a:p>
        </p:txBody>
      </p:sp>
    </p:spTree>
    <p:extLst>
      <p:ext uri="{BB962C8B-B14F-4D97-AF65-F5344CB8AC3E}">
        <p14:creationId xmlns:p14="http://schemas.microsoft.com/office/powerpoint/2010/main" val="96383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矩形 2"/>
          <p:cNvSpPr/>
          <p:nvPr/>
        </p:nvSpPr>
        <p:spPr>
          <a:xfrm>
            <a:off x="85084" y="125523"/>
            <a:ext cx="2967479"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作品截图</a:t>
            </a:r>
            <a:endParaRPr lang="zh-CN" alt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2" descr="C:\Users\Admin\AppData\Local\Temp\WeChat Files\248aac30ec2332975165fed4d5886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13" y="1232604"/>
            <a:ext cx="4392670" cy="52630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dmin\AppData\Local\Temp\WeChat Files\d2cc5b48ae459ea84b97427b4acb7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255" y="1157225"/>
            <a:ext cx="5073378" cy="532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370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Users\Admin\AppData\Local\Temp\WeChat Files\9aa890ff76adc9732955cd065da55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26619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Admin\AppData\Local\Temp\WeChat Files\33649d2492a7cf68effe44176ffb7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945" y="0"/>
            <a:ext cx="61589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7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Users\Admin\AppData\Local\Temp\WeChat Files\60021dfc2ff77d4dd450ed5cc79faf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10" y="888522"/>
            <a:ext cx="6153909" cy="52276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Admin\AppData\Local\Temp\WeChat Files\e43dc2c07ab208912507f19aa3054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119" y="1725283"/>
            <a:ext cx="5031341" cy="338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06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1113418" y="387928"/>
            <a:ext cx="9362534" cy="6094558"/>
            <a:chOff x="1104182" y="0"/>
            <a:chExt cx="9362534" cy="6094558"/>
          </a:xfrm>
        </p:grpSpPr>
        <p:grpSp>
          <p:nvGrpSpPr>
            <p:cNvPr id="3" name="组合 2"/>
            <p:cNvGrpSpPr/>
            <p:nvPr/>
          </p:nvGrpSpPr>
          <p:grpSpPr>
            <a:xfrm>
              <a:off x="1104182" y="0"/>
              <a:ext cx="4433976" cy="6094558"/>
              <a:chOff x="1104182" y="0"/>
              <a:chExt cx="4433976" cy="6094558"/>
            </a:xfrm>
          </p:grpSpPr>
          <p:pic>
            <p:nvPicPr>
              <p:cNvPr id="5" name="Picture 2" descr="C:\Users\Admin\AppData\Local\Temp\WeChat Files\c1dbf62225bbb175a9464a1bcdb36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182" y="0"/>
                <a:ext cx="3442049" cy="53052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Admin\AppData\Local\Temp\WeChat Files\3a044bb4faab957ee3c4773aced66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182" y="4981751"/>
                <a:ext cx="4433976" cy="1112807"/>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descr="C:\Users\Admin\AppData\Local\Temp\WeChat Files\6ed85168133eff273d228c1da5ad7d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927" y="0"/>
              <a:ext cx="4807789" cy="60945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970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3" descr="C:\Users\Admin\AppData\Local\Temp\WeChat Files\083523a63f11ed763a78f9494e6ba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16" y="653114"/>
            <a:ext cx="4326300" cy="53539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Admin\AppData\Local\Temp\WeChat Files\083523a63f11ed763a78f9494e6ba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16" y="653114"/>
            <a:ext cx="4326300" cy="53539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Admin\AppData\Local\Temp\WeChat Files\5bd1559f42e16f4702a69461ce7c1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41" y="653277"/>
            <a:ext cx="5192472" cy="535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28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Users\Admin\AppData\Local\Temp\WeChat Files\1bdace21aa38d4c95aae454a0ce526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666" y="80126"/>
            <a:ext cx="6392167" cy="663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809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646</Words>
  <Application>Microsoft Office PowerPoint</Application>
  <PresentationFormat>宽屏</PresentationFormat>
  <Paragraphs>53</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Admin</cp:lastModifiedBy>
  <cp:revision>37</cp:revision>
  <dcterms:created xsi:type="dcterms:W3CDTF">2022-08-25T04:07:18Z</dcterms:created>
  <dcterms:modified xsi:type="dcterms:W3CDTF">2022-08-27T08:05:38Z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