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83" r:id="rId4"/>
    <p:sldId id="288" r:id="rId5"/>
    <p:sldId id="285" r:id="rId6"/>
    <p:sldId id="289" r:id="rId7"/>
    <p:sldId id="290" r:id="rId8"/>
    <p:sldId id="291" r:id="rId9"/>
    <p:sldId id="286" r:id="rId10"/>
    <p:sldId id="287" r:id="rId11"/>
    <p:sldId id="292" r:id="rId12"/>
    <p:sldId id="284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6"/>
    <p:restoredTop sz="94665"/>
  </p:normalViewPr>
  <p:slideViewPr>
    <p:cSldViewPr snapToGrid="0" showGuides="1">
      <p:cViewPr>
        <p:scale>
          <a:sx n="74" d="100"/>
          <a:sy n="74" d="100"/>
        </p:scale>
        <p:origin x="1384" y="688"/>
      </p:cViewPr>
      <p:guideLst>
        <p:guide orient="horz" pos="19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776923" y="1204595"/>
            <a:ext cx="10637837" cy="5569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本项目基于谷歌的开源手机操作系统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进行开发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Android应用开发架构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通讯过程采用端到端（E2EE）加密，通过 AES(Rijndael)对称加密算法实现。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实现了服务器私有化部署，具有成本低、灵活性高、安全性高的特点，针对数据安全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有严格要求、需要对接已有系统、需要开发专属功能的个人团队企业定制。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epoll + 线程池实现高并发，多 io 线程多任务线程，传输的数据格式为自定义包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头+json 文件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给用户带来了安全私密的交流环境，让生活更简单，沟通更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82913" y="3797300"/>
            <a:ext cx="6226175" cy="70675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西部枢纽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509588" y="2090420"/>
            <a:ext cx="10637837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 年以来，即时通信行业发展态势良好，用户规模和普及率进一步增长。在个人用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户方面，即时通信已经成为用户数字化生活的基础平台。数据显示，当前网民最常使用的两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个互联网应用均为即时通信类应用。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互联网基于大众日益丰富的社交需求，在移动社交领域持续发力，使得移动社交产品功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能愈加多元化。而在手机即时通信方面，手机即时通信用户规模达 8.90 亿，较 2018 年底增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 1.10 亿，占手机网民的 99.2%。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290" y="765810"/>
            <a:ext cx="7936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</a:rPr>
              <a:t>应用场景：社交 工作 学习 沟通</a:t>
            </a:r>
            <a:endParaRPr lang="zh-CN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4037679" y="1370679"/>
            <a:ext cx="4116642" cy="4116642"/>
            <a:chOff x="4037679" y="1370679"/>
            <a:chExt cx="4116642" cy="4116642"/>
          </a:xfrm>
          <a:solidFill>
            <a:schemeClr val="accent2"/>
          </a:solidFill>
        </p:grpSpPr>
        <p:sp>
          <p:nvSpPr>
            <p:cNvPr id="67" name="椭圆 66"/>
            <p:cNvSpPr/>
            <p:nvPr/>
          </p:nvSpPr>
          <p:spPr>
            <a:xfrm>
              <a:off x="4037679" y="1370679"/>
              <a:ext cx="4116642" cy="4116642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黑体简体" panose="02010601030101010101" pitchFamily="2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75845" y="3678104"/>
              <a:ext cx="2218216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3600" b="1" dirty="0" err="1">
                  <a:solidFill>
                    <a:schemeClr val="bg1"/>
                  </a:solidFill>
                  <a:ea typeface="方正黑体简体" panose="02010601030101010101" pitchFamily="2" charset="-122"/>
                </a:rPr>
                <a:t>Gchatpro</a:t>
              </a:r>
              <a:endParaRPr lang="zh-CN" altLang="en-US" sz="3600" b="1" dirty="0">
                <a:solidFill>
                  <a:schemeClr val="bg1"/>
                </a:solidFill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781050" y="-662111"/>
            <a:ext cx="7281240" cy="1611914"/>
            <a:chOff x="-781050" y="-662111"/>
            <a:chExt cx="7281240" cy="1611914"/>
          </a:xfrm>
        </p:grpSpPr>
        <p:sp>
          <p:nvSpPr>
            <p:cNvPr id="43" name="任意多边形: 形状 42"/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 flipH="1">
              <a:off x="803274" y="365028"/>
              <a:ext cx="56969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b="1" dirty="0" err="1">
                  <a:solidFill>
                    <a:schemeClr val="accent2">
                      <a:lumMod val="75000"/>
                    </a:schemeClr>
                  </a:solidFill>
                  <a:ea typeface="方正黑体简体" panose="02010601030101010101" pitchFamily="2" charset="-122"/>
                  <a:cs typeface="+mn-ea"/>
                  <a:sym typeface="+mn-lt"/>
                </a:rPr>
                <a:t>Gchatpro</a:t>
              </a:r>
              <a:r>
                <a:rPr lang="en-US" altLang="zh-CN" sz="3200" b="1" dirty="0">
                  <a:solidFill>
                    <a:schemeClr val="accent2">
                      <a:lumMod val="75000"/>
                    </a:schemeClr>
                  </a:solidFill>
                  <a:ea typeface="方正黑体简体" panose="02010601030101010101" pitchFamily="2" charset="-122"/>
                  <a:cs typeface="+mn-ea"/>
                  <a:sym typeface="+mn-lt"/>
                </a:rPr>
                <a:t>—</a:t>
              </a:r>
              <a:r>
                <a:rPr lang="zh-CN" altLang="en-US" sz="3200" b="1" dirty="0">
                  <a:solidFill>
                    <a:schemeClr val="accent2">
                      <a:lumMod val="75000"/>
                    </a:schemeClr>
                  </a:solidFill>
                  <a:ea typeface="方正黑体简体" panose="02010601030101010101" pitchFamily="2" charset="-122"/>
                  <a:cs typeface="+mn-ea"/>
                  <a:sym typeface="+mn-lt"/>
                </a:rPr>
                <a:t>是一种隐私保障</a:t>
              </a:r>
              <a:endParaRPr lang="zh-CN" altLang="en-US" sz="3200" b="1" dirty="0">
                <a:solidFill>
                  <a:schemeClr val="accent2">
                    <a:lumMod val="75000"/>
                  </a:schemeClr>
                </a:solidFill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701511" y="5611833"/>
            <a:ext cx="8788978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ea typeface="方正黑体简体" panose="02010601030101010101" pitchFamily="2" charset="-122"/>
              </a:rPr>
              <a:t>Gchatpro</a:t>
            </a:r>
            <a:r>
              <a:rPr lang="zh-CN" altLang="en-US" b="1" dirty="0">
                <a:ea typeface="方正黑体简体" panose="02010601030101010101" pitchFamily="2" charset="-122"/>
              </a:rPr>
              <a:t>正在不断向安全、私密、可靠、个性化定制靠齐</a:t>
            </a:r>
            <a:endParaRPr lang="zh-CN" altLang="en-US" b="1" dirty="0">
              <a:ea typeface="方正黑体简体" panose="0201060103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235285" y="2899308"/>
            <a:ext cx="9721426" cy="2352349"/>
            <a:chOff x="1453527" y="3151979"/>
            <a:chExt cx="9345969" cy="2261498"/>
          </a:xfrm>
        </p:grpSpPr>
        <p:sp>
          <p:nvSpPr>
            <p:cNvPr id="69" name="弧形 68"/>
            <p:cNvSpPr/>
            <p:nvPr/>
          </p:nvSpPr>
          <p:spPr>
            <a:xfrm rot="21263144">
              <a:off x="3767137" y="3219205"/>
              <a:ext cx="4643120" cy="1057496"/>
            </a:xfrm>
            <a:prstGeom prst="arc">
              <a:avLst>
                <a:gd name="adj1" fmla="val 21074063"/>
                <a:gd name="adj2" fmla="val 11304000"/>
              </a:avLst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黑体简体" panose="02010601030101010101" pitchFamily="2" charset="-122"/>
              </a:endParaRPr>
            </a:p>
          </p:txBody>
        </p:sp>
        <p:sp>
          <p:nvSpPr>
            <p:cNvPr id="70" name="弧形 69"/>
            <p:cNvSpPr/>
            <p:nvPr/>
          </p:nvSpPr>
          <p:spPr>
            <a:xfrm rot="21263144">
              <a:off x="3210820" y="3152585"/>
              <a:ext cx="5780218" cy="1439603"/>
            </a:xfrm>
            <a:prstGeom prst="arc">
              <a:avLst>
                <a:gd name="adj1" fmla="val 20604525"/>
                <a:gd name="adj2" fmla="val 11745204"/>
              </a:avLst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方正黑体简体" panose="02010601030101010101" pitchFamily="2" charset="-122"/>
              </a:endParaRPr>
            </a:p>
          </p:txBody>
        </p:sp>
        <p:sp>
          <p:nvSpPr>
            <p:cNvPr id="71" name="弧形 70"/>
            <p:cNvSpPr/>
            <p:nvPr/>
          </p:nvSpPr>
          <p:spPr>
            <a:xfrm rot="21263144">
              <a:off x="2433565" y="3151979"/>
              <a:ext cx="7365285" cy="1811633"/>
            </a:xfrm>
            <a:prstGeom prst="arc">
              <a:avLst>
                <a:gd name="adj1" fmla="val 20232245"/>
                <a:gd name="adj2" fmla="val 12157500"/>
              </a:avLst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方正黑体简体" panose="02010601030101010101" pitchFamily="2" charset="-122"/>
              </a:endParaRPr>
            </a:p>
          </p:txBody>
        </p:sp>
        <p:sp>
          <p:nvSpPr>
            <p:cNvPr id="72" name="弧形 71"/>
            <p:cNvSpPr/>
            <p:nvPr/>
          </p:nvSpPr>
          <p:spPr>
            <a:xfrm rot="21263144">
              <a:off x="1453527" y="3152051"/>
              <a:ext cx="9345969" cy="2261426"/>
            </a:xfrm>
            <a:prstGeom prst="arc">
              <a:avLst>
                <a:gd name="adj1" fmla="val 19843447"/>
                <a:gd name="adj2" fmla="val 12556477"/>
              </a:avLst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024879" y="2417953"/>
            <a:ext cx="1708876" cy="1708876"/>
            <a:chOff x="2024879" y="2417953"/>
            <a:chExt cx="1708876" cy="1708876"/>
          </a:xfrm>
          <a:solidFill>
            <a:schemeClr val="accent2"/>
          </a:solidFill>
        </p:grpSpPr>
        <p:sp>
          <p:nvSpPr>
            <p:cNvPr id="75" name="椭圆 74"/>
            <p:cNvSpPr/>
            <p:nvPr/>
          </p:nvSpPr>
          <p:spPr>
            <a:xfrm>
              <a:off x="2024879" y="2417953"/>
              <a:ext cx="1708876" cy="1708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方正黑体简体" panose="02010601030101010101" pitchFamily="2" charset="-122"/>
              </a:endParaRPr>
            </a:p>
          </p:txBody>
        </p:sp>
        <p:sp>
          <p:nvSpPr>
            <p:cNvPr id="78" name="文本框 5"/>
            <p:cNvSpPr txBox="1">
              <a:spLocks noChangeArrowheads="1"/>
            </p:cNvSpPr>
            <p:nvPr/>
          </p:nvSpPr>
          <p:spPr bwMode="auto">
            <a:xfrm>
              <a:off x="2317626" y="2750331"/>
              <a:ext cx="1158346" cy="102374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思源黑体 CN Normal"/>
                </a:rPr>
                <a:t>端到端加密，隐私掌握在自己手中</a:t>
              </a:r>
              <a:endParaRPr lang="zh-CN" altLang="en-US" sz="14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思源黑体 CN Normal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189848" y="2093385"/>
            <a:ext cx="1623273" cy="1625086"/>
            <a:chOff x="9189849" y="2093385"/>
            <a:chExt cx="1395090" cy="1395088"/>
          </a:xfrm>
          <a:solidFill>
            <a:schemeClr val="accent2"/>
          </a:solidFill>
        </p:grpSpPr>
        <p:sp>
          <p:nvSpPr>
            <p:cNvPr id="73" name="椭圆 72"/>
            <p:cNvSpPr/>
            <p:nvPr/>
          </p:nvSpPr>
          <p:spPr>
            <a:xfrm>
              <a:off x="9189849" y="2093385"/>
              <a:ext cx="1395090" cy="1395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黑体简体" panose="02010601030101010101" pitchFamily="2" charset="-122"/>
              </a:endParaRPr>
            </a:p>
          </p:txBody>
        </p:sp>
        <p:sp>
          <p:nvSpPr>
            <p:cNvPr id="79" name="文本框 5"/>
            <p:cNvSpPr txBox="1">
              <a:spLocks noChangeArrowheads="1"/>
            </p:cNvSpPr>
            <p:nvPr/>
          </p:nvSpPr>
          <p:spPr bwMode="auto">
            <a:xfrm>
              <a:off x="9351542" y="2381927"/>
              <a:ext cx="1085693" cy="7646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思源黑体 CN Normal"/>
                </a:rPr>
                <a:t>可根据需求私有化部署，安全可靠</a:t>
              </a:r>
              <a:endParaRPr lang="zh-CN" altLang="en-US" sz="12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思源黑体 CN Normal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117818" y="3953089"/>
            <a:ext cx="1474117" cy="1474117"/>
            <a:chOff x="7779887" y="3694675"/>
            <a:chExt cx="1474117" cy="1474117"/>
          </a:xfrm>
          <a:solidFill>
            <a:schemeClr val="accent2"/>
          </a:solidFill>
        </p:grpSpPr>
        <p:sp>
          <p:nvSpPr>
            <p:cNvPr id="74" name="椭圆 73"/>
            <p:cNvSpPr/>
            <p:nvPr/>
          </p:nvSpPr>
          <p:spPr>
            <a:xfrm>
              <a:off x="7779887" y="3694675"/>
              <a:ext cx="1474117" cy="1474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方正黑体简体" panose="02010601030101010101" pitchFamily="2" charset="-122"/>
              </a:endParaRPr>
            </a:p>
          </p:txBody>
        </p:sp>
        <p:sp>
          <p:nvSpPr>
            <p:cNvPr id="80" name="文本框 5"/>
            <p:cNvSpPr txBox="1">
              <a:spLocks noChangeArrowheads="1"/>
            </p:cNvSpPr>
            <p:nvPr/>
          </p:nvSpPr>
          <p:spPr bwMode="auto">
            <a:xfrm>
              <a:off x="8016019" y="3858924"/>
              <a:ext cx="1054398" cy="115685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黑体简体" panose="02010601030101010101" pitchFamily="2" charset="-122"/>
                  <a:ea typeface="方正黑体简体" panose="02010601030101010101" pitchFamily="2" charset="-122"/>
                  <a:cs typeface="思源黑体 CN Normal"/>
                </a:rPr>
                <a:t>手机端、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黑体简体" panose="02010601030101010101" pitchFamily="2" charset="-122"/>
                  <a:ea typeface="方正黑体简体" panose="02010601030101010101" pitchFamily="2" charset="-122"/>
                  <a:cs typeface="思源黑体 CN Normal"/>
                </a:rPr>
                <a:t>PC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黑体简体" panose="02010601030101010101" pitchFamily="2" charset="-122"/>
                  <a:ea typeface="方正黑体简体" panose="02010601030101010101" pitchFamily="2" charset="-122"/>
                  <a:cs typeface="思源黑体 CN Normal"/>
                </a:rPr>
                <a:t>端同步使用</a:t>
              </a:r>
              <a:endParaRPr lang="zh-CN" altLang="en-US" sz="16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思源黑体 CN Normal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21" y="2276517"/>
            <a:ext cx="1441954" cy="1441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776923" y="1887855"/>
            <a:ext cx="10637837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作品截图</a:t>
            </a:r>
            <a:r>
              <a:rPr 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展示：</a:t>
            </a:r>
            <a:endParaRPr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-781050" y="-662111"/>
            <a:ext cx="7281240" cy="1611914"/>
            <a:chOff x="-781050" y="-662111"/>
            <a:chExt cx="7281240" cy="1611914"/>
          </a:xfrm>
        </p:grpSpPr>
        <p:sp>
          <p:nvSpPr>
            <p:cNvPr id="65" name="任意多边形: 形状 64"/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flipH="1">
              <a:off x="803274" y="365028"/>
              <a:ext cx="56969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 err="1">
                  <a:solidFill>
                    <a:schemeClr val="accent2"/>
                  </a:solidFill>
                  <a:ea typeface="方正黑体简体" panose="02010601030101010101" pitchFamily="2" charset="-122"/>
                  <a:cs typeface="+mn-ea"/>
                  <a:sym typeface="+mn-lt"/>
                </a:rPr>
                <a:t>Gchatpro</a:t>
              </a:r>
              <a:r>
                <a:rPr lang="zh-CN" altLang="en-US" sz="3200" dirty="0">
                  <a:solidFill>
                    <a:schemeClr val="accent2"/>
                  </a:solidFill>
                  <a:ea typeface="方正黑体简体" panose="02010601030101010101" pitchFamily="2" charset="-122"/>
                  <a:cs typeface="+mn-ea"/>
                  <a:sym typeface="+mn-lt"/>
                </a:rPr>
                <a:t>主要界面</a:t>
              </a:r>
              <a:endParaRPr lang="zh-CN" altLang="en-US" sz="3200" dirty="0">
                <a:solidFill>
                  <a:schemeClr val="accent2"/>
                </a:solidFill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58" y="972485"/>
            <a:ext cx="2602866" cy="54978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20" y="927119"/>
            <a:ext cx="2602866" cy="5497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82" y="927119"/>
            <a:ext cx="2624343" cy="5543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-781050" y="-662111"/>
            <a:ext cx="7281240" cy="1611914"/>
            <a:chOff x="-781050" y="-662111"/>
            <a:chExt cx="7281240" cy="1611914"/>
          </a:xfrm>
        </p:grpSpPr>
        <p:sp>
          <p:nvSpPr>
            <p:cNvPr id="65" name="任意多边形: 形状 64"/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flipH="1">
              <a:off x="803274" y="365028"/>
              <a:ext cx="56969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 err="1">
                  <a:solidFill>
                    <a:schemeClr val="accent2"/>
                  </a:solidFill>
                  <a:ea typeface="方正黑体简体" panose="02010601030101010101" pitchFamily="2" charset="-122"/>
                  <a:cs typeface="+mn-ea"/>
                  <a:sym typeface="+mn-lt"/>
                </a:rPr>
                <a:t>Gchatpro</a:t>
              </a:r>
              <a:r>
                <a:rPr lang="zh-CN" altLang="en-US" sz="3200" dirty="0">
                  <a:solidFill>
                    <a:schemeClr val="accent2"/>
                  </a:solidFill>
                  <a:ea typeface="方正黑体简体" panose="02010601030101010101" pitchFamily="2" charset="-122"/>
                  <a:cs typeface="+mn-ea"/>
                  <a:sym typeface="+mn-lt"/>
                </a:rPr>
                <a:t>主要界面</a:t>
              </a:r>
              <a:endParaRPr lang="zh-CN" altLang="en-US" sz="3200" dirty="0">
                <a:solidFill>
                  <a:schemeClr val="accent2"/>
                </a:solidFill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35" y="927120"/>
            <a:ext cx="2602866" cy="54978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95" y="873603"/>
            <a:ext cx="2649680" cy="55966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69" y="873604"/>
            <a:ext cx="2649680" cy="5596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-781050" y="-662111"/>
            <a:ext cx="7281240" cy="1611914"/>
            <a:chOff x="-781050" y="-662111"/>
            <a:chExt cx="7281240" cy="1611914"/>
          </a:xfrm>
        </p:grpSpPr>
        <p:sp>
          <p:nvSpPr>
            <p:cNvPr id="65" name="任意多边形: 形状 64"/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flipH="1">
              <a:off x="803274" y="365028"/>
              <a:ext cx="56969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 err="1">
                  <a:solidFill>
                    <a:schemeClr val="accent2"/>
                  </a:solidFill>
                  <a:ea typeface="方正黑体简体" panose="02010601030101010101" pitchFamily="2" charset="-122"/>
                  <a:cs typeface="+mn-ea"/>
                  <a:sym typeface="+mn-lt"/>
                </a:rPr>
                <a:t>Gchatpro</a:t>
              </a:r>
              <a:r>
                <a:rPr lang="zh-CN" altLang="en-US" sz="3200" dirty="0">
                  <a:solidFill>
                    <a:schemeClr val="accent2"/>
                  </a:solidFill>
                  <a:ea typeface="方正黑体简体" panose="02010601030101010101" pitchFamily="2" charset="-122"/>
                  <a:cs typeface="+mn-ea"/>
                  <a:sym typeface="+mn-lt"/>
                </a:rPr>
                <a:t>主要界面</a:t>
              </a:r>
              <a:endParaRPr lang="zh-CN" altLang="en-US" sz="3200" dirty="0">
                <a:solidFill>
                  <a:schemeClr val="accent2"/>
                </a:solidFill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54" y="949803"/>
            <a:ext cx="2628389" cy="5551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40" y="949803"/>
            <a:ext cx="2628390" cy="5551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777240" y="1281430"/>
            <a:ext cx="1111313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客户端安装 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（1）安装 Android studio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（2）创建 Android 项目选择导入源码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（3）配置 build.grandle 或下载对应 Android SDK 版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服务器部署 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（1）安装 libmysqlclient-dev 库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（2）安装 mysql 5.5.62 版本或其兼容版本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（3）在 build 目录下的 conf.json 中配置服务器开发端口和所使用的数据库，自行创建一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个数据库并运行 build 目录下的 Gchatpro.sql 生成符合要求的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776923" y="1998345"/>
            <a:ext cx="10637837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西部枢纽 </a:t>
            </a:r>
            <a:endParaRPr 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报名编号：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Hackathon202200047</a:t>
            </a:r>
            <a:endParaRPr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  <a:r>
              <a:rPr 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：程杨</a:t>
            </a:r>
            <a:endParaRPr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r>
              <a:rPr 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1203061107</a:t>
            </a:r>
            <a:r>
              <a:rPr 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WPS 演示</Application>
  <PresentationFormat/>
  <Paragraphs>79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方正黑体简体</vt:lpstr>
      <vt:lpstr>思源黑体 CN Normal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BILL</cp:lastModifiedBy>
  <cp:revision>35</cp:revision>
  <dcterms:created xsi:type="dcterms:W3CDTF">2022-08-25T04:07:00Z</dcterms:created>
  <dcterms:modified xsi:type="dcterms:W3CDTF">2022-08-27T11:15:04Z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2052-11.1.0.9192</vt:lpwstr>
  </property>
</Properties>
</file>