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85" r:id="rId3"/>
    <p:sldId id="286" r:id="rId4"/>
    <p:sldId id="287" r:id="rId5"/>
    <p:sldId id="288" r:id="rId6"/>
    <p:sldId id="284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 showGuides="1">
      <p:cViewPr varScale="1">
        <p:scale>
          <a:sx n="104" d="100"/>
          <a:sy n="104" d="100"/>
        </p:scale>
        <p:origin x="28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6" name="Rectangle 1536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97949-B118-1766-6CAD-07BCA446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31" y="467271"/>
            <a:ext cx="3876357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eaLnBrk="1" hangingPunct="1"/>
            <a:r>
              <a:rPr lang="en-US" altLang="zh-CN" sz="4300" b="1" kern="1200" dirty="0" err="1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ClassSchedule</a:t>
            </a:r>
            <a:endParaRPr lang="en-US" altLang="zh-CN" sz="4300" b="1" kern="12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36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7883" y="2102603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70" name="Freeform: Shape 15369">
            <a:extLst>
              <a:ext uri="{FF2B5EF4-FFF2-40B4-BE49-F238E27FC236}">
                <a16:creationId xmlns:a16="http://schemas.microsoft.com/office/drawing/2014/main" id="{95CBC9A5-2EC2-43B3-BE31-8C21041EA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9505" cy="2553552"/>
          </a:xfrm>
          <a:custGeom>
            <a:avLst/>
            <a:gdLst>
              <a:gd name="connsiteX0" fmla="*/ 0 w 3219505"/>
              <a:gd name="connsiteY0" fmla="*/ 0 h 2553552"/>
              <a:gd name="connsiteX1" fmla="*/ 3168418 w 3219505"/>
              <a:gd name="connsiteY1" fmla="*/ 0 h 2553552"/>
              <a:gd name="connsiteX2" fmla="*/ 3176885 w 3219505"/>
              <a:gd name="connsiteY2" fmla="*/ 32928 h 2553552"/>
              <a:gd name="connsiteX3" fmla="*/ 3219505 w 3219505"/>
              <a:gd name="connsiteY3" fmla="*/ 455715 h 2553552"/>
              <a:gd name="connsiteX4" fmla="*/ 1121668 w 3219505"/>
              <a:gd name="connsiteY4" fmla="*/ 2553552 h 2553552"/>
              <a:gd name="connsiteX5" fmla="*/ 121715 w 3219505"/>
              <a:gd name="connsiteY5" fmla="*/ 2300354 h 2553552"/>
              <a:gd name="connsiteX6" fmla="*/ 0 w 3219505"/>
              <a:gd name="connsiteY6" fmla="*/ 2226411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9505" h="2553552">
                <a:moveTo>
                  <a:pt x="0" y="0"/>
                </a:moveTo>
                <a:lnTo>
                  <a:pt x="3168418" y="0"/>
                </a:lnTo>
                <a:lnTo>
                  <a:pt x="3176885" y="32928"/>
                </a:lnTo>
                <a:cubicBezTo>
                  <a:pt x="3204830" y="169492"/>
                  <a:pt x="3219505" y="310890"/>
                  <a:pt x="3219505" y="455715"/>
                </a:cubicBezTo>
                <a:cubicBezTo>
                  <a:pt x="3219505" y="1614318"/>
                  <a:pt x="2280271" y="2553552"/>
                  <a:pt x="1121668" y="2553552"/>
                </a:cubicBezTo>
                <a:cubicBezTo>
                  <a:pt x="759605" y="2553552"/>
                  <a:pt x="418964" y="2461830"/>
                  <a:pt x="121715" y="2300354"/>
                </a:cubicBezTo>
                <a:lnTo>
                  <a:pt x="0" y="222641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crossword puzzle, receipt&#10;&#10;Description automatically generated">
            <a:extLst>
              <a:ext uri="{FF2B5EF4-FFF2-40B4-BE49-F238E27FC236}">
                <a16:creationId xmlns:a16="http://schemas.microsoft.com/office/drawing/2014/main" id="{2000DF24-E94D-8AF3-F8C5-5EF461BED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11" y="136525"/>
            <a:ext cx="870947" cy="1935439"/>
          </a:xfrm>
          <a:prstGeom prst="rect">
            <a:avLst/>
          </a:prstGeom>
        </p:spPr>
      </p:pic>
      <p:sp>
        <p:nvSpPr>
          <p:cNvPr id="15372" name="Oval 15371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433" y="118885"/>
            <a:ext cx="2501404" cy="250140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 with low confidence">
            <a:extLst>
              <a:ext uri="{FF2B5EF4-FFF2-40B4-BE49-F238E27FC236}">
                <a16:creationId xmlns:a16="http://schemas.microsoft.com/office/drawing/2014/main" id="{004BCCDA-170D-D5FA-1D8A-F15C46399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70" y="598776"/>
            <a:ext cx="693729" cy="1541622"/>
          </a:xfrm>
          <a:prstGeom prst="rect">
            <a:avLst/>
          </a:prstGeom>
        </p:spPr>
      </p:pic>
      <p:sp>
        <p:nvSpPr>
          <p:cNvPr id="1537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269" y="2905060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76" name="Oval 15375">
            <a:extLst>
              <a:ext uri="{FF2B5EF4-FFF2-40B4-BE49-F238E27FC236}">
                <a16:creationId xmlns:a16="http://schemas.microsoft.com/office/drawing/2014/main" id="{5EF6BFFD-743B-47E9-AC55-ACA07581F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5236" y="2756813"/>
            <a:ext cx="2339616" cy="233961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8" name="Freeform: Shape 1537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065" y="554476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E0F77-AF11-EB3D-EA60-B32A64EEC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1811" y="2990818"/>
            <a:ext cx="3841579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zh-CN" sz="2000" kern="1200" dirty="0">
                <a:solidFill>
                  <a:schemeClr val="tx1">
                    <a:alpha val="80000"/>
                  </a:schemeClr>
                </a:solidFill>
              </a:rPr>
              <a:t>By </a:t>
            </a:r>
            <a:r>
              <a:rPr lang="en-US" altLang="zh-CN" sz="2000" kern="1200" dirty="0" err="1">
                <a:solidFill>
                  <a:schemeClr val="tx1">
                    <a:alpha val="80000"/>
                  </a:schemeClr>
                </a:solidFill>
              </a:rPr>
              <a:t>HikariLan</a:t>
            </a:r>
            <a:r>
              <a:rPr lang="en-US" altLang="zh-CN" sz="2000" kern="1200" dirty="0">
                <a:solidFill>
                  <a:schemeClr val="tx1">
                    <a:alpha val="80000"/>
                  </a:schemeClr>
                </a:solidFill>
              </a:rPr>
              <a:t> &amp; </a:t>
            </a:r>
            <a:r>
              <a:rPr lang="zh-CN" altLang="en-US" sz="2000" kern="1200" dirty="0">
                <a:solidFill>
                  <a:schemeClr val="tx1">
                    <a:alpha val="80000"/>
                  </a:schemeClr>
                </a:solidFill>
              </a:rPr>
              <a:t>璀璨星辰</a:t>
            </a:r>
            <a:endParaRPr lang="en-US" altLang="zh-CN" sz="2000" kern="1200" dirty="0">
              <a:solidFill>
                <a:schemeClr val="tx1">
                  <a:alpha val="80000"/>
                </a:schemeClr>
              </a:solidFill>
            </a:endParaRPr>
          </a:p>
          <a:p>
            <a:pPr eaLnBrk="1" hangingPunct="1"/>
            <a:endParaRPr lang="en-US" altLang="zh-CN" sz="2000" kern="1200" dirty="0">
              <a:solidFill>
                <a:schemeClr val="tx1">
                  <a:alpha val="80000"/>
                </a:schemeClr>
              </a:solidFill>
            </a:endParaRPr>
          </a:p>
          <a:p>
            <a:pPr eaLnBrk="1" hangingPunct="1"/>
            <a:endParaRPr lang="en-US" altLang="zh-CN" sz="2000" kern="1200" dirty="0">
              <a:solidFill>
                <a:schemeClr val="tx1">
                  <a:alpha val="80000"/>
                </a:schemeClr>
              </a:solidFill>
            </a:endParaRPr>
          </a:p>
          <a:p>
            <a:pPr eaLnBrk="1" hangingPunct="1"/>
            <a:r>
              <a:rPr lang="en-US" altLang="zh-CN" kern="1200" dirty="0">
                <a:solidFill>
                  <a:schemeClr val="tx1">
                    <a:alpha val="80000"/>
                  </a:schemeClr>
                </a:solidFill>
              </a:rPr>
              <a:t>    With powerful Kotlin &amp;&amp; Jetpack Compose</a:t>
            </a:r>
          </a:p>
        </p:txBody>
      </p:sp>
      <p:pic>
        <p:nvPicPr>
          <p:cNvPr id="8" name="Picture 7" descr="Calendar&#10;&#10;Description automatically generated with low confidence">
            <a:extLst>
              <a:ext uri="{FF2B5EF4-FFF2-40B4-BE49-F238E27FC236}">
                <a16:creationId xmlns:a16="http://schemas.microsoft.com/office/drawing/2014/main" id="{E1643054-E9FE-882D-A4D2-D983654DCC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4" y="3659227"/>
            <a:ext cx="1332554" cy="2961232"/>
          </a:xfrm>
          <a:prstGeom prst="rect">
            <a:avLst/>
          </a:prstGeom>
        </p:spPr>
      </p:pic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B018C4-D1AA-A17E-71C6-20274113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14" y="3205665"/>
            <a:ext cx="648860" cy="1441912"/>
          </a:xfrm>
          <a:prstGeom prst="rect">
            <a:avLst/>
          </a:prstGeom>
        </p:spPr>
      </p:pic>
      <p:cxnSp>
        <p:nvCxnSpPr>
          <p:cNvPr id="15382" name="Straight Connector 1538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C970B-374D-F5DF-8AF3-2607B517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什么是 </a:t>
            </a:r>
            <a:r>
              <a:rPr lang="en-US" altLang="zh-CN" dirty="0" err="1">
                <a:solidFill>
                  <a:schemeClr val="bg1"/>
                </a:solidFill>
              </a:rPr>
              <a:t>ClassSchedule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53EBA-2F55-37E2-5443-B4206983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ClassScheule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是一款面向 </a:t>
            </a:r>
            <a:r>
              <a:rPr lang="en-US" altLang="zh-CN" dirty="0">
                <a:solidFill>
                  <a:schemeClr val="bg1"/>
                </a:solidFill>
              </a:rPr>
              <a:t>Android </a:t>
            </a:r>
            <a:r>
              <a:rPr lang="zh-CN" altLang="en-US" dirty="0">
                <a:solidFill>
                  <a:schemeClr val="bg1"/>
                </a:solidFill>
              </a:rPr>
              <a:t>平台开发的简易课程表程序，提供了基本的课程表系统，并且支持设置课程时间，导入导出数据等功能。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ClassSchedule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使用了 </a:t>
            </a:r>
            <a:r>
              <a:rPr lang="en-US" altLang="zh-CN" dirty="0">
                <a:solidFill>
                  <a:schemeClr val="bg1"/>
                </a:solidFill>
              </a:rPr>
              <a:t>Kotlin </a:t>
            </a:r>
            <a:r>
              <a:rPr lang="zh-CN" altLang="en-US" dirty="0">
                <a:solidFill>
                  <a:schemeClr val="bg1"/>
                </a:solidFill>
              </a:rPr>
              <a:t>语言进行开发，并使用了 </a:t>
            </a:r>
            <a:r>
              <a:rPr lang="en-US" altLang="zh-CN" dirty="0">
                <a:solidFill>
                  <a:schemeClr val="bg1"/>
                </a:solidFill>
              </a:rPr>
              <a:t>Jetpack Compose </a:t>
            </a:r>
            <a:r>
              <a:rPr lang="zh-CN" altLang="en-US" dirty="0">
                <a:solidFill>
                  <a:schemeClr val="bg1"/>
                </a:solidFill>
              </a:rPr>
              <a:t>作为 </a:t>
            </a:r>
            <a:r>
              <a:rPr lang="en-US" altLang="zh-CN" dirty="0">
                <a:solidFill>
                  <a:schemeClr val="bg1"/>
                </a:solidFill>
              </a:rPr>
              <a:t>UI </a:t>
            </a:r>
            <a:r>
              <a:rPr lang="zh-CN" altLang="en-US" dirty="0">
                <a:solidFill>
                  <a:schemeClr val="bg1"/>
                </a:solidFill>
              </a:rPr>
              <a:t>框架，使用</a:t>
            </a:r>
            <a:r>
              <a:rPr lang="en-US" altLang="zh-CN" dirty="0">
                <a:solidFill>
                  <a:schemeClr val="bg1"/>
                </a:solidFill>
              </a:rPr>
              <a:t> Jetpack Room </a:t>
            </a:r>
            <a:r>
              <a:rPr lang="zh-CN" altLang="en-US" dirty="0">
                <a:solidFill>
                  <a:schemeClr val="bg1"/>
                </a:solidFill>
              </a:rPr>
              <a:t>作为数据存储支持，使用 </a:t>
            </a:r>
            <a:r>
              <a:rPr lang="en-US" altLang="zh-CN" dirty="0" err="1">
                <a:solidFill>
                  <a:schemeClr val="bg1"/>
                </a:solidFill>
              </a:rPr>
              <a:t>Gson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作为 </a:t>
            </a: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解析库。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通过 </a:t>
            </a:r>
            <a:r>
              <a:rPr lang="en-US" altLang="zh-CN" dirty="0" err="1">
                <a:solidFill>
                  <a:schemeClr val="bg1"/>
                </a:solidFill>
              </a:rPr>
              <a:t>ClassSchedule</a:t>
            </a:r>
            <a:r>
              <a:rPr lang="zh-CN" altLang="en-US" dirty="0">
                <a:solidFill>
                  <a:schemeClr val="bg1"/>
                </a:solidFill>
              </a:rPr>
              <a:t>，可以更方便的管理课表。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10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C970B-374D-F5DF-8AF3-2607B517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安装与编译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53EBA-2F55-37E2-5443-B4206983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-US" altLang="zh-CN" dirty="0">
                <a:solidFill>
                  <a:schemeClr val="bg1"/>
                </a:solidFill>
              </a:rPr>
              <a:t>Android Studio </a:t>
            </a:r>
            <a:r>
              <a:rPr lang="zh-CN" altLang="en-US" dirty="0">
                <a:solidFill>
                  <a:schemeClr val="bg1"/>
                </a:solidFill>
              </a:rPr>
              <a:t>导入项目，等待 </a:t>
            </a:r>
            <a:r>
              <a:rPr lang="en-US" altLang="zh-CN" dirty="0">
                <a:solidFill>
                  <a:schemeClr val="bg1"/>
                </a:solidFill>
              </a:rPr>
              <a:t>Gradle Task Sync </a:t>
            </a:r>
            <a:r>
              <a:rPr lang="zh-CN" altLang="en-US" dirty="0">
                <a:solidFill>
                  <a:schemeClr val="bg1"/>
                </a:solidFill>
              </a:rPr>
              <a:t>完成后，使用 </a:t>
            </a:r>
            <a:r>
              <a:rPr lang="en-US" altLang="zh-CN" dirty="0">
                <a:solidFill>
                  <a:schemeClr val="bg1"/>
                </a:solidFill>
              </a:rPr>
              <a:t>Android Studio </a:t>
            </a:r>
            <a:r>
              <a:rPr lang="zh-CN" altLang="en-US" dirty="0">
                <a:solidFill>
                  <a:schemeClr val="bg1"/>
                </a:solidFill>
              </a:rPr>
              <a:t>常规方式生成签名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未签名的 </a:t>
            </a:r>
            <a:r>
              <a:rPr lang="en-US" altLang="zh-CN" dirty="0">
                <a:solidFill>
                  <a:schemeClr val="bg1"/>
                </a:solidFill>
              </a:rPr>
              <a:t>APK </a:t>
            </a:r>
            <a:r>
              <a:rPr lang="zh-CN" altLang="en-US" dirty="0">
                <a:solidFill>
                  <a:schemeClr val="bg1"/>
                </a:solidFill>
              </a:rPr>
              <a:t>文件并安装即可使用。</a:t>
            </a:r>
          </a:p>
        </p:txBody>
      </p:sp>
    </p:spTree>
    <p:extLst>
      <p:ext uri="{BB962C8B-B14F-4D97-AF65-F5344CB8AC3E}">
        <p14:creationId xmlns:p14="http://schemas.microsoft.com/office/powerpoint/2010/main" val="263310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C970B-374D-F5DF-8AF3-2607B517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团队成员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53EBA-2F55-37E2-5443-B4206983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HikariLan</a:t>
            </a:r>
            <a:r>
              <a:rPr lang="zh-CN" altLang="en-US" dirty="0">
                <a:solidFill>
                  <a:schemeClr val="bg1"/>
                </a:solidFill>
              </a:rPr>
              <a:t> 贺兰星辰，西安财经大学金融学（准）大二学生，热爱 </a:t>
            </a:r>
            <a:r>
              <a:rPr lang="en-US" altLang="zh-CN" dirty="0">
                <a:solidFill>
                  <a:schemeClr val="bg1"/>
                </a:solidFill>
              </a:rPr>
              <a:t>IT </a:t>
            </a:r>
            <a:r>
              <a:rPr lang="zh-CN" altLang="en-US" dirty="0">
                <a:solidFill>
                  <a:schemeClr val="bg1"/>
                </a:solidFill>
              </a:rPr>
              <a:t>技术，熟悉 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Kotlin </a:t>
            </a:r>
            <a:r>
              <a:rPr lang="zh-CN" altLang="en-US" dirty="0">
                <a:solidFill>
                  <a:schemeClr val="bg1"/>
                </a:solidFill>
              </a:rPr>
              <a:t>等语言的使用。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GitHub </a:t>
            </a:r>
            <a:r>
              <a:rPr lang="zh-CN" altLang="en-US" dirty="0">
                <a:solidFill>
                  <a:schemeClr val="bg1"/>
                </a:solidFill>
              </a:rPr>
              <a:t>地址：</a:t>
            </a:r>
            <a:r>
              <a:rPr lang="en-US" altLang="zh-CN" dirty="0">
                <a:solidFill>
                  <a:schemeClr val="bg1"/>
                </a:solidFill>
              </a:rPr>
              <a:t>https://github.com/shaokeyibb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1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璀璨星辰</a:t>
            </a: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等线</vt:lpstr>
      <vt:lpstr>Arial</vt:lpstr>
      <vt:lpstr>Calibri</vt:lpstr>
      <vt:lpstr>Calibri Light</vt:lpstr>
      <vt:lpstr>Office 主题</vt:lpstr>
      <vt:lpstr>PowerPoint Presentation</vt:lpstr>
      <vt:lpstr>ClassSchedule</vt:lpstr>
      <vt:lpstr>什么是 ClassSchedule</vt:lpstr>
      <vt:lpstr>安装与编译</vt:lpstr>
      <vt:lpstr>团队成员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Helan XingChen</cp:lastModifiedBy>
  <cp:revision>36</cp:revision>
  <dcterms:created xsi:type="dcterms:W3CDTF">2022-08-25T04:07:18Z</dcterms:created>
  <dcterms:modified xsi:type="dcterms:W3CDTF">2022-08-27T13:39:30Z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