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3"/>
    <p:sldId id="283" r:id="rId4"/>
    <p:sldId id="286" r:id="rId5"/>
    <p:sldId id="287" r:id="rId6"/>
    <p:sldId id="289" r:id="rId7"/>
    <p:sldId id="288" r:id="rId8"/>
    <p:sldId id="292" r:id="rId9"/>
    <p:sldId id="293" r:id="rId10"/>
    <p:sldId id="294" r:id="rId11"/>
    <p:sldId id="296" r:id="rId12"/>
    <p:sldId id="284" r:id="rId13"/>
  </p:sldIdLst>
  <p:sldSz cx="12192000" cy="6858000"/>
  <p:notesSz cx="6858000" cy="9144000"/>
  <p:custDataLst>
    <p:tags r:id="rId18"/>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6"/>
    <p:restoredTop sz="94665"/>
  </p:normalViewPr>
  <p:slideViewPr>
    <p:cSldViewPr snapToGrid="0" showGuides="1">
      <p:cViewPr>
        <p:scale>
          <a:sx n="74" d="100"/>
          <a:sy n="74" d="100"/>
        </p:scale>
        <p:origin x="1384" y="6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kumimoji="1" sz="1200" smtClean="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64A6BA23-DEAC-A342-9F6E-88E8B98A9B8D}" type="datetimeFigureOut">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a:buNone/>
            </a:pPr>
            <a:fld id="{9A0DB2DC-4C9A-4742-B13C-FB6460FD3503}" type="slidenum">
              <a:rPr lang="zh-CN" altLang="en-US" sz="1200"/>
            </a:fld>
            <a:endParaRPr lang="zh-CN" altLang="en-US" sz="120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zh-CN"/>
              <a:t>单击此处编辑母版标题样式</a:t>
            </a:r>
            <a:endParaRPr lang="zh-CN" altLang="zh-CN"/>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15362" name="文本框 13"/>
          <p:cNvSpPr txBox="1"/>
          <p:nvPr/>
        </p:nvSpPr>
        <p:spPr>
          <a:xfrm>
            <a:off x="776923" y="834390"/>
            <a:ext cx="10637837"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l">
              <a:lnSpc>
                <a:spcPct val="100000"/>
              </a:lnSpc>
              <a:spcBef>
                <a:spcPct val="0"/>
              </a:spcBef>
              <a:buNone/>
            </a:pPr>
            <a:r>
              <a:rPr lang="zh-CN" sz="2400" b="1">
                <a:solidFill>
                  <a:schemeClr val="bg1"/>
                </a:solidFill>
                <a:latin typeface="微软雅黑" panose="020B0503020204020204" pitchFamily="34" charset="-122"/>
                <a:ea typeface="微软雅黑" panose="020B0503020204020204" pitchFamily="34" charset="-122"/>
                <a:sym typeface="+mn-ea"/>
              </a:rPr>
              <a:t>部分代码展示</a:t>
            </a:r>
            <a:endParaRPr lang="zh-CN" sz="2400" b="1">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059940" y="5843905"/>
            <a:ext cx="383540" cy="368300"/>
          </a:xfrm>
          <a:prstGeom prst="rect">
            <a:avLst/>
          </a:prstGeom>
          <a:noFill/>
        </p:spPr>
        <p:txBody>
          <a:bodyPr wrap="none" rtlCol="0">
            <a:spAutoFit/>
          </a:bodyPr>
          <a:p>
            <a:r>
              <a:rPr lang="en-US" altLang="zh-CN"/>
              <a:t>LS</a:t>
            </a:r>
            <a:endParaRPr lang="zh-CN" altLang="en-US"/>
          </a:p>
        </p:txBody>
      </p:sp>
      <p:sp>
        <p:nvSpPr>
          <p:cNvPr id="7" name="文本框 6"/>
          <p:cNvSpPr txBox="1"/>
          <p:nvPr/>
        </p:nvSpPr>
        <p:spPr>
          <a:xfrm>
            <a:off x="2826385" y="5920740"/>
            <a:ext cx="309880" cy="368300"/>
          </a:xfrm>
          <a:prstGeom prst="rect">
            <a:avLst/>
          </a:prstGeom>
          <a:noFill/>
        </p:spPr>
        <p:txBody>
          <a:bodyPr wrap="none" rtlCol="0">
            <a:spAutoFit/>
          </a:bodyPr>
          <a:p>
            <a:endParaRPr lang="zh-CN" altLang="en-US"/>
          </a:p>
        </p:txBody>
      </p:sp>
      <p:sp>
        <p:nvSpPr>
          <p:cNvPr id="8" name="文本框 13"/>
          <p:cNvSpPr txBox="1"/>
          <p:nvPr/>
        </p:nvSpPr>
        <p:spPr>
          <a:xfrm>
            <a:off x="1048068" y="2397125"/>
            <a:ext cx="10637837"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endParaRPr lang="en-US" altLang="zh-CN"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lang="en-US" altLang="zh-CN" sz="2400" b="1">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719705" y="1674495"/>
            <a:ext cx="6753225" cy="4772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3" name="矩形 2"/>
          <p:cNvSpPr/>
          <p:nvPr/>
        </p:nvSpPr>
        <p:spPr>
          <a:xfrm>
            <a:off x="2982913" y="3797300"/>
            <a:ext cx="6226175" cy="708025"/>
          </a:xfrm>
          <a:prstGeom prst="rect">
            <a:avLst/>
          </a:prstGeom>
        </p:spPr>
        <p:txBody>
          <a:bodyPr>
            <a:spAutoFit/>
          </a:bodyPr>
          <a:p>
            <a:pPr algn="ctr">
              <a:buNone/>
            </a:pPr>
            <a:r>
              <a:rPr lang="zh-CN" altLang="en-US" sz="4000">
                <a:solidFill>
                  <a:schemeClr val="bg1"/>
                </a:solidFill>
                <a:latin typeface="微软雅黑" panose="020B0503020204020204" pitchFamily="34" charset="-122"/>
                <a:ea typeface="微软雅黑" panose="020B0503020204020204" pitchFamily="34" charset="-122"/>
              </a:rPr>
              <a:t>团队名称</a:t>
            </a:r>
            <a:endParaRPr lang="zh-CN" altLang="en-US" sz="4000">
              <a:solidFill>
                <a:schemeClr val="bg1"/>
              </a:solidFill>
              <a:latin typeface="微软雅黑" panose="020B0503020204020204" pitchFamily="34" charset="-122"/>
              <a:ea typeface="微软雅黑" panose="020B0503020204020204" pitchFamily="34" charset="-122"/>
            </a:endParaRPr>
          </a:p>
        </p:txBody>
      </p:sp>
      <p:sp>
        <p:nvSpPr>
          <p:cNvPr id="28674" name="文本框 12"/>
          <p:cNvSpPr txBox="1"/>
          <p:nvPr/>
        </p:nvSpPr>
        <p:spPr>
          <a:xfrm>
            <a:off x="4135438" y="2228850"/>
            <a:ext cx="3919537"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7200" b="1">
                <a:solidFill>
                  <a:srgbClr val="00B050"/>
                </a:solidFill>
                <a:latin typeface="微软雅黑" panose="020B0503020204020204" pitchFamily="34" charset="-122"/>
                <a:ea typeface="微软雅黑" panose="020B0503020204020204" pitchFamily="34" charset="-122"/>
              </a:rPr>
              <a:t>谢谢观看</a:t>
            </a:r>
            <a:endParaRPr lang="zh-CN" altLang="en-US" sz="7200" b="1">
              <a:solidFill>
                <a:srgbClr val="00B050"/>
              </a:solidFill>
              <a:latin typeface="微软雅黑" panose="020B0503020204020204" pitchFamily="34" charset="-122"/>
              <a:ea typeface="微软雅黑" panose="020B0503020204020204" pitchFamily="34" charset="-122"/>
            </a:endParaRPr>
          </a:p>
        </p:txBody>
      </p:sp>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15362" name="文本框 13"/>
          <p:cNvSpPr txBox="1"/>
          <p:nvPr/>
        </p:nvSpPr>
        <p:spPr>
          <a:xfrm>
            <a:off x="827088" y="2667000"/>
            <a:ext cx="10637837" cy="37846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endParaRPr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sz="2400" b="1">
                <a:solidFill>
                  <a:schemeClr val="bg1"/>
                </a:solidFill>
                <a:latin typeface="微软雅黑" panose="020B0503020204020204" pitchFamily="34" charset="-122"/>
                <a:ea typeface="微软雅黑" panose="020B0503020204020204" pitchFamily="34" charset="-122"/>
              </a:rPr>
              <a:t>作品介绍：</a:t>
            </a:r>
            <a:r>
              <a:rPr lang="zh-CN" sz="2400" b="1">
                <a:solidFill>
                  <a:schemeClr val="bg1"/>
                </a:solidFill>
                <a:latin typeface="微软雅黑" panose="020B0503020204020204" pitchFamily="34" charset="-122"/>
                <a:ea typeface="微软雅黑" panose="020B0503020204020204" pitchFamily="34" charset="-122"/>
              </a:rPr>
              <a:t>基于</a:t>
            </a:r>
            <a:r>
              <a:rPr lang="en-US" altLang="zh-CN" sz="2400" b="1">
                <a:solidFill>
                  <a:schemeClr val="bg1"/>
                </a:solidFill>
                <a:latin typeface="微软雅黑" panose="020B0503020204020204" pitchFamily="34" charset="-122"/>
                <a:ea typeface="微软雅黑" panose="020B0503020204020204" pitchFamily="34" charset="-122"/>
              </a:rPr>
              <a:t>TensorFlow</a:t>
            </a:r>
            <a:r>
              <a:rPr lang="zh-CN" altLang="en-US" sz="2400" b="1">
                <a:solidFill>
                  <a:schemeClr val="bg1"/>
                </a:solidFill>
                <a:latin typeface="微软雅黑" panose="020B0503020204020204" pitchFamily="34" charset="-122"/>
                <a:ea typeface="微软雅黑" panose="020B0503020204020204" pitchFamily="34" charset="-122"/>
              </a:rPr>
              <a:t>的</a:t>
            </a:r>
            <a:r>
              <a:rPr lang="en-US" altLang="zh-CN" sz="2400" b="1">
                <a:solidFill>
                  <a:schemeClr val="bg1"/>
                </a:solidFill>
                <a:latin typeface="微软雅黑" panose="020B0503020204020204" pitchFamily="34" charset="-122"/>
                <a:ea typeface="微软雅黑" panose="020B0503020204020204" pitchFamily="34" charset="-122"/>
              </a:rPr>
              <a:t>LSTM</a:t>
            </a:r>
            <a:r>
              <a:rPr lang="zh-CN" altLang="en-US" sz="2400" b="1">
                <a:solidFill>
                  <a:schemeClr val="bg1"/>
                </a:solidFill>
                <a:latin typeface="微软雅黑" panose="020B0503020204020204" pitchFamily="34" charset="-122"/>
                <a:ea typeface="微软雅黑" panose="020B0503020204020204" pitchFamily="34" charset="-122"/>
              </a:rPr>
              <a:t>神经网络</a:t>
            </a:r>
            <a:endParaRPr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sz="2400" b="1">
                <a:solidFill>
                  <a:schemeClr val="bg1"/>
                </a:solidFill>
                <a:latin typeface="微软雅黑" panose="020B0503020204020204" pitchFamily="34" charset="-122"/>
                <a:ea typeface="微软雅黑" panose="020B0503020204020204" pitchFamily="34" charset="-122"/>
              </a:rPr>
              <a:t>团队成员</a:t>
            </a:r>
            <a:r>
              <a:rPr lang="zh-CN" sz="2400" b="1">
                <a:solidFill>
                  <a:schemeClr val="bg1"/>
                </a:solidFill>
                <a:latin typeface="微软雅黑" panose="020B0503020204020204" pitchFamily="34" charset="-122"/>
                <a:ea typeface="微软雅黑" panose="020B0503020204020204" pitchFamily="34" charset="-122"/>
              </a:rPr>
              <a:t>：何宇洋</a:t>
            </a:r>
            <a:endParaRPr lang="zh-CN"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lang="zh-CN" sz="2400" b="1">
                <a:solidFill>
                  <a:schemeClr val="bg1"/>
                </a:solidFill>
                <a:latin typeface="微软雅黑" panose="020B0503020204020204" pitchFamily="34" charset="-122"/>
                <a:ea typeface="微软雅黑" panose="020B0503020204020204" pitchFamily="34" charset="-122"/>
              </a:rPr>
              <a:t>联系方式：</a:t>
            </a:r>
            <a:r>
              <a:rPr lang="en-US" altLang="zh-CN" sz="2400" b="1">
                <a:solidFill>
                  <a:schemeClr val="bg1"/>
                </a:solidFill>
                <a:latin typeface="微软雅黑" panose="020B0503020204020204" pitchFamily="34" charset="-122"/>
                <a:ea typeface="微软雅黑" panose="020B0503020204020204" pitchFamily="34" charset="-122"/>
              </a:rPr>
              <a:t>xl374385531</a:t>
            </a:r>
            <a:r>
              <a:rPr lang="zh-CN" altLang="en-US" sz="2400" b="1">
                <a:solidFill>
                  <a:schemeClr val="bg1"/>
                </a:solidFill>
                <a:latin typeface="微软雅黑" panose="020B0503020204020204" pitchFamily="34" charset="-122"/>
                <a:ea typeface="微软雅黑" panose="020B0503020204020204" pitchFamily="34" charset="-122"/>
              </a:rPr>
              <a:t>（微信）</a:t>
            </a:r>
            <a:br>
              <a:rPr sz="2400" b="1">
                <a:solidFill>
                  <a:schemeClr val="bg1"/>
                </a:solidFill>
                <a:latin typeface="微软雅黑" panose="020B0503020204020204" pitchFamily="34" charset="-122"/>
                <a:ea typeface="微软雅黑" panose="020B0503020204020204" pitchFamily="34" charset="-122"/>
              </a:rPr>
            </a:br>
            <a:endParaRPr sz="2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15362" name="文本框 13"/>
          <p:cNvSpPr txBox="1"/>
          <p:nvPr/>
        </p:nvSpPr>
        <p:spPr>
          <a:xfrm>
            <a:off x="776923" y="2657475"/>
            <a:ext cx="10637837" cy="11988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l">
              <a:lnSpc>
                <a:spcPct val="100000"/>
              </a:lnSpc>
              <a:spcBef>
                <a:spcPct val="0"/>
              </a:spcBef>
              <a:buNone/>
            </a:pPr>
            <a:r>
              <a:rPr lang="en-US" altLang="zh-CN" sz="2400" b="1">
                <a:solidFill>
                  <a:schemeClr val="bg1"/>
                </a:solidFill>
                <a:latin typeface="微软雅黑" panose="020B0503020204020204" pitchFamily="34" charset="-122"/>
                <a:ea typeface="微软雅黑" panose="020B0503020204020204" pitchFamily="34" charset="-122"/>
              </a:rPr>
              <a:t>1.</a:t>
            </a:r>
            <a:r>
              <a:rPr lang="zh-CN" sz="2400" b="1">
                <a:solidFill>
                  <a:schemeClr val="bg1"/>
                </a:solidFill>
                <a:latin typeface="微软雅黑" panose="020B0503020204020204" pitchFamily="34" charset="-122"/>
                <a:ea typeface="微软雅黑" panose="020B0503020204020204" pitchFamily="34" charset="-122"/>
              </a:rPr>
              <a:t>使用谷歌的</a:t>
            </a:r>
            <a:r>
              <a:rPr lang="en-US" altLang="zh-CN" sz="2400" b="1">
                <a:solidFill>
                  <a:schemeClr val="bg1"/>
                </a:solidFill>
                <a:latin typeface="微软雅黑" panose="020B0503020204020204" pitchFamily="34" charset="-122"/>
                <a:ea typeface="微软雅黑" panose="020B0503020204020204" pitchFamily="34" charset="-122"/>
              </a:rPr>
              <a:t>tensorflow</a:t>
            </a:r>
            <a:r>
              <a:rPr lang="zh-CN" altLang="en-US" sz="2400" b="1">
                <a:solidFill>
                  <a:schemeClr val="bg1"/>
                </a:solidFill>
                <a:latin typeface="微软雅黑" panose="020B0503020204020204" pitchFamily="34" charset="-122"/>
                <a:ea typeface="微软雅黑" panose="020B0503020204020204" pitchFamily="34" charset="-122"/>
              </a:rPr>
              <a:t>框架为基础，创建</a:t>
            </a:r>
            <a:r>
              <a:rPr lang="en-US" altLang="zh-CN" sz="2400" b="1">
                <a:solidFill>
                  <a:schemeClr val="bg1"/>
                </a:solidFill>
                <a:latin typeface="微软雅黑" panose="020B0503020204020204" pitchFamily="34" charset="-122"/>
                <a:ea typeface="微软雅黑" panose="020B0503020204020204" pitchFamily="34" charset="-122"/>
              </a:rPr>
              <a:t>LSTM</a:t>
            </a:r>
            <a:r>
              <a:rPr lang="zh-CN" altLang="en-US" sz="2400" b="1">
                <a:solidFill>
                  <a:schemeClr val="bg1"/>
                </a:solidFill>
                <a:latin typeface="微软雅黑" panose="020B0503020204020204" pitchFamily="34" charset="-122"/>
                <a:ea typeface="微软雅黑" panose="020B0503020204020204" pitchFamily="34" charset="-122"/>
              </a:rPr>
              <a:t>神经网络模型</a:t>
            </a:r>
            <a:endParaRPr sz="2400" b="1">
              <a:solidFill>
                <a:schemeClr val="bg1"/>
              </a:solidFill>
              <a:latin typeface="微软雅黑" panose="020B0503020204020204" pitchFamily="34" charset="-122"/>
              <a:ea typeface="微软雅黑" panose="020B0503020204020204" pitchFamily="34" charset="-122"/>
            </a:endParaRPr>
          </a:p>
          <a:p>
            <a:pPr marL="0" lvl="0" indent="0" algn="l">
              <a:lnSpc>
                <a:spcPct val="100000"/>
              </a:lnSpc>
              <a:spcBef>
                <a:spcPct val="0"/>
              </a:spcBef>
              <a:buNone/>
            </a:pPr>
            <a:r>
              <a:rPr lang="en-US" sz="2400" b="1">
                <a:solidFill>
                  <a:schemeClr val="bg1"/>
                </a:solidFill>
                <a:latin typeface="微软雅黑" panose="020B0503020204020204" pitchFamily="34" charset="-122"/>
                <a:ea typeface="微软雅黑" panose="020B0503020204020204" pitchFamily="34" charset="-122"/>
              </a:rPr>
              <a:t>2.</a:t>
            </a:r>
            <a:r>
              <a:rPr sz="2400" b="1">
                <a:solidFill>
                  <a:schemeClr val="bg1"/>
                </a:solidFill>
                <a:latin typeface="微软雅黑" panose="020B0503020204020204" pitchFamily="34" charset="-122"/>
                <a:ea typeface="微软雅黑" panose="020B0503020204020204" pitchFamily="34" charset="-122"/>
              </a:rPr>
              <a:t>适合数学建模的同学</a:t>
            </a:r>
            <a:r>
              <a:rPr lang="zh-CN" sz="2400" b="1">
                <a:solidFill>
                  <a:schemeClr val="bg1"/>
                </a:solidFill>
                <a:latin typeface="微软雅黑" panose="020B0503020204020204" pitchFamily="34" charset="-122"/>
                <a:ea typeface="微软雅黑" panose="020B0503020204020204" pitchFamily="34" charset="-122"/>
              </a:rPr>
              <a:t>使用，主要应用于与时间序列相关的数据，使用此模型可以很好的对数据进行预测分析。</a:t>
            </a:r>
            <a:endParaRPr lang="zh-CN" sz="2400" b="1">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501005" y="1885315"/>
            <a:ext cx="309880" cy="368300"/>
          </a:xfrm>
          <a:prstGeom prst="rect">
            <a:avLst/>
          </a:prstGeom>
          <a:noFill/>
        </p:spPr>
        <p:txBody>
          <a:bodyPr wrap="none" rtlCol="0">
            <a:spAutoFit/>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15362" name="文本框 13"/>
          <p:cNvSpPr txBox="1"/>
          <p:nvPr/>
        </p:nvSpPr>
        <p:spPr>
          <a:xfrm>
            <a:off x="827088" y="2667000"/>
            <a:ext cx="10637837" cy="19380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endParaRPr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lang="zh-CN" sz="2400" b="1">
                <a:solidFill>
                  <a:schemeClr val="bg1"/>
                </a:solidFill>
                <a:latin typeface="微软雅黑" panose="020B0503020204020204" pitchFamily="34" charset="-122"/>
                <a:ea typeface="微软雅黑" panose="020B0503020204020204" pitchFamily="34" charset="-122"/>
              </a:rPr>
              <a:t>所需环境安装：</a:t>
            </a:r>
            <a:endParaRPr lang="zh-CN"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lang="en-US" altLang="zh-CN" sz="2400" b="1">
                <a:solidFill>
                  <a:schemeClr val="bg1"/>
                </a:solidFill>
                <a:latin typeface="微软雅黑" panose="020B0503020204020204" pitchFamily="34" charset="-122"/>
                <a:ea typeface="微软雅黑" panose="020B0503020204020204" pitchFamily="34" charset="-122"/>
              </a:rPr>
              <a:t>TensorFlow--2.0</a:t>
            </a:r>
            <a:endParaRPr lang="en-US" altLang="zh-CN"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lang="en-US" altLang="zh-CN" sz="2400" b="1">
                <a:solidFill>
                  <a:schemeClr val="bg1"/>
                </a:solidFill>
                <a:latin typeface="微软雅黑" panose="020B0503020204020204" pitchFamily="34" charset="-122"/>
                <a:ea typeface="微软雅黑" panose="020B0503020204020204" pitchFamily="34" charset="-122"/>
              </a:rPr>
              <a:t>keras--2.3.1</a:t>
            </a:r>
            <a:endParaRPr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sz="2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15362" name="文本框 13"/>
          <p:cNvSpPr txBox="1"/>
          <p:nvPr/>
        </p:nvSpPr>
        <p:spPr>
          <a:xfrm>
            <a:off x="776923" y="683260"/>
            <a:ext cx="10637837" cy="52622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endParaRPr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r>
              <a:rPr lang="en-US" sz="2400" b="1">
                <a:solidFill>
                  <a:schemeClr val="bg1"/>
                </a:solidFill>
                <a:latin typeface="微软雅黑" panose="020B0503020204020204" pitchFamily="34" charset="-122"/>
                <a:ea typeface="微软雅黑" panose="020B0503020204020204" pitchFamily="34" charset="-122"/>
              </a:rPr>
              <a:t>LSTM</a:t>
            </a:r>
            <a:r>
              <a:rPr lang="zh-CN" altLang="en-US" sz="2400" b="1">
                <a:solidFill>
                  <a:schemeClr val="bg1"/>
                </a:solidFill>
                <a:latin typeface="微软雅黑" panose="020B0503020204020204" pitchFamily="34" charset="-122"/>
                <a:ea typeface="微软雅黑" panose="020B0503020204020204" pitchFamily="34" charset="-122"/>
              </a:rPr>
              <a:t>简介：</a:t>
            </a:r>
            <a:endParaRPr lang="zh-CN" altLang="en-US"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lang="zh-CN" altLang="en-US" sz="2400" b="1">
              <a:solidFill>
                <a:schemeClr val="bg1"/>
              </a:solidFill>
              <a:latin typeface="微软雅黑" panose="020B0503020204020204" pitchFamily="34" charset="-122"/>
              <a:ea typeface="微软雅黑" panose="020B0503020204020204" pitchFamily="34" charset="-122"/>
            </a:endParaRPr>
          </a:p>
          <a:p>
            <a:pPr marL="0" lvl="0" indent="0" algn="l">
              <a:lnSpc>
                <a:spcPct val="100000"/>
              </a:lnSpc>
              <a:spcBef>
                <a:spcPct val="0"/>
              </a:spcBef>
              <a:buNone/>
            </a:pPr>
            <a:r>
              <a:rPr lang="zh-CN" altLang="en-US" sz="2400" b="1">
                <a:solidFill>
                  <a:schemeClr val="bg1"/>
                </a:solidFill>
                <a:latin typeface="微软雅黑" panose="020B0503020204020204" pitchFamily="34" charset="-122"/>
                <a:ea typeface="微软雅黑" panose="020B0503020204020204" pitchFamily="34" charset="-122"/>
              </a:rPr>
              <a:t>人对一个问题的思考不会完全从头开始。比如你在阅读本片文章的时，你会根据之前理解过的信息来理解下面看到的文字。在理解当前文字的时候，你并不会忘记之前看过的文字，从头思考当前文字的含义。</a:t>
            </a:r>
            <a:endParaRPr lang="zh-CN" altLang="en-US"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lang="zh-CN" altLang="en-US" sz="2400" b="1">
              <a:solidFill>
                <a:schemeClr val="bg1"/>
              </a:solidFill>
              <a:latin typeface="微软雅黑" panose="020B0503020204020204" pitchFamily="34" charset="-122"/>
              <a:ea typeface="微软雅黑" panose="020B0503020204020204" pitchFamily="34" charset="-122"/>
            </a:endParaRPr>
          </a:p>
          <a:p>
            <a:pPr marL="0" lvl="0" indent="0" algn="l">
              <a:lnSpc>
                <a:spcPct val="100000"/>
              </a:lnSpc>
              <a:spcBef>
                <a:spcPct val="0"/>
              </a:spcBef>
              <a:buNone/>
            </a:pPr>
            <a:r>
              <a:rPr lang="zh-CN" altLang="en-US" sz="2400" b="1">
                <a:solidFill>
                  <a:schemeClr val="bg1"/>
                </a:solidFill>
                <a:latin typeface="微软雅黑" panose="020B0503020204020204" pitchFamily="34" charset="-122"/>
                <a:ea typeface="微软雅黑" panose="020B0503020204020204" pitchFamily="34" charset="-122"/>
              </a:rPr>
              <a:t>传统的神经网络并不能做到这一点，这是在对这种序列信息（如语音）进行预测时的一个缺点。比如你想对电影中的每个片段去做事件分类，传统的神经网络是很难通过利用前面的事件信息来对后面事件进行分类。</a:t>
            </a:r>
            <a:endParaRPr lang="zh-CN" altLang="en-US" sz="2400" b="1">
              <a:solidFill>
                <a:schemeClr val="bg1"/>
              </a:solidFill>
              <a:latin typeface="微软雅黑" panose="020B0503020204020204" pitchFamily="34" charset="-122"/>
              <a:ea typeface="微软雅黑" panose="020B0503020204020204" pitchFamily="34" charset="-122"/>
            </a:endParaRPr>
          </a:p>
          <a:p>
            <a:pPr marL="0" lvl="0" indent="0" algn="l">
              <a:lnSpc>
                <a:spcPct val="100000"/>
              </a:lnSpc>
              <a:spcBef>
                <a:spcPct val="0"/>
              </a:spcBef>
              <a:buNone/>
            </a:pPr>
            <a:endParaRPr lang="zh-CN" altLang="en-US" sz="2400" b="1">
              <a:solidFill>
                <a:schemeClr val="bg1"/>
              </a:solidFill>
              <a:latin typeface="微软雅黑" panose="020B0503020204020204" pitchFamily="34" charset="-122"/>
              <a:ea typeface="微软雅黑" panose="020B0503020204020204" pitchFamily="34" charset="-122"/>
            </a:endParaRPr>
          </a:p>
          <a:p>
            <a:pPr marL="0" lvl="0" indent="0" algn="l">
              <a:lnSpc>
                <a:spcPct val="100000"/>
              </a:lnSpc>
              <a:spcBef>
                <a:spcPct val="0"/>
              </a:spcBef>
              <a:buNone/>
            </a:pPr>
            <a:r>
              <a:rPr lang="zh-CN" altLang="en-US" sz="2400" b="1">
                <a:solidFill>
                  <a:schemeClr val="bg1"/>
                </a:solidFill>
                <a:latin typeface="微软雅黑" panose="020B0503020204020204" pitchFamily="34" charset="-122"/>
                <a:ea typeface="微软雅黑" panose="020B0503020204020204" pitchFamily="34" charset="-122"/>
              </a:rPr>
              <a:t>此时</a:t>
            </a:r>
            <a:r>
              <a:rPr lang="en-US" altLang="zh-CN" sz="2400" b="1">
                <a:solidFill>
                  <a:schemeClr val="bg1"/>
                </a:solidFill>
                <a:latin typeface="微软雅黑" panose="020B0503020204020204" pitchFamily="34" charset="-122"/>
                <a:ea typeface="微软雅黑" panose="020B0503020204020204" pitchFamily="34" charset="-122"/>
              </a:rPr>
              <a:t>RNN</a:t>
            </a:r>
            <a:r>
              <a:rPr lang="zh-CN" altLang="en-US" sz="2400" b="1">
                <a:solidFill>
                  <a:schemeClr val="bg1"/>
                </a:solidFill>
                <a:latin typeface="微软雅黑" panose="020B0503020204020204" pitchFamily="34" charset="-122"/>
                <a:ea typeface="微软雅黑" panose="020B0503020204020204" pitchFamily="34" charset="-122"/>
              </a:rPr>
              <a:t>循环神经网络出现，他的结构如下图：</a:t>
            </a:r>
            <a:endParaRPr lang="zh-CN" altLang="en-US" sz="2400" b="1">
              <a:solidFill>
                <a:schemeClr val="bg1"/>
              </a:solidFill>
              <a:latin typeface="微软雅黑" panose="020B0503020204020204" pitchFamily="34" charset="-122"/>
              <a:ea typeface="微软雅黑" panose="020B0503020204020204" pitchFamily="34" charset="-122"/>
            </a:endParaRPr>
          </a:p>
          <a:p>
            <a:pPr marL="0" lvl="0" indent="0" algn="l">
              <a:lnSpc>
                <a:spcPct val="100000"/>
              </a:lnSpc>
              <a:spcBef>
                <a:spcPct val="0"/>
              </a:spcBef>
              <a:buNone/>
            </a:pPr>
            <a:endParaRPr lang="zh-CN" altLang="en-US"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lang="zh-CN" altLang="en-US" sz="2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15362" name="文本框 13"/>
          <p:cNvSpPr txBox="1"/>
          <p:nvPr/>
        </p:nvSpPr>
        <p:spPr>
          <a:xfrm>
            <a:off x="954723" y="4996180"/>
            <a:ext cx="10637837" cy="8299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sz="2400" b="1">
                <a:solidFill>
                  <a:schemeClr val="bg1"/>
                </a:solidFill>
                <a:latin typeface="微软雅黑" panose="020B0503020204020204" pitchFamily="34" charset="-122"/>
                <a:ea typeface="微软雅黑" panose="020B0503020204020204" pitchFamily="34" charset="-122"/>
              </a:rPr>
              <a:t>RNN</a:t>
            </a:r>
            <a:r>
              <a:rPr lang="zh-CN" altLang="en-US" sz="2400" b="1">
                <a:solidFill>
                  <a:schemeClr val="bg1"/>
                </a:solidFill>
                <a:latin typeface="微软雅黑" panose="020B0503020204020204" pitchFamily="34" charset="-122"/>
                <a:ea typeface="微软雅黑" panose="020B0503020204020204" pitchFamily="34" charset="-122"/>
              </a:rPr>
              <a:t>神经网络可以通过不停的将信息循环操作，保证信息持续存在，从而解决上述问题。</a:t>
            </a:r>
            <a:endParaRPr lang="zh-CN" altLang="en-US" sz="2400" b="1">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custDataLst>
              <p:tags r:id="rId1"/>
            </p:custDataLst>
          </p:nvPr>
        </p:nvPicPr>
        <p:blipFill>
          <a:blip r:embed="rId2"/>
          <a:srcRect r="7" b="4184"/>
          <a:stretch>
            <a:fillRect/>
          </a:stretch>
        </p:blipFill>
        <p:spPr>
          <a:xfrm>
            <a:off x="1718945" y="1071245"/>
            <a:ext cx="9110345" cy="32867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15362" name="文本框 13"/>
          <p:cNvSpPr txBox="1"/>
          <p:nvPr/>
        </p:nvSpPr>
        <p:spPr>
          <a:xfrm>
            <a:off x="776923" y="1459230"/>
            <a:ext cx="10637837"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sz="2400" b="1">
                <a:solidFill>
                  <a:schemeClr val="bg1"/>
                </a:solidFill>
                <a:latin typeface="微软雅黑" panose="020B0503020204020204" pitchFamily="34" charset="-122"/>
                <a:ea typeface="微软雅黑" panose="020B0503020204020204" pitchFamily="34" charset="-122"/>
              </a:rPr>
              <a:t>LSTM</a:t>
            </a:r>
            <a:r>
              <a:rPr lang="zh-CN" altLang="en-US" sz="2400" b="1">
                <a:solidFill>
                  <a:schemeClr val="bg1"/>
                </a:solidFill>
                <a:latin typeface="微软雅黑" panose="020B0503020204020204" pitchFamily="34" charset="-122"/>
                <a:ea typeface="微软雅黑" panose="020B0503020204020204" pitchFamily="34" charset="-122"/>
              </a:rPr>
              <a:t>神经网络是</a:t>
            </a:r>
            <a:r>
              <a:rPr lang="en-US" altLang="zh-CN" sz="2400" b="1">
                <a:solidFill>
                  <a:schemeClr val="bg1"/>
                </a:solidFill>
                <a:latin typeface="微软雅黑" panose="020B0503020204020204" pitchFamily="34" charset="-122"/>
                <a:ea typeface="微软雅黑" panose="020B0503020204020204" pitchFamily="34" charset="-122"/>
              </a:rPr>
              <a:t>RNN</a:t>
            </a:r>
            <a:r>
              <a:rPr lang="zh-CN" altLang="en-US" sz="2400" b="1">
                <a:solidFill>
                  <a:schemeClr val="bg1"/>
                </a:solidFill>
                <a:latin typeface="微软雅黑" panose="020B0503020204020204" pitchFamily="34" charset="-122"/>
                <a:ea typeface="微软雅黑" panose="020B0503020204020204" pitchFamily="34" charset="-122"/>
              </a:rPr>
              <a:t>神经网络的升级版，其</a:t>
            </a:r>
            <a:r>
              <a:rPr lang="zh-CN" altLang="en-US" sz="2400" b="1">
                <a:solidFill>
                  <a:schemeClr val="bg1"/>
                </a:solidFill>
                <a:latin typeface="微软雅黑" panose="020B0503020204020204" pitchFamily="34" charset="-122"/>
                <a:ea typeface="微软雅黑" panose="020B0503020204020204" pitchFamily="34" charset="-122"/>
                <a:sym typeface="+mn-ea"/>
              </a:rPr>
              <a:t>解决了</a:t>
            </a:r>
            <a:r>
              <a:rPr lang="en-US" altLang="zh-CN" sz="2400" b="1">
                <a:solidFill>
                  <a:schemeClr val="bg1"/>
                </a:solidFill>
                <a:latin typeface="微软雅黑" panose="020B0503020204020204" pitchFamily="34" charset="-122"/>
                <a:ea typeface="微软雅黑" panose="020B0503020204020204" pitchFamily="34" charset="-122"/>
                <a:sym typeface="+mn-ea"/>
              </a:rPr>
              <a:t>“</a:t>
            </a:r>
            <a:r>
              <a:rPr lang="zh-CN" altLang="en-US" sz="2400" b="1">
                <a:solidFill>
                  <a:schemeClr val="bg1"/>
                </a:solidFill>
                <a:latin typeface="微软雅黑" panose="020B0503020204020204" pitchFamily="34" charset="-122"/>
                <a:ea typeface="微软雅黑" panose="020B0503020204020204" pitchFamily="34" charset="-122"/>
                <a:sym typeface="+mn-ea"/>
              </a:rPr>
              <a:t>长时依赖问题</a:t>
            </a:r>
            <a:r>
              <a:rPr lang="en-US" altLang="zh-CN" sz="2400" b="1">
                <a:solidFill>
                  <a:schemeClr val="bg1"/>
                </a:solidFill>
                <a:latin typeface="微软雅黑" panose="020B0503020204020204" pitchFamily="34" charset="-122"/>
                <a:ea typeface="微软雅黑" panose="020B0503020204020204" pitchFamily="34" charset="-122"/>
                <a:sym typeface="+mn-ea"/>
              </a:rPr>
              <a:t>”</a:t>
            </a:r>
            <a:endParaRPr lang="zh-CN" altLang="en-US" sz="2400" b="1">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059940" y="5843905"/>
            <a:ext cx="383540" cy="368300"/>
          </a:xfrm>
          <a:prstGeom prst="rect">
            <a:avLst/>
          </a:prstGeom>
          <a:noFill/>
        </p:spPr>
        <p:txBody>
          <a:bodyPr wrap="none" rtlCol="0">
            <a:spAutoFit/>
          </a:bodyPr>
          <a:p>
            <a:r>
              <a:rPr lang="en-US" altLang="zh-CN"/>
              <a:t>LS</a:t>
            </a:r>
            <a:endParaRPr lang="zh-CN" altLang="en-US"/>
          </a:p>
        </p:txBody>
      </p:sp>
      <p:sp>
        <p:nvSpPr>
          <p:cNvPr id="7" name="文本框 6"/>
          <p:cNvSpPr txBox="1"/>
          <p:nvPr/>
        </p:nvSpPr>
        <p:spPr>
          <a:xfrm>
            <a:off x="2826385" y="5920740"/>
            <a:ext cx="309880" cy="368300"/>
          </a:xfrm>
          <a:prstGeom prst="rect">
            <a:avLst/>
          </a:prstGeom>
          <a:noFill/>
        </p:spPr>
        <p:txBody>
          <a:bodyPr wrap="none" rtlCol="0">
            <a:spAutoFit/>
          </a:bodyPr>
          <a:p>
            <a:endParaRPr lang="zh-CN" altLang="en-US"/>
          </a:p>
        </p:txBody>
      </p:sp>
      <p:sp>
        <p:nvSpPr>
          <p:cNvPr id="8" name="文本框 13"/>
          <p:cNvSpPr txBox="1"/>
          <p:nvPr/>
        </p:nvSpPr>
        <p:spPr>
          <a:xfrm>
            <a:off x="1048068" y="2397125"/>
            <a:ext cx="10637837" cy="304609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endParaRPr lang="zh-CN" altLang="en-US" sz="2400" b="1">
              <a:solidFill>
                <a:schemeClr val="bg1"/>
              </a:solidFill>
              <a:latin typeface="微软雅黑" panose="020B0503020204020204" pitchFamily="34" charset="-122"/>
              <a:ea typeface="微软雅黑" panose="020B0503020204020204" pitchFamily="34" charset="-122"/>
            </a:endParaRPr>
          </a:p>
          <a:p>
            <a:pPr marL="0" lvl="0" indent="0" algn="l">
              <a:lnSpc>
                <a:spcPct val="100000"/>
              </a:lnSpc>
              <a:spcBef>
                <a:spcPct val="0"/>
              </a:spcBef>
              <a:buNone/>
            </a:pPr>
            <a:r>
              <a:rPr lang="en-US" altLang="zh-CN" sz="2400" b="1">
                <a:solidFill>
                  <a:schemeClr val="bg1"/>
                </a:solidFill>
                <a:latin typeface="微软雅黑" panose="020B0503020204020204" pitchFamily="34" charset="-122"/>
                <a:ea typeface="微软雅黑" panose="020B0503020204020204" pitchFamily="34" charset="-122"/>
              </a:rPr>
              <a:t>    </a:t>
            </a:r>
            <a:r>
              <a:rPr lang="zh-CN" altLang="en-US" sz="2400" b="1">
                <a:solidFill>
                  <a:schemeClr val="bg1"/>
                </a:solidFill>
                <a:latin typeface="微软雅黑" panose="020B0503020204020204" pitchFamily="34" charset="-122"/>
                <a:ea typeface="微软雅黑" panose="020B0503020204020204" pitchFamily="34" charset="-122"/>
              </a:rPr>
              <a:t>长时依赖是这样的一个问题，当预测点与依赖的相关信息距离比较远的时候，就难以学到该相关信息。例如在句子”我出生在法国，……，我会说法语“中，若要预测末尾”法语“，我们需要用到上下文”法国“。理论上，递归神经网络是可以处理这样的问题的，但是实际上，常规的递归神经网络并不能很好地解决长时依赖，好的是LSTM可以很好地解决这个问题</a:t>
            </a:r>
            <a:endParaRPr lang="zh-CN" altLang="en-US"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lang="en-US" altLang="zh-CN"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lang="en-US" altLang="zh-CN" sz="2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15362" name="文本框 13"/>
          <p:cNvSpPr txBox="1"/>
          <p:nvPr/>
        </p:nvSpPr>
        <p:spPr>
          <a:xfrm>
            <a:off x="776923" y="883920"/>
            <a:ext cx="10637837" cy="46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2400" b="1">
                <a:solidFill>
                  <a:schemeClr val="bg1"/>
                </a:solidFill>
                <a:latin typeface="微软雅黑" panose="020B0503020204020204" pitchFamily="34" charset="-122"/>
                <a:ea typeface="微软雅黑" panose="020B0503020204020204" pitchFamily="34" charset="-122"/>
              </a:rPr>
              <a:t>LSTM</a:t>
            </a:r>
            <a:r>
              <a:rPr lang="zh-CN" altLang="en-US" sz="2400" b="1">
                <a:solidFill>
                  <a:schemeClr val="bg1"/>
                </a:solidFill>
                <a:latin typeface="微软雅黑" panose="020B0503020204020204" pitchFamily="34" charset="-122"/>
                <a:ea typeface="微软雅黑" panose="020B0503020204020204" pitchFamily="34" charset="-122"/>
              </a:rPr>
              <a:t>神经网络</a:t>
            </a:r>
            <a:endParaRPr lang="zh-CN" altLang="en-US" sz="2400" b="1">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786255" y="1693545"/>
            <a:ext cx="8620125" cy="3009900"/>
          </a:xfrm>
          <a:prstGeom prst="rect">
            <a:avLst/>
          </a:prstGeom>
        </p:spPr>
      </p:pic>
      <p:pic>
        <p:nvPicPr>
          <p:cNvPr id="4" name="图片 3"/>
          <p:cNvPicPr>
            <a:picLocks noChangeAspect="1"/>
          </p:cNvPicPr>
          <p:nvPr/>
        </p:nvPicPr>
        <p:blipFill>
          <a:blip r:embed="rId2"/>
          <a:stretch>
            <a:fillRect/>
          </a:stretch>
        </p:blipFill>
        <p:spPr>
          <a:xfrm>
            <a:off x="1405255" y="5052695"/>
            <a:ext cx="9382125" cy="1447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15362" name="文本框 13"/>
          <p:cNvSpPr txBox="1"/>
          <p:nvPr/>
        </p:nvSpPr>
        <p:spPr>
          <a:xfrm>
            <a:off x="776923" y="2644775"/>
            <a:ext cx="10637837" cy="1568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l">
              <a:lnSpc>
                <a:spcPct val="100000"/>
              </a:lnSpc>
              <a:spcBef>
                <a:spcPct val="0"/>
              </a:spcBef>
              <a:buNone/>
            </a:pPr>
            <a:r>
              <a:rPr lang="en-US" altLang="zh-CN" sz="2400" b="1">
                <a:solidFill>
                  <a:schemeClr val="bg1"/>
                </a:solidFill>
                <a:latin typeface="微软雅黑" panose="020B0503020204020204" pitchFamily="34" charset="-122"/>
                <a:ea typeface="微软雅黑" panose="020B0503020204020204" pitchFamily="34" charset="-122"/>
                <a:sym typeface="+mn-ea"/>
              </a:rPr>
              <a:t>       </a:t>
            </a:r>
            <a:r>
              <a:rPr lang="zh-CN" altLang="en-US" sz="2400" b="1">
                <a:solidFill>
                  <a:schemeClr val="bg1"/>
                </a:solidFill>
                <a:latin typeface="微软雅黑" panose="020B0503020204020204" pitchFamily="34" charset="-122"/>
                <a:ea typeface="微软雅黑" panose="020B0503020204020204" pitchFamily="34" charset="-122"/>
                <a:sym typeface="+mn-ea"/>
              </a:rPr>
              <a:t>因此，</a:t>
            </a:r>
            <a:r>
              <a:rPr lang="en-US" altLang="zh-CN" sz="2400" b="1">
                <a:solidFill>
                  <a:schemeClr val="bg1"/>
                </a:solidFill>
                <a:latin typeface="微软雅黑" panose="020B0503020204020204" pitchFamily="34" charset="-122"/>
                <a:ea typeface="微软雅黑" panose="020B0503020204020204" pitchFamily="34" charset="-122"/>
                <a:sym typeface="+mn-ea"/>
              </a:rPr>
              <a:t>LSTM</a:t>
            </a:r>
            <a:r>
              <a:rPr lang="zh-CN" altLang="en-US" sz="2400" b="1">
                <a:solidFill>
                  <a:schemeClr val="bg1"/>
                </a:solidFill>
                <a:latin typeface="微软雅黑" panose="020B0503020204020204" pitchFamily="34" charset="-122"/>
                <a:ea typeface="微软雅黑" panose="020B0503020204020204" pitchFamily="34" charset="-122"/>
                <a:sym typeface="+mn-ea"/>
              </a:rPr>
              <a:t>神经网络模型可以与数学建模相结合，解决诸多与时间序列相关的问题。</a:t>
            </a:r>
            <a:endParaRPr lang="zh-CN" altLang="en-US" sz="2400" b="1">
              <a:solidFill>
                <a:schemeClr val="bg1"/>
              </a:solidFill>
              <a:latin typeface="微软雅黑" panose="020B0503020204020204" pitchFamily="34" charset="-122"/>
              <a:ea typeface="微软雅黑" panose="020B0503020204020204" pitchFamily="34" charset="-122"/>
              <a:sym typeface="+mn-ea"/>
            </a:endParaRPr>
          </a:p>
          <a:p>
            <a:pPr marL="0" lvl="0" indent="0" algn="l">
              <a:lnSpc>
                <a:spcPct val="100000"/>
              </a:lnSpc>
              <a:spcBef>
                <a:spcPct val="0"/>
              </a:spcBef>
              <a:buNone/>
            </a:pPr>
            <a:r>
              <a:rPr lang="en-US" altLang="zh-CN" sz="2400" b="1">
                <a:solidFill>
                  <a:schemeClr val="bg1"/>
                </a:solidFill>
                <a:latin typeface="微软雅黑" panose="020B0503020204020204" pitchFamily="34" charset="-122"/>
                <a:ea typeface="微软雅黑" panose="020B0503020204020204" pitchFamily="34" charset="-122"/>
                <a:sym typeface="+mn-ea"/>
              </a:rPr>
              <a:t>       eg</a:t>
            </a:r>
            <a:r>
              <a:rPr lang="zh-CN" altLang="en-US" sz="2400" b="1">
                <a:solidFill>
                  <a:schemeClr val="bg1"/>
                </a:solidFill>
                <a:latin typeface="微软雅黑" panose="020B0503020204020204" pitchFamily="34" charset="-122"/>
                <a:ea typeface="微软雅黑" panose="020B0503020204020204" pitchFamily="34" charset="-122"/>
                <a:sym typeface="+mn-ea"/>
              </a:rPr>
              <a:t>：股票的预测，近年来房价的预测，预防洪灾的水位预测等等一系列诸多问题。</a:t>
            </a:r>
            <a:endParaRPr lang="zh-CN" altLang="en-US" sz="2400" b="1">
              <a:solidFill>
                <a:schemeClr val="bg1"/>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059940" y="5843905"/>
            <a:ext cx="383540" cy="368300"/>
          </a:xfrm>
          <a:prstGeom prst="rect">
            <a:avLst/>
          </a:prstGeom>
          <a:noFill/>
        </p:spPr>
        <p:txBody>
          <a:bodyPr wrap="none" rtlCol="0">
            <a:spAutoFit/>
          </a:bodyPr>
          <a:p>
            <a:r>
              <a:rPr lang="en-US" altLang="zh-CN"/>
              <a:t>LS</a:t>
            </a:r>
            <a:endParaRPr lang="zh-CN" altLang="en-US"/>
          </a:p>
        </p:txBody>
      </p:sp>
      <p:sp>
        <p:nvSpPr>
          <p:cNvPr id="7" name="文本框 6"/>
          <p:cNvSpPr txBox="1"/>
          <p:nvPr/>
        </p:nvSpPr>
        <p:spPr>
          <a:xfrm>
            <a:off x="2826385" y="5920740"/>
            <a:ext cx="309880" cy="368300"/>
          </a:xfrm>
          <a:prstGeom prst="rect">
            <a:avLst/>
          </a:prstGeom>
          <a:noFill/>
        </p:spPr>
        <p:txBody>
          <a:bodyPr wrap="none" rtlCol="0">
            <a:spAutoFit/>
          </a:bodyPr>
          <a:p>
            <a:endParaRPr lang="zh-CN" altLang="en-US"/>
          </a:p>
        </p:txBody>
      </p:sp>
      <p:sp>
        <p:nvSpPr>
          <p:cNvPr id="8" name="文本框 13"/>
          <p:cNvSpPr txBox="1"/>
          <p:nvPr/>
        </p:nvSpPr>
        <p:spPr>
          <a:xfrm>
            <a:off x="1048068" y="2397125"/>
            <a:ext cx="10637837" cy="1568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endParaRPr lang="zh-CN" altLang="en-US" sz="2400" b="1">
              <a:solidFill>
                <a:schemeClr val="bg1"/>
              </a:solidFill>
              <a:latin typeface="微软雅黑" panose="020B0503020204020204" pitchFamily="34" charset="-122"/>
              <a:ea typeface="微软雅黑" panose="020B0503020204020204" pitchFamily="34" charset="-122"/>
            </a:endParaRPr>
          </a:p>
          <a:p>
            <a:pPr marL="0" lvl="0" indent="0" algn="l">
              <a:lnSpc>
                <a:spcPct val="100000"/>
              </a:lnSpc>
              <a:spcBef>
                <a:spcPct val="0"/>
              </a:spcBef>
              <a:buNone/>
            </a:pPr>
            <a:r>
              <a:rPr lang="en-US" altLang="zh-CN" sz="2400" b="1">
                <a:solidFill>
                  <a:schemeClr val="bg1"/>
                </a:solidFill>
                <a:latin typeface="微软雅黑" panose="020B0503020204020204" pitchFamily="34" charset="-122"/>
                <a:ea typeface="微软雅黑" panose="020B0503020204020204" pitchFamily="34" charset="-122"/>
              </a:rPr>
              <a:t>    </a:t>
            </a:r>
            <a:endParaRPr lang="zh-CN" altLang="en-US"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lang="en-US" altLang="zh-CN" sz="2400" b="1">
              <a:solidFill>
                <a:schemeClr val="bg1"/>
              </a:solidFill>
              <a:latin typeface="微软雅黑" panose="020B0503020204020204" pitchFamily="34" charset="-122"/>
              <a:ea typeface="微软雅黑" panose="020B0503020204020204" pitchFamily="34" charset="-122"/>
            </a:endParaRPr>
          </a:p>
          <a:p>
            <a:pPr marL="0" lvl="0" indent="0" algn="ctr">
              <a:lnSpc>
                <a:spcPct val="100000"/>
              </a:lnSpc>
              <a:spcBef>
                <a:spcPct val="0"/>
              </a:spcBef>
              <a:buNone/>
            </a:pPr>
            <a:endParaRPr lang="en-US" altLang="zh-CN" sz="2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5190,&quot;width&quot;:13785}"/>
</p:tagLst>
</file>

<file path=ppt/tags/tag2.xml><?xml version="1.0" encoding="utf-8"?>
<p:tagLst xmlns:p="http://schemas.openxmlformats.org/presentationml/2006/main">
  <p:tag name="COMMONDATA" val="eyJoZGlkIjoiZDUzYTdhNTEzZTc0MzI5NGFjNmUwZjE5OTZiYjc5YTUifQ=="/>
</p:tagLst>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995</Words>
  <Application>WPS 演示</Application>
  <PresentationFormat/>
  <Paragraphs>78</Paragraphs>
  <Slides>11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Calibri</vt:lpstr>
      <vt:lpstr>Calibri Light</vt:lpstr>
      <vt:lpstr>微软雅黑</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ʾĸ�</dc:title>
  <dc:creator>ѽСС�</dc:creator>
  <cp:lastModifiedBy>林南一</cp:lastModifiedBy>
  <cp:revision>37</cp:revision>
  <dcterms:created xsi:type="dcterms:W3CDTF">2022-08-25T04:07:00Z</dcterms:created>
  <dcterms:modified xsi:type="dcterms:W3CDTF">2022-08-28T08:37:26Z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E7A480B5D8604136A5574E96D2BA6232</vt:lpwstr>
  </property>
  <property fmtid="{D5CDD505-2E9C-101B-9397-08002B2CF9AE}" pid="3" name="KSOProductBuildVer">
    <vt:lpwstr>2052-11.1.0.12353</vt:lpwstr>
  </property>
</Properties>
</file>