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7" r:id="rId2"/>
    <p:sldId id="285" r:id="rId3"/>
    <p:sldId id="286" r:id="rId4"/>
    <p:sldId id="287" r:id="rId5"/>
    <p:sldId id="288" r:id="rId6"/>
    <p:sldId id="289" r:id="rId7"/>
    <p:sldId id="290" r:id="rId8"/>
    <p:sldId id="284" r:id="rId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65"/>
  </p:normalViewPr>
  <p:slideViewPr>
    <p:cSldViewPr snapToGrid="0" showGuides="1">
      <p:cViewPr varScale="1">
        <p:scale>
          <a:sx n="63" d="100"/>
          <a:sy n="63" d="100"/>
        </p:scale>
        <p:origin x="78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kumimoji="1" sz="1200" smtClean="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4A6BA23-DEAC-A342-9F6E-88E8B98A9B8D}" type="datetimeFigureOut">
              <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rPr>
              <a:t>2022/9/3</a:t>
            </a:fld>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zh-CN" altLang="en-US" sz="1200"/>
              <a:t>‹#›</a:t>
            </a:fld>
            <a:endParaRPr lang="zh-CN" altLang="en-US" sz="120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2022/9/3</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2022/9/3</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2022/9/3</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2022/9/3</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2022/9/3</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2022/9/3</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2022/9/3</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2022/9/3</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2022/9/3</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2022/9/3</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2022/9/3</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zh-CN"/>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2022/9/3</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sp>
        <p:nvSpPr>
          <p:cNvPr id="2" name="标题 1">
            <a:extLst>
              <a:ext uri="{FF2B5EF4-FFF2-40B4-BE49-F238E27FC236}">
                <a16:creationId xmlns:a16="http://schemas.microsoft.com/office/drawing/2014/main" id="{E8EFF1F4-3C52-DE2D-D96F-39464CD3EAEC}"/>
              </a:ext>
            </a:extLst>
          </p:cNvPr>
          <p:cNvSpPr>
            <a:spLocks noGrp="1"/>
          </p:cNvSpPr>
          <p:nvPr>
            <p:ph type="title"/>
          </p:nvPr>
        </p:nvSpPr>
        <p:spPr/>
        <p:txBody>
          <a:bodyPr/>
          <a:lstStyle/>
          <a:p>
            <a:r>
              <a:rPr lang="zh-CN" altLang="en-US" sz="5400" dirty="0">
                <a:solidFill>
                  <a:schemeClr val="bg1"/>
                </a:solidFill>
              </a:rPr>
              <a:t>作品介绍</a:t>
            </a:r>
          </a:p>
        </p:txBody>
      </p:sp>
      <p:sp>
        <p:nvSpPr>
          <p:cNvPr id="4" name="内容占位符 3">
            <a:extLst>
              <a:ext uri="{FF2B5EF4-FFF2-40B4-BE49-F238E27FC236}">
                <a16:creationId xmlns:a16="http://schemas.microsoft.com/office/drawing/2014/main" id="{86516175-2E7D-A71A-686A-E1DD27D11FDA}"/>
              </a:ext>
            </a:extLst>
          </p:cNvPr>
          <p:cNvSpPr>
            <a:spLocks noGrp="1"/>
          </p:cNvSpPr>
          <p:nvPr>
            <p:ph idx="1"/>
          </p:nvPr>
        </p:nvSpPr>
        <p:spPr/>
        <p:txBody>
          <a:bodyPr/>
          <a:lstStyle/>
          <a:p>
            <a:pPr marL="0" indent="0">
              <a:buNone/>
            </a:pPr>
            <a:r>
              <a:rPr lang="zh-CN" altLang="zh-CN" sz="3200" kern="100" dirty="0">
                <a:solidFill>
                  <a:schemeClr val="bg1"/>
                </a:solidFill>
                <a:effectLst/>
                <a:latin typeface="Times New Roman" panose="02020603050405020304" pitchFamily="18" charset="0"/>
                <a:ea typeface="宋体" panose="02010600030101010101" pitchFamily="2" charset="-122"/>
              </a:rPr>
              <a:t>大数据资源统一调度系统帮助用户建立起完善的数据资源统一调度管理体系，提高数据统一调度效率，降低数据管理成本，为用户提供更好的数据统一调度服务，并且保证数据的完整性和一致性，确保数据资源统一调度可以稳定高效的进行，具有统一调度速度快、全面的优势，大幅降低了工作人员的统一调度的工作量，提高了工作效率。</a:t>
            </a:r>
          </a:p>
          <a:p>
            <a:endParaRPr lang="zh-CN" altLang="en-US" dirty="0">
              <a:solidFill>
                <a:schemeClr val="bg1"/>
              </a:solidFill>
            </a:endParaRPr>
          </a:p>
        </p:txBody>
      </p:sp>
    </p:spTree>
    <p:extLst>
      <p:ext uri="{BB962C8B-B14F-4D97-AF65-F5344CB8AC3E}">
        <p14:creationId xmlns:p14="http://schemas.microsoft.com/office/powerpoint/2010/main" val="83231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sp>
        <p:nvSpPr>
          <p:cNvPr id="2" name="标题 1">
            <a:extLst>
              <a:ext uri="{FF2B5EF4-FFF2-40B4-BE49-F238E27FC236}">
                <a16:creationId xmlns:a16="http://schemas.microsoft.com/office/drawing/2014/main" id="{638BE79D-8B32-A3A7-1374-7C7CEAE5D3C6}"/>
              </a:ext>
            </a:extLst>
          </p:cNvPr>
          <p:cNvSpPr>
            <a:spLocks noGrp="1"/>
          </p:cNvSpPr>
          <p:nvPr>
            <p:ph type="title"/>
          </p:nvPr>
        </p:nvSpPr>
        <p:spPr/>
        <p:txBody>
          <a:bodyPr/>
          <a:lstStyle/>
          <a:p>
            <a:r>
              <a:rPr lang="zh-CN" altLang="en-US" sz="5400" dirty="0">
                <a:solidFill>
                  <a:schemeClr val="bg1"/>
                </a:solidFill>
              </a:rPr>
              <a:t>作品截图</a:t>
            </a:r>
          </a:p>
        </p:txBody>
      </p:sp>
      <p:pic>
        <p:nvPicPr>
          <p:cNvPr id="5" name="内容占位符 4">
            <a:extLst>
              <a:ext uri="{FF2B5EF4-FFF2-40B4-BE49-F238E27FC236}">
                <a16:creationId xmlns:a16="http://schemas.microsoft.com/office/drawing/2014/main" id="{72E41196-C24B-D900-C71A-37C5BD561DB0}"/>
              </a:ext>
            </a:extLst>
          </p:cNvPr>
          <p:cNvPicPr>
            <a:picLocks noGrp="1" noChangeAspect="1"/>
          </p:cNvPicPr>
          <p:nvPr>
            <p:ph idx="1"/>
          </p:nvPr>
        </p:nvPicPr>
        <p:blipFill>
          <a:blip r:embed="rId2"/>
          <a:stretch>
            <a:fillRect/>
          </a:stretch>
        </p:blipFill>
        <p:spPr>
          <a:xfrm>
            <a:off x="781373" y="1690688"/>
            <a:ext cx="4178515" cy="2101958"/>
          </a:xfrm>
        </p:spPr>
      </p:pic>
      <p:pic>
        <p:nvPicPr>
          <p:cNvPr id="7" name="图片 6">
            <a:extLst>
              <a:ext uri="{FF2B5EF4-FFF2-40B4-BE49-F238E27FC236}">
                <a16:creationId xmlns:a16="http://schemas.microsoft.com/office/drawing/2014/main" id="{889FF0A8-1F12-D7E8-8187-90963E38C52F}"/>
              </a:ext>
            </a:extLst>
          </p:cNvPr>
          <p:cNvPicPr>
            <a:picLocks noChangeAspect="1"/>
          </p:cNvPicPr>
          <p:nvPr/>
        </p:nvPicPr>
        <p:blipFill>
          <a:blip r:embed="rId3"/>
          <a:stretch>
            <a:fillRect/>
          </a:stretch>
        </p:blipFill>
        <p:spPr>
          <a:xfrm>
            <a:off x="6619498" y="1690688"/>
            <a:ext cx="4369025" cy="2101958"/>
          </a:xfrm>
          <a:prstGeom prst="rect">
            <a:avLst/>
          </a:prstGeom>
        </p:spPr>
      </p:pic>
      <p:pic>
        <p:nvPicPr>
          <p:cNvPr id="9" name="图片 8">
            <a:extLst>
              <a:ext uri="{FF2B5EF4-FFF2-40B4-BE49-F238E27FC236}">
                <a16:creationId xmlns:a16="http://schemas.microsoft.com/office/drawing/2014/main" id="{092DFA4E-1222-B2C3-709C-40542110F8DD}"/>
              </a:ext>
            </a:extLst>
          </p:cNvPr>
          <p:cNvPicPr>
            <a:picLocks noChangeAspect="1"/>
          </p:cNvPicPr>
          <p:nvPr/>
        </p:nvPicPr>
        <p:blipFill>
          <a:blip r:embed="rId4"/>
          <a:stretch>
            <a:fillRect/>
          </a:stretch>
        </p:blipFill>
        <p:spPr>
          <a:xfrm>
            <a:off x="781373" y="4344069"/>
            <a:ext cx="4178515" cy="2101958"/>
          </a:xfrm>
          <a:prstGeom prst="rect">
            <a:avLst/>
          </a:prstGeom>
        </p:spPr>
      </p:pic>
      <p:pic>
        <p:nvPicPr>
          <p:cNvPr id="11" name="图片 10">
            <a:extLst>
              <a:ext uri="{FF2B5EF4-FFF2-40B4-BE49-F238E27FC236}">
                <a16:creationId xmlns:a16="http://schemas.microsoft.com/office/drawing/2014/main" id="{2B2D7987-045D-DA60-B4FD-CC132256F7CD}"/>
              </a:ext>
            </a:extLst>
          </p:cNvPr>
          <p:cNvPicPr>
            <a:picLocks noChangeAspect="1"/>
          </p:cNvPicPr>
          <p:nvPr/>
        </p:nvPicPr>
        <p:blipFill>
          <a:blip r:embed="rId5"/>
          <a:stretch>
            <a:fillRect/>
          </a:stretch>
        </p:blipFill>
        <p:spPr>
          <a:xfrm>
            <a:off x="6619498" y="4344069"/>
            <a:ext cx="4369025" cy="2101958"/>
          </a:xfrm>
          <a:prstGeom prst="rect">
            <a:avLst/>
          </a:prstGeom>
        </p:spPr>
      </p:pic>
    </p:spTree>
    <p:extLst>
      <p:ext uri="{BB962C8B-B14F-4D97-AF65-F5344CB8AC3E}">
        <p14:creationId xmlns:p14="http://schemas.microsoft.com/office/powerpoint/2010/main" val="354065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sp>
        <p:nvSpPr>
          <p:cNvPr id="2" name="标题 1">
            <a:extLst>
              <a:ext uri="{FF2B5EF4-FFF2-40B4-BE49-F238E27FC236}">
                <a16:creationId xmlns:a16="http://schemas.microsoft.com/office/drawing/2014/main" id="{595D09EB-17E7-47F7-7901-FA7EE2D20B89}"/>
              </a:ext>
            </a:extLst>
          </p:cNvPr>
          <p:cNvSpPr>
            <a:spLocks noGrp="1"/>
          </p:cNvSpPr>
          <p:nvPr>
            <p:ph type="title"/>
          </p:nvPr>
        </p:nvSpPr>
        <p:spPr/>
        <p:txBody>
          <a:bodyPr/>
          <a:lstStyle/>
          <a:p>
            <a:r>
              <a:rPr lang="zh-CN" altLang="en-US" sz="5400" dirty="0">
                <a:solidFill>
                  <a:schemeClr val="bg1"/>
                </a:solidFill>
              </a:rPr>
              <a:t>安装、编译指南</a:t>
            </a:r>
          </a:p>
        </p:txBody>
      </p:sp>
      <p:sp>
        <p:nvSpPr>
          <p:cNvPr id="3" name="内容占位符 2">
            <a:extLst>
              <a:ext uri="{FF2B5EF4-FFF2-40B4-BE49-F238E27FC236}">
                <a16:creationId xmlns:a16="http://schemas.microsoft.com/office/drawing/2014/main" id="{D473610D-1B42-404D-4372-FF558B4CF1B5}"/>
              </a:ext>
            </a:extLst>
          </p:cNvPr>
          <p:cNvSpPr>
            <a:spLocks noGrp="1"/>
          </p:cNvSpPr>
          <p:nvPr>
            <p:ph idx="1"/>
          </p:nvPr>
        </p:nvSpPr>
        <p:spPr/>
        <p:txBody>
          <a:bodyPr/>
          <a:lstStyle/>
          <a:p>
            <a:pPr marL="0" indent="0">
              <a:buNone/>
            </a:pPr>
            <a:r>
              <a:rPr lang="zh-CN" altLang="en-US" sz="3200" kern="100" dirty="0">
                <a:solidFill>
                  <a:schemeClr val="bg1"/>
                </a:solidFill>
                <a:effectLst/>
                <a:ea typeface="宋体" panose="02010600030101010101" pitchFamily="2" charset="-122"/>
                <a:cs typeface="Times New Roman" panose="02020603050405020304" pitchFamily="18" charset="0"/>
              </a:rPr>
              <a:t>该软件为原创软件，不涉及破解问题，点击</a:t>
            </a:r>
            <a:r>
              <a:rPr lang="en-US" altLang="zh-CN" sz="3200" kern="100" dirty="0">
                <a:solidFill>
                  <a:schemeClr val="bg1"/>
                </a:solidFill>
                <a:effectLst/>
                <a:ea typeface="宋体" panose="02010600030101010101" pitchFamily="2" charset="-122"/>
                <a:cs typeface="Times New Roman" panose="02020603050405020304" pitchFamily="18" charset="0"/>
              </a:rPr>
              <a:t>setup.exe</a:t>
            </a:r>
            <a:r>
              <a:rPr lang="zh-CN" altLang="en-US" sz="3200" kern="100" dirty="0">
                <a:solidFill>
                  <a:schemeClr val="bg1"/>
                </a:solidFill>
                <a:effectLst/>
                <a:ea typeface="宋体" panose="02010600030101010101" pitchFamily="2" charset="-122"/>
                <a:cs typeface="Times New Roman" panose="02020603050405020304" pitchFamily="18" charset="0"/>
              </a:rPr>
              <a:t>即可安装。</a:t>
            </a:r>
            <a:endParaRPr lang="en-US" altLang="zh-CN" sz="3200" kern="100" dirty="0">
              <a:solidFill>
                <a:schemeClr val="bg1"/>
              </a:solidFill>
              <a:effectLst/>
              <a:ea typeface="宋体" panose="02010600030101010101" pitchFamily="2" charset="-122"/>
              <a:cs typeface="Times New Roman" panose="02020603050405020304" pitchFamily="18" charset="0"/>
            </a:endParaRPr>
          </a:p>
          <a:p>
            <a:pPr marL="0" indent="0">
              <a:buNone/>
            </a:pPr>
            <a:r>
              <a:rPr lang="zh-CN" altLang="zh-CN" sz="3200" kern="100" dirty="0">
                <a:solidFill>
                  <a:schemeClr val="bg1"/>
                </a:solidFill>
                <a:effectLst/>
                <a:ea typeface="宋体" panose="02010600030101010101" pitchFamily="2" charset="-122"/>
                <a:cs typeface="Times New Roman" panose="02020603050405020304" pitchFamily="18" charset="0"/>
              </a:rPr>
              <a:t>在窗口中需要输入用户名与密码，在输入用户名和密码之后点击登录。必须在用户名与密码正确的情况下才能通过认证进入系统，使用系统的各种功能。</a:t>
            </a:r>
            <a:endParaRPr lang="en-US" altLang="zh-CN" sz="3200" kern="100" dirty="0">
              <a:solidFill>
                <a:schemeClr val="bg1"/>
              </a:solidFill>
              <a:effectLst/>
              <a:ea typeface="宋体" panose="02010600030101010101" pitchFamily="2" charset="-122"/>
              <a:cs typeface="Times New Roman" panose="02020603050405020304" pitchFamily="18" charset="0"/>
            </a:endParaRPr>
          </a:p>
          <a:p>
            <a:pPr marL="0" indent="0">
              <a:buNone/>
            </a:pPr>
            <a:r>
              <a:rPr lang="zh-CN" altLang="en-US" sz="3200" dirty="0">
                <a:solidFill>
                  <a:schemeClr val="bg1"/>
                </a:solidFill>
              </a:rPr>
              <a:t>根据需求选择界面内“智能数据分析”、“数据管理”、“动作模式分析”、“记录解析”、“选项设置”、“一般信息”、“数据注入”、“数据编辑”、“大数据资源统一调度”、“数据导入”等功能，完成对大数据资源的统一调度。</a:t>
            </a:r>
          </a:p>
        </p:txBody>
      </p:sp>
    </p:spTree>
    <p:extLst>
      <p:ext uri="{BB962C8B-B14F-4D97-AF65-F5344CB8AC3E}">
        <p14:creationId xmlns:p14="http://schemas.microsoft.com/office/powerpoint/2010/main" val="427932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sp>
        <p:nvSpPr>
          <p:cNvPr id="2" name="标题 1">
            <a:extLst>
              <a:ext uri="{FF2B5EF4-FFF2-40B4-BE49-F238E27FC236}">
                <a16:creationId xmlns:a16="http://schemas.microsoft.com/office/drawing/2014/main" id="{0BD70407-7FC5-BCE2-050C-FC2B1251BF32}"/>
              </a:ext>
            </a:extLst>
          </p:cNvPr>
          <p:cNvSpPr>
            <a:spLocks noGrp="1"/>
          </p:cNvSpPr>
          <p:nvPr>
            <p:ph type="title"/>
          </p:nvPr>
        </p:nvSpPr>
        <p:spPr/>
        <p:txBody>
          <a:bodyPr/>
          <a:lstStyle/>
          <a:p>
            <a:r>
              <a:rPr lang="zh-CN" altLang="en-US" sz="5400" dirty="0">
                <a:solidFill>
                  <a:schemeClr val="bg1"/>
                </a:solidFill>
              </a:rPr>
              <a:t>团队介绍</a:t>
            </a:r>
          </a:p>
        </p:txBody>
      </p:sp>
      <p:sp>
        <p:nvSpPr>
          <p:cNvPr id="3" name="内容占位符 2">
            <a:extLst>
              <a:ext uri="{FF2B5EF4-FFF2-40B4-BE49-F238E27FC236}">
                <a16:creationId xmlns:a16="http://schemas.microsoft.com/office/drawing/2014/main" id="{6922F308-FFBA-9AD1-039E-194D0B5D8EBB}"/>
              </a:ext>
            </a:extLst>
          </p:cNvPr>
          <p:cNvSpPr>
            <a:spLocks noGrp="1"/>
          </p:cNvSpPr>
          <p:nvPr>
            <p:ph idx="1"/>
          </p:nvPr>
        </p:nvSpPr>
        <p:spPr/>
        <p:txBody>
          <a:bodyPr/>
          <a:lstStyle/>
          <a:p>
            <a:pPr marL="0" indent="0">
              <a:buNone/>
            </a:pPr>
            <a:r>
              <a:rPr lang="zh-CN" altLang="en-US" sz="3200" dirty="0">
                <a:solidFill>
                  <a:schemeClr val="bg1"/>
                </a:solidFill>
              </a:rPr>
              <a:t>团队成员：李富城，就读于中国刑事警察学院公安情报学专业，主要研究数据挖掘、数据分析、情报搜集研判等领域，在校期间成绩优异，有三个计算机软件著作和一个实用新型专利，本科期间发表北大核心期刊。</a:t>
            </a:r>
            <a:endParaRPr lang="en-US" altLang="zh-CN" sz="3200" dirty="0">
              <a:solidFill>
                <a:schemeClr val="bg1"/>
              </a:solidFill>
            </a:endParaRPr>
          </a:p>
          <a:p>
            <a:pPr marL="0" indent="0">
              <a:buNone/>
            </a:pPr>
            <a:endParaRPr lang="en-US" altLang="zh-CN" sz="3200" dirty="0">
              <a:solidFill>
                <a:schemeClr val="bg1"/>
              </a:solidFill>
            </a:endParaRPr>
          </a:p>
          <a:p>
            <a:pPr marL="0" indent="0">
              <a:buNone/>
            </a:pPr>
            <a:r>
              <a:rPr lang="zh-CN" altLang="en-US" sz="3200" dirty="0">
                <a:solidFill>
                  <a:schemeClr val="bg1"/>
                </a:solidFill>
              </a:rPr>
              <a:t>联系方式：</a:t>
            </a:r>
            <a:endParaRPr lang="en-US" altLang="zh-CN" sz="3200" dirty="0">
              <a:solidFill>
                <a:schemeClr val="bg1"/>
              </a:solidFill>
            </a:endParaRPr>
          </a:p>
          <a:p>
            <a:pPr marL="0" indent="0">
              <a:buNone/>
            </a:pPr>
            <a:r>
              <a:rPr lang="zh-CN" altLang="en-US" sz="3200" dirty="0">
                <a:solidFill>
                  <a:schemeClr val="bg1"/>
                </a:solidFill>
              </a:rPr>
              <a:t>电话：</a:t>
            </a:r>
            <a:r>
              <a:rPr lang="en-US" altLang="zh-CN" sz="3200" dirty="0">
                <a:solidFill>
                  <a:schemeClr val="bg1"/>
                </a:solidFill>
              </a:rPr>
              <a:t>13500745067</a:t>
            </a:r>
          </a:p>
          <a:p>
            <a:pPr marL="0" indent="0">
              <a:buNone/>
            </a:pPr>
            <a:r>
              <a:rPr lang="zh-CN" altLang="en-US" sz="3200" dirty="0">
                <a:solidFill>
                  <a:schemeClr val="bg1"/>
                </a:solidFill>
              </a:rPr>
              <a:t>微信：</a:t>
            </a:r>
            <a:r>
              <a:rPr lang="en-US" altLang="zh-CN" sz="3200" dirty="0">
                <a:solidFill>
                  <a:schemeClr val="bg1"/>
                </a:solidFill>
              </a:rPr>
              <a:t>xiaochengzi123666</a:t>
            </a:r>
          </a:p>
          <a:p>
            <a:pPr marL="0" indent="0">
              <a:buNone/>
            </a:pPr>
            <a:r>
              <a:rPr lang="zh-CN" altLang="en-US" sz="3200" dirty="0">
                <a:solidFill>
                  <a:schemeClr val="bg1"/>
                </a:solidFill>
              </a:rPr>
              <a:t>邮箱：</a:t>
            </a:r>
            <a:r>
              <a:rPr lang="en-US" altLang="zh-CN" sz="3200" dirty="0">
                <a:solidFill>
                  <a:schemeClr val="bg1"/>
                </a:solidFill>
              </a:rPr>
              <a:t>1548754746@qq.com</a:t>
            </a:r>
          </a:p>
          <a:p>
            <a:pPr marL="0" indent="0">
              <a:buNone/>
            </a:pPr>
            <a:endParaRPr lang="zh-CN" altLang="en-US" sz="3200" dirty="0">
              <a:solidFill>
                <a:schemeClr val="bg1"/>
              </a:solidFill>
            </a:endParaRPr>
          </a:p>
        </p:txBody>
      </p:sp>
    </p:spTree>
    <p:extLst>
      <p:ext uri="{BB962C8B-B14F-4D97-AF65-F5344CB8AC3E}">
        <p14:creationId xmlns:p14="http://schemas.microsoft.com/office/powerpoint/2010/main" val="135380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sp>
        <p:nvSpPr>
          <p:cNvPr id="2" name="标题 1">
            <a:extLst>
              <a:ext uri="{FF2B5EF4-FFF2-40B4-BE49-F238E27FC236}">
                <a16:creationId xmlns:a16="http://schemas.microsoft.com/office/drawing/2014/main" id="{2DD48955-DFC5-AD55-0583-4E1256674CE0}"/>
              </a:ext>
            </a:extLst>
          </p:cNvPr>
          <p:cNvSpPr>
            <a:spLocks noGrp="1"/>
          </p:cNvSpPr>
          <p:nvPr>
            <p:ph type="title"/>
          </p:nvPr>
        </p:nvSpPr>
        <p:spPr/>
        <p:txBody>
          <a:bodyPr/>
          <a:lstStyle/>
          <a:p>
            <a:r>
              <a:rPr lang="zh-CN" altLang="en-US" sz="5400" dirty="0">
                <a:solidFill>
                  <a:schemeClr val="bg1"/>
                </a:solidFill>
              </a:rPr>
              <a:t>使用的谷歌技术</a:t>
            </a:r>
          </a:p>
        </p:txBody>
      </p:sp>
      <p:sp>
        <p:nvSpPr>
          <p:cNvPr id="3" name="内容占位符 2">
            <a:extLst>
              <a:ext uri="{FF2B5EF4-FFF2-40B4-BE49-F238E27FC236}">
                <a16:creationId xmlns:a16="http://schemas.microsoft.com/office/drawing/2014/main" id="{D4DB5692-6285-36FA-7F85-9EC1EF92E1B1}"/>
              </a:ext>
            </a:extLst>
          </p:cNvPr>
          <p:cNvSpPr>
            <a:spLocks noGrp="1"/>
          </p:cNvSpPr>
          <p:nvPr>
            <p:ph idx="1"/>
          </p:nvPr>
        </p:nvSpPr>
        <p:spPr/>
        <p:txBody>
          <a:bodyPr/>
          <a:lstStyle/>
          <a:p>
            <a:pPr marL="0" indent="0">
              <a:buNone/>
            </a:pPr>
            <a:r>
              <a:rPr lang="zh-CN" altLang="en-US" sz="3200" dirty="0">
                <a:solidFill>
                  <a:schemeClr val="bg1"/>
                </a:solidFill>
              </a:rPr>
              <a:t>分布式大规模数据处理</a:t>
            </a:r>
            <a:r>
              <a:rPr lang="en-US" altLang="zh-CN" sz="3200" dirty="0">
                <a:solidFill>
                  <a:schemeClr val="bg1"/>
                </a:solidFill>
              </a:rPr>
              <a:t>Sawzall</a:t>
            </a:r>
            <a:r>
              <a:rPr lang="zh-CN" altLang="en-US" sz="3200" dirty="0">
                <a:solidFill>
                  <a:schemeClr val="bg1"/>
                </a:solidFill>
              </a:rPr>
              <a:t>：</a:t>
            </a:r>
            <a:endParaRPr lang="en-US" altLang="zh-CN" sz="3200" dirty="0">
              <a:solidFill>
                <a:schemeClr val="bg1"/>
              </a:solidFill>
            </a:endParaRPr>
          </a:p>
          <a:p>
            <a:pPr marL="0" indent="0">
              <a:buNone/>
            </a:pPr>
            <a:r>
              <a:rPr lang="zh-CN" altLang="en-US" sz="3200" dirty="0">
                <a:solidFill>
                  <a:schemeClr val="bg1"/>
                </a:solidFill>
              </a:rPr>
              <a:t>该语言是构建在</a:t>
            </a:r>
            <a:r>
              <a:rPr lang="en-US" altLang="zh-CN" sz="3200" dirty="0">
                <a:solidFill>
                  <a:schemeClr val="bg1"/>
                </a:solidFill>
              </a:rPr>
              <a:t>MapReduce</a:t>
            </a:r>
            <a:r>
              <a:rPr lang="zh-CN" altLang="en-US" sz="3200" dirty="0">
                <a:solidFill>
                  <a:schemeClr val="bg1"/>
                </a:solidFill>
              </a:rPr>
              <a:t>之上采用类似</a:t>
            </a:r>
            <a:r>
              <a:rPr lang="en-US" altLang="zh-CN" sz="3200" dirty="0">
                <a:solidFill>
                  <a:schemeClr val="bg1"/>
                </a:solidFill>
              </a:rPr>
              <a:t>Java</a:t>
            </a:r>
            <a:r>
              <a:rPr lang="zh-CN" altLang="en-US" sz="3200" dirty="0">
                <a:solidFill>
                  <a:schemeClr val="bg1"/>
                </a:solidFill>
              </a:rPr>
              <a:t>语法的</a:t>
            </a:r>
            <a:r>
              <a:rPr lang="en-US" altLang="zh-CN" sz="3200" dirty="0">
                <a:solidFill>
                  <a:schemeClr val="bg1"/>
                </a:solidFill>
              </a:rPr>
              <a:t>DSL</a:t>
            </a:r>
            <a:r>
              <a:rPr lang="zh-CN" altLang="en-US" sz="3200" dirty="0">
                <a:solidFill>
                  <a:schemeClr val="bg1"/>
                </a:solidFill>
              </a:rPr>
              <a:t>（</a:t>
            </a:r>
            <a:r>
              <a:rPr lang="en-US" altLang="zh-CN" sz="3200" dirty="0">
                <a:solidFill>
                  <a:schemeClr val="bg1"/>
                </a:solidFill>
              </a:rPr>
              <a:t>Domain-</a:t>
            </a:r>
            <a:r>
              <a:rPr lang="en-US" altLang="zh-CN" sz="3200" dirty="0" err="1">
                <a:solidFill>
                  <a:schemeClr val="bg1"/>
                </a:solidFill>
              </a:rPr>
              <a:t>Sepecific</a:t>
            </a:r>
            <a:r>
              <a:rPr lang="en-US" altLang="zh-CN" sz="3200" dirty="0">
                <a:solidFill>
                  <a:schemeClr val="bg1"/>
                </a:solidFill>
              </a:rPr>
              <a:t> Language</a:t>
            </a:r>
            <a:r>
              <a:rPr lang="zh-CN" altLang="en-US" sz="3200" dirty="0">
                <a:solidFill>
                  <a:schemeClr val="bg1"/>
                </a:solidFill>
              </a:rPr>
              <a:t>，领域特定语言）</a:t>
            </a:r>
            <a:r>
              <a:rPr lang="en-US" altLang="zh-CN" sz="3200" dirty="0">
                <a:solidFill>
                  <a:schemeClr val="bg1"/>
                </a:solidFill>
              </a:rPr>
              <a:t>,</a:t>
            </a:r>
            <a:r>
              <a:rPr lang="zh-CN" altLang="en-US" sz="3200" dirty="0">
                <a:solidFill>
                  <a:schemeClr val="bg1"/>
                </a:solidFill>
              </a:rPr>
              <a:t>也可以被认为是分布式的</a:t>
            </a:r>
            <a:r>
              <a:rPr lang="en-US" altLang="zh-CN" sz="3200" dirty="0">
                <a:solidFill>
                  <a:schemeClr val="bg1"/>
                </a:solidFill>
              </a:rPr>
              <a:t>AWK</a:t>
            </a:r>
            <a:r>
              <a:rPr lang="zh-CN" altLang="en-US" sz="3200" dirty="0">
                <a:solidFill>
                  <a:schemeClr val="bg1"/>
                </a:solidFill>
              </a:rPr>
              <a:t>，主要用于对大规模分布式数据进行筛选和聚合等高级数据处理操作。</a:t>
            </a:r>
          </a:p>
        </p:txBody>
      </p:sp>
    </p:spTree>
    <p:extLst>
      <p:ext uri="{BB962C8B-B14F-4D97-AF65-F5344CB8AC3E}">
        <p14:creationId xmlns:p14="http://schemas.microsoft.com/office/powerpoint/2010/main" val="9983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sp>
        <p:nvSpPr>
          <p:cNvPr id="2" name="标题 1">
            <a:extLst>
              <a:ext uri="{FF2B5EF4-FFF2-40B4-BE49-F238E27FC236}">
                <a16:creationId xmlns:a16="http://schemas.microsoft.com/office/drawing/2014/main" id="{C6CC0450-EB5C-47C8-197D-400BAA48B249}"/>
              </a:ext>
            </a:extLst>
          </p:cNvPr>
          <p:cNvSpPr>
            <a:spLocks noGrp="1"/>
          </p:cNvSpPr>
          <p:nvPr>
            <p:ph type="title"/>
          </p:nvPr>
        </p:nvSpPr>
        <p:spPr/>
        <p:txBody>
          <a:bodyPr/>
          <a:lstStyle/>
          <a:p>
            <a:r>
              <a:rPr lang="zh-CN" altLang="en-US" sz="5400" dirty="0">
                <a:solidFill>
                  <a:schemeClr val="bg1"/>
                </a:solidFill>
              </a:rPr>
              <a:t>作品价值</a:t>
            </a:r>
          </a:p>
        </p:txBody>
      </p:sp>
      <p:sp>
        <p:nvSpPr>
          <p:cNvPr id="3" name="内容占位符 2">
            <a:extLst>
              <a:ext uri="{FF2B5EF4-FFF2-40B4-BE49-F238E27FC236}">
                <a16:creationId xmlns:a16="http://schemas.microsoft.com/office/drawing/2014/main" id="{16D58620-3225-54F5-6609-5BB6C7A0B59D}"/>
              </a:ext>
            </a:extLst>
          </p:cNvPr>
          <p:cNvSpPr>
            <a:spLocks noGrp="1"/>
          </p:cNvSpPr>
          <p:nvPr>
            <p:ph idx="1"/>
          </p:nvPr>
        </p:nvSpPr>
        <p:spPr/>
        <p:txBody>
          <a:bodyPr/>
          <a:lstStyle/>
          <a:p>
            <a:pPr marL="0" indent="0">
              <a:buNone/>
            </a:pPr>
            <a:r>
              <a:rPr lang="zh-CN" altLang="en-US" sz="3200" dirty="0">
                <a:solidFill>
                  <a:schemeClr val="bg1"/>
                </a:solidFill>
              </a:rPr>
              <a:t>目前，对于公安机关而言，信息研判主要针对单一嫌疑人，追踪身份、车辆、行程等信息，缺乏同时对多个嫌疑人或多个事件进行联动处理</a:t>
            </a:r>
            <a:r>
              <a:rPr lang="zh-CN" altLang="en-US" sz="2800" dirty="0">
                <a:solidFill>
                  <a:schemeClr val="bg1"/>
                </a:solidFill>
              </a:rPr>
              <a:t>。</a:t>
            </a:r>
            <a:r>
              <a:rPr lang="zh-CN" altLang="en-US" sz="3200" kern="100" dirty="0">
                <a:solidFill>
                  <a:schemeClr val="bg1"/>
                </a:solidFill>
                <a:latin typeface="Times New Roman" panose="02020603050405020304" pitchFamily="18" charset="0"/>
                <a:ea typeface="宋体" panose="02010600030101010101" pitchFamily="2" charset="-122"/>
              </a:rPr>
              <a:t>本项目针对公安机关和企业两种用户均可以搭建良好的使用环境，在对肇事现场、指挥中心设卡拦截、轨迹研判、生产进程监控等方面应用自如，</a:t>
            </a:r>
            <a:r>
              <a:rPr lang="zh-CN" altLang="zh-CN" sz="3200" kern="100" dirty="0">
                <a:solidFill>
                  <a:schemeClr val="bg1"/>
                </a:solidFill>
                <a:effectLst/>
                <a:latin typeface="Times New Roman" panose="02020603050405020304" pitchFamily="18" charset="0"/>
                <a:ea typeface="宋体" panose="02010600030101010101" pitchFamily="2" charset="-122"/>
              </a:rPr>
              <a:t>确保数据资源统一调度可以稳定高效的进行，具有统一调度速度快、全面的优势，大幅降低了工作人员的统一调度的工作量，提高了工作效率。</a:t>
            </a:r>
            <a:endParaRPr lang="en-US" altLang="zh-CN" sz="3200" kern="100" dirty="0">
              <a:solidFill>
                <a:schemeClr val="bg1"/>
              </a:solidFill>
              <a:effectLst/>
              <a:latin typeface="Times New Roman" panose="02020603050405020304" pitchFamily="18" charset="0"/>
              <a:ea typeface="宋体" panose="02010600030101010101" pitchFamily="2" charset="-122"/>
            </a:endParaRPr>
          </a:p>
          <a:p>
            <a:pPr marL="0" indent="0">
              <a:buNone/>
            </a:pPr>
            <a:endParaRPr lang="zh-CN" altLang="en-US" dirty="0">
              <a:solidFill>
                <a:schemeClr val="bg1"/>
              </a:solidFill>
            </a:endParaRPr>
          </a:p>
        </p:txBody>
      </p:sp>
    </p:spTree>
    <p:extLst>
      <p:ext uri="{BB962C8B-B14F-4D97-AF65-F5344CB8AC3E}">
        <p14:creationId xmlns:p14="http://schemas.microsoft.com/office/powerpoint/2010/main" val="138384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矩形 2"/>
          <p:cNvSpPr/>
          <p:nvPr/>
        </p:nvSpPr>
        <p:spPr>
          <a:xfrm>
            <a:off x="2982913" y="3797300"/>
            <a:ext cx="6226175" cy="708025"/>
          </a:xfrm>
          <a:prstGeom prst="rect">
            <a:avLst/>
          </a:prstGeom>
        </p:spPr>
        <p:txBody>
          <a:bodyPr>
            <a:spAutoFit/>
          </a:bodyPr>
          <a:lstStyle/>
          <a:p>
            <a:pPr algn="ctr">
              <a:buNone/>
            </a:pPr>
            <a:r>
              <a:rPr lang="zh-CN" altLang="en-US" sz="4000">
                <a:solidFill>
                  <a:schemeClr val="bg1"/>
                </a:solidFill>
                <a:latin typeface="微软雅黑" pitchFamily="34" charset="-122"/>
                <a:ea typeface="微软雅黑" pitchFamily="34" charset="-122"/>
              </a:rPr>
              <a:t>团队名称</a:t>
            </a:r>
          </a:p>
        </p:txBody>
      </p:sp>
      <p:sp>
        <p:nvSpPr>
          <p:cNvPr id="28674" name="文本框 12"/>
          <p:cNvSpPr txBox="1"/>
          <p:nvPr/>
        </p:nvSpPr>
        <p:spPr>
          <a:xfrm>
            <a:off x="4135438" y="2228850"/>
            <a:ext cx="3919537"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7200" b="1" dirty="0">
                <a:solidFill>
                  <a:srgbClr val="00B050"/>
                </a:solidFill>
                <a:latin typeface="微软雅黑" pitchFamily="34" charset="-122"/>
                <a:ea typeface="微软雅黑" pitchFamily="34" charset="-122"/>
              </a:rPr>
              <a:t>谢谢观看</a:t>
            </a:r>
          </a:p>
        </p:txBody>
      </p:sp>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469</Words>
  <Application>Microsoft Office PowerPoint</Application>
  <PresentationFormat>宽屏</PresentationFormat>
  <Paragraphs>28</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微软雅黑</vt:lpstr>
      <vt:lpstr>Arial</vt:lpstr>
      <vt:lpstr>Calibri</vt:lpstr>
      <vt:lpstr>Calibri Light</vt:lpstr>
      <vt:lpstr>Times New Roman</vt:lpstr>
      <vt:lpstr>Office 主题</vt:lpstr>
      <vt:lpstr>PowerPoint 演示文稿</vt:lpstr>
      <vt:lpstr>作品介绍</vt:lpstr>
      <vt:lpstr>作品截图</vt:lpstr>
      <vt:lpstr>安装、编译指南</vt:lpstr>
      <vt:lpstr>团队介绍</vt:lpstr>
      <vt:lpstr>使用的谷歌技术</vt:lpstr>
      <vt:lpstr>作品价值</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ʾĸ�</dc:title>
  <dc:creator>ѽСС�</dc:creator>
  <cp:lastModifiedBy>李 富城</cp:lastModifiedBy>
  <cp:revision>35</cp:revision>
  <dcterms:created xsi:type="dcterms:W3CDTF">2022-08-25T04:07:18Z</dcterms:created>
  <dcterms:modified xsi:type="dcterms:W3CDTF">2022-09-03T02:20:32Z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5DA5C91A79523C926BF40663A9FAFB0C</vt:lpwstr>
  </property>
  <property fmtid="{D5CDD505-2E9C-101B-9397-08002B2CF9AE}" pid="3" name="KSOProductBuildVer">
    <vt:lpwstr>2052-4.3.0.7280</vt:lpwstr>
  </property>
</Properties>
</file>