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85" r:id="rId3"/>
    <p:sldId id="291" r:id="rId4"/>
    <p:sldId id="288" r:id="rId5"/>
    <p:sldId id="286" r:id="rId6"/>
    <p:sldId id="287" r:id="rId7"/>
    <p:sldId id="289" r:id="rId8"/>
    <p:sldId id="290" r:id="rId9"/>
    <p:sldId id="284" r:id="rId10"/>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65"/>
  </p:normalViewPr>
  <p:slideViewPr>
    <p:cSldViewPr snapToGrid="0" showGuides="1">
      <p:cViewPr varScale="1">
        <p:scale>
          <a:sx n="79" d="100"/>
          <a:sy n="79" d="100"/>
        </p:scale>
        <p:origin x="101"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buFont typeface="Arial" panose="020B0604020202020204" pitchFamily="34" charset="0"/>
              <a:buNone/>
              <a:defRPr kumimoji="1" sz="1200" smtClean="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64A6BA23-DEAC-A342-9F6E-88E8B98A9B8D}" type="datetimeFigureOut">
              <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rPr>
              <a:t>2022/9/1</a:t>
            </a:fld>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base" latinLnBrk="0" hangingPunct="1">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buFont typeface="Arial" panose="020B0604020202020204" pitchFamily="34" charset="0"/>
              <a:buNone/>
              <a:defRPr kumimoji="1"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1" lang="zh-CN" altLang="en-US" sz="1200" b="0" i="0" u="none" strike="noStrike" kern="1200" cap="none" spc="0" normalizeH="0" baseline="0" noProof="0">
              <a:ln>
                <a:noFill/>
              </a:ln>
              <a:solidFill>
                <a:schemeClr val="tx1"/>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zh-CN" altLang="en-US" sz="1200"/>
              <a:t>‹#›</a:t>
            </a:fld>
            <a:endParaRPr lang="zh-CN" altLang="en-US" sz="120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zh-CN"/>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6087B3E-AB77-0349-B123-F3FD42830D6B}" type="datetimeFigureOut">
              <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rPr>
              <a:t>2022/9/1</a:t>
            </a:fld>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Calibri" pitchFamily="34" charset="0"/>
              <a:ea typeface="宋体" pitchFamily="2" charset="-122"/>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p:spPr>
        <p:txBody>
          <a:bodyPr vert="horz" wrap="square" lIns="91440" tIns="45720" rIns="91440" bIns="45720" numCol="1" anchor="ctr" anchorCtr="0" compatLnSpc="1"/>
          <a:lstStyle>
            <a:lvl1pPr algn="r">
              <a:defRPr sz="1200">
                <a:solidFill>
                  <a:srgbClr val="898989"/>
                </a:solidFill>
              </a:defRPr>
            </a:lvl1pPr>
          </a:lstStyle>
          <a:p>
            <a:pPr lvl="0" eaLnBrk="1" hangingPunct="1">
              <a:buNone/>
            </a:pPr>
            <a:fld id="{9A0DB2DC-4C9A-4742-B13C-FB6460FD3503}" type="slidenum">
              <a:rPr lang="zh-CN" altLang="en-US">
                <a:latin typeface="Calibri" pitchFamily="34" charset="0"/>
              </a:rPr>
              <a:t>‹#›</a:t>
            </a:fld>
            <a:endParaRPr lang="zh-CN" altLang="en-US">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6188B4E-A9F3-4F44-B82D-86694D57A04E}"/>
              </a:ext>
            </a:extLst>
          </p:cNvPr>
          <p:cNvSpPr txBox="1"/>
          <p:nvPr/>
        </p:nvSpPr>
        <p:spPr>
          <a:xfrm>
            <a:off x="527901" y="565608"/>
            <a:ext cx="3403076"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作品介绍</a:t>
            </a:r>
            <a:endParaRPr lang="zh-CN" altLang="en-US" sz="3600" dirty="0"/>
          </a:p>
        </p:txBody>
      </p:sp>
      <p:sp>
        <p:nvSpPr>
          <p:cNvPr id="3" name="文本框 2">
            <a:extLst>
              <a:ext uri="{FF2B5EF4-FFF2-40B4-BE49-F238E27FC236}">
                <a16:creationId xmlns:a16="http://schemas.microsoft.com/office/drawing/2014/main" id="{A50BD907-6D12-47E1-985A-7FB4D19DB1E7}"/>
              </a:ext>
            </a:extLst>
          </p:cNvPr>
          <p:cNvSpPr txBox="1"/>
          <p:nvPr/>
        </p:nvSpPr>
        <p:spPr>
          <a:xfrm>
            <a:off x="1283616" y="2318994"/>
            <a:ext cx="9624767" cy="2308324"/>
          </a:xfrm>
          <a:prstGeom prst="rect">
            <a:avLst/>
          </a:prstGeom>
          <a:noFill/>
        </p:spPr>
        <p:txBody>
          <a:bodyPr wrap="square" rtlCol="0">
            <a:spAutoFit/>
          </a:bodyPr>
          <a:lstStyle/>
          <a:p>
            <a:r>
              <a:rPr lang="zh-CN" altLang="en-US" sz="2400" dirty="0">
                <a:solidFill>
                  <a:schemeClr val="bg1"/>
                </a:solidFill>
              </a:rPr>
              <a:t>         该项目旨在将神经网络应用于新冠肺炎图片分类。该分类模型建立在</a:t>
            </a:r>
            <a:r>
              <a:rPr lang="en-US" altLang="zh-CN" sz="2400" dirty="0">
                <a:solidFill>
                  <a:schemeClr val="bg1"/>
                </a:solidFill>
              </a:rPr>
              <a:t>15000</a:t>
            </a:r>
            <a:r>
              <a:rPr lang="zh-CN" altLang="en-US" sz="2400" dirty="0">
                <a:solidFill>
                  <a:schemeClr val="bg1"/>
                </a:solidFill>
              </a:rPr>
              <a:t>多张真实的病人肺部</a:t>
            </a:r>
            <a:r>
              <a:rPr lang="en-US" altLang="zh-CN" sz="2400" dirty="0">
                <a:solidFill>
                  <a:schemeClr val="bg1"/>
                </a:solidFill>
              </a:rPr>
              <a:t>X</a:t>
            </a:r>
            <a:r>
              <a:rPr lang="zh-CN" altLang="en-US" sz="2400" dirty="0">
                <a:solidFill>
                  <a:schemeClr val="bg1"/>
                </a:solidFill>
              </a:rPr>
              <a:t>光片，其中分为了新冠肺炎、普通肺部疾病和正常人三类。该项目使用了</a:t>
            </a:r>
            <a:r>
              <a:rPr lang="en-US" altLang="zh-CN" sz="2400" dirty="0">
                <a:solidFill>
                  <a:schemeClr val="bg1"/>
                </a:solidFill>
              </a:rPr>
              <a:t>T</a:t>
            </a:r>
            <a:r>
              <a:rPr lang="en-US" altLang="zh-CN" sz="2400" b="1" dirty="0">
                <a:solidFill>
                  <a:schemeClr val="bg1"/>
                </a:solidFill>
              </a:rPr>
              <a:t>ensorFlow</a:t>
            </a:r>
            <a:r>
              <a:rPr lang="zh-CN" altLang="en-US" sz="2400" dirty="0">
                <a:solidFill>
                  <a:schemeClr val="bg1"/>
                </a:solidFill>
              </a:rPr>
              <a:t>框架建立了</a:t>
            </a:r>
            <a:r>
              <a:rPr lang="en-US" altLang="zh-CN" sz="2400" dirty="0" err="1">
                <a:solidFill>
                  <a:schemeClr val="bg1"/>
                </a:solidFill>
              </a:rPr>
              <a:t>cnn</a:t>
            </a:r>
            <a:r>
              <a:rPr lang="zh-CN" altLang="en-US" sz="2400" dirty="0">
                <a:solidFill>
                  <a:schemeClr val="bg1"/>
                </a:solidFill>
              </a:rPr>
              <a:t>多元分类模型，并使用优化算法进行训练，最终在测试集上的准确率达到了</a:t>
            </a:r>
            <a:r>
              <a:rPr lang="en-US" altLang="zh-CN" sz="2400" dirty="0">
                <a:solidFill>
                  <a:schemeClr val="bg1"/>
                </a:solidFill>
              </a:rPr>
              <a:t>91%</a:t>
            </a:r>
            <a:r>
              <a:rPr lang="zh-CN" altLang="en-US" sz="2400" dirty="0">
                <a:solidFill>
                  <a:schemeClr val="bg1"/>
                </a:solidFill>
              </a:rPr>
              <a:t>，训练集达到了</a:t>
            </a:r>
            <a:r>
              <a:rPr lang="en-US" altLang="zh-CN" sz="2400" dirty="0">
                <a:solidFill>
                  <a:schemeClr val="bg1"/>
                </a:solidFill>
              </a:rPr>
              <a:t>95%</a:t>
            </a:r>
            <a:r>
              <a:rPr lang="zh-CN" altLang="en-US" sz="2400" dirty="0">
                <a:solidFill>
                  <a:schemeClr val="bg1"/>
                </a:solidFill>
              </a:rPr>
              <a:t>，并且在仅判断是否患有新冠肺炎的二元分类时效果显著，在测试集上达到了</a:t>
            </a:r>
            <a:r>
              <a:rPr lang="en-US" altLang="zh-CN" sz="2400" dirty="0">
                <a:solidFill>
                  <a:schemeClr val="bg1"/>
                </a:solidFill>
              </a:rPr>
              <a:t>98%</a:t>
            </a:r>
            <a:r>
              <a:rPr lang="zh-CN" altLang="en-US" sz="2400" dirty="0">
                <a:solidFill>
                  <a:schemeClr val="bg1"/>
                </a:solidFill>
              </a:rPr>
              <a:t>的准确率。</a:t>
            </a:r>
          </a:p>
        </p:txBody>
      </p:sp>
    </p:spTree>
    <p:extLst>
      <p:ext uri="{BB962C8B-B14F-4D97-AF65-F5344CB8AC3E}">
        <p14:creationId xmlns:p14="http://schemas.microsoft.com/office/powerpoint/2010/main" val="3877598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6188B4E-A9F3-4F44-B82D-86694D57A04E}"/>
              </a:ext>
            </a:extLst>
          </p:cNvPr>
          <p:cNvSpPr txBox="1"/>
          <p:nvPr/>
        </p:nvSpPr>
        <p:spPr>
          <a:xfrm>
            <a:off x="527901" y="565608"/>
            <a:ext cx="3403076"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团队介绍</a:t>
            </a:r>
            <a:endParaRPr lang="zh-CN" altLang="en-US" sz="3600" dirty="0"/>
          </a:p>
        </p:txBody>
      </p:sp>
      <p:sp>
        <p:nvSpPr>
          <p:cNvPr id="3" name="文本框 2">
            <a:extLst>
              <a:ext uri="{FF2B5EF4-FFF2-40B4-BE49-F238E27FC236}">
                <a16:creationId xmlns:a16="http://schemas.microsoft.com/office/drawing/2014/main" id="{A50BD907-6D12-47E1-985A-7FB4D19DB1E7}"/>
              </a:ext>
            </a:extLst>
          </p:cNvPr>
          <p:cNvSpPr txBox="1"/>
          <p:nvPr/>
        </p:nvSpPr>
        <p:spPr>
          <a:xfrm>
            <a:off x="1555991" y="2484364"/>
            <a:ext cx="9624767" cy="2308324"/>
          </a:xfrm>
          <a:prstGeom prst="rect">
            <a:avLst/>
          </a:prstGeom>
          <a:noFill/>
        </p:spPr>
        <p:txBody>
          <a:bodyPr wrap="square" rtlCol="0">
            <a:spAutoFit/>
          </a:bodyPr>
          <a:lstStyle/>
          <a:p>
            <a:r>
              <a:rPr lang="zh-CN" altLang="en-US" sz="2400" dirty="0">
                <a:solidFill>
                  <a:schemeClr val="bg1"/>
                </a:solidFill>
              </a:rPr>
              <a:t>        团队名称：</a:t>
            </a:r>
            <a:r>
              <a:rPr lang="en-US" altLang="zh-CN" sz="2400" dirty="0">
                <a:solidFill>
                  <a:schemeClr val="bg1"/>
                </a:solidFill>
              </a:rPr>
              <a:t>TZL</a:t>
            </a:r>
          </a:p>
          <a:p>
            <a:endParaRPr lang="en-US" altLang="zh-CN" sz="2400" dirty="0">
              <a:solidFill>
                <a:schemeClr val="bg1"/>
              </a:solidFill>
            </a:endParaRPr>
          </a:p>
          <a:p>
            <a:r>
              <a:rPr lang="zh-CN" altLang="en-US" sz="2400" dirty="0">
                <a:solidFill>
                  <a:schemeClr val="bg1"/>
                </a:solidFill>
              </a:rPr>
              <a:t>        团队成员： 刘铭宸</a:t>
            </a:r>
            <a:endParaRPr lang="en-US" altLang="zh-CN" sz="2400" dirty="0">
              <a:solidFill>
                <a:schemeClr val="bg1"/>
              </a:solidFill>
            </a:endParaRPr>
          </a:p>
          <a:p>
            <a:endParaRPr lang="en-US" altLang="zh-CN" sz="2400" dirty="0">
              <a:solidFill>
                <a:schemeClr val="bg1"/>
              </a:solidFill>
            </a:endParaRPr>
          </a:p>
          <a:p>
            <a:r>
              <a:rPr lang="zh-CN" altLang="en-US" sz="2400" dirty="0">
                <a:solidFill>
                  <a:schemeClr val="bg1"/>
                </a:solidFill>
              </a:rPr>
              <a:t>        联系电话：</a:t>
            </a:r>
            <a:r>
              <a:rPr lang="en-US" altLang="zh-CN" sz="2400" dirty="0">
                <a:solidFill>
                  <a:schemeClr val="bg1"/>
                </a:solidFill>
              </a:rPr>
              <a:t>18221822474</a:t>
            </a:r>
          </a:p>
          <a:p>
            <a:endParaRPr lang="zh-CN" altLang="en-US" sz="2400" dirty="0">
              <a:solidFill>
                <a:schemeClr val="bg1"/>
              </a:solidFill>
            </a:endParaRPr>
          </a:p>
        </p:txBody>
      </p:sp>
    </p:spTree>
    <p:extLst>
      <p:ext uri="{BB962C8B-B14F-4D97-AF65-F5344CB8AC3E}">
        <p14:creationId xmlns:p14="http://schemas.microsoft.com/office/powerpoint/2010/main" val="423975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D705BD3-BA5C-48B3-A850-C23DEF5262EF}"/>
              </a:ext>
            </a:extLst>
          </p:cNvPr>
          <p:cNvSpPr txBox="1"/>
          <p:nvPr/>
        </p:nvSpPr>
        <p:spPr>
          <a:xfrm>
            <a:off x="584461" y="565609"/>
            <a:ext cx="3648173"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作品截图</a:t>
            </a:r>
            <a:endParaRPr lang="zh-CN" altLang="en-US" sz="3600" dirty="0"/>
          </a:p>
        </p:txBody>
      </p:sp>
      <p:sp>
        <p:nvSpPr>
          <p:cNvPr id="3" name="矩形 2">
            <a:extLst>
              <a:ext uri="{FF2B5EF4-FFF2-40B4-BE49-F238E27FC236}">
                <a16:creationId xmlns:a16="http://schemas.microsoft.com/office/drawing/2014/main" id="{0A19D055-B8B4-470E-A22E-441ABC6D014C}"/>
              </a:ext>
            </a:extLst>
          </p:cNvPr>
          <p:cNvSpPr/>
          <p:nvPr/>
        </p:nvSpPr>
        <p:spPr bwMode="auto">
          <a:xfrm>
            <a:off x="282102" y="1211940"/>
            <a:ext cx="11644009" cy="5461234"/>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3074" name="Picture 2">
            <a:extLst>
              <a:ext uri="{FF2B5EF4-FFF2-40B4-BE49-F238E27FC236}">
                <a16:creationId xmlns:a16="http://schemas.microsoft.com/office/drawing/2014/main" id="{CCA0EACD-AF89-4D8B-AB8C-9BD3F04897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635" y="1285082"/>
            <a:ext cx="9972675" cy="53149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5959E3F-E9CE-4EE0-A96A-BBB13D64F08C}"/>
              </a:ext>
            </a:extLst>
          </p:cNvPr>
          <p:cNvSpPr txBox="1"/>
          <p:nvPr/>
        </p:nvSpPr>
        <p:spPr>
          <a:xfrm>
            <a:off x="440690" y="1974715"/>
            <a:ext cx="1222740" cy="369332"/>
          </a:xfrm>
          <a:prstGeom prst="rect">
            <a:avLst/>
          </a:prstGeom>
          <a:noFill/>
        </p:spPr>
        <p:txBody>
          <a:bodyPr wrap="square" rtlCol="0">
            <a:spAutoFit/>
          </a:bodyPr>
          <a:lstStyle/>
          <a:p>
            <a:r>
              <a:rPr lang="en-US" altLang="zh-CN" dirty="0"/>
              <a:t>COVID</a:t>
            </a:r>
            <a:endParaRPr lang="zh-CN" altLang="en-US" dirty="0"/>
          </a:p>
        </p:txBody>
      </p:sp>
      <p:sp>
        <p:nvSpPr>
          <p:cNvPr id="5" name="文本框 4">
            <a:extLst>
              <a:ext uri="{FF2B5EF4-FFF2-40B4-BE49-F238E27FC236}">
                <a16:creationId xmlns:a16="http://schemas.microsoft.com/office/drawing/2014/main" id="{8C05BBE6-53DF-4F33-90CE-67C23A4548E0}"/>
              </a:ext>
            </a:extLst>
          </p:cNvPr>
          <p:cNvSpPr txBox="1"/>
          <p:nvPr/>
        </p:nvSpPr>
        <p:spPr>
          <a:xfrm>
            <a:off x="300031" y="3871609"/>
            <a:ext cx="1718850" cy="369332"/>
          </a:xfrm>
          <a:prstGeom prst="rect">
            <a:avLst/>
          </a:prstGeom>
          <a:noFill/>
        </p:spPr>
        <p:txBody>
          <a:bodyPr wrap="square" rtlCol="0">
            <a:spAutoFit/>
          </a:bodyPr>
          <a:lstStyle/>
          <a:p>
            <a:r>
              <a:rPr lang="en-US" altLang="zh-CN" dirty="0" err="1"/>
              <a:t>Lung_Opacity</a:t>
            </a:r>
            <a:endParaRPr lang="zh-CN" altLang="en-US" dirty="0"/>
          </a:p>
        </p:txBody>
      </p:sp>
      <p:sp>
        <p:nvSpPr>
          <p:cNvPr id="6" name="文本框 5">
            <a:extLst>
              <a:ext uri="{FF2B5EF4-FFF2-40B4-BE49-F238E27FC236}">
                <a16:creationId xmlns:a16="http://schemas.microsoft.com/office/drawing/2014/main" id="{81F97859-BCD0-4AA2-97C9-4753676D2D03}"/>
              </a:ext>
            </a:extLst>
          </p:cNvPr>
          <p:cNvSpPr txBox="1"/>
          <p:nvPr/>
        </p:nvSpPr>
        <p:spPr>
          <a:xfrm>
            <a:off x="440690" y="5572918"/>
            <a:ext cx="1222740" cy="369332"/>
          </a:xfrm>
          <a:prstGeom prst="rect">
            <a:avLst/>
          </a:prstGeom>
          <a:noFill/>
        </p:spPr>
        <p:txBody>
          <a:bodyPr wrap="square" rtlCol="0">
            <a:spAutoFit/>
          </a:bodyPr>
          <a:lstStyle/>
          <a:p>
            <a:r>
              <a:rPr lang="en-US" altLang="zh-CN" dirty="0"/>
              <a:t>Normal</a:t>
            </a:r>
            <a:endParaRPr lang="zh-CN" altLang="en-US" dirty="0"/>
          </a:p>
        </p:txBody>
      </p:sp>
    </p:spTree>
    <p:extLst>
      <p:ext uri="{BB962C8B-B14F-4D97-AF65-F5344CB8AC3E}">
        <p14:creationId xmlns:p14="http://schemas.microsoft.com/office/powerpoint/2010/main" val="250460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D705BD3-BA5C-48B3-A850-C23DEF5262EF}"/>
              </a:ext>
            </a:extLst>
          </p:cNvPr>
          <p:cNvSpPr txBox="1"/>
          <p:nvPr/>
        </p:nvSpPr>
        <p:spPr>
          <a:xfrm>
            <a:off x="584461" y="565609"/>
            <a:ext cx="3648173"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作品截图</a:t>
            </a:r>
            <a:endParaRPr lang="zh-CN" altLang="en-US" sz="3600" dirty="0"/>
          </a:p>
        </p:txBody>
      </p:sp>
      <p:sp>
        <p:nvSpPr>
          <p:cNvPr id="3" name="矩形 2">
            <a:extLst>
              <a:ext uri="{FF2B5EF4-FFF2-40B4-BE49-F238E27FC236}">
                <a16:creationId xmlns:a16="http://schemas.microsoft.com/office/drawing/2014/main" id="{0A19D055-B8B4-470E-A22E-441ABC6D014C}"/>
              </a:ext>
            </a:extLst>
          </p:cNvPr>
          <p:cNvSpPr/>
          <p:nvPr/>
        </p:nvSpPr>
        <p:spPr bwMode="auto">
          <a:xfrm>
            <a:off x="480766" y="1838227"/>
            <a:ext cx="11208471" cy="392155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1026" name="Picture 2">
            <a:extLst>
              <a:ext uri="{FF2B5EF4-FFF2-40B4-BE49-F238E27FC236}">
                <a16:creationId xmlns:a16="http://schemas.microsoft.com/office/drawing/2014/main" id="{4287059F-4848-4A14-8B84-4516F4F45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54" y="2660657"/>
            <a:ext cx="377190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F704ABC-28A1-4D18-A199-3DE627C8B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393" y="2660657"/>
            <a:ext cx="37147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39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D705BD3-BA5C-48B3-A850-C23DEF5262EF}"/>
              </a:ext>
            </a:extLst>
          </p:cNvPr>
          <p:cNvSpPr txBox="1"/>
          <p:nvPr/>
        </p:nvSpPr>
        <p:spPr>
          <a:xfrm>
            <a:off x="584461" y="565609"/>
            <a:ext cx="3648173"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作品截图</a:t>
            </a:r>
            <a:endParaRPr lang="zh-CN" altLang="en-US" sz="3600" dirty="0"/>
          </a:p>
        </p:txBody>
      </p:sp>
      <p:sp>
        <p:nvSpPr>
          <p:cNvPr id="3" name="矩形 2">
            <a:extLst>
              <a:ext uri="{FF2B5EF4-FFF2-40B4-BE49-F238E27FC236}">
                <a16:creationId xmlns:a16="http://schemas.microsoft.com/office/drawing/2014/main" id="{0A19D055-B8B4-470E-A22E-441ABC6D014C}"/>
              </a:ext>
            </a:extLst>
          </p:cNvPr>
          <p:cNvSpPr/>
          <p:nvPr/>
        </p:nvSpPr>
        <p:spPr bwMode="auto">
          <a:xfrm>
            <a:off x="480766" y="1838227"/>
            <a:ext cx="11208471" cy="3921550"/>
          </a:xfrm>
          <a:prstGeom prst="rect">
            <a:avLst/>
          </a:prstGeom>
          <a:solidFill>
            <a:schemeClr val="bg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Calibri" pitchFamily="34" charset="0"/>
              <a:ea typeface="宋体" pitchFamily="2" charset="-122"/>
            </a:endParaRPr>
          </a:p>
        </p:txBody>
      </p:sp>
      <p:pic>
        <p:nvPicPr>
          <p:cNvPr id="2052" name="Picture 4">
            <a:extLst>
              <a:ext uri="{FF2B5EF4-FFF2-40B4-BE49-F238E27FC236}">
                <a16:creationId xmlns:a16="http://schemas.microsoft.com/office/drawing/2014/main" id="{2E3E4608-DD87-451F-9108-9EC6BA9B9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952" y="2617902"/>
            <a:ext cx="3419475"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62E6C22-E467-48C4-9010-E20712739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9311" y="2475027"/>
            <a:ext cx="37528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91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6188B4E-A9F3-4F44-B82D-86694D57A04E}"/>
              </a:ext>
            </a:extLst>
          </p:cNvPr>
          <p:cNvSpPr txBox="1"/>
          <p:nvPr/>
        </p:nvSpPr>
        <p:spPr>
          <a:xfrm>
            <a:off x="2016230" y="2780659"/>
            <a:ext cx="9773692" cy="523220"/>
          </a:xfrm>
          <a:prstGeom prst="rect">
            <a:avLst/>
          </a:prstGeom>
          <a:noFill/>
        </p:spPr>
        <p:txBody>
          <a:bodyPr wrap="square" rtlCol="0">
            <a:spAutoFit/>
          </a:bodyPr>
          <a:lstStyle/>
          <a:p>
            <a:r>
              <a:rPr lang="zh-CN" altLang="en-US" sz="2800" b="1" dirty="0">
                <a:solidFill>
                  <a:schemeClr val="bg1"/>
                </a:solidFill>
                <a:latin typeface="微软雅黑" pitchFamily="34" charset="-122"/>
                <a:ea typeface="微软雅黑" pitchFamily="34" charset="-122"/>
              </a:rPr>
              <a:t>使用了</a:t>
            </a:r>
            <a:r>
              <a:rPr lang="en-US" altLang="zh-CN" sz="2800" b="1" dirty="0">
                <a:solidFill>
                  <a:schemeClr val="bg1"/>
                </a:solidFill>
                <a:latin typeface="微软雅黑" pitchFamily="34" charset="-122"/>
                <a:ea typeface="微软雅黑" pitchFamily="34" charset="-122"/>
              </a:rPr>
              <a:t>TensorFlow</a:t>
            </a:r>
            <a:r>
              <a:rPr lang="zh-CN" altLang="en-US" sz="2800" b="1" dirty="0">
                <a:solidFill>
                  <a:schemeClr val="bg1"/>
                </a:solidFill>
                <a:latin typeface="微软雅黑" pitchFamily="34" charset="-122"/>
                <a:ea typeface="微软雅黑" pitchFamily="34" charset="-122"/>
              </a:rPr>
              <a:t>框架作为项目的模型搭建</a:t>
            </a:r>
            <a:endParaRPr lang="zh-CN" altLang="en-US" sz="2800" dirty="0"/>
          </a:p>
        </p:txBody>
      </p:sp>
      <p:sp>
        <p:nvSpPr>
          <p:cNvPr id="3" name="文本框 2">
            <a:extLst>
              <a:ext uri="{FF2B5EF4-FFF2-40B4-BE49-F238E27FC236}">
                <a16:creationId xmlns:a16="http://schemas.microsoft.com/office/drawing/2014/main" id="{A50BD907-6D12-47E1-985A-7FB4D19DB1E7}"/>
              </a:ext>
            </a:extLst>
          </p:cNvPr>
          <p:cNvSpPr txBox="1"/>
          <p:nvPr/>
        </p:nvSpPr>
        <p:spPr>
          <a:xfrm>
            <a:off x="1283616" y="2318994"/>
            <a:ext cx="9624767" cy="461665"/>
          </a:xfrm>
          <a:prstGeom prst="rect">
            <a:avLst/>
          </a:prstGeom>
          <a:noFill/>
        </p:spPr>
        <p:txBody>
          <a:bodyPr wrap="square" rtlCol="0">
            <a:spAutoFit/>
          </a:bodyPr>
          <a:lstStyle/>
          <a:p>
            <a:r>
              <a:rPr lang="zh-CN" altLang="en-US" sz="2400" dirty="0">
                <a:solidFill>
                  <a:schemeClr val="bg1"/>
                </a:solidFill>
              </a:rPr>
              <a:t>         </a:t>
            </a:r>
          </a:p>
        </p:txBody>
      </p:sp>
    </p:spTree>
    <p:extLst>
      <p:ext uri="{BB962C8B-B14F-4D97-AF65-F5344CB8AC3E}">
        <p14:creationId xmlns:p14="http://schemas.microsoft.com/office/powerpoint/2010/main" val="38739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
        <p:nvSpPr>
          <p:cNvPr id="2" name="文本框 1">
            <a:extLst>
              <a:ext uri="{FF2B5EF4-FFF2-40B4-BE49-F238E27FC236}">
                <a16:creationId xmlns:a16="http://schemas.microsoft.com/office/drawing/2014/main" id="{26188B4E-A9F3-4F44-B82D-86694D57A04E}"/>
              </a:ext>
            </a:extLst>
          </p:cNvPr>
          <p:cNvSpPr txBox="1"/>
          <p:nvPr/>
        </p:nvSpPr>
        <p:spPr>
          <a:xfrm>
            <a:off x="527901" y="565608"/>
            <a:ext cx="3403076" cy="646331"/>
          </a:xfrm>
          <a:prstGeom prst="rect">
            <a:avLst/>
          </a:prstGeom>
          <a:noFill/>
        </p:spPr>
        <p:txBody>
          <a:bodyPr wrap="square" rtlCol="0">
            <a:spAutoFit/>
          </a:bodyPr>
          <a:lstStyle/>
          <a:p>
            <a:r>
              <a:rPr lang="zh-CN" altLang="en-US" sz="3600" b="1" dirty="0">
                <a:solidFill>
                  <a:schemeClr val="bg1"/>
                </a:solidFill>
                <a:latin typeface="微软雅黑" pitchFamily="34" charset="-122"/>
                <a:ea typeface="微软雅黑" pitchFamily="34" charset="-122"/>
              </a:rPr>
              <a:t>作品价值</a:t>
            </a:r>
            <a:endParaRPr lang="zh-CN" altLang="en-US" sz="3600" dirty="0"/>
          </a:p>
        </p:txBody>
      </p:sp>
      <p:sp>
        <p:nvSpPr>
          <p:cNvPr id="3" name="文本框 2">
            <a:extLst>
              <a:ext uri="{FF2B5EF4-FFF2-40B4-BE49-F238E27FC236}">
                <a16:creationId xmlns:a16="http://schemas.microsoft.com/office/drawing/2014/main" id="{A50BD907-6D12-47E1-985A-7FB4D19DB1E7}"/>
              </a:ext>
            </a:extLst>
          </p:cNvPr>
          <p:cNvSpPr txBox="1"/>
          <p:nvPr/>
        </p:nvSpPr>
        <p:spPr>
          <a:xfrm>
            <a:off x="1283616" y="2318994"/>
            <a:ext cx="9624767" cy="2677656"/>
          </a:xfrm>
          <a:prstGeom prst="rect">
            <a:avLst/>
          </a:prstGeom>
          <a:noFill/>
        </p:spPr>
        <p:txBody>
          <a:bodyPr wrap="square" rtlCol="0">
            <a:spAutoFit/>
          </a:bodyPr>
          <a:lstStyle/>
          <a:p>
            <a:r>
              <a:rPr lang="zh-CN" altLang="en-US" sz="2400" dirty="0">
                <a:solidFill>
                  <a:schemeClr val="bg1"/>
                </a:solidFill>
              </a:rPr>
              <a:t>         近两年以来，新冠肺炎在世界范围内肆虐，如何快速并精准地检测和区分出新冠肺炎病人的肺部图像不仅有助于对新冠的诊断，还有助于尽快切断肺炎疫情的传播以及在临床医学上的治疗。有经验的医生可以从病人的肺部</a:t>
            </a:r>
            <a:r>
              <a:rPr lang="en-US" altLang="zh-CN" sz="2400" dirty="0">
                <a:solidFill>
                  <a:schemeClr val="bg1"/>
                </a:solidFill>
              </a:rPr>
              <a:t>X</a:t>
            </a:r>
            <a:r>
              <a:rPr lang="zh-CN" altLang="en-US" sz="2400" dirty="0">
                <a:solidFill>
                  <a:schemeClr val="bg1"/>
                </a:solidFill>
              </a:rPr>
              <a:t>光片中用肉眼分辨出新冠肺炎和普通肺部疾病，但效率不高且缺乏普适性。而使用机器学习技术可以快速并精准地完成这一任务，这也正是本项目的价值所在。该模型在区分是否为新冠肺炎病人上效果显著，可以有效辅助医生进行诊断。</a:t>
            </a:r>
          </a:p>
        </p:txBody>
      </p:sp>
    </p:spTree>
    <p:extLst>
      <p:ext uri="{BB962C8B-B14F-4D97-AF65-F5344CB8AC3E}">
        <p14:creationId xmlns:p14="http://schemas.microsoft.com/office/powerpoint/2010/main" val="277357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矩形 2"/>
          <p:cNvSpPr/>
          <p:nvPr/>
        </p:nvSpPr>
        <p:spPr>
          <a:xfrm>
            <a:off x="2982913" y="3797300"/>
            <a:ext cx="6226175" cy="708025"/>
          </a:xfrm>
          <a:prstGeom prst="rect">
            <a:avLst/>
          </a:prstGeom>
        </p:spPr>
        <p:txBody>
          <a:bodyPr>
            <a:spAutoFit/>
          </a:bodyPr>
          <a:lstStyle/>
          <a:p>
            <a:pPr algn="ctr">
              <a:buNone/>
            </a:pPr>
            <a:r>
              <a:rPr lang="en-US" altLang="zh-CN" sz="4000" dirty="0">
                <a:solidFill>
                  <a:schemeClr val="bg1"/>
                </a:solidFill>
                <a:latin typeface="微软雅黑" pitchFamily="34" charset="-122"/>
                <a:ea typeface="微软雅黑" pitchFamily="34" charset="-122"/>
              </a:rPr>
              <a:t>TZL</a:t>
            </a:r>
            <a:endParaRPr lang="zh-CN" altLang="en-US" sz="4000" dirty="0">
              <a:solidFill>
                <a:schemeClr val="bg1"/>
              </a:solidFill>
              <a:latin typeface="微软雅黑" pitchFamily="34" charset="-122"/>
              <a:ea typeface="微软雅黑" pitchFamily="34" charset="-122"/>
            </a:endParaRPr>
          </a:p>
        </p:txBody>
      </p:sp>
      <p:sp>
        <p:nvSpPr>
          <p:cNvPr id="28674" name="文本框 12"/>
          <p:cNvSpPr txBox="1"/>
          <p:nvPr/>
        </p:nvSpPr>
        <p:spPr>
          <a:xfrm>
            <a:off x="4135438" y="2228850"/>
            <a:ext cx="3919537" cy="120015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eaLnBrk="1" hangingPunct="1">
              <a:lnSpc>
                <a:spcPct val="100000"/>
              </a:lnSpc>
              <a:spcBef>
                <a:spcPct val="0"/>
              </a:spcBef>
              <a:buNone/>
            </a:pPr>
            <a:r>
              <a:rPr lang="zh-CN" altLang="en-US" sz="7200" b="1">
                <a:solidFill>
                  <a:srgbClr val="00B050"/>
                </a:solidFill>
                <a:latin typeface="微软雅黑" pitchFamily="34" charset="-122"/>
                <a:ea typeface="微软雅黑" pitchFamily="34" charset="-122"/>
              </a:rPr>
              <a:t>谢谢观看</a:t>
            </a:r>
          </a:p>
        </p:txBody>
      </p:sp>
      <p:sp>
        <p:nvSpPr>
          <p:cNvPr id="15361" name="文本框 12"/>
          <p:cNvSpPr txBox="1"/>
          <p:nvPr/>
        </p:nvSpPr>
        <p:spPr>
          <a:xfrm>
            <a:off x="0" y="0"/>
            <a:ext cx="3557270" cy="36830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stStyle>
          <a:p>
            <a:pPr marL="0" lvl="0" indent="0" algn="ctr">
              <a:lnSpc>
                <a:spcPct val="100000"/>
              </a:lnSpc>
              <a:spcBef>
                <a:spcPct val="0"/>
              </a:spcBef>
              <a:buNone/>
            </a:pPr>
            <a:r>
              <a:rPr lang="en-US" altLang="zh-CN" sz="1800" b="1">
                <a:solidFill>
                  <a:schemeClr val="bg1"/>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Code For Better_</a:t>
            </a:r>
            <a:r>
              <a:rPr lang="en-US" altLang="zh-CN" sz="1800" b="1">
                <a:solidFill>
                  <a:srgbClr val="00B050"/>
                </a:solidFill>
                <a:effectLst>
                  <a:outerShdw blurRad="38100" dist="19050" dir="2700000" algn="tl" rotWithShape="0">
                    <a:schemeClr val="dk1">
                      <a:alpha val="40000"/>
                      <a:alpha val="40000"/>
                    </a:schemeClr>
                  </a:outerShdw>
                </a:effectLst>
                <a:latin typeface="微软雅黑" pitchFamily="34" charset="-122"/>
                <a:ea typeface="微软雅黑" pitchFamily="34" charset="-122"/>
              </a:rPr>
              <a:t>Hackthon</a:t>
            </a:r>
          </a:p>
        </p:txBody>
      </p:sp>
    </p:spTree>
  </p:cSld>
  <p:clrMapOvr>
    <a:masterClrMapping/>
  </p:clrMapOvr>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328</Words>
  <Application>Microsoft Office PowerPoint</Application>
  <PresentationFormat>宽屏</PresentationFormat>
  <Paragraphs>28</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等线</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ʾĸ�</dc:title>
  <dc:creator>ѽСС�</dc:creator>
  <cp:lastModifiedBy>刘 铭宸</cp:lastModifiedBy>
  <cp:revision>35</cp:revision>
  <dcterms:created xsi:type="dcterms:W3CDTF">2022-08-25T04:07:18Z</dcterms:created>
  <dcterms:modified xsi:type="dcterms:W3CDTF">2022-09-01T08:31:21Z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5DA5C91A79523C926BF40663A9FAFB0C</vt:lpwstr>
  </property>
  <property fmtid="{D5CDD505-2E9C-101B-9397-08002B2CF9AE}" pid="3" name="KSOProductBuildVer">
    <vt:lpwstr>2052-4.3.0.7280</vt:lpwstr>
  </property>
</Properties>
</file>