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83" r:id="rId3"/>
    <p:sldId id="285" r:id="rId4"/>
    <p:sldId id="286" r:id="rId5"/>
    <p:sldId id="287" r:id="rId6"/>
    <p:sldId id="288" r:id="rId7"/>
    <p:sldId id="289" r:id="rId8"/>
    <p:sldId id="284" r:id="rId9"/>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 连昊" initials="韩" lastIdx="1" clrIdx="0">
    <p:extLst>
      <p:ext uri="{19B8F6BF-5375-455C-9EA6-DF929625EA0E}">
        <p15:presenceInfo xmlns:p15="http://schemas.microsoft.com/office/powerpoint/2012/main" userId="896b8828ca4fb5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65"/>
  </p:normalViewPr>
  <p:slideViewPr>
    <p:cSldViewPr snapToGrid="0" showGuides="1">
      <p:cViewPr varScale="1">
        <p:scale>
          <a:sx n="86" d="100"/>
          <a:sy n="86" d="100"/>
        </p:scale>
        <p:origin x="53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2022/9/4</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2022/9/4</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mailto:15222059086@163.com" TargetMode="External"/><Relationship Id="rId2" Type="http://schemas.openxmlformats.org/officeDocument/2006/relationships/hyperlink" Target="mailto:488751101@qq.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48A993DF-6191-3192-67B6-4759D98FA8E8}"/>
              </a:ext>
            </a:extLst>
          </p:cNvPr>
          <p:cNvSpPr txBox="1"/>
          <p:nvPr/>
        </p:nvSpPr>
        <p:spPr>
          <a:xfrm>
            <a:off x="2027616" y="2090172"/>
            <a:ext cx="8136768" cy="2677656"/>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应用场景：</a:t>
            </a: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a:solidFill>
                  <a:schemeClr val="bg1"/>
                </a:solidFill>
                <a:latin typeface="微软雅黑" panose="020B0503020204020204" pitchFamily="34" charset="-122"/>
                <a:ea typeface="微软雅黑" panose="020B0503020204020204" pitchFamily="34" charset="-122"/>
              </a:rPr>
              <a:t>用户想了解自己的账目分布，借此修改个人消费习惯。描述晚上十一点，月末，目标用户小黑躺在床上看着自己的余额，总觉得自己账目分布有问题，想更改自己的消费习惯，然后打开</a:t>
            </a:r>
            <a:r>
              <a:rPr lang="en-US" altLang="zh-CN" sz="2800" dirty="0">
                <a:solidFill>
                  <a:schemeClr val="bg1"/>
                </a:solidFill>
                <a:latin typeface="微软雅黑" panose="020B0503020204020204" pitchFamily="34" charset="-122"/>
                <a:ea typeface="微软雅黑" panose="020B0503020204020204" pitchFamily="34" charset="-122"/>
              </a:rPr>
              <a:t>app</a:t>
            </a:r>
            <a:r>
              <a:rPr lang="zh-CN" altLang="en-US" sz="2800" dirty="0">
                <a:solidFill>
                  <a:schemeClr val="bg1"/>
                </a:solidFill>
                <a:latin typeface="微软雅黑" panose="020B0503020204020204" pitchFamily="34" charset="-122"/>
                <a:ea typeface="微软雅黑" panose="020B0503020204020204" pitchFamily="34" charset="-122"/>
              </a:rPr>
              <a:t>根据图表展示的消费分布总结自己可以调整的消费支出点。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pic>
        <p:nvPicPr>
          <p:cNvPr id="4" name="图片 3">
            <a:extLst>
              <a:ext uri="{FF2B5EF4-FFF2-40B4-BE49-F238E27FC236}">
                <a16:creationId xmlns:a16="http://schemas.microsoft.com/office/drawing/2014/main" id="{DB02CD9F-BA4D-66E9-CE0A-B94858CE01AD}"/>
              </a:ext>
            </a:extLst>
          </p:cNvPr>
          <p:cNvPicPr>
            <a:picLocks noChangeAspect="1"/>
          </p:cNvPicPr>
          <p:nvPr/>
        </p:nvPicPr>
        <p:blipFill rotWithShape="1">
          <a:blip r:embed="rId2">
            <a:extLst>
              <a:ext uri="{28A0092B-C50C-407E-A947-70E740481C1C}">
                <a14:useLocalDpi xmlns:a14="http://schemas.microsoft.com/office/drawing/2010/main" val="0"/>
              </a:ext>
            </a:extLst>
          </a:blip>
          <a:srcRect l="19565" t="12398" r="19565"/>
          <a:stretch/>
        </p:blipFill>
        <p:spPr>
          <a:xfrm>
            <a:off x="1295860" y="425116"/>
            <a:ext cx="2887579" cy="6007768"/>
          </a:xfrm>
          <a:prstGeom prst="rect">
            <a:avLst/>
          </a:prstGeom>
        </p:spPr>
      </p:pic>
      <p:pic>
        <p:nvPicPr>
          <p:cNvPr id="6" name="图片 5">
            <a:extLst>
              <a:ext uri="{FF2B5EF4-FFF2-40B4-BE49-F238E27FC236}">
                <a16:creationId xmlns:a16="http://schemas.microsoft.com/office/drawing/2014/main" id="{F2512580-DB20-3508-3F4C-79E6DF9884E2}"/>
              </a:ext>
            </a:extLst>
          </p:cNvPr>
          <p:cNvPicPr>
            <a:picLocks noChangeAspect="1"/>
          </p:cNvPicPr>
          <p:nvPr/>
        </p:nvPicPr>
        <p:blipFill rotWithShape="1">
          <a:blip r:embed="rId3">
            <a:extLst>
              <a:ext uri="{28A0092B-C50C-407E-A947-70E740481C1C}">
                <a14:useLocalDpi xmlns:a14="http://schemas.microsoft.com/office/drawing/2010/main" val="0"/>
              </a:ext>
            </a:extLst>
          </a:blip>
          <a:srcRect l="20579" t="12398" r="18550"/>
          <a:stretch/>
        </p:blipFill>
        <p:spPr>
          <a:xfrm>
            <a:off x="4652210" y="425115"/>
            <a:ext cx="2887579" cy="6007769"/>
          </a:xfrm>
          <a:prstGeom prst="rect">
            <a:avLst/>
          </a:prstGeom>
        </p:spPr>
      </p:pic>
      <p:pic>
        <p:nvPicPr>
          <p:cNvPr id="8" name="图片 7">
            <a:extLst>
              <a:ext uri="{FF2B5EF4-FFF2-40B4-BE49-F238E27FC236}">
                <a16:creationId xmlns:a16="http://schemas.microsoft.com/office/drawing/2014/main" id="{9D8DC76D-0DA4-2B77-2FE7-11FCBF28F71D}"/>
              </a:ext>
            </a:extLst>
          </p:cNvPr>
          <p:cNvPicPr>
            <a:picLocks noChangeAspect="1"/>
          </p:cNvPicPr>
          <p:nvPr/>
        </p:nvPicPr>
        <p:blipFill rotWithShape="1">
          <a:blip r:embed="rId4">
            <a:extLst>
              <a:ext uri="{28A0092B-C50C-407E-A947-70E740481C1C}">
                <a14:useLocalDpi xmlns:a14="http://schemas.microsoft.com/office/drawing/2010/main" val="0"/>
              </a:ext>
            </a:extLst>
          </a:blip>
          <a:srcRect l="20827" t="12398" r="21008"/>
          <a:stretch/>
        </p:blipFill>
        <p:spPr>
          <a:xfrm>
            <a:off x="8008560" y="464552"/>
            <a:ext cx="2759242" cy="6007769"/>
          </a:xfrm>
          <a:prstGeom prst="rect">
            <a:avLst/>
          </a:prstGeom>
        </p:spPr>
      </p:pic>
    </p:spTree>
    <p:extLst>
      <p:ext uri="{BB962C8B-B14F-4D97-AF65-F5344CB8AC3E}">
        <p14:creationId xmlns:p14="http://schemas.microsoft.com/office/powerpoint/2010/main" val="163050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676FB408-C9C7-B6A9-B202-9CA6D91B8962}"/>
              </a:ext>
            </a:extLst>
          </p:cNvPr>
          <p:cNvSpPr txBox="1"/>
          <p:nvPr/>
        </p:nvSpPr>
        <p:spPr>
          <a:xfrm>
            <a:off x="2797889" y="2521059"/>
            <a:ext cx="6596222" cy="1815882"/>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该应用基于</a:t>
            </a:r>
            <a:r>
              <a:rPr lang="en-US" altLang="zh-CN" sz="2800" dirty="0">
                <a:solidFill>
                  <a:schemeClr val="bg1"/>
                </a:solidFill>
                <a:latin typeface="微软雅黑" panose="020B0503020204020204" pitchFamily="34" charset="-122"/>
                <a:ea typeface="微软雅黑" panose="020B0503020204020204" pitchFamily="34" charset="-122"/>
              </a:rPr>
              <a:t>Android studio2021.2</a:t>
            </a:r>
            <a:r>
              <a:rPr lang="zh-CN" altLang="en-US" sz="2800" dirty="0">
                <a:solidFill>
                  <a:schemeClr val="bg1"/>
                </a:solidFill>
                <a:latin typeface="微软雅黑" panose="020B0503020204020204" pitchFamily="34" charset="-122"/>
                <a:ea typeface="微软雅黑" panose="020B0503020204020204" pitchFamily="34" charset="-122"/>
              </a:rPr>
              <a:t> </a:t>
            </a:r>
            <a:r>
              <a:rPr lang="en-US" altLang="zh-CN" sz="2800" dirty="0">
                <a:solidFill>
                  <a:schemeClr val="bg1"/>
                </a:solidFill>
                <a:latin typeface="微软雅黑" panose="020B0503020204020204" pitchFamily="34" charset="-122"/>
                <a:ea typeface="微软雅黑" panose="020B0503020204020204" pitchFamily="34" charset="-122"/>
              </a:rPr>
              <a:t>Minimum SDK 5.0</a:t>
            </a:r>
            <a:r>
              <a:rPr lang="zh-CN" altLang="en-US" sz="2800" dirty="0">
                <a:solidFill>
                  <a:schemeClr val="bg1"/>
                </a:solidFill>
                <a:latin typeface="微软雅黑" panose="020B0503020204020204" pitchFamily="34" charset="-122"/>
                <a:ea typeface="微软雅黑" panose="020B0503020204020204" pitchFamily="34" charset="-122"/>
              </a:rPr>
              <a:t>开发，全部源码及文件解压后直接通过上述版本</a:t>
            </a:r>
            <a:r>
              <a:rPr lang="en-US" altLang="zh-CN" sz="2800" dirty="0">
                <a:solidFill>
                  <a:schemeClr val="bg1"/>
                </a:solidFill>
                <a:latin typeface="微软雅黑" panose="020B0503020204020204" pitchFamily="34" charset="-122"/>
                <a:ea typeface="微软雅黑" panose="020B0503020204020204" pitchFamily="34" charset="-122"/>
              </a:rPr>
              <a:t>new</a:t>
            </a:r>
            <a:r>
              <a:rPr lang="zh-CN" altLang="en-US" sz="2800" dirty="0">
                <a:solidFill>
                  <a:schemeClr val="bg1"/>
                </a:solidFill>
                <a:latin typeface="微软雅黑" panose="020B0503020204020204" pitchFamily="34" charset="-122"/>
                <a:ea typeface="微软雅黑" panose="020B0503020204020204" pitchFamily="34" charset="-122"/>
              </a:rPr>
              <a:t>好新项目后并配置好虚拟机后便可直接编译运行。</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709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2" name="文本框 1">
            <a:extLst>
              <a:ext uri="{FF2B5EF4-FFF2-40B4-BE49-F238E27FC236}">
                <a16:creationId xmlns:a16="http://schemas.microsoft.com/office/drawing/2014/main" id="{AF0B8073-7DE8-6135-D6E6-2F07DABB450F}"/>
              </a:ext>
            </a:extLst>
          </p:cNvPr>
          <p:cNvSpPr txBox="1"/>
          <p:nvPr/>
        </p:nvSpPr>
        <p:spPr>
          <a:xfrm>
            <a:off x="4105070" y="2690336"/>
            <a:ext cx="3981859" cy="1477328"/>
          </a:xfrm>
          <a:prstGeom prst="rect">
            <a:avLst/>
          </a:prstGeom>
          <a:noFill/>
        </p:spPr>
        <p:txBody>
          <a:bodyPr wrap="none" rtlCol="0">
            <a:spAutoFit/>
          </a:bodyPr>
          <a:lstStyle/>
          <a:p>
            <a:pPr algn="ctr"/>
            <a:r>
              <a:rPr lang="zh-CN" altLang="en-US" dirty="0">
                <a:solidFill>
                  <a:schemeClr val="bg1"/>
                </a:solidFill>
              </a:rPr>
              <a:t>团队介绍：</a:t>
            </a:r>
            <a:endParaRPr lang="en-US" altLang="zh-CN" dirty="0">
              <a:solidFill>
                <a:schemeClr val="bg1"/>
              </a:solidFill>
            </a:endParaRPr>
          </a:p>
          <a:p>
            <a:r>
              <a:rPr lang="zh-CN" altLang="en-US" dirty="0">
                <a:solidFill>
                  <a:schemeClr val="bg1"/>
                </a:solidFill>
              </a:rPr>
              <a:t>韩连昊：</a:t>
            </a:r>
            <a:r>
              <a:rPr lang="en-US" altLang="zh-CN" dirty="0">
                <a:solidFill>
                  <a:schemeClr val="bg1"/>
                </a:solidFill>
              </a:rPr>
              <a:t>tel.17622705897(</a:t>
            </a:r>
            <a:r>
              <a:rPr lang="zh-CN" altLang="en-US" dirty="0">
                <a:solidFill>
                  <a:schemeClr val="bg1"/>
                </a:solidFill>
              </a:rPr>
              <a:t>微信同</a:t>
            </a:r>
            <a:r>
              <a:rPr lang="en-US" altLang="zh-CN" dirty="0">
                <a:solidFill>
                  <a:schemeClr val="bg1"/>
                </a:solidFill>
              </a:rPr>
              <a:t>)</a:t>
            </a:r>
          </a:p>
          <a:p>
            <a:r>
              <a:rPr lang="en-US" altLang="zh-CN" dirty="0">
                <a:solidFill>
                  <a:schemeClr val="bg1"/>
                </a:solidFill>
              </a:rPr>
              <a:t>	Email  </a:t>
            </a:r>
            <a:r>
              <a:rPr lang="en-US" altLang="zh-CN" dirty="0">
                <a:solidFill>
                  <a:schemeClr val="bg1"/>
                </a:solidFill>
                <a:hlinkClick r:id="rId2"/>
              </a:rPr>
              <a:t>488751101@qq.com</a:t>
            </a:r>
            <a:endParaRPr lang="en-US" altLang="zh-CN" dirty="0">
              <a:solidFill>
                <a:schemeClr val="bg1"/>
              </a:solidFill>
            </a:endParaRPr>
          </a:p>
          <a:p>
            <a:r>
              <a:rPr lang="zh-CN" altLang="en-US" dirty="0">
                <a:solidFill>
                  <a:schemeClr val="bg1"/>
                </a:solidFill>
              </a:rPr>
              <a:t>李柏锴：</a:t>
            </a:r>
            <a:r>
              <a:rPr lang="en-US" altLang="zh-CN" dirty="0">
                <a:solidFill>
                  <a:schemeClr val="bg1"/>
                </a:solidFill>
              </a:rPr>
              <a:t>tel.15222059086(</a:t>
            </a:r>
            <a:r>
              <a:rPr lang="zh-CN" altLang="en-US" dirty="0">
                <a:solidFill>
                  <a:schemeClr val="bg1"/>
                </a:solidFill>
              </a:rPr>
              <a:t>微信同</a:t>
            </a:r>
            <a:r>
              <a:rPr lang="en-US" altLang="zh-CN" dirty="0">
                <a:solidFill>
                  <a:schemeClr val="bg1"/>
                </a:solidFill>
              </a:rPr>
              <a:t>)</a:t>
            </a:r>
          </a:p>
          <a:p>
            <a:r>
              <a:rPr lang="en-US" altLang="zh-CN" dirty="0">
                <a:solidFill>
                  <a:schemeClr val="bg1"/>
                </a:solidFill>
              </a:rPr>
              <a:t>	email </a:t>
            </a:r>
            <a:r>
              <a:rPr lang="en-US" altLang="zh-CN" dirty="0">
                <a:solidFill>
                  <a:schemeClr val="bg1"/>
                </a:solidFill>
                <a:hlinkClick r:id="rId3"/>
              </a:rPr>
              <a:t>15222059086@163.com</a:t>
            </a:r>
            <a:endParaRPr lang="zh-CN" altLang="en-US" dirty="0">
              <a:solidFill>
                <a:schemeClr val="bg1"/>
              </a:solidFill>
            </a:endParaRPr>
          </a:p>
        </p:txBody>
      </p:sp>
    </p:spTree>
    <p:extLst>
      <p:ext uri="{BB962C8B-B14F-4D97-AF65-F5344CB8AC3E}">
        <p14:creationId xmlns:p14="http://schemas.microsoft.com/office/powerpoint/2010/main" val="68823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30F26F6-43D4-0168-9A15-F4E907238218}"/>
              </a:ext>
            </a:extLst>
          </p:cNvPr>
          <p:cNvSpPr txBox="1"/>
          <p:nvPr/>
        </p:nvSpPr>
        <p:spPr>
          <a:xfrm>
            <a:off x="2919919" y="2967335"/>
            <a:ext cx="6352161" cy="923330"/>
          </a:xfrm>
          <a:prstGeom prst="rect">
            <a:avLst/>
          </a:prstGeom>
          <a:noFill/>
        </p:spPr>
        <p:txBody>
          <a:bodyPr wrap="square" rtlCol="0">
            <a:spAutoFit/>
          </a:bodyPr>
          <a:lstStyle/>
          <a:p>
            <a:pPr algn="ctr"/>
            <a:r>
              <a:rPr lang="zh-CN" altLang="en-US" dirty="0">
                <a:solidFill>
                  <a:schemeClr val="bg1"/>
                </a:solidFill>
              </a:rPr>
              <a:t>本作品使用了</a:t>
            </a:r>
            <a:r>
              <a:rPr lang="en-US" altLang="zh-CN" dirty="0">
                <a:solidFill>
                  <a:schemeClr val="bg1"/>
                </a:solidFill>
              </a:rPr>
              <a:t>Google</a:t>
            </a:r>
            <a:r>
              <a:rPr lang="zh-CN" altLang="en-US" dirty="0">
                <a:solidFill>
                  <a:schemeClr val="bg1"/>
                </a:solidFill>
              </a:rPr>
              <a:t>开发的</a:t>
            </a:r>
            <a:r>
              <a:rPr lang="en-US" altLang="zh-CN" dirty="0">
                <a:solidFill>
                  <a:schemeClr val="bg1"/>
                </a:solidFill>
              </a:rPr>
              <a:t>Android</a:t>
            </a:r>
            <a:r>
              <a:rPr lang="zh-CN" altLang="en-US" dirty="0">
                <a:solidFill>
                  <a:schemeClr val="bg1"/>
                </a:solidFill>
              </a:rPr>
              <a:t>以及开发工具</a:t>
            </a:r>
            <a:r>
              <a:rPr lang="en-US" altLang="zh-CN" dirty="0">
                <a:solidFill>
                  <a:schemeClr val="bg1"/>
                </a:solidFill>
              </a:rPr>
              <a:t>Android studio</a:t>
            </a:r>
            <a:r>
              <a:rPr lang="zh-CN" altLang="en-US" dirty="0">
                <a:solidFill>
                  <a:schemeClr val="bg1"/>
                </a:solidFill>
              </a:rPr>
              <a:t>并阅览了</a:t>
            </a:r>
            <a:r>
              <a:rPr lang="en-US" altLang="zh-CN" dirty="0">
                <a:solidFill>
                  <a:schemeClr val="bg1"/>
                </a:solidFill>
              </a:rPr>
              <a:t>Google</a:t>
            </a:r>
            <a:r>
              <a:rPr lang="zh-CN" altLang="en-US" dirty="0">
                <a:solidFill>
                  <a:schemeClr val="bg1"/>
                </a:solidFill>
              </a:rPr>
              <a:t>的</a:t>
            </a:r>
            <a:r>
              <a:rPr lang="en-US" altLang="zh-CN" dirty="0">
                <a:solidFill>
                  <a:schemeClr val="bg1"/>
                </a:solidFill>
              </a:rPr>
              <a:t>Android</a:t>
            </a:r>
            <a:r>
              <a:rPr lang="zh-CN" altLang="en-US" dirty="0">
                <a:solidFill>
                  <a:schemeClr val="bg1"/>
                </a:solidFill>
              </a:rPr>
              <a:t>的开发者文档，同时使用了</a:t>
            </a:r>
            <a:r>
              <a:rPr lang="en-US" altLang="zh-CN" dirty="0">
                <a:solidFill>
                  <a:schemeClr val="bg1"/>
                </a:solidFill>
              </a:rPr>
              <a:t>Google</a:t>
            </a:r>
            <a:r>
              <a:rPr lang="zh-CN" altLang="en-US" dirty="0">
                <a:solidFill>
                  <a:schemeClr val="bg1"/>
                </a:solidFill>
              </a:rPr>
              <a:t>源的</a:t>
            </a:r>
            <a:r>
              <a:rPr lang="en-US" altLang="zh-CN" dirty="0">
                <a:solidFill>
                  <a:schemeClr val="bg1"/>
                </a:solidFill>
              </a:rPr>
              <a:t>material</a:t>
            </a:r>
            <a:r>
              <a:rPr lang="zh-CN" altLang="en-US" dirty="0">
                <a:solidFill>
                  <a:schemeClr val="bg1"/>
                </a:solidFill>
              </a:rPr>
              <a:t>和其他多个库内容的多样函数。</a:t>
            </a:r>
          </a:p>
        </p:txBody>
      </p:sp>
    </p:spTree>
    <p:extLst>
      <p:ext uri="{BB962C8B-B14F-4D97-AF65-F5344CB8AC3E}">
        <p14:creationId xmlns:p14="http://schemas.microsoft.com/office/powerpoint/2010/main" val="2167555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dirty="0">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a:t>
            </a:r>
            <a:r>
              <a:rPr lang="en-US" altLang="zh-CN" sz="1800" b="1" dirty="0" err="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Better_</a:t>
            </a:r>
            <a:r>
              <a:rPr lang="en-US" altLang="zh-CN" sz="1800" b="1" dirty="0" err="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endParaRPr lang="en-US" altLang="zh-CN" sz="1800" b="1" dirty="0">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230F26F6-43D4-0168-9A15-F4E907238218}"/>
              </a:ext>
            </a:extLst>
          </p:cNvPr>
          <p:cNvSpPr txBox="1"/>
          <p:nvPr/>
        </p:nvSpPr>
        <p:spPr>
          <a:xfrm>
            <a:off x="2919919" y="2274838"/>
            <a:ext cx="6352161" cy="2308324"/>
          </a:xfrm>
          <a:prstGeom prst="rect">
            <a:avLst/>
          </a:prstGeom>
          <a:noFill/>
        </p:spPr>
        <p:txBody>
          <a:bodyPr wrap="square" rtlCol="0">
            <a:spAutoFit/>
          </a:bodyPr>
          <a:lstStyle/>
          <a:p>
            <a:pPr algn="ctr"/>
            <a:r>
              <a:rPr lang="zh-CN" altLang="en-US" dirty="0">
                <a:solidFill>
                  <a:schemeClr val="bg1"/>
                </a:solidFill>
              </a:rPr>
              <a:t>在疫情严峻的当下，我们的的家庭收入支出往往会受到非常严重的影响，而在这个过程中，我们可以通过使用本产品来更好的掌握以及调控我们的经济生活上的不适以及缓解更多来自经济的压力，从而达成更好而且更舒适的生活方式以及我们对未来生活更清晰的规划。</a:t>
            </a:r>
            <a:endParaRPr lang="en-US" altLang="zh-CN" dirty="0">
              <a:solidFill>
                <a:schemeClr val="bg1"/>
              </a:solidFill>
            </a:endParaRPr>
          </a:p>
          <a:p>
            <a:pPr algn="ctr"/>
            <a:r>
              <a:rPr lang="zh-CN" altLang="en-US" dirty="0">
                <a:solidFill>
                  <a:schemeClr val="bg1"/>
                </a:solidFill>
              </a:rPr>
              <a:t>由此可见，我们的软件给每一个人带来了调整个人消费习惯的价值并且在此基础上，我们也带来了更加美好的对生活掌握的针对每一个人的人生价值。</a:t>
            </a:r>
          </a:p>
        </p:txBody>
      </p:sp>
    </p:spTree>
    <p:extLst>
      <p:ext uri="{BB962C8B-B14F-4D97-AF65-F5344CB8AC3E}">
        <p14:creationId xmlns:p14="http://schemas.microsoft.com/office/powerpoint/2010/main" val="3734932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zh-CN" altLang="en-US" sz="4000" dirty="0">
                <a:solidFill>
                  <a:schemeClr val="bg1"/>
                </a:solidFill>
                <a:latin typeface="微软雅黑" pitchFamily="34" charset="-122"/>
                <a:ea typeface="微软雅黑" pitchFamily="34" charset="-122"/>
              </a:rPr>
              <a:t>团队名称</a:t>
            </a: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329</Words>
  <Application>Microsoft Office PowerPoint</Application>
  <PresentationFormat>宽屏</PresentationFormat>
  <Paragraphs>20</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李 白</cp:lastModifiedBy>
  <cp:revision>36</cp:revision>
  <dcterms:created xsi:type="dcterms:W3CDTF">2022-08-25T04:07:18Z</dcterms:created>
  <dcterms:modified xsi:type="dcterms:W3CDTF">2022-09-04T05:14:44Z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