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85" r:id="rId3"/>
    <p:sldId id="288" r:id="rId4"/>
    <p:sldId id="283" r:id="rId5"/>
    <p:sldId id="287" r:id="rId6"/>
    <p:sldId id="290" r:id="rId7"/>
    <p:sldId id="289" r:id="rId8"/>
    <p:sldId id="291" r:id="rId9"/>
    <p:sldId id="286" r:id="rId10"/>
    <p:sldId id="292" r:id="rId11"/>
    <p:sldId id="293" r:id="rId12"/>
    <p:sldId id="284" r:id="rId13"/>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94665"/>
  </p:normalViewPr>
  <p:slideViewPr>
    <p:cSldViewPr snapToGrid="0" showGuides="1">
      <p:cViewPr varScale="1">
        <p:scale>
          <a:sx n="114" d="100"/>
          <a:sy n="114" d="100"/>
        </p:scale>
        <p:origin x="438"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buFont typeface="Arial" panose="020B0604020202020204" pitchFamily="34" charset="0"/>
              <a:buNone/>
              <a:defRPr kumimoji="1"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1" lang="zh-CN" altLang="en-US" sz="12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buFont typeface="Arial" panose="020B0604020202020204" pitchFamily="34" charset="0"/>
              <a:buNone/>
              <a:defRPr kumimoji="1" sz="1200" smtClean="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64A6BA23-DEAC-A342-9F6E-88E8B98A9B8D}" type="datetimeFigureOut">
              <a:rPr kumimoji="1" lang="zh-CN" altLang="en-US" sz="1200" b="0" i="0" u="none" strike="noStrike" kern="1200" cap="none" spc="0" normalizeH="0" baseline="0" noProof="0">
                <a:ln>
                  <a:noFill/>
                </a:ln>
                <a:solidFill>
                  <a:schemeClr val="tx1"/>
                </a:solidFill>
                <a:effectLst/>
                <a:uLnTx/>
                <a:uFillTx/>
                <a:latin typeface="Calibri" pitchFamily="34" charset="0"/>
                <a:ea typeface="宋体" pitchFamily="2" charset="-122"/>
                <a:cs typeface="+mn-cs"/>
              </a:rPr>
              <a:t>2022/8/31</a:t>
            </a:fld>
            <a:endParaRPr kumimoji="1" lang="zh-CN" altLang="en-US" sz="12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buFont typeface="Arial" panose="020B0604020202020204" pitchFamily="34" charset="0"/>
              <a:buNone/>
              <a:defRPr kumimoji="1"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1" lang="zh-CN" altLang="en-US" sz="12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p>
            <a:pPr lvl="0" algn="r">
              <a:buNone/>
            </a:pPr>
            <a:fld id="{9A0DB2DC-4C9A-4742-B13C-FB6460FD3503}" type="slidenum">
              <a:rPr lang="zh-CN" altLang="en-US" sz="1200"/>
              <a:t>‹#›</a:t>
            </a:fld>
            <a:endParaRPr lang="zh-CN" altLang="en-US" sz="120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2022/8/31</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2022/8/31</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2022/8/31</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2022/8/31</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2022/8/31</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2022/8/31</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2022/8/31</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2022/8/31</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2022/8/31</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2022/8/31</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2022/8/31</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zh-CN"/>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2022/8/31</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p>
        </p:txBody>
      </p:sp>
      <p:sp>
        <p:nvSpPr>
          <p:cNvPr id="2" name="文本框 1"/>
          <p:cNvSpPr txBox="1"/>
          <p:nvPr/>
        </p:nvSpPr>
        <p:spPr>
          <a:xfrm>
            <a:off x="352338" y="570451"/>
            <a:ext cx="2340528" cy="523220"/>
          </a:xfrm>
          <a:prstGeom prst="rect">
            <a:avLst/>
          </a:prstGeom>
          <a:noFill/>
        </p:spPr>
        <p:txBody>
          <a:bodyPr wrap="square" rtlCol="0">
            <a:spAutoFit/>
          </a:bodyPr>
          <a:lstStyle/>
          <a:p>
            <a:r>
              <a:rPr lang="zh-CN" altLang="en-US" sz="2800" b="1" dirty="0" smtClean="0">
                <a:solidFill>
                  <a:schemeClr val="bg1"/>
                </a:solidFill>
              </a:rPr>
              <a:t>作品用途</a:t>
            </a:r>
            <a:endParaRPr lang="zh-CN" altLang="en-US" sz="2800" b="1" dirty="0">
              <a:solidFill>
                <a:schemeClr val="bg1"/>
              </a:solidFill>
            </a:endParaRPr>
          </a:p>
        </p:txBody>
      </p:sp>
      <p:sp>
        <p:nvSpPr>
          <p:cNvPr id="4" name="文本框 3"/>
          <p:cNvSpPr txBox="1"/>
          <p:nvPr/>
        </p:nvSpPr>
        <p:spPr>
          <a:xfrm>
            <a:off x="352338" y="1238463"/>
            <a:ext cx="11023134" cy="1338828"/>
          </a:xfrm>
          <a:prstGeom prst="rect">
            <a:avLst/>
          </a:prstGeom>
          <a:noFill/>
        </p:spPr>
        <p:txBody>
          <a:bodyPr wrap="square" rtlCol="0">
            <a:spAutoFit/>
          </a:bodyPr>
          <a:lstStyle/>
          <a:p>
            <a:pPr>
              <a:lnSpc>
                <a:spcPct val="150000"/>
              </a:lnSpc>
            </a:pPr>
            <a:r>
              <a:rPr lang="zh-CN" altLang="en-US" dirty="0" smtClean="0">
                <a:solidFill>
                  <a:schemeClr val="bg1"/>
                </a:solidFill>
              </a:rPr>
              <a:t>         本作品简单地开发了深度强化学习在游戏里应用，可以为对深度强化学习用于游戏研究感兴趣的同学提供简单的入门级</a:t>
            </a:r>
            <a:r>
              <a:rPr lang="en-US" altLang="zh-CN" dirty="0" smtClean="0">
                <a:solidFill>
                  <a:schemeClr val="bg1"/>
                </a:solidFill>
              </a:rPr>
              <a:t>demo</a:t>
            </a:r>
            <a:r>
              <a:rPr lang="zh-CN" altLang="en-US" dirty="0" smtClean="0">
                <a:solidFill>
                  <a:schemeClr val="bg1"/>
                </a:solidFill>
              </a:rPr>
              <a:t>。感兴趣的同学也可以在此</a:t>
            </a:r>
            <a:r>
              <a:rPr lang="en-US" altLang="zh-CN" dirty="0" smtClean="0">
                <a:solidFill>
                  <a:schemeClr val="bg1"/>
                </a:solidFill>
              </a:rPr>
              <a:t>demo</a:t>
            </a:r>
            <a:r>
              <a:rPr lang="zh-CN" altLang="en-US" dirty="0" smtClean="0">
                <a:solidFill>
                  <a:schemeClr val="bg1"/>
                </a:solidFill>
              </a:rPr>
              <a:t>基础上更换其他游戏环境，比如其他</a:t>
            </a:r>
            <a:r>
              <a:rPr lang="en-US" altLang="zh-CN" dirty="0" smtClean="0">
                <a:solidFill>
                  <a:schemeClr val="bg1"/>
                </a:solidFill>
              </a:rPr>
              <a:t>Atari</a:t>
            </a:r>
            <a:r>
              <a:rPr lang="zh-CN" altLang="en-US" dirty="0" smtClean="0">
                <a:solidFill>
                  <a:schemeClr val="bg1"/>
                </a:solidFill>
              </a:rPr>
              <a:t>游戏、</a:t>
            </a:r>
            <a:r>
              <a:rPr lang="en-US" altLang="zh-CN" dirty="0" smtClean="0">
                <a:solidFill>
                  <a:schemeClr val="bg1"/>
                </a:solidFill>
              </a:rPr>
              <a:t>Cart Pole</a:t>
            </a:r>
            <a:r>
              <a:rPr lang="zh-CN" altLang="en-US" dirty="0" smtClean="0">
                <a:solidFill>
                  <a:schemeClr val="bg1"/>
                </a:solidFill>
              </a:rPr>
              <a:t>等。</a:t>
            </a:r>
            <a:endParaRPr lang="en-US" altLang="zh-CN" dirty="0" smtClean="0">
              <a:solidFill>
                <a:schemeClr val="bg1"/>
              </a:solidFill>
            </a:endParaRPr>
          </a:p>
        </p:txBody>
      </p:sp>
      <p:sp>
        <p:nvSpPr>
          <p:cNvPr id="8" name="文本框 7"/>
          <p:cNvSpPr txBox="1"/>
          <p:nvPr/>
        </p:nvSpPr>
        <p:spPr>
          <a:xfrm>
            <a:off x="352338" y="2435304"/>
            <a:ext cx="11023134" cy="923330"/>
          </a:xfrm>
          <a:prstGeom prst="rect">
            <a:avLst/>
          </a:prstGeom>
          <a:noFill/>
        </p:spPr>
        <p:txBody>
          <a:bodyPr wrap="square" rtlCol="0">
            <a:spAutoFit/>
          </a:bodyPr>
          <a:lstStyle/>
          <a:p>
            <a:pPr>
              <a:lnSpc>
                <a:spcPct val="150000"/>
              </a:lnSpc>
            </a:pPr>
            <a:r>
              <a:rPr lang="zh-CN" altLang="en-US" dirty="0" smtClean="0">
                <a:solidFill>
                  <a:schemeClr val="bg1"/>
                </a:solidFill>
              </a:rPr>
              <a:t>         深度强化学习以其优秀的决策能力在多个领域内大放异彩。希望这类简单的深度强化学习应用</a:t>
            </a:r>
            <a:r>
              <a:rPr lang="en-US" altLang="zh-CN" dirty="0" smtClean="0">
                <a:solidFill>
                  <a:schemeClr val="bg1"/>
                </a:solidFill>
              </a:rPr>
              <a:t>demo</a:t>
            </a:r>
            <a:r>
              <a:rPr lang="zh-CN" altLang="en-US" dirty="0" smtClean="0">
                <a:solidFill>
                  <a:schemeClr val="bg1"/>
                </a:solidFill>
              </a:rPr>
              <a:t>可以激发刚入门深度强化学习的同学们的兴趣，能够吸引更多的同学来研究深度强化学习。</a:t>
            </a:r>
            <a:endParaRPr lang="en-US" altLang="zh-CN" dirty="0" smtClean="0">
              <a:solidFill>
                <a:schemeClr val="bg1"/>
              </a:solidFill>
            </a:endParaRPr>
          </a:p>
        </p:txBody>
      </p:sp>
    </p:spTree>
    <p:extLst>
      <p:ext uri="{BB962C8B-B14F-4D97-AF65-F5344CB8AC3E}">
        <p14:creationId xmlns:p14="http://schemas.microsoft.com/office/powerpoint/2010/main" val="3906924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p>
        </p:txBody>
      </p:sp>
      <p:sp>
        <p:nvSpPr>
          <p:cNvPr id="2" name="文本框 1"/>
          <p:cNvSpPr txBox="1"/>
          <p:nvPr/>
        </p:nvSpPr>
        <p:spPr>
          <a:xfrm>
            <a:off x="352338" y="570451"/>
            <a:ext cx="2340528" cy="523220"/>
          </a:xfrm>
          <a:prstGeom prst="rect">
            <a:avLst/>
          </a:prstGeom>
          <a:noFill/>
        </p:spPr>
        <p:txBody>
          <a:bodyPr wrap="square" rtlCol="0">
            <a:spAutoFit/>
          </a:bodyPr>
          <a:lstStyle/>
          <a:p>
            <a:r>
              <a:rPr lang="zh-CN" altLang="en-US" sz="2800" b="1" dirty="0" smtClean="0">
                <a:solidFill>
                  <a:schemeClr val="bg1"/>
                </a:solidFill>
              </a:rPr>
              <a:t>作品依赖安装</a:t>
            </a:r>
            <a:endParaRPr lang="zh-CN" altLang="en-US" sz="2800" b="1" dirty="0">
              <a:solidFill>
                <a:schemeClr val="bg1"/>
              </a:solidFill>
            </a:endParaRPr>
          </a:p>
        </p:txBody>
      </p:sp>
      <p:sp>
        <p:nvSpPr>
          <p:cNvPr id="4" name="文本框 3"/>
          <p:cNvSpPr txBox="1"/>
          <p:nvPr/>
        </p:nvSpPr>
        <p:spPr>
          <a:xfrm>
            <a:off x="352338" y="1238463"/>
            <a:ext cx="2457974" cy="2585323"/>
          </a:xfrm>
          <a:prstGeom prst="rect">
            <a:avLst/>
          </a:prstGeom>
          <a:noFill/>
        </p:spPr>
        <p:txBody>
          <a:bodyPr wrap="square" rtlCol="0">
            <a:spAutoFit/>
          </a:bodyPr>
          <a:lstStyle/>
          <a:p>
            <a:pPr>
              <a:lnSpc>
                <a:spcPct val="150000"/>
              </a:lnSpc>
            </a:pPr>
            <a:r>
              <a:rPr lang="zh-CN" altLang="en-US" dirty="0" smtClean="0">
                <a:solidFill>
                  <a:schemeClr val="bg1"/>
                </a:solidFill>
              </a:rPr>
              <a:t> </a:t>
            </a:r>
            <a:r>
              <a:rPr lang="en-US" altLang="zh-CN" dirty="0" smtClean="0">
                <a:solidFill>
                  <a:schemeClr val="bg1"/>
                </a:solidFill>
              </a:rPr>
              <a:t>python = 3.9.12</a:t>
            </a:r>
          </a:p>
          <a:p>
            <a:pPr>
              <a:lnSpc>
                <a:spcPct val="150000"/>
              </a:lnSpc>
            </a:pPr>
            <a:r>
              <a:rPr lang="en-US" altLang="zh-CN" dirty="0" smtClean="0">
                <a:solidFill>
                  <a:schemeClr val="bg1"/>
                </a:solidFill>
              </a:rPr>
              <a:t> numpy=1.23.1</a:t>
            </a:r>
            <a:endParaRPr lang="en-US" altLang="zh-CN" dirty="0" smtClean="0">
              <a:solidFill>
                <a:schemeClr val="bg1"/>
              </a:solidFill>
            </a:endParaRPr>
          </a:p>
          <a:p>
            <a:pPr>
              <a:lnSpc>
                <a:spcPct val="150000"/>
              </a:lnSpc>
            </a:pPr>
            <a:r>
              <a:rPr lang="en-US" altLang="zh-CN" dirty="0" smtClean="0">
                <a:solidFill>
                  <a:schemeClr val="bg1"/>
                </a:solidFill>
              </a:rPr>
              <a:t> t</a:t>
            </a:r>
            <a:r>
              <a:rPr lang="en-US" altLang="zh-CN" dirty="0" smtClean="0">
                <a:solidFill>
                  <a:schemeClr val="bg1"/>
                </a:solidFill>
              </a:rPr>
              <a:t>ensorflow=2.7.0</a:t>
            </a:r>
          </a:p>
          <a:p>
            <a:pPr>
              <a:lnSpc>
                <a:spcPct val="150000"/>
              </a:lnSpc>
            </a:pPr>
            <a:r>
              <a:rPr lang="en-US" altLang="zh-CN" dirty="0" smtClean="0">
                <a:solidFill>
                  <a:schemeClr val="bg1"/>
                </a:solidFill>
              </a:rPr>
              <a:t> t</a:t>
            </a:r>
            <a:r>
              <a:rPr lang="en-US" altLang="zh-CN" dirty="0" smtClean="0">
                <a:solidFill>
                  <a:schemeClr val="bg1"/>
                </a:solidFill>
              </a:rPr>
              <a:t>ensorlayer=2.2.5</a:t>
            </a:r>
          </a:p>
          <a:p>
            <a:pPr>
              <a:lnSpc>
                <a:spcPct val="150000"/>
              </a:lnSpc>
            </a:pPr>
            <a:r>
              <a:rPr lang="en-US" altLang="zh-CN" dirty="0" smtClean="0">
                <a:solidFill>
                  <a:schemeClr val="bg1"/>
                </a:solidFill>
              </a:rPr>
              <a:t> g</a:t>
            </a:r>
            <a:r>
              <a:rPr lang="en-US" altLang="zh-CN" dirty="0" smtClean="0">
                <a:solidFill>
                  <a:schemeClr val="bg1"/>
                </a:solidFill>
              </a:rPr>
              <a:t>ym=0.21.0</a:t>
            </a:r>
          </a:p>
          <a:p>
            <a:pPr>
              <a:lnSpc>
                <a:spcPct val="150000"/>
              </a:lnSpc>
            </a:pPr>
            <a:endParaRPr lang="en-US" altLang="zh-CN" dirty="0" smtClean="0">
              <a:solidFill>
                <a:schemeClr val="bg1"/>
              </a:solidFill>
            </a:endParaRPr>
          </a:p>
        </p:txBody>
      </p:sp>
    </p:spTree>
    <p:extLst>
      <p:ext uri="{BB962C8B-B14F-4D97-AF65-F5344CB8AC3E}">
        <p14:creationId xmlns:p14="http://schemas.microsoft.com/office/powerpoint/2010/main" val="16337013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矩形 2"/>
          <p:cNvSpPr/>
          <p:nvPr/>
        </p:nvSpPr>
        <p:spPr>
          <a:xfrm>
            <a:off x="2982913" y="3797300"/>
            <a:ext cx="6226175" cy="708025"/>
          </a:xfrm>
          <a:prstGeom prst="rect">
            <a:avLst/>
          </a:prstGeom>
        </p:spPr>
        <p:txBody>
          <a:bodyPr>
            <a:spAutoFit/>
          </a:bodyPr>
          <a:lstStyle/>
          <a:p>
            <a:pPr algn="ctr"/>
            <a:r>
              <a:rPr lang="zh-CN" altLang="en-US" sz="4000" dirty="0" smtClean="0">
                <a:solidFill>
                  <a:schemeClr val="bg1"/>
                </a:solidFill>
                <a:latin typeface="微软雅黑" pitchFamily="34" charset="-122"/>
                <a:ea typeface="微软雅黑" pitchFamily="34" charset="-122"/>
              </a:rPr>
              <a:t>团队：</a:t>
            </a:r>
            <a:r>
              <a:rPr lang="en-US" altLang="zh-CN" sz="4000" dirty="0">
                <a:solidFill>
                  <a:schemeClr val="bg1"/>
                </a:solidFill>
              </a:rPr>
              <a:t>GONE</a:t>
            </a:r>
            <a:endParaRPr lang="zh-CN" altLang="en-US" sz="4000" dirty="0">
              <a:solidFill>
                <a:schemeClr val="bg1"/>
              </a:solidFill>
              <a:latin typeface="微软雅黑" pitchFamily="34" charset="-122"/>
              <a:ea typeface="微软雅黑" pitchFamily="34" charset="-122"/>
            </a:endParaRPr>
          </a:p>
        </p:txBody>
      </p:sp>
      <p:sp>
        <p:nvSpPr>
          <p:cNvPr id="28674" name="文本框 12"/>
          <p:cNvSpPr txBox="1"/>
          <p:nvPr/>
        </p:nvSpPr>
        <p:spPr>
          <a:xfrm>
            <a:off x="4135438" y="2228850"/>
            <a:ext cx="3919537" cy="12001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7200" b="1">
                <a:solidFill>
                  <a:srgbClr val="00B050"/>
                </a:solidFill>
                <a:latin typeface="微软雅黑" pitchFamily="34" charset="-122"/>
                <a:ea typeface="微软雅黑" pitchFamily="34" charset="-122"/>
              </a:rPr>
              <a:t>谢谢观看</a:t>
            </a:r>
          </a:p>
        </p:txBody>
      </p:sp>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p>
        </p:txBody>
      </p:sp>
      <p:sp>
        <p:nvSpPr>
          <p:cNvPr id="15362" name="文本框 13"/>
          <p:cNvSpPr txBox="1"/>
          <p:nvPr/>
        </p:nvSpPr>
        <p:spPr>
          <a:xfrm>
            <a:off x="718031" y="2675389"/>
            <a:ext cx="10637837" cy="52322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zh-CN" altLang="en-US" b="1" dirty="0" smtClean="0">
                <a:solidFill>
                  <a:schemeClr val="bg1"/>
                </a:solidFill>
                <a:latin typeface="微软雅黑" pitchFamily="34" charset="-122"/>
                <a:ea typeface="微软雅黑" pitchFamily="34" charset="-122"/>
              </a:rPr>
              <a:t>基于</a:t>
            </a:r>
            <a:r>
              <a:rPr lang="en-US" altLang="zh-CN" b="1" dirty="0" smtClean="0">
                <a:solidFill>
                  <a:schemeClr val="bg1"/>
                </a:solidFill>
                <a:latin typeface="微软雅黑" pitchFamily="34" charset="-122"/>
                <a:ea typeface="微软雅黑" pitchFamily="34" charset="-122"/>
              </a:rPr>
              <a:t>TensorFlow</a:t>
            </a:r>
            <a:r>
              <a:rPr lang="zh-CN" altLang="en-US" b="1" dirty="0" smtClean="0">
                <a:solidFill>
                  <a:schemeClr val="bg1"/>
                </a:solidFill>
                <a:latin typeface="微软雅黑" pitchFamily="34" charset="-122"/>
                <a:ea typeface="微软雅黑" pitchFamily="34" charset="-122"/>
              </a:rPr>
              <a:t>的</a:t>
            </a:r>
            <a:r>
              <a:rPr lang="zh-CN" altLang="en-US" b="1" dirty="0">
                <a:solidFill>
                  <a:schemeClr val="bg1"/>
                </a:solidFill>
                <a:latin typeface="微软雅黑" pitchFamily="34" charset="-122"/>
                <a:ea typeface="微软雅黑" pitchFamily="34" charset="-122"/>
              </a:rPr>
              <a:t>电子</a:t>
            </a:r>
            <a:r>
              <a:rPr lang="zh-CN" altLang="en-US" b="1" dirty="0" smtClean="0">
                <a:solidFill>
                  <a:schemeClr val="bg1"/>
                </a:solidFill>
                <a:latin typeface="微软雅黑" pitchFamily="34" charset="-122"/>
                <a:ea typeface="微软雅黑" pitchFamily="34" charset="-122"/>
              </a:rPr>
              <a:t>游戏训练</a:t>
            </a:r>
            <a:endParaRPr b="1" dirty="0">
              <a:solidFill>
                <a:schemeClr val="bg1"/>
              </a:solidFill>
              <a:latin typeface="微软雅黑" pitchFamily="34" charset="-122"/>
              <a:ea typeface="微软雅黑" pitchFamily="34" charset="-122"/>
            </a:endParaRPr>
          </a:p>
        </p:txBody>
      </p:sp>
      <p:sp>
        <p:nvSpPr>
          <p:cNvPr id="3" name="文本框 2"/>
          <p:cNvSpPr txBox="1"/>
          <p:nvPr/>
        </p:nvSpPr>
        <p:spPr>
          <a:xfrm>
            <a:off x="4387443" y="5436065"/>
            <a:ext cx="3842158" cy="830997"/>
          </a:xfrm>
          <a:prstGeom prst="rect">
            <a:avLst/>
          </a:prstGeom>
          <a:noFill/>
        </p:spPr>
        <p:txBody>
          <a:bodyPr wrap="square" rtlCol="0">
            <a:spAutoFit/>
          </a:bodyPr>
          <a:lstStyle/>
          <a:p>
            <a:r>
              <a:rPr lang="zh-CN" altLang="en-US" sz="2400" dirty="0" smtClean="0">
                <a:solidFill>
                  <a:schemeClr val="bg1"/>
                </a:solidFill>
              </a:rPr>
              <a:t>团队成员：李瀚</a:t>
            </a:r>
            <a:endParaRPr lang="en-US" altLang="zh-CN" sz="2400" dirty="0" smtClean="0">
              <a:solidFill>
                <a:schemeClr val="bg1"/>
              </a:solidFill>
            </a:endParaRPr>
          </a:p>
          <a:p>
            <a:r>
              <a:rPr lang="zh-CN" altLang="en-US" sz="2400" dirty="0">
                <a:solidFill>
                  <a:schemeClr val="bg1"/>
                </a:solidFill>
              </a:rPr>
              <a:t>邮箱</a:t>
            </a:r>
            <a:r>
              <a:rPr lang="zh-CN" altLang="en-US" sz="2400" dirty="0" smtClean="0">
                <a:solidFill>
                  <a:schemeClr val="bg1"/>
                </a:solidFill>
              </a:rPr>
              <a:t>：</a:t>
            </a:r>
            <a:r>
              <a:rPr lang="en-US" altLang="zh-CN" sz="2400" dirty="0" smtClean="0">
                <a:solidFill>
                  <a:schemeClr val="bg1"/>
                </a:solidFill>
              </a:rPr>
              <a:t>321642771@qq.com</a:t>
            </a:r>
            <a:endParaRPr lang="zh-CN" altLang="en-US" sz="2400" dirty="0">
              <a:solidFill>
                <a:schemeClr val="bg1"/>
              </a:solidFill>
            </a:endParaRPr>
          </a:p>
        </p:txBody>
      </p:sp>
    </p:spTree>
    <p:extLst>
      <p:ext uri="{BB962C8B-B14F-4D97-AF65-F5344CB8AC3E}">
        <p14:creationId xmlns:p14="http://schemas.microsoft.com/office/powerpoint/2010/main" val="3689307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p>
        </p:txBody>
      </p:sp>
      <p:sp>
        <p:nvSpPr>
          <p:cNvPr id="2" name="文本框 1"/>
          <p:cNvSpPr txBox="1"/>
          <p:nvPr/>
        </p:nvSpPr>
        <p:spPr>
          <a:xfrm>
            <a:off x="352338" y="570451"/>
            <a:ext cx="2340528" cy="523220"/>
          </a:xfrm>
          <a:prstGeom prst="rect">
            <a:avLst/>
          </a:prstGeom>
          <a:noFill/>
        </p:spPr>
        <p:txBody>
          <a:bodyPr wrap="square" rtlCol="0">
            <a:spAutoFit/>
          </a:bodyPr>
          <a:lstStyle/>
          <a:p>
            <a:r>
              <a:rPr lang="zh-CN" altLang="en-US" sz="2800" b="1" dirty="0">
                <a:solidFill>
                  <a:schemeClr val="bg1"/>
                </a:solidFill>
              </a:rPr>
              <a:t>背景</a:t>
            </a:r>
            <a:r>
              <a:rPr lang="zh-CN" altLang="en-US" sz="2800" b="1" dirty="0" smtClean="0">
                <a:solidFill>
                  <a:schemeClr val="bg1"/>
                </a:solidFill>
              </a:rPr>
              <a:t>介绍</a:t>
            </a:r>
            <a:endParaRPr lang="zh-CN" altLang="en-US" sz="2800" b="1" dirty="0">
              <a:solidFill>
                <a:schemeClr val="bg1"/>
              </a:solidFill>
            </a:endParaRPr>
          </a:p>
        </p:txBody>
      </p:sp>
      <p:sp>
        <p:nvSpPr>
          <p:cNvPr id="4" name="文本框 3"/>
          <p:cNvSpPr txBox="1"/>
          <p:nvPr/>
        </p:nvSpPr>
        <p:spPr>
          <a:xfrm>
            <a:off x="1359016" y="1375794"/>
            <a:ext cx="9177555" cy="2169825"/>
          </a:xfrm>
          <a:prstGeom prst="rect">
            <a:avLst/>
          </a:prstGeom>
          <a:noFill/>
        </p:spPr>
        <p:txBody>
          <a:bodyPr wrap="square" rtlCol="0">
            <a:spAutoFit/>
          </a:bodyPr>
          <a:lstStyle/>
          <a:p>
            <a:pPr>
              <a:lnSpc>
                <a:spcPct val="150000"/>
              </a:lnSpc>
            </a:pPr>
            <a:r>
              <a:rPr lang="en-US" altLang="zh-CN" dirty="0">
                <a:solidFill>
                  <a:schemeClr val="bg1"/>
                </a:solidFill>
              </a:rPr>
              <a:t> </a:t>
            </a:r>
            <a:r>
              <a:rPr lang="en-US" altLang="zh-CN" dirty="0" smtClean="0">
                <a:solidFill>
                  <a:schemeClr val="bg1"/>
                </a:solidFill>
              </a:rPr>
              <a:t>        </a:t>
            </a:r>
            <a:r>
              <a:rPr lang="zh-CN" altLang="en-US" dirty="0" smtClean="0">
                <a:solidFill>
                  <a:schemeClr val="bg1"/>
                </a:solidFill>
              </a:rPr>
              <a:t>深度强化学习是将深度学习的感知能力和强化学习的决策能力相结合，用于解决复杂系统的感知决策问题。深度强化学习已经在游戏领域取得了亮眼的成绩。</a:t>
            </a:r>
            <a:r>
              <a:rPr lang="en-US" altLang="zh-CN" dirty="0" smtClean="0">
                <a:solidFill>
                  <a:schemeClr val="bg1"/>
                </a:solidFill>
              </a:rPr>
              <a:t>DeepMind</a:t>
            </a:r>
            <a:r>
              <a:rPr lang="zh-CN" altLang="en-US" dirty="0" smtClean="0">
                <a:solidFill>
                  <a:schemeClr val="bg1"/>
                </a:solidFill>
              </a:rPr>
              <a:t>研发的</a:t>
            </a:r>
            <a:r>
              <a:rPr lang="en-US" altLang="zh-CN" dirty="0" smtClean="0">
                <a:solidFill>
                  <a:schemeClr val="bg1"/>
                </a:solidFill>
              </a:rPr>
              <a:t>AlphaGo Zero</a:t>
            </a:r>
            <a:r>
              <a:rPr lang="zh-CN" altLang="en-US" dirty="0" smtClean="0">
                <a:solidFill>
                  <a:schemeClr val="bg1"/>
                </a:solidFill>
              </a:rPr>
              <a:t>、</a:t>
            </a:r>
            <a:r>
              <a:rPr lang="en-US" altLang="zh-CN" dirty="0" smtClean="0">
                <a:solidFill>
                  <a:schemeClr val="bg1"/>
                </a:solidFill>
              </a:rPr>
              <a:t>AlphaStar</a:t>
            </a:r>
            <a:r>
              <a:rPr lang="zh-CN" altLang="en-US" dirty="0" smtClean="0">
                <a:solidFill>
                  <a:schemeClr val="bg1"/>
                </a:solidFill>
              </a:rPr>
              <a:t>和</a:t>
            </a:r>
            <a:r>
              <a:rPr lang="en-US" altLang="zh-CN" dirty="0" smtClean="0">
                <a:solidFill>
                  <a:schemeClr val="bg1"/>
                </a:solidFill>
              </a:rPr>
              <a:t>OpenAI</a:t>
            </a:r>
            <a:r>
              <a:rPr lang="zh-CN" altLang="en-US" dirty="0" smtClean="0">
                <a:solidFill>
                  <a:schemeClr val="bg1"/>
                </a:solidFill>
              </a:rPr>
              <a:t>研发的</a:t>
            </a:r>
            <a:r>
              <a:rPr lang="en-US" altLang="zh-CN" dirty="0" smtClean="0">
                <a:solidFill>
                  <a:schemeClr val="bg1"/>
                </a:solidFill>
              </a:rPr>
              <a:t>Dota Five</a:t>
            </a:r>
            <a:r>
              <a:rPr lang="zh-CN" altLang="en-US" dirty="0" smtClean="0">
                <a:solidFill>
                  <a:schemeClr val="bg1"/>
                </a:solidFill>
              </a:rPr>
              <a:t>等都先后击败人类职业玩家或达到了人类玩家的顶尖水平。此外，深度强化学习还在自动驾驶、机器人、量化交易、自然语言处理、推荐等领域中被广泛应用。</a:t>
            </a:r>
            <a:endParaRPr lang="zh-CN" altLang="en-US" dirty="0">
              <a:solidFill>
                <a:schemeClr val="bg1"/>
              </a:solidFill>
            </a:endParaRPr>
          </a:p>
        </p:txBody>
      </p:sp>
      <p:sp>
        <p:nvSpPr>
          <p:cNvPr id="5" name="文本框 4"/>
          <p:cNvSpPr txBox="1"/>
          <p:nvPr/>
        </p:nvSpPr>
        <p:spPr>
          <a:xfrm>
            <a:off x="1359016" y="3504576"/>
            <a:ext cx="8900720" cy="1338828"/>
          </a:xfrm>
          <a:prstGeom prst="rect">
            <a:avLst/>
          </a:prstGeom>
          <a:noFill/>
        </p:spPr>
        <p:txBody>
          <a:bodyPr wrap="square" rtlCol="0">
            <a:spAutoFit/>
          </a:bodyPr>
          <a:lstStyle/>
          <a:p>
            <a:pPr>
              <a:lnSpc>
                <a:spcPct val="150000"/>
              </a:lnSpc>
            </a:pPr>
            <a:r>
              <a:rPr lang="en-US" altLang="zh-CN" dirty="0" smtClean="0">
                <a:solidFill>
                  <a:schemeClr val="bg1"/>
                </a:solidFill>
              </a:rPr>
              <a:t>         TensorFlow</a:t>
            </a:r>
            <a:r>
              <a:rPr lang="zh-CN" altLang="en-US" dirty="0" smtClean="0">
                <a:solidFill>
                  <a:schemeClr val="bg1"/>
                </a:solidFill>
              </a:rPr>
              <a:t>是由谷歌团队开发的端到端的开源机器学习平台。它用于实现机器学习和深度学习应用程序，并提供各种工具、库和社区资源，可助力研究人员推动先进机器学习技术的发展，并使开发者能够轻松地构建和部署由机器学习提供支持的应用。</a:t>
            </a:r>
            <a:endParaRPr lang="zh-CN" altLang="en-US" dirty="0">
              <a:solidFill>
                <a:schemeClr val="bg1"/>
              </a:solidFill>
            </a:endParaRPr>
          </a:p>
        </p:txBody>
      </p:sp>
    </p:spTree>
    <p:extLst>
      <p:ext uri="{BB962C8B-B14F-4D97-AF65-F5344CB8AC3E}">
        <p14:creationId xmlns:p14="http://schemas.microsoft.com/office/powerpoint/2010/main" val="15070267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p>
        </p:txBody>
      </p:sp>
      <p:sp>
        <p:nvSpPr>
          <p:cNvPr id="2" name="文本框 1"/>
          <p:cNvSpPr txBox="1"/>
          <p:nvPr/>
        </p:nvSpPr>
        <p:spPr>
          <a:xfrm>
            <a:off x="352337" y="570451"/>
            <a:ext cx="5259897" cy="523220"/>
          </a:xfrm>
          <a:prstGeom prst="rect">
            <a:avLst/>
          </a:prstGeom>
          <a:noFill/>
        </p:spPr>
        <p:txBody>
          <a:bodyPr wrap="square" rtlCol="0">
            <a:spAutoFit/>
          </a:bodyPr>
          <a:lstStyle/>
          <a:p>
            <a:r>
              <a:rPr lang="zh-CN" altLang="en-US" sz="2800" b="1" dirty="0" smtClean="0">
                <a:solidFill>
                  <a:schemeClr val="bg1"/>
                </a:solidFill>
              </a:rPr>
              <a:t>深度强化学习</a:t>
            </a:r>
            <a:endParaRPr lang="zh-CN" altLang="en-US" sz="2800" b="1" dirty="0">
              <a:solidFill>
                <a:schemeClr val="bg1"/>
              </a:solidFill>
            </a:endParaRPr>
          </a:p>
        </p:txBody>
      </p:sp>
      <p:pic>
        <p:nvPicPr>
          <p:cNvPr id="9" name="图片 8">
            <a:extLst>
              <a:ext uri="{FF2B5EF4-FFF2-40B4-BE49-F238E27FC236}">
                <a16:creationId xmlns:a16="http://schemas.microsoft.com/office/drawing/2014/main" id="{DC720C31-A638-40E6-8EBB-180E7BBCE237}"/>
              </a:ext>
            </a:extLst>
          </p:cNvPr>
          <p:cNvPicPr>
            <a:picLocks noChangeAspect="1"/>
          </p:cNvPicPr>
          <p:nvPr/>
        </p:nvPicPr>
        <p:blipFill>
          <a:blip r:embed="rId2"/>
          <a:stretch>
            <a:fillRect/>
          </a:stretch>
        </p:blipFill>
        <p:spPr>
          <a:xfrm>
            <a:off x="1487661" y="1881594"/>
            <a:ext cx="6431536" cy="3167289"/>
          </a:xfrm>
          <a:prstGeom prst="rect">
            <a:avLst/>
          </a:prstGeom>
        </p:spPr>
      </p:pic>
      <p:sp>
        <p:nvSpPr>
          <p:cNvPr id="3" name="文本框 2"/>
          <p:cNvSpPr txBox="1"/>
          <p:nvPr/>
        </p:nvSpPr>
        <p:spPr>
          <a:xfrm>
            <a:off x="8279934" y="2726422"/>
            <a:ext cx="3145872" cy="1477328"/>
          </a:xfrm>
          <a:prstGeom prst="rect">
            <a:avLst/>
          </a:prstGeom>
          <a:noFill/>
        </p:spPr>
        <p:txBody>
          <a:bodyPr wrap="square" rtlCol="0">
            <a:spAutoFit/>
          </a:bodyPr>
          <a:lstStyle/>
          <a:p>
            <a:r>
              <a:rPr lang="en-US" altLang="zh-CN" dirty="0" smtClean="0">
                <a:solidFill>
                  <a:schemeClr val="bg1"/>
                </a:solidFill>
              </a:rPr>
              <a:t>Agent</a:t>
            </a:r>
            <a:r>
              <a:rPr lang="zh-CN" altLang="en-US" dirty="0" smtClean="0">
                <a:solidFill>
                  <a:schemeClr val="bg1"/>
                </a:solidFill>
              </a:rPr>
              <a:t>通过与环境进行交互，获得奖励，并根据奖励调整自己的策略，以期望获得更高的奖励。并使用深度学习来提高感知能力。</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p>
        </p:txBody>
      </p:sp>
      <p:sp>
        <p:nvSpPr>
          <p:cNvPr id="2" name="文本框 1"/>
          <p:cNvSpPr txBox="1"/>
          <p:nvPr/>
        </p:nvSpPr>
        <p:spPr>
          <a:xfrm>
            <a:off x="352337" y="570451"/>
            <a:ext cx="5259897" cy="523220"/>
          </a:xfrm>
          <a:prstGeom prst="rect">
            <a:avLst/>
          </a:prstGeom>
          <a:noFill/>
        </p:spPr>
        <p:txBody>
          <a:bodyPr wrap="square" rtlCol="0">
            <a:spAutoFit/>
          </a:bodyPr>
          <a:lstStyle/>
          <a:p>
            <a:r>
              <a:rPr lang="en-US" altLang="zh-CN" sz="2800" b="1" dirty="0" smtClean="0">
                <a:solidFill>
                  <a:schemeClr val="bg1"/>
                </a:solidFill>
              </a:rPr>
              <a:t>DQN ( Deep </a:t>
            </a:r>
            <a:r>
              <a:rPr lang="en-US" altLang="zh-CN" sz="2800" b="1" dirty="0">
                <a:solidFill>
                  <a:schemeClr val="bg1"/>
                </a:solidFill>
              </a:rPr>
              <a:t>Q Learning )</a:t>
            </a:r>
            <a:endParaRPr lang="zh-CN" altLang="en-US" sz="2800" b="1" dirty="0">
              <a:solidFill>
                <a:schemeClr val="bg1"/>
              </a:solidFill>
            </a:endParaRPr>
          </a:p>
        </p:txBody>
      </p:sp>
      <p:pic>
        <p:nvPicPr>
          <p:cNvPr id="6" name="图片 5"/>
          <p:cNvPicPr>
            <a:picLocks noChangeAspect="1"/>
          </p:cNvPicPr>
          <p:nvPr/>
        </p:nvPicPr>
        <p:blipFill>
          <a:blip r:embed="rId2"/>
          <a:stretch>
            <a:fillRect/>
          </a:stretch>
        </p:blipFill>
        <p:spPr>
          <a:xfrm>
            <a:off x="1237020" y="1521446"/>
            <a:ext cx="7441746" cy="4019681"/>
          </a:xfrm>
          <a:prstGeom prst="rect">
            <a:avLst/>
          </a:prstGeom>
        </p:spPr>
      </p:pic>
      <p:sp>
        <p:nvSpPr>
          <p:cNvPr id="7" name="文本框 6"/>
          <p:cNvSpPr txBox="1"/>
          <p:nvPr/>
        </p:nvSpPr>
        <p:spPr>
          <a:xfrm>
            <a:off x="1237020" y="5683460"/>
            <a:ext cx="8921296" cy="369332"/>
          </a:xfrm>
          <a:prstGeom prst="rect">
            <a:avLst/>
          </a:prstGeom>
          <a:noFill/>
        </p:spPr>
        <p:txBody>
          <a:bodyPr wrap="square" rtlCol="0">
            <a:spAutoFit/>
          </a:bodyPr>
          <a:lstStyle/>
          <a:p>
            <a:r>
              <a:rPr lang="en-US" altLang="zh-CN" dirty="0">
                <a:solidFill>
                  <a:schemeClr val="bg1"/>
                </a:solidFill>
              </a:rPr>
              <a:t>[1]Human-level control through deep reinforcement learning[J]. Nature, 2015.</a:t>
            </a:r>
            <a:endParaRPr lang="zh-CN" altLang="en-US" dirty="0">
              <a:solidFill>
                <a:schemeClr val="bg1"/>
              </a:solidFill>
            </a:endParaRPr>
          </a:p>
        </p:txBody>
      </p:sp>
      <p:sp>
        <p:nvSpPr>
          <p:cNvPr id="3" name="文本框 2"/>
          <p:cNvSpPr txBox="1"/>
          <p:nvPr/>
        </p:nvSpPr>
        <p:spPr>
          <a:xfrm>
            <a:off x="8866411" y="2931121"/>
            <a:ext cx="2583809" cy="1200329"/>
          </a:xfrm>
          <a:prstGeom prst="rect">
            <a:avLst/>
          </a:prstGeom>
          <a:noFill/>
        </p:spPr>
        <p:txBody>
          <a:bodyPr wrap="square" rtlCol="0">
            <a:spAutoFit/>
          </a:bodyPr>
          <a:lstStyle/>
          <a:p>
            <a:r>
              <a:rPr lang="en-US" altLang="zh-CN" dirty="0" smtClean="0">
                <a:solidFill>
                  <a:schemeClr val="bg1"/>
                </a:solidFill>
              </a:rPr>
              <a:t>DQN</a:t>
            </a:r>
            <a:r>
              <a:rPr lang="zh-CN" altLang="en-US" dirty="0" smtClean="0">
                <a:solidFill>
                  <a:schemeClr val="bg1"/>
                </a:solidFill>
              </a:rPr>
              <a:t>可以将游戏的每一帧画面作为输入，经过神经网络的</a:t>
            </a:r>
            <a:r>
              <a:rPr lang="zh-CN" altLang="en-US" dirty="0">
                <a:solidFill>
                  <a:schemeClr val="bg1"/>
                </a:solidFill>
              </a:rPr>
              <a:t>训练</a:t>
            </a:r>
            <a:r>
              <a:rPr lang="zh-CN" altLang="en-US" dirty="0" smtClean="0">
                <a:solidFill>
                  <a:schemeClr val="bg1"/>
                </a:solidFill>
              </a:rPr>
              <a:t>，输出指导游戏</a:t>
            </a:r>
            <a:r>
              <a:rPr lang="en-US" altLang="zh-CN" dirty="0" smtClean="0">
                <a:solidFill>
                  <a:schemeClr val="bg1"/>
                </a:solidFill>
              </a:rPr>
              <a:t>agent</a:t>
            </a:r>
            <a:r>
              <a:rPr lang="zh-CN" altLang="en-US" dirty="0" smtClean="0">
                <a:solidFill>
                  <a:schemeClr val="bg1"/>
                </a:solidFill>
              </a:rPr>
              <a:t>的动作。</a:t>
            </a:r>
            <a:endParaRPr lang="zh-CN" altLang="en-US" dirty="0">
              <a:solidFill>
                <a:schemeClr val="bg1"/>
              </a:solidFill>
            </a:endParaRPr>
          </a:p>
        </p:txBody>
      </p:sp>
    </p:spTree>
    <p:extLst>
      <p:ext uri="{BB962C8B-B14F-4D97-AF65-F5344CB8AC3E}">
        <p14:creationId xmlns:p14="http://schemas.microsoft.com/office/powerpoint/2010/main" val="11502998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p>
        </p:txBody>
      </p:sp>
      <p:sp>
        <p:nvSpPr>
          <p:cNvPr id="2" name="文本框 1"/>
          <p:cNvSpPr txBox="1"/>
          <p:nvPr/>
        </p:nvSpPr>
        <p:spPr>
          <a:xfrm>
            <a:off x="352337" y="570451"/>
            <a:ext cx="5259897" cy="523220"/>
          </a:xfrm>
          <a:prstGeom prst="rect">
            <a:avLst/>
          </a:prstGeom>
          <a:noFill/>
        </p:spPr>
        <p:txBody>
          <a:bodyPr wrap="square" rtlCol="0">
            <a:spAutoFit/>
          </a:bodyPr>
          <a:lstStyle/>
          <a:p>
            <a:r>
              <a:rPr lang="en-US" altLang="zh-CN" sz="2800" b="1" dirty="0" smtClean="0">
                <a:solidFill>
                  <a:schemeClr val="bg1"/>
                </a:solidFill>
              </a:rPr>
              <a:t>DQN ( Deep </a:t>
            </a:r>
            <a:r>
              <a:rPr lang="en-US" altLang="zh-CN" sz="2800" b="1" dirty="0">
                <a:solidFill>
                  <a:schemeClr val="bg1"/>
                </a:solidFill>
              </a:rPr>
              <a:t>Q Learning )</a:t>
            </a:r>
            <a:endParaRPr lang="zh-CN" altLang="en-US" sz="2800" b="1" dirty="0">
              <a:solidFill>
                <a:schemeClr val="bg1"/>
              </a:solidFill>
            </a:endParaRPr>
          </a:p>
        </p:txBody>
      </p:sp>
      <p:pic>
        <p:nvPicPr>
          <p:cNvPr id="8" name="图片 7"/>
          <p:cNvPicPr>
            <a:picLocks noChangeAspect="1"/>
          </p:cNvPicPr>
          <p:nvPr/>
        </p:nvPicPr>
        <p:blipFill rotWithShape="1">
          <a:blip r:embed="rId2"/>
          <a:srcRect/>
          <a:stretch/>
        </p:blipFill>
        <p:spPr>
          <a:xfrm>
            <a:off x="706521" y="1963023"/>
            <a:ext cx="5076771" cy="3744902"/>
          </a:xfrm>
          <a:prstGeom prst="rect">
            <a:avLst/>
          </a:prstGeom>
        </p:spPr>
      </p:pic>
      <p:sp>
        <p:nvSpPr>
          <p:cNvPr id="3" name="文本框 2"/>
          <p:cNvSpPr txBox="1"/>
          <p:nvPr/>
        </p:nvSpPr>
        <p:spPr>
          <a:xfrm>
            <a:off x="352337" y="1388546"/>
            <a:ext cx="2483141" cy="369332"/>
          </a:xfrm>
          <a:prstGeom prst="rect">
            <a:avLst/>
          </a:prstGeom>
          <a:noFill/>
        </p:spPr>
        <p:txBody>
          <a:bodyPr wrap="square" rtlCol="0">
            <a:spAutoFit/>
          </a:bodyPr>
          <a:lstStyle/>
          <a:p>
            <a:r>
              <a:rPr lang="en-US" altLang="zh-CN" dirty="0" smtClean="0">
                <a:solidFill>
                  <a:schemeClr val="bg1"/>
                </a:solidFill>
              </a:rPr>
              <a:t>DQN</a:t>
            </a:r>
            <a:r>
              <a:rPr lang="zh-CN" altLang="en-US" dirty="0" smtClean="0">
                <a:solidFill>
                  <a:schemeClr val="bg1"/>
                </a:solidFill>
              </a:rPr>
              <a:t>的算法更新流程：</a:t>
            </a:r>
            <a:endParaRPr lang="zh-CN" altLang="en-US" dirty="0">
              <a:solidFill>
                <a:schemeClr val="bg1"/>
              </a:solidFill>
            </a:endParaRPr>
          </a:p>
        </p:txBody>
      </p:sp>
      <p:pic>
        <p:nvPicPr>
          <p:cNvPr id="9" name="图片 8"/>
          <p:cNvPicPr>
            <a:picLocks noChangeAspect="1"/>
          </p:cNvPicPr>
          <p:nvPr/>
        </p:nvPicPr>
        <p:blipFill>
          <a:blip r:embed="rId3"/>
          <a:stretch>
            <a:fillRect/>
          </a:stretch>
        </p:blipFill>
        <p:spPr>
          <a:xfrm>
            <a:off x="6476300" y="1963023"/>
            <a:ext cx="4874005" cy="3769594"/>
          </a:xfrm>
          <a:prstGeom prst="rect">
            <a:avLst/>
          </a:prstGeom>
        </p:spPr>
      </p:pic>
    </p:spTree>
    <p:extLst>
      <p:ext uri="{BB962C8B-B14F-4D97-AF65-F5344CB8AC3E}">
        <p14:creationId xmlns:p14="http://schemas.microsoft.com/office/powerpoint/2010/main" val="7519201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p>
        </p:txBody>
      </p:sp>
      <p:sp>
        <p:nvSpPr>
          <p:cNvPr id="2" name="文本框 1"/>
          <p:cNvSpPr txBox="1"/>
          <p:nvPr/>
        </p:nvSpPr>
        <p:spPr>
          <a:xfrm>
            <a:off x="352338" y="570451"/>
            <a:ext cx="2340528" cy="523220"/>
          </a:xfrm>
          <a:prstGeom prst="rect">
            <a:avLst/>
          </a:prstGeom>
          <a:noFill/>
        </p:spPr>
        <p:txBody>
          <a:bodyPr wrap="square" rtlCol="0">
            <a:spAutoFit/>
          </a:bodyPr>
          <a:lstStyle/>
          <a:p>
            <a:r>
              <a:rPr lang="zh-CN" altLang="en-US" sz="2800" b="1" dirty="0" smtClean="0">
                <a:solidFill>
                  <a:schemeClr val="bg1"/>
                </a:solidFill>
              </a:rPr>
              <a:t>作品介绍</a:t>
            </a:r>
            <a:endParaRPr lang="zh-CN" altLang="en-US" sz="2800" b="1" dirty="0">
              <a:solidFill>
                <a:schemeClr val="bg1"/>
              </a:solidFill>
            </a:endParaRPr>
          </a:p>
        </p:txBody>
      </p:sp>
      <p:sp>
        <p:nvSpPr>
          <p:cNvPr id="4" name="文本框 3"/>
          <p:cNvSpPr txBox="1"/>
          <p:nvPr/>
        </p:nvSpPr>
        <p:spPr>
          <a:xfrm>
            <a:off x="1145096" y="1295822"/>
            <a:ext cx="9643146" cy="2169825"/>
          </a:xfrm>
          <a:prstGeom prst="rect">
            <a:avLst/>
          </a:prstGeom>
          <a:noFill/>
        </p:spPr>
        <p:txBody>
          <a:bodyPr wrap="square" rtlCol="0">
            <a:spAutoFit/>
          </a:bodyPr>
          <a:lstStyle/>
          <a:p>
            <a:pPr>
              <a:lnSpc>
                <a:spcPct val="150000"/>
              </a:lnSpc>
            </a:pPr>
            <a:r>
              <a:rPr lang="zh-CN" altLang="en-US" dirty="0" smtClean="0">
                <a:solidFill>
                  <a:schemeClr val="bg1"/>
                </a:solidFill>
              </a:rPr>
              <a:t>         本作品采用</a:t>
            </a:r>
            <a:r>
              <a:rPr lang="en-US" altLang="zh-CN" dirty="0" smtClean="0">
                <a:solidFill>
                  <a:schemeClr val="bg1"/>
                </a:solidFill>
              </a:rPr>
              <a:t>DQN</a:t>
            </a:r>
            <a:r>
              <a:rPr lang="zh-CN" altLang="en-US" dirty="0" smtClean="0">
                <a:solidFill>
                  <a:schemeClr val="bg1"/>
                </a:solidFill>
              </a:rPr>
              <a:t>算法对</a:t>
            </a:r>
            <a:r>
              <a:rPr lang="en-US" altLang="zh-CN" dirty="0" smtClean="0">
                <a:solidFill>
                  <a:schemeClr val="bg1"/>
                </a:solidFill>
              </a:rPr>
              <a:t>gym</a:t>
            </a:r>
            <a:r>
              <a:rPr lang="zh-CN" altLang="en-US" dirty="0" smtClean="0">
                <a:solidFill>
                  <a:schemeClr val="bg1"/>
                </a:solidFill>
              </a:rPr>
              <a:t>提供的游戏环境</a:t>
            </a:r>
            <a:r>
              <a:rPr lang="en-US" altLang="zh-CN" dirty="0" smtClean="0">
                <a:solidFill>
                  <a:schemeClr val="bg1"/>
                </a:solidFill>
              </a:rPr>
              <a:t>”</a:t>
            </a:r>
            <a:r>
              <a:rPr lang="en-US" altLang="zh-CN" dirty="0">
                <a:solidFill>
                  <a:schemeClr val="bg1"/>
                </a:solidFill>
              </a:rPr>
              <a:t> </a:t>
            </a:r>
            <a:r>
              <a:rPr lang="en-US" altLang="zh-CN" dirty="0" smtClean="0">
                <a:solidFill>
                  <a:schemeClr val="bg1"/>
                </a:solidFill>
              </a:rPr>
              <a:t>LunarLander-v2”</a:t>
            </a:r>
            <a:r>
              <a:rPr lang="zh-CN" altLang="en-US" dirty="0" smtClean="0">
                <a:solidFill>
                  <a:schemeClr val="bg1"/>
                </a:solidFill>
              </a:rPr>
              <a:t>进行训练。这个游戏的目标是使着陆器能够平稳并准确的落在两支旗之间。用于训练的观测空间</a:t>
            </a:r>
            <a:r>
              <a:rPr lang="zh-CN" altLang="en-US" dirty="0">
                <a:solidFill>
                  <a:schemeClr val="bg1"/>
                </a:solidFill>
              </a:rPr>
              <a:t>是一</a:t>
            </a:r>
            <a:r>
              <a:rPr lang="zh-CN" altLang="en-US" dirty="0" smtClean="0">
                <a:solidFill>
                  <a:schemeClr val="bg1"/>
                </a:solidFill>
              </a:rPr>
              <a:t>个</a:t>
            </a:r>
            <a:r>
              <a:rPr lang="en-US" altLang="zh-CN" dirty="0" smtClean="0">
                <a:solidFill>
                  <a:schemeClr val="bg1"/>
                </a:solidFill>
              </a:rPr>
              <a:t>8</a:t>
            </a:r>
            <a:r>
              <a:rPr lang="zh-CN" altLang="en-US" dirty="0" smtClean="0">
                <a:solidFill>
                  <a:schemeClr val="bg1"/>
                </a:solidFill>
              </a:rPr>
              <a:t>维向量，分别是着陆器在</a:t>
            </a:r>
            <a:r>
              <a:rPr lang="en-US" altLang="zh-CN" dirty="0" smtClean="0">
                <a:solidFill>
                  <a:schemeClr val="bg1"/>
                </a:solidFill>
              </a:rPr>
              <a:t>x</a:t>
            </a:r>
            <a:r>
              <a:rPr lang="zh-CN" altLang="en-US" dirty="0" smtClean="0">
                <a:solidFill>
                  <a:schemeClr val="bg1"/>
                </a:solidFill>
              </a:rPr>
              <a:t>和</a:t>
            </a:r>
            <a:r>
              <a:rPr lang="en-US" altLang="zh-CN" dirty="0" smtClean="0">
                <a:solidFill>
                  <a:schemeClr val="bg1"/>
                </a:solidFill>
              </a:rPr>
              <a:t>y</a:t>
            </a:r>
            <a:r>
              <a:rPr lang="zh-CN" altLang="en-US" dirty="0" smtClean="0">
                <a:solidFill>
                  <a:schemeClr val="bg1"/>
                </a:solidFill>
              </a:rPr>
              <a:t>方向上的坐标、在</a:t>
            </a:r>
            <a:r>
              <a:rPr lang="en-US" altLang="zh-CN" dirty="0" smtClean="0">
                <a:solidFill>
                  <a:schemeClr val="bg1"/>
                </a:solidFill>
              </a:rPr>
              <a:t>x</a:t>
            </a:r>
            <a:r>
              <a:rPr lang="zh-CN" altLang="en-US" dirty="0" smtClean="0">
                <a:solidFill>
                  <a:schemeClr val="bg1"/>
                </a:solidFill>
              </a:rPr>
              <a:t>和</a:t>
            </a:r>
            <a:r>
              <a:rPr lang="en-US" altLang="zh-CN" dirty="0" smtClean="0">
                <a:solidFill>
                  <a:schemeClr val="bg1"/>
                </a:solidFill>
              </a:rPr>
              <a:t>y</a:t>
            </a:r>
            <a:r>
              <a:rPr lang="zh-CN" altLang="en-US" dirty="0" smtClean="0">
                <a:solidFill>
                  <a:schemeClr val="bg1"/>
                </a:solidFill>
              </a:rPr>
              <a:t>方向上的加速度、角度、角速度以及每条腿是否与地面接触。这个游戏也提供了四个离散的动作：什么都不做、开启左方向引擎、开启右方向引擎和开启主引擎。游戏界面如下动图所示：</a:t>
            </a:r>
            <a:endParaRPr lang="en-US" altLang="zh-CN" dirty="0" smtClean="0">
              <a:solidFill>
                <a:schemeClr val="bg1"/>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57270" y="3465647"/>
            <a:ext cx="5464128" cy="3073572"/>
          </a:xfrm>
          <a:prstGeom prst="rect">
            <a:avLst/>
          </a:prstGeom>
        </p:spPr>
      </p:pic>
    </p:spTree>
    <p:extLst>
      <p:ext uri="{BB962C8B-B14F-4D97-AF65-F5344CB8AC3E}">
        <p14:creationId xmlns:p14="http://schemas.microsoft.com/office/powerpoint/2010/main" val="39608012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p>
        </p:txBody>
      </p:sp>
      <p:sp>
        <p:nvSpPr>
          <p:cNvPr id="2" name="文本框 1"/>
          <p:cNvSpPr txBox="1"/>
          <p:nvPr/>
        </p:nvSpPr>
        <p:spPr>
          <a:xfrm>
            <a:off x="352338" y="570451"/>
            <a:ext cx="2340528" cy="523220"/>
          </a:xfrm>
          <a:prstGeom prst="rect">
            <a:avLst/>
          </a:prstGeom>
          <a:noFill/>
        </p:spPr>
        <p:txBody>
          <a:bodyPr wrap="square" rtlCol="0">
            <a:spAutoFit/>
          </a:bodyPr>
          <a:lstStyle/>
          <a:p>
            <a:r>
              <a:rPr lang="zh-CN" altLang="en-US" sz="2800" b="1" dirty="0" smtClean="0">
                <a:solidFill>
                  <a:schemeClr val="bg1"/>
                </a:solidFill>
              </a:rPr>
              <a:t>作品介绍</a:t>
            </a:r>
            <a:endParaRPr lang="zh-CN" altLang="en-US" sz="2800" b="1" dirty="0">
              <a:solidFill>
                <a:schemeClr val="bg1"/>
              </a:solidFill>
            </a:endParaRPr>
          </a:p>
        </p:txBody>
      </p:sp>
      <p:pic>
        <p:nvPicPr>
          <p:cNvPr id="3" name="图片 2"/>
          <p:cNvPicPr>
            <a:picLocks noChangeAspect="1"/>
          </p:cNvPicPr>
          <p:nvPr/>
        </p:nvPicPr>
        <p:blipFill>
          <a:blip r:embed="rId2"/>
          <a:stretch>
            <a:fillRect/>
          </a:stretch>
        </p:blipFill>
        <p:spPr>
          <a:xfrm>
            <a:off x="1375794" y="2396691"/>
            <a:ext cx="9335803" cy="3391373"/>
          </a:xfrm>
          <a:prstGeom prst="rect">
            <a:avLst/>
          </a:prstGeom>
        </p:spPr>
      </p:pic>
      <p:sp>
        <p:nvSpPr>
          <p:cNvPr id="4" name="文本框 3"/>
          <p:cNvSpPr txBox="1"/>
          <p:nvPr/>
        </p:nvSpPr>
        <p:spPr>
          <a:xfrm>
            <a:off x="1375794" y="1283516"/>
            <a:ext cx="9647339" cy="923330"/>
          </a:xfrm>
          <a:prstGeom prst="rect">
            <a:avLst/>
          </a:prstGeom>
          <a:noFill/>
        </p:spPr>
        <p:txBody>
          <a:bodyPr wrap="square" rtlCol="0">
            <a:spAutoFit/>
          </a:bodyPr>
          <a:lstStyle/>
          <a:p>
            <a:pPr>
              <a:lnSpc>
                <a:spcPct val="150000"/>
              </a:lnSpc>
            </a:pPr>
            <a:r>
              <a:rPr lang="zh-CN" altLang="en-US" dirty="0" smtClean="0">
                <a:solidFill>
                  <a:schemeClr val="bg1"/>
                </a:solidFill>
              </a:rPr>
              <a:t>         本作品利用</a:t>
            </a:r>
            <a:r>
              <a:rPr lang="en-US" altLang="zh-CN" dirty="0" smtClean="0">
                <a:solidFill>
                  <a:schemeClr val="bg1"/>
                </a:solidFill>
              </a:rPr>
              <a:t>TensorFlow</a:t>
            </a:r>
            <a:r>
              <a:rPr lang="zh-CN" altLang="en-US" dirty="0" smtClean="0">
                <a:solidFill>
                  <a:schemeClr val="bg1"/>
                </a:solidFill>
              </a:rPr>
              <a:t>构建神经网络，一共构建了三层全连接层，采用</a:t>
            </a:r>
            <a:r>
              <a:rPr lang="en-US" altLang="zh-CN" dirty="0" smtClean="0">
                <a:solidFill>
                  <a:schemeClr val="bg1"/>
                </a:solidFill>
              </a:rPr>
              <a:t>relu</a:t>
            </a:r>
            <a:r>
              <a:rPr lang="zh-CN" altLang="en-US" dirty="0" smtClean="0">
                <a:solidFill>
                  <a:schemeClr val="bg1"/>
                </a:solidFill>
              </a:rPr>
              <a:t>函数作为激活函数。网络的输入为游戏的</a:t>
            </a:r>
            <a:r>
              <a:rPr lang="en-US" altLang="zh-CN" dirty="0" smtClean="0">
                <a:solidFill>
                  <a:schemeClr val="bg1"/>
                </a:solidFill>
              </a:rPr>
              <a:t>8</a:t>
            </a:r>
            <a:r>
              <a:rPr lang="zh-CN" altLang="en-US" dirty="0" smtClean="0">
                <a:solidFill>
                  <a:schemeClr val="bg1"/>
                </a:solidFill>
              </a:rPr>
              <a:t>维向量，输出是每个动作的</a:t>
            </a:r>
            <a:r>
              <a:rPr lang="en-US" altLang="zh-CN" dirty="0" smtClean="0">
                <a:solidFill>
                  <a:schemeClr val="bg1"/>
                </a:solidFill>
              </a:rPr>
              <a:t>Q</a:t>
            </a:r>
            <a:r>
              <a:rPr lang="zh-CN" altLang="en-US" dirty="0" smtClean="0">
                <a:solidFill>
                  <a:schemeClr val="bg1"/>
                </a:solidFill>
              </a:rPr>
              <a:t>值。网络模型如下图所示：</a:t>
            </a:r>
            <a:endParaRPr lang="en-US" altLang="zh-CN" dirty="0" smtClean="0">
              <a:solidFill>
                <a:schemeClr val="bg1"/>
              </a:solidFill>
            </a:endParaRPr>
          </a:p>
        </p:txBody>
      </p:sp>
    </p:spTree>
    <p:extLst>
      <p:ext uri="{BB962C8B-B14F-4D97-AF65-F5344CB8AC3E}">
        <p14:creationId xmlns:p14="http://schemas.microsoft.com/office/powerpoint/2010/main" val="5895330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p>
        </p:txBody>
      </p:sp>
      <p:sp>
        <p:nvSpPr>
          <p:cNvPr id="2" name="文本框 1"/>
          <p:cNvSpPr txBox="1"/>
          <p:nvPr/>
        </p:nvSpPr>
        <p:spPr>
          <a:xfrm>
            <a:off x="352338" y="570451"/>
            <a:ext cx="2340528" cy="523220"/>
          </a:xfrm>
          <a:prstGeom prst="rect">
            <a:avLst/>
          </a:prstGeom>
          <a:noFill/>
        </p:spPr>
        <p:txBody>
          <a:bodyPr wrap="square" rtlCol="0">
            <a:spAutoFit/>
          </a:bodyPr>
          <a:lstStyle/>
          <a:p>
            <a:r>
              <a:rPr lang="zh-CN" altLang="en-US" sz="2800" b="1" dirty="0" smtClean="0">
                <a:solidFill>
                  <a:schemeClr val="bg1"/>
                </a:solidFill>
              </a:rPr>
              <a:t>作品介绍</a:t>
            </a:r>
            <a:endParaRPr lang="zh-CN" altLang="en-US" sz="2800" b="1" dirty="0">
              <a:solidFill>
                <a:schemeClr val="bg1"/>
              </a:solidFill>
            </a:endParaRPr>
          </a:p>
        </p:txBody>
      </p:sp>
      <p:sp>
        <p:nvSpPr>
          <p:cNvPr id="4" name="文本框 3"/>
          <p:cNvSpPr txBox="1"/>
          <p:nvPr/>
        </p:nvSpPr>
        <p:spPr>
          <a:xfrm>
            <a:off x="352339" y="1238463"/>
            <a:ext cx="2885812" cy="507831"/>
          </a:xfrm>
          <a:prstGeom prst="rect">
            <a:avLst/>
          </a:prstGeom>
          <a:noFill/>
        </p:spPr>
        <p:txBody>
          <a:bodyPr wrap="square" rtlCol="0">
            <a:spAutoFit/>
          </a:bodyPr>
          <a:lstStyle/>
          <a:p>
            <a:pPr>
              <a:lnSpc>
                <a:spcPct val="150000"/>
              </a:lnSpc>
            </a:pPr>
            <a:r>
              <a:rPr lang="zh-CN" altLang="en-US" dirty="0" smtClean="0">
                <a:solidFill>
                  <a:schemeClr val="bg1"/>
                </a:solidFill>
              </a:rPr>
              <a:t>本作品核心训练流程：</a:t>
            </a:r>
            <a:endParaRPr lang="en-US" altLang="zh-CN" dirty="0" smtClean="0">
              <a:solidFill>
                <a:schemeClr val="bg1"/>
              </a:solidFill>
            </a:endParaRPr>
          </a:p>
        </p:txBody>
      </p:sp>
      <p:pic>
        <p:nvPicPr>
          <p:cNvPr id="6" name="图片 5"/>
          <p:cNvPicPr>
            <a:picLocks noChangeAspect="1"/>
          </p:cNvPicPr>
          <p:nvPr/>
        </p:nvPicPr>
        <p:blipFill>
          <a:blip r:embed="rId2"/>
          <a:stretch>
            <a:fillRect/>
          </a:stretch>
        </p:blipFill>
        <p:spPr>
          <a:xfrm>
            <a:off x="352338" y="1746294"/>
            <a:ext cx="5144947" cy="3665989"/>
          </a:xfrm>
          <a:prstGeom prst="rect">
            <a:avLst/>
          </a:prstGeom>
        </p:spPr>
      </p:pic>
      <p:sp>
        <p:nvSpPr>
          <p:cNvPr id="9" name="文本框 8"/>
          <p:cNvSpPr txBox="1"/>
          <p:nvPr/>
        </p:nvSpPr>
        <p:spPr>
          <a:xfrm>
            <a:off x="6318308" y="1238462"/>
            <a:ext cx="3278697" cy="507831"/>
          </a:xfrm>
          <a:prstGeom prst="rect">
            <a:avLst/>
          </a:prstGeom>
          <a:noFill/>
        </p:spPr>
        <p:txBody>
          <a:bodyPr wrap="square" rtlCol="0">
            <a:spAutoFit/>
          </a:bodyPr>
          <a:lstStyle/>
          <a:p>
            <a:pPr>
              <a:lnSpc>
                <a:spcPct val="150000"/>
              </a:lnSpc>
            </a:pPr>
            <a:r>
              <a:rPr lang="zh-CN" altLang="en-US" dirty="0" smtClean="0">
                <a:solidFill>
                  <a:schemeClr val="bg1"/>
                </a:solidFill>
              </a:rPr>
              <a:t>本作品部分训练过程动图：</a:t>
            </a:r>
            <a:endParaRPr lang="en-US" altLang="zh-CN" dirty="0" smtClean="0">
              <a:solidFill>
                <a:schemeClr val="bg1"/>
              </a:solidFill>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1488" y="1746293"/>
            <a:ext cx="5481855" cy="3665990"/>
          </a:xfrm>
          <a:prstGeom prst="rect">
            <a:avLst/>
          </a:prstGeom>
        </p:spPr>
      </p:pic>
    </p:spTree>
    <p:extLst>
      <p:ext uri="{BB962C8B-B14F-4D97-AF65-F5344CB8AC3E}">
        <p14:creationId xmlns:p14="http://schemas.microsoft.com/office/powerpoint/2010/main" val="15488738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767</TotalTime>
  <Words>617</Words>
  <Application>Microsoft Office PowerPoint</Application>
  <PresentationFormat>宽屏</PresentationFormat>
  <Paragraphs>42</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等线</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ʾĸ�</dc:title>
  <dc:creator>ѽСС�</dc:creator>
  <cp:lastModifiedBy>李汉</cp:lastModifiedBy>
  <cp:revision>79</cp:revision>
  <dcterms:created xsi:type="dcterms:W3CDTF">2022-08-25T04:07:18Z</dcterms:created>
  <dcterms:modified xsi:type="dcterms:W3CDTF">2022-08-31T01:25:44Z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5DA5C91A79523C926BF40663A9FAFB0C</vt:lpwstr>
  </property>
  <property fmtid="{D5CDD505-2E9C-101B-9397-08002B2CF9AE}" pid="3" name="KSOProductBuildVer">
    <vt:lpwstr>2052-4.3.0.7280</vt:lpwstr>
  </property>
</Properties>
</file>