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3"/>
    <p:sldId id="283" r:id="rId4"/>
    <p:sldId id="284" r:id="rId5"/>
    <p:sldId id="285" r:id="rId6"/>
    <p:sldId id="287" r:id="rId7"/>
    <p:sldId id="286" r:id="rId8"/>
    <p:sldId id="288" r:id="rId9"/>
    <p:sldId id="291" r:id="rId10"/>
    <p:sldId id="292" r:id="rId11"/>
    <p:sldId id="289" r:id="rId12"/>
    <p:sldId id="290" r:id="rId13"/>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665"/>
  </p:normalViewPr>
  <p:slideViewPr>
    <p:cSldViewPr snapToGrid="0" showGuides="1">
      <p:cViewPr varScale="1">
        <p:scale>
          <a:sx n="102" d="100"/>
          <a:sy n="102" d="100"/>
        </p:scale>
        <p:origin x="91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buFont typeface="Arial" panose="020B0604020202020204" pitchFamily="34" charset="0"/>
              <a:buNone/>
              <a:defRPr kumimoji="1"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buFont typeface="Arial" panose="020B0604020202020204" pitchFamily="34" charset="0"/>
              <a:buNone/>
              <a:defRPr kumimoji="1" sz="1200" smtClean="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64A6BA23-DEAC-A342-9F6E-88E8B98A9B8D}" type="datetimeFigureOut">
              <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buFont typeface="Arial" panose="020B0604020202020204" pitchFamily="34" charset="0"/>
              <a:buNone/>
              <a:defRPr kumimoji="1"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p>
            <a:pPr lvl="0" algn="r">
              <a:buNone/>
            </a:pPr>
            <a:fld id="{9A0DB2DC-4C9A-4742-B13C-FB6460FD3503}" type="slidenum">
              <a:rPr lang="zh-CN" altLang="en-US" sz="1200"/>
            </a:fld>
            <a:endParaRPr lang="zh-CN" altLang="en-US" sz="120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zh-CN"/>
              <a:t>单击此处编辑母版标题样式</a:t>
            </a:r>
            <a:endParaRPr lang="zh-CN" altLang="zh-CN"/>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a:latin typeface="Calibri" panose="020F0502020204030204" pitchFamily="34" charset="0"/>
              </a:rPr>
            </a:fld>
            <a:endParaRPr lang="zh-CN" altLang="en-US">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endPar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
        <p:nvSpPr>
          <p:cNvPr id="4" name="文本框 3"/>
          <p:cNvSpPr txBox="1"/>
          <p:nvPr/>
        </p:nvSpPr>
        <p:spPr>
          <a:xfrm>
            <a:off x="675588" y="641024"/>
            <a:ext cx="7447175" cy="584775"/>
          </a:xfrm>
          <a:prstGeom prst="rect">
            <a:avLst/>
          </a:prstGeom>
          <a:noFill/>
        </p:spPr>
        <p:txBody>
          <a:bodyPr wrap="square" rtlCol="0">
            <a:spAutoFit/>
          </a:bodyPr>
          <a:lstStyle/>
          <a:p>
            <a:r>
              <a:rPr lang="zh-CN" altLang="en-US" sz="3200" b="1" i="1" dirty="0">
                <a:solidFill>
                  <a:schemeClr val="bg1"/>
                </a:solidFill>
              </a:rPr>
              <a:t>沧交校园</a:t>
            </a:r>
            <a:r>
              <a:rPr lang="en-US" altLang="zh-CN" sz="3200" b="1" i="1" dirty="0">
                <a:solidFill>
                  <a:schemeClr val="bg1"/>
                </a:solidFill>
              </a:rPr>
              <a:t>APP</a:t>
            </a:r>
            <a:r>
              <a:rPr lang="zh-CN" altLang="en-US" sz="3200" b="1" i="1" dirty="0">
                <a:solidFill>
                  <a:schemeClr val="bg1"/>
                </a:solidFill>
              </a:rPr>
              <a:t>产品价值与未来展望</a:t>
            </a:r>
            <a:endParaRPr lang="zh-CN" altLang="en-US" sz="3200" b="1" i="1" dirty="0"/>
          </a:p>
        </p:txBody>
      </p:sp>
      <p:sp>
        <p:nvSpPr>
          <p:cNvPr id="2" name="文本框 1"/>
          <p:cNvSpPr txBox="1"/>
          <p:nvPr/>
        </p:nvSpPr>
        <p:spPr>
          <a:xfrm>
            <a:off x="1414462" y="1733550"/>
            <a:ext cx="9363075" cy="5632311"/>
          </a:xfrm>
          <a:prstGeom prst="rect">
            <a:avLst/>
          </a:prstGeom>
          <a:noFill/>
        </p:spPr>
        <p:txBody>
          <a:bodyPr wrap="square" rtlCol="0">
            <a:spAutoFit/>
          </a:bodyPr>
          <a:lstStyle/>
          <a:p>
            <a:r>
              <a:rPr lang="zh-CN" altLang="en-US" dirty="0">
                <a:solidFill>
                  <a:schemeClr val="bg1"/>
                </a:solidFill>
              </a:rPr>
              <a:t>      本</a:t>
            </a:r>
            <a:r>
              <a:rPr lang="en-US" altLang="zh-CN" dirty="0">
                <a:solidFill>
                  <a:schemeClr val="bg1"/>
                </a:solidFill>
              </a:rPr>
              <a:t>APP</a:t>
            </a:r>
            <a:r>
              <a:rPr lang="zh-CN" altLang="en-US" dirty="0">
                <a:solidFill>
                  <a:schemeClr val="bg1"/>
                </a:solidFill>
              </a:rPr>
              <a:t>项目的产品价值在于这是由大学生使用计算机软件开发技术自主完成的一款高量级</a:t>
            </a:r>
            <a:r>
              <a:rPr lang="en-US" altLang="zh-CN" dirty="0">
                <a:solidFill>
                  <a:schemeClr val="bg1"/>
                </a:solidFill>
              </a:rPr>
              <a:t>APP</a:t>
            </a:r>
            <a:r>
              <a:rPr lang="zh-CN" altLang="en-US" dirty="0">
                <a:solidFill>
                  <a:schemeClr val="bg1"/>
                </a:solidFill>
              </a:rPr>
              <a:t>软件。这款产品不仅展示了当代大学生的计算机软件开发技术成果，更可以激励更多大学生通过谷歌学习参与到软件开发中。</a:t>
            </a:r>
            <a:endParaRPr lang="en-US" altLang="zh-CN" dirty="0">
              <a:solidFill>
                <a:schemeClr val="bg1"/>
              </a:solidFill>
            </a:endParaRPr>
          </a:p>
          <a:p>
            <a:r>
              <a:rPr lang="zh-CN" altLang="en-US" dirty="0">
                <a:solidFill>
                  <a:schemeClr val="bg1"/>
                </a:solidFill>
              </a:rPr>
              <a:t>      其次我们在开发这款产品时特地留下了模块化的功能组成与相关接口，所以产品并不是只适用于特定学校，特定学生。在经过简单代码修改后，各个高校可以开发出自己的校园级信息综合</a:t>
            </a:r>
            <a:r>
              <a:rPr lang="en-US" altLang="zh-CN" dirty="0">
                <a:solidFill>
                  <a:schemeClr val="bg1"/>
                </a:solidFill>
              </a:rPr>
              <a:t>APP</a:t>
            </a:r>
            <a:r>
              <a:rPr lang="zh-CN" altLang="en-US" dirty="0">
                <a:solidFill>
                  <a:schemeClr val="bg1"/>
                </a:solidFill>
              </a:rPr>
              <a:t>。</a:t>
            </a:r>
            <a:endParaRPr lang="en-US" altLang="zh-CN" dirty="0">
              <a:solidFill>
                <a:schemeClr val="bg1"/>
              </a:solidFill>
            </a:endParaRPr>
          </a:p>
          <a:p>
            <a:r>
              <a:rPr lang="en-US" altLang="zh-CN" dirty="0">
                <a:solidFill>
                  <a:schemeClr val="bg1"/>
                </a:solidFill>
              </a:rPr>
              <a:t>      </a:t>
            </a:r>
            <a:r>
              <a:rPr lang="zh-CN" altLang="en-US" dirty="0">
                <a:solidFill>
                  <a:schemeClr val="bg1"/>
                </a:solidFill>
              </a:rPr>
              <a:t>开发这款产品不仅仅是为了信息流通，更为了突破当代大学生之间的信息桎梏，让当代大学生可以在交流中认识校园，认识世界，认识同学。让当代大学生认识到交流的重要性。</a:t>
            </a:r>
            <a:endParaRPr lang="en-US" altLang="zh-CN" dirty="0">
              <a:solidFill>
                <a:schemeClr val="bg1"/>
              </a:solidFill>
            </a:endParaRPr>
          </a:p>
          <a:p>
            <a:r>
              <a:rPr lang="en-US" altLang="zh-CN" dirty="0">
                <a:solidFill>
                  <a:schemeClr val="bg1"/>
                </a:solidFill>
              </a:rPr>
              <a:t>      </a:t>
            </a:r>
            <a:r>
              <a:rPr lang="zh-CN" altLang="en-US" dirty="0">
                <a:solidFill>
                  <a:schemeClr val="bg1"/>
                </a:solidFill>
              </a:rPr>
              <a:t>所以这款产品价值不仅仅是一款</a:t>
            </a:r>
            <a:r>
              <a:rPr lang="en-US" altLang="zh-CN" dirty="0">
                <a:solidFill>
                  <a:schemeClr val="bg1"/>
                </a:solidFill>
              </a:rPr>
              <a:t>APP</a:t>
            </a:r>
            <a:r>
              <a:rPr lang="zh-CN" altLang="en-US" dirty="0">
                <a:solidFill>
                  <a:schemeClr val="bg1"/>
                </a:solidFill>
              </a:rPr>
              <a:t>这么简单，其可以加快校园内事务部门的工作效率，并可以提高学生的时间利用率，将更多时间可以运用到学习，工作上。在更高层级上，这款产品可以加快学校无纸化办公的推进，完美契合当前教育改革方向。科技教改可以在这款</a:t>
            </a:r>
            <a:r>
              <a:rPr lang="en-US" altLang="zh-CN" dirty="0">
                <a:solidFill>
                  <a:schemeClr val="bg1"/>
                </a:solidFill>
              </a:rPr>
              <a:t>APP</a:t>
            </a:r>
            <a:r>
              <a:rPr lang="zh-CN" altLang="en-US" dirty="0">
                <a:solidFill>
                  <a:schemeClr val="bg1"/>
                </a:solidFill>
              </a:rPr>
              <a:t>的推动下，迅速遍及各大高校。</a:t>
            </a:r>
            <a:endParaRPr lang="en-US" altLang="zh-CN" dirty="0">
              <a:solidFill>
                <a:schemeClr val="bg1"/>
              </a:solidFill>
            </a:endParaRPr>
          </a:p>
          <a:p>
            <a:r>
              <a:rPr lang="en-US" altLang="zh-CN" dirty="0">
                <a:solidFill>
                  <a:schemeClr val="bg1"/>
                </a:solidFill>
              </a:rPr>
              <a:t>      </a:t>
            </a:r>
            <a:r>
              <a:rPr lang="zh-CN" altLang="en-US" dirty="0">
                <a:solidFill>
                  <a:schemeClr val="bg1"/>
                </a:solidFill>
              </a:rPr>
              <a:t>在未来，我们将继续完善这款信息综合类</a:t>
            </a:r>
            <a:r>
              <a:rPr lang="en-US" altLang="zh-CN" dirty="0">
                <a:solidFill>
                  <a:schemeClr val="bg1"/>
                </a:solidFill>
              </a:rPr>
              <a:t>APP</a:t>
            </a:r>
            <a:r>
              <a:rPr lang="zh-CN" altLang="en-US" dirty="0">
                <a:solidFill>
                  <a:schemeClr val="bg1"/>
                </a:solidFill>
              </a:rPr>
              <a:t>，对其目前空缺的功能模块进行一一填充。</a:t>
            </a:r>
            <a:endParaRPr lang="en-US" altLang="zh-CN" dirty="0">
              <a:solidFill>
                <a:schemeClr val="bg1"/>
              </a:solidFill>
            </a:endParaRPr>
          </a:p>
          <a:p>
            <a:r>
              <a:rPr lang="zh-CN" altLang="en-US" sz="1800" kern="100" dirty="0">
                <a:solidFill>
                  <a:schemeClr val="bg1"/>
                </a:solidFill>
                <a:effectLst/>
                <a:latin typeface="+mn-ea"/>
                <a:ea typeface="+mn-ea"/>
                <a:cs typeface="Times New Roman" panose="02020603050405020304" pitchFamily="18" charset="0"/>
              </a:rPr>
              <a:t>对于，</a:t>
            </a:r>
            <a:r>
              <a:rPr lang="zh-CN" altLang="zh-CN" sz="1800" kern="100" dirty="0">
                <a:solidFill>
                  <a:schemeClr val="bg1"/>
                </a:solidFill>
                <a:effectLst/>
                <a:latin typeface="+mn-ea"/>
                <a:ea typeface="+mn-ea"/>
                <a:cs typeface="Times New Roman" panose="02020603050405020304" pitchFamily="18" charset="0"/>
              </a:rPr>
              <a:t>数据库现在是明文存储，</a:t>
            </a:r>
            <a:r>
              <a:rPr lang="zh-CN" altLang="en-US" sz="1800" kern="100" dirty="0">
                <a:solidFill>
                  <a:schemeClr val="bg1"/>
                </a:solidFill>
                <a:effectLst/>
                <a:latin typeface="+mn-ea"/>
                <a:ea typeface="+mn-ea"/>
                <a:cs typeface="Times New Roman" panose="02020603050405020304" pitchFamily="18" charset="0"/>
              </a:rPr>
              <a:t>我们未来将</a:t>
            </a:r>
            <a:r>
              <a:rPr lang="zh-CN" altLang="zh-CN" sz="1800" kern="100" dirty="0">
                <a:solidFill>
                  <a:schemeClr val="bg1"/>
                </a:solidFill>
                <a:effectLst/>
                <a:latin typeface="+mn-ea"/>
                <a:ea typeface="+mn-ea"/>
                <a:cs typeface="Times New Roman" panose="02020603050405020304" pitchFamily="18" charset="0"/>
              </a:rPr>
              <a:t>考虑使用哈希加密后存储密文</a:t>
            </a:r>
            <a:r>
              <a:rPr lang="zh-CN" altLang="en-US" sz="1800" kern="100" dirty="0">
                <a:solidFill>
                  <a:schemeClr val="bg1"/>
                </a:solidFill>
                <a:effectLst/>
                <a:latin typeface="+mn-ea"/>
                <a:ea typeface="+mn-ea"/>
                <a:cs typeface="Times New Roman" panose="02020603050405020304" pitchFamily="18" charset="0"/>
              </a:rPr>
              <a:t>，手机验证码由于阿里云的服务需要在应用商店上线，应用商店上线需要软著，由于未申请软著，所以无法上线所以不能使用此服务，未来考虑改成邮件验证码，自动调用一个服务邮箱发送含有验证码的邮件。目前评论后对方无法收到通知，只能点进帖子才能发现。未来需要一个消息推送功能。</a:t>
            </a:r>
            <a:endParaRPr lang="zh-CN" altLang="en-US" sz="1800" kern="100" dirty="0">
              <a:solidFill>
                <a:schemeClr val="bg1"/>
              </a:solidFill>
              <a:effectLst/>
              <a:latin typeface="+mn-ea"/>
              <a:ea typeface="+mn-ea"/>
              <a:cs typeface="Times New Roman" panose="02020603050405020304" pitchFamily="18" charset="0"/>
            </a:endParaRPr>
          </a:p>
          <a:p>
            <a:endParaRPr lang="zh-CN" altLang="zh-CN" sz="1800" kern="100" dirty="0">
              <a:solidFill>
                <a:schemeClr val="bg1"/>
              </a:solidFill>
              <a:effectLst/>
              <a:latin typeface="+mn-ea"/>
              <a:ea typeface="+mn-ea"/>
              <a:cs typeface="Times New Roman" panose="02020603050405020304" pitchFamily="18" charset="0"/>
            </a:endParaRPr>
          </a:p>
          <a:p>
            <a:endParaRPr lang="zh-CN" altLang="en-US"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endPar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
        <p:nvSpPr>
          <p:cNvPr id="4" name="文本框 3"/>
          <p:cNvSpPr txBox="1"/>
          <p:nvPr/>
        </p:nvSpPr>
        <p:spPr>
          <a:xfrm>
            <a:off x="675588" y="641024"/>
            <a:ext cx="7447175" cy="584775"/>
          </a:xfrm>
          <a:prstGeom prst="rect">
            <a:avLst/>
          </a:prstGeom>
          <a:noFill/>
        </p:spPr>
        <p:txBody>
          <a:bodyPr wrap="square" rtlCol="0">
            <a:spAutoFit/>
          </a:bodyPr>
          <a:lstStyle/>
          <a:p>
            <a:r>
              <a:rPr lang="zh-CN" altLang="en-US" sz="3200" b="1" i="1" dirty="0">
                <a:solidFill>
                  <a:schemeClr val="bg1"/>
                </a:solidFill>
              </a:rPr>
              <a:t>结束语</a:t>
            </a:r>
            <a:endParaRPr lang="zh-CN" altLang="en-US" sz="3200" b="1" i="1" dirty="0"/>
          </a:p>
        </p:txBody>
      </p:sp>
      <p:sp>
        <p:nvSpPr>
          <p:cNvPr id="5" name="文本框 4"/>
          <p:cNvSpPr txBox="1"/>
          <p:nvPr/>
        </p:nvSpPr>
        <p:spPr>
          <a:xfrm>
            <a:off x="1857951" y="2184323"/>
            <a:ext cx="8476098" cy="2123658"/>
          </a:xfrm>
          <a:prstGeom prst="rect">
            <a:avLst/>
          </a:prstGeom>
          <a:noFill/>
        </p:spPr>
        <p:txBody>
          <a:bodyPr wrap="square" rtlCol="0">
            <a:spAutoFit/>
          </a:bodyPr>
          <a:lstStyle/>
          <a:p>
            <a:pPr algn="ctr"/>
            <a:r>
              <a:rPr lang="en-US" altLang="zh-CN" sz="4400" dirty="0">
                <a:solidFill>
                  <a:schemeClr val="bg1"/>
                </a:solidFill>
              </a:rPr>
              <a:t>Thanks For Your Watching</a:t>
            </a:r>
            <a:endParaRPr lang="en-US" altLang="zh-CN" sz="4400" dirty="0">
              <a:solidFill>
                <a:schemeClr val="bg1"/>
              </a:solidFill>
            </a:endParaRPr>
          </a:p>
          <a:p>
            <a:pPr algn="ctr"/>
            <a:r>
              <a:rPr lang="en-US" altLang="zh-CN" sz="4400" dirty="0">
                <a:solidFill>
                  <a:srgbClr val="00B050"/>
                </a:solidFill>
              </a:rPr>
              <a:t>We hope you are satisfied with our products</a:t>
            </a:r>
            <a:endParaRPr lang="zh-CN" altLang="en-US" sz="4400" dirty="0">
              <a:solidFill>
                <a:srgbClr val="00B05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endPar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
        <p:nvSpPr>
          <p:cNvPr id="3" name="文本框 2"/>
          <p:cNvSpPr txBox="1"/>
          <p:nvPr/>
        </p:nvSpPr>
        <p:spPr>
          <a:xfrm>
            <a:off x="2132028" y="1462056"/>
            <a:ext cx="7927944" cy="923330"/>
          </a:xfrm>
          <a:prstGeom prst="rect">
            <a:avLst/>
          </a:prstGeom>
          <a:noFill/>
        </p:spPr>
        <p:txBody>
          <a:bodyPr wrap="square" rtlCol="0">
            <a:spAutoFit/>
          </a:bodyPr>
          <a:lstStyle/>
          <a:p>
            <a:pPr algn="ctr"/>
            <a:r>
              <a:rPr lang="en-US" altLang="zh-CN" sz="5400" dirty="0">
                <a:solidFill>
                  <a:schemeClr val="bg1"/>
                </a:solidFill>
              </a:rPr>
              <a:t>Welcome to Our Opus</a:t>
            </a:r>
            <a:endParaRPr lang="zh-CN" altLang="en-US" sz="5400" dirty="0">
              <a:solidFill>
                <a:schemeClr val="bg1"/>
              </a:solidFill>
            </a:endParaRPr>
          </a:p>
        </p:txBody>
      </p:sp>
      <p:sp>
        <p:nvSpPr>
          <p:cNvPr id="4" name="文本框 3"/>
          <p:cNvSpPr txBox="1"/>
          <p:nvPr/>
        </p:nvSpPr>
        <p:spPr>
          <a:xfrm>
            <a:off x="3027575" y="2733773"/>
            <a:ext cx="6136849" cy="2031325"/>
          </a:xfrm>
          <a:prstGeom prst="rect">
            <a:avLst/>
          </a:prstGeom>
          <a:noFill/>
        </p:spPr>
        <p:txBody>
          <a:bodyPr wrap="square" rtlCol="0">
            <a:spAutoFit/>
          </a:bodyPr>
          <a:lstStyle/>
          <a:p>
            <a:r>
              <a:rPr lang="zh-CN" altLang="en-US" b="1" dirty="0">
                <a:solidFill>
                  <a:srgbClr val="00B050"/>
                </a:solidFill>
              </a:rPr>
              <a:t>接下来将向您介绍：</a:t>
            </a:r>
            <a:endParaRPr lang="en-US" altLang="zh-CN" b="1" dirty="0">
              <a:solidFill>
                <a:srgbClr val="00B050"/>
              </a:solidFill>
            </a:endParaRPr>
          </a:p>
          <a:p>
            <a:r>
              <a:rPr lang="en-US" altLang="zh-CN" dirty="0">
                <a:solidFill>
                  <a:schemeClr val="bg1"/>
                </a:solidFill>
              </a:rPr>
              <a:t>	1. </a:t>
            </a:r>
            <a:r>
              <a:rPr lang="zh-CN" altLang="en-US" dirty="0">
                <a:solidFill>
                  <a:schemeClr val="bg1"/>
                </a:solidFill>
              </a:rPr>
              <a:t>沧交校园</a:t>
            </a:r>
            <a:r>
              <a:rPr lang="en-US" altLang="zh-CN" dirty="0">
                <a:solidFill>
                  <a:schemeClr val="bg1"/>
                </a:solidFill>
              </a:rPr>
              <a:t>APP</a:t>
            </a:r>
            <a:r>
              <a:rPr lang="zh-CN" altLang="en-US" dirty="0">
                <a:solidFill>
                  <a:schemeClr val="bg1"/>
                </a:solidFill>
              </a:rPr>
              <a:t>开发背景与应用场景</a:t>
            </a:r>
            <a:endParaRPr lang="en-US" altLang="zh-CN" dirty="0">
              <a:solidFill>
                <a:schemeClr val="bg1"/>
              </a:solidFill>
            </a:endParaRPr>
          </a:p>
          <a:p>
            <a:r>
              <a:rPr lang="en-US" altLang="zh-CN" dirty="0">
                <a:solidFill>
                  <a:schemeClr val="bg1"/>
                </a:solidFill>
              </a:rPr>
              <a:t>	2. </a:t>
            </a:r>
            <a:r>
              <a:rPr lang="zh-CN" altLang="en-US" dirty="0">
                <a:solidFill>
                  <a:schemeClr val="bg1"/>
                </a:solidFill>
              </a:rPr>
              <a:t>沧交校园</a:t>
            </a:r>
            <a:r>
              <a:rPr lang="en-US" altLang="zh-CN" dirty="0">
                <a:solidFill>
                  <a:schemeClr val="bg1"/>
                </a:solidFill>
              </a:rPr>
              <a:t>APP</a:t>
            </a:r>
            <a:r>
              <a:rPr lang="zh-CN" altLang="en-US" dirty="0">
                <a:solidFill>
                  <a:schemeClr val="bg1"/>
                </a:solidFill>
              </a:rPr>
              <a:t>安装指南</a:t>
            </a:r>
            <a:endParaRPr lang="en-US" altLang="zh-CN" dirty="0">
              <a:solidFill>
                <a:schemeClr val="bg1"/>
              </a:solidFill>
            </a:endParaRPr>
          </a:p>
          <a:p>
            <a:r>
              <a:rPr lang="en-US" altLang="zh-CN" dirty="0">
                <a:solidFill>
                  <a:schemeClr val="bg1"/>
                </a:solidFill>
              </a:rPr>
              <a:t>	3. </a:t>
            </a:r>
            <a:r>
              <a:rPr lang="zh-CN" altLang="en-US" dirty="0">
                <a:solidFill>
                  <a:schemeClr val="bg1"/>
                </a:solidFill>
              </a:rPr>
              <a:t>沧交校园</a:t>
            </a:r>
            <a:r>
              <a:rPr lang="en-US" altLang="zh-CN" dirty="0">
                <a:solidFill>
                  <a:schemeClr val="bg1"/>
                </a:solidFill>
              </a:rPr>
              <a:t>APP</a:t>
            </a:r>
            <a:r>
              <a:rPr lang="zh-CN" altLang="en-US" dirty="0">
                <a:solidFill>
                  <a:schemeClr val="bg1"/>
                </a:solidFill>
              </a:rPr>
              <a:t>编译概要</a:t>
            </a:r>
            <a:endParaRPr lang="en-US" altLang="zh-CN" dirty="0">
              <a:solidFill>
                <a:schemeClr val="bg1"/>
              </a:solidFill>
            </a:endParaRPr>
          </a:p>
          <a:p>
            <a:r>
              <a:rPr lang="en-US" altLang="zh-CN" dirty="0">
                <a:solidFill>
                  <a:schemeClr val="bg1"/>
                </a:solidFill>
              </a:rPr>
              <a:t>	4. </a:t>
            </a:r>
            <a:r>
              <a:rPr lang="zh-CN" altLang="en-US" dirty="0">
                <a:solidFill>
                  <a:schemeClr val="bg1"/>
                </a:solidFill>
              </a:rPr>
              <a:t>沧交校园</a:t>
            </a:r>
            <a:r>
              <a:rPr lang="en-US" altLang="zh-CN" dirty="0">
                <a:solidFill>
                  <a:schemeClr val="bg1"/>
                </a:solidFill>
              </a:rPr>
              <a:t>APP</a:t>
            </a:r>
            <a:r>
              <a:rPr lang="zh-CN" altLang="en-US" dirty="0">
                <a:solidFill>
                  <a:schemeClr val="bg1"/>
                </a:solidFill>
              </a:rPr>
              <a:t>用户界面展示</a:t>
            </a:r>
            <a:endParaRPr lang="en-US" altLang="zh-CN" dirty="0">
              <a:solidFill>
                <a:schemeClr val="bg1"/>
              </a:solidFill>
            </a:endParaRPr>
          </a:p>
          <a:p>
            <a:r>
              <a:rPr lang="en-US" altLang="zh-CN" dirty="0">
                <a:solidFill>
                  <a:schemeClr val="bg1"/>
                </a:solidFill>
              </a:rPr>
              <a:t>	5. </a:t>
            </a:r>
            <a:r>
              <a:rPr lang="zh-CN" altLang="en-US" dirty="0">
                <a:solidFill>
                  <a:schemeClr val="bg1"/>
                </a:solidFill>
              </a:rPr>
              <a:t>沧交校园</a:t>
            </a:r>
            <a:r>
              <a:rPr lang="en-US" altLang="zh-CN" dirty="0">
                <a:solidFill>
                  <a:schemeClr val="bg1"/>
                </a:solidFill>
              </a:rPr>
              <a:t>APP</a:t>
            </a:r>
            <a:r>
              <a:rPr lang="zh-CN" altLang="en-US" dirty="0">
                <a:solidFill>
                  <a:schemeClr val="bg1"/>
                </a:solidFill>
              </a:rPr>
              <a:t>技术使用展示</a:t>
            </a:r>
            <a:endParaRPr lang="en-US" altLang="zh-CN" dirty="0">
              <a:solidFill>
                <a:schemeClr val="bg1"/>
              </a:solidFill>
            </a:endParaRPr>
          </a:p>
          <a:p>
            <a:r>
              <a:rPr lang="en-US" altLang="zh-CN" dirty="0">
                <a:solidFill>
                  <a:schemeClr val="bg1"/>
                </a:solidFill>
              </a:rPr>
              <a:t>	6. </a:t>
            </a:r>
            <a:r>
              <a:rPr lang="zh-CN" altLang="en-US" dirty="0">
                <a:solidFill>
                  <a:schemeClr val="bg1"/>
                </a:solidFill>
              </a:rPr>
              <a:t>产品价值与未来展望</a:t>
            </a:r>
            <a:endParaRPr lang="zh-CN" altLang="en-US" dirty="0">
              <a:solidFill>
                <a:schemeClr val="bg1"/>
              </a:solidFill>
            </a:endParaRPr>
          </a:p>
        </p:txBody>
      </p:sp>
      <p:sp>
        <p:nvSpPr>
          <p:cNvPr id="6" name="文本框 5"/>
          <p:cNvSpPr txBox="1"/>
          <p:nvPr/>
        </p:nvSpPr>
        <p:spPr>
          <a:xfrm>
            <a:off x="2938020" y="5098789"/>
            <a:ext cx="6315958" cy="369332"/>
          </a:xfrm>
          <a:prstGeom prst="rect">
            <a:avLst/>
          </a:prstGeom>
          <a:noFill/>
        </p:spPr>
        <p:txBody>
          <a:bodyPr wrap="square" rtlCol="0">
            <a:spAutoFit/>
          </a:bodyPr>
          <a:lstStyle/>
          <a:p>
            <a:pPr algn="ctr"/>
            <a:r>
              <a:rPr lang="en-US" altLang="zh-CN" b="1" i="1" dirty="0">
                <a:solidFill>
                  <a:srgbClr val="00B050"/>
                </a:solidFill>
              </a:rPr>
              <a:t>Let's start with the first item</a:t>
            </a:r>
            <a:endParaRPr lang="zh-CN" altLang="en-US" b="1" i="1" dirty="0">
              <a:solidFill>
                <a:srgbClr val="00B050"/>
              </a:solidFill>
            </a:endParaRPr>
          </a:p>
        </p:txBody>
      </p:sp>
      <p:sp>
        <p:nvSpPr>
          <p:cNvPr id="7" name="箭头: 下 6"/>
          <p:cNvSpPr/>
          <p:nvPr/>
        </p:nvSpPr>
        <p:spPr bwMode="auto">
          <a:xfrm>
            <a:off x="5506825" y="6004873"/>
            <a:ext cx="1178350" cy="369332"/>
          </a:xfrm>
          <a:prstGeom prst="downArrow">
            <a:avLst/>
          </a:prstGeom>
          <a:solidFill>
            <a:srgbClr val="00B05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endPar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675588" y="641024"/>
            <a:ext cx="7447175" cy="584775"/>
          </a:xfrm>
          <a:prstGeom prst="rect">
            <a:avLst/>
          </a:prstGeom>
          <a:noFill/>
        </p:spPr>
        <p:txBody>
          <a:bodyPr wrap="square" rtlCol="0">
            <a:spAutoFit/>
          </a:bodyPr>
          <a:lstStyle/>
          <a:p>
            <a:r>
              <a:rPr lang="zh-CN" altLang="en-US" sz="3200" b="1" i="1" dirty="0">
                <a:solidFill>
                  <a:schemeClr val="bg1"/>
                </a:solidFill>
              </a:rPr>
              <a:t>沧交校园</a:t>
            </a:r>
            <a:r>
              <a:rPr lang="en-US" altLang="zh-CN" sz="3200" b="1" i="1" dirty="0">
                <a:solidFill>
                  <a:schemeClr val="bg1"/>
                </a:solidFill>
              </a:rPr>
              <a:t>APP</a:t>
            </a:r>
            <a:r>
              <a:rPr lang="zh-CN" altLang="en-US" sz="3200" b="1" i="1" dirty="0">
                <a:solidFill>
                  <a:schemeClr val="bg1"/>
                </a:solidFill>
              </a:rPr>
              <a:t>开发背景与应用场景</a:t>
            </a:r>
            <a:endParaRPr lang="zh-CN" altLang="en-US" sz="3200" b="1" i="1" dirty="0"/>
          </a:p>
        </p:txBody>
      </p:sp>
      <p:sp>
        <p:nvSpPr>
          <p:cNvPr id="5" name="文本框 4"/>
          <p:cNvSpPr txBox="1"/>
          <p:nvPr/>
        </p:nvSpPr>
        <p:spPr>
          <a:xfrm>
            <a:off x="2130456" y="1385740"/>
            <a:ext cx="6843860" cy="369332"/>
          </a:xfrm>
          <a:prstGeom prst="rect">
            <a:avLst/>
          </a:prstGeom>
          <a:noFill/>
        </p:spPr>
        <p:txBody>
          <a:bodyPr wrap="square" rtlCol="0">
            <a:spAutoFit/>
          </a:bodyPr>
          <a:lstStyle/>
          <a:p>
            <a:r>
              <a:rPr lang="zh-CN" altLang="en-US" b="1" i="1" dirty="0">
                <a:solidFill>
                  <a:srgbClr val="00B050"/>
                </a:solidFill>
              </a:rPr>
              <a:t>每个灵魂都有形而上的冲动</a:t>
            </a:r>
            <a:endParaRPr lang="zh-CN" altLang="en-US" b="1" i="1" dirty="0">
              <a:solidFill>
                <a:srgbClr val="00B050"/>
              </a:solidFill>
            </a:endParaRPr>
          </a:p>
        </p:txBody>
      </p:sp>
      <p:sp>
        <p:nvSpPr>
          <p:cNvPr id="8" name="文本框 7"/>
          <p:cNvSpPr txBox="1"/>
          <p:nvPr/>
        </p:nvSpPr>
        <p:spPr>
          <a:xfrm>
            <a:off x="1828799" y="1755072"/>
            <a:ext cx="8694657" cy="3970318"/>
          </a:xfrm>
          <a:prstGeom prst="rect">
            <a:avLst/>
          </a:prstGeom>
          <a:noFill/>
        </p:spPr>
        <p:txBody>
          <a:bodyPr wrap="square" rtlCol="0">
            <a:spAutoFit/>
          </a:bodyPr>
          <a:lstStyle/>
          <a:p>
            <a:r>
              <a:rPr lang="en-US" altLang="zh-CN" dirty="0">
                <a:solidFill>
                  <a:schemeClr val="bg1"/>
                </a:solidFill>
              </a:rPr>
              <a:t>      </a:t>
            </a:r>
            <a:r>
              <a:rPr lang="zh-CN" altLang="en-US" dirty="0">
                <a:solidFill>
                  <a:schemeClr val="bg1"/>
                </a:solidFill>
              </a:rPr>
              <a:t>在开发中也是一样。在校园中我们苦于缺乏一款功能综合类为大学生提供信息的</a:t>
            </a:r>
            <a:r>
              <a:rPr lang="en-US" altLang="zh-CN" dirty="0">
                <a:solidFill>
                  <a:schemeClr val="bg1"/>
                </a:solidFill>
              </a:rPr>
              <a:t>APP</a:t>
            </a:r>
            <a:r>
              <a:rPr lang="zh-CN" altLang="en-US" dirty="0">
                <a:solidFill>
                  <a:schemeClr val="bg1"/>
                </a:solidFill>
              </a:rPr>
              <a:t>时；在需要奔波于不同办公室，不同考场，不同公众号只为查询自己的考场号，学号，考试成绩时；在对校园事务想吐槽时缺发现没有合理的途径时。我们想要一款功能综合类的，为大学生提供信息服务的</a:t>
            </a:r>
            <a:r>
              <a:rPr lang="en-US" altLang="zh-CN" dirty="0">
                <a:solidFill>
                  <a:schemeClr val="bg1"/>
                </a:solidFill>
              </a:rPr>
              <a:t>APP</a:t>
            </a:r>
            <a:r>
              <a:rPr lang="zh-CN" altLang="en-US" dirty="0">
                <a:solidFill>
                  <a:schemeClr val="bg1"/>
                </a:solidFill>
              </a:rPr>
              <a:t>，而我们计算机类专业的实用价值就在此。</a:t>
            </a:r>
            <a:endParaRPr lang="en-US" altLang="zh-CN" dirty="0">
              <a:solidFill>
                <a:schemeClr val="bg1"/>
              </a:solidFill>
            </a:endParaRPr>
          </a:p>
          <a:p>
            <a:r>
              <a:rPr lang="en-US" altLang="zh-CN" dirty="0">
                <a:solidFill>
                  <a:schemeClr val="bg1"/>
                </a:solidFill>
              </a:rPr>
              <a:t>      </a:t>
            </a:r>
            <a:r>
              <a:rPr lang="zh-CN" altLang="en-US" dirty="0">
                <a:solidFill>
                  <a:schemeClr val="bg1"/>
                </a:solidFill>
              </a:rPr>
              <a:t>在有了开发这样一款</a:t>
            </a:r>
            <a:r>
              <a:rPr lang="en-US" altLang="zh-CN" dirty="0">
                <a:solidFill>
                  <a:schemeClr val="bg1"/>
                </a:solidFill>
              </a:rPr>
              <a:t>APP</a:t>
            </a:r>
            <a:r>
              <a:rPr lang="zh-CN" altLang="en-US" dirty="0">
                <a:solidFill>
                  <a:schemeClr val="bg1"/>
                </a:solidFill>
              </a:rPr>
              <a:t>的原始想法后，我们首先在同学中进行了调查研究。在调研中我们发现在参与调研的同学中有近</a:t>
            </a:r>
            <a:r>
              <a:rPr lang="en-US" altLang="zh-CN" dirty="0">
                <a:solidFill>
                  <a:schemeClr val="bg1"/>
                </a:solidFill>
              </a:rPr>
              <a:t>86%</a:t>
            </a:r>
            <a:r>
              <a:rPr lang="zh-CN" altLang="en-US" dirty="0">
                <a:solidFill>
                  <a:schemeClr val="bg1"/>
                </a:solidFill>
              </a:rPr>
              <a:t>的同学都对有这样一款</a:t>
            </a:r>
            <a:r>
              <a:rPr lang="en-US" altLang="zh-CN" dirty="0">
                <a:solidFill>
                  <a:schemeClr val="bg1"/>
                </a:solidFill>
              </a:rPr>
              <a:t>APP</a:t>
            </a:r>
            <a:r>
              <a:rPr lang="zh-CN" altLang="en-US" dirty="0">
                <a:solidFill>
                  <a:schemeClr val="bg1"/>
                </a:solidFill>
              </a:rPr>
              <a:t>表示期待，并提出了各种理性建议，例如界面设计，功能需求等。</a:t>
            </a:r>
            <a:endParaRPr lang="en-US" altLang="zh-CN" dirty="0">
              <a:solidFill>
                <a:schemeClr val="bg1"/>
              </a:solidFill>
            </a:endParaRPr>
          </a:p>
          <a:p>
            <a:r>
              <a:rPr lang="en-US" altLang="zh-CN" dirty="0">
                <a:solidFill>
                  <a:schemeClr val="bg1"/>
                </a:solidFill>
              </a:rPr>
              <a:t>      </a:t>
            </a:r>
            <a:r>
              <a:rPr lang="zh-CN" altLang="en-US" dirty="0">
                <a:solidFill>
                  <a:schemeClr val="bg1"/>
                </a:solidFill>
              </a:rPr>
              <a:t>总结归纳同学们的建议后，我们正式进入了开发。历经需求分析、功能设计、界面设计、代码实现、模块整合、功能修正、功能测试后，最终将这个作品展现给大家面前。</a:t>
            </a:r>
            <a:endParaRPr lang="en-US" altLang="zh-CN" dirty="0">
              <a:solidFill>
                <a:schemeClr val="bg1"/>
              </a:solidFill>
            </a:endParaRPr>
          </a:p>
          <a:p>
            <a:r>
              <a:rPr lang="en-US" altLang="zh-CN" dirty="0">
                <a:solidFill>
                  <a:schemeClr val="bg1"/>
                </a:solidFill>
              </a:rPr>
              <a:t>      </a:t>
            </a:r>
            <a:r>
              <a:rPr lang="zh-CN" altLang="en-US" dirty="0">
                <a:solidFill>
                  <a:schemeClr val="bg1"/>
                </a:solidFill>
              </a:rPr>
              <a:t>开发完成后，我们的</a:t>
            </a:r>
            <a:r>
              <a:rPr lang="en-US" altLang="zh-CN" dirty="0">
                <a:solidFill>
                  <a:schemeClr val="bg1"/>
                </a:solidFill>
              </a:rPr>
              <a:t>APP</a:t>
            </a:r>
            <a:r>
              <a:rPr lang="zh-CN" altLang="en-US" dirty="0">
                <a:solidFill>
                  <a:schemeClr val="bg1"/>
                </a:solidFill>
              </a:rPr>
              <a:t>将会直接应用到大学生层与教师层，学生可以通过</a:t>
            </a:r>
            <a:r>
              <a:rPr lang="en-US" altLang="zh-CN" dirty="0">
                <a:solidFill>
                  <a:schemeClr val="bg1"/>
                </a:solidFill>
              </a:rPr>
              <a:t>APP</a:t>
            </a:r>
            <a:r>
              <a:rPr lang="zh-CN" altLang="en-US" dirty="0">
                <a:solidFill>
                  <a:schemeClr val="bg1"/>
                </a:solidFill>
              </a:rPr>
              <a:t>查询课表，考场号，考试时间，考试成绩等一系列信息。而教师可以查询到自己的工作表，监考地点，监考时间等相关信息。</a:t>
            </a:r>
            <a:endParaRPr lang="en-US" altLang="zh-CN"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矩形 2"/>
          <p:cNvSpPr/>
          <p:nvPr/>
        </p:nvSpPr>
        <p:spPr>
          <a:xfrm>
            <a:off x="1415256" y="1280023"/>
            <a:ext cx="9361488" cy="2308324"/>
          </a:xfrm>
          <a:prstGeom prst="rect">
            <a:avLst/>
          </a:prstGeom>
        </p:spPr>
        <p:txBody>
          <a:bodyPr wrap="square">
            <a:spAutoFit/>
          </a:bodyPr>
          <a:lstStyle/>
          <a:p>
            <a:pPr>
              <a:buNone/>
            </a:pPr>
            <a:r>
              <a:rPr lang="zh-CN" altLang="en-US" b="1" dirty="0">
                <a:solidFill>
                  <a:schemeClr val="bg1"/>
                </a:solidFill>
                <a:latin typeface="微软雅黑" panose="020B0503020204020204" pitchFamily="34" charset="-122"/>
                <a:ea typeface="微软雅黑" panose="020B0503020204020204" pitchFamily="34" charset="-122"/>
              </a:rPr>
              <a:t>方法一：从浏览器搜索“沧交校园</a:t>
            </a:r>
            <a:r>
              <a:rPr lang="en-US" altLang="zh-CN" b="1" dirty="0">
                <a:solidFill>
                  <a:schemeClr val="bg1"/>
                </a:solidFill>
                <a:latin typeface="微软雅黑" panose="020B0503020204020204" pitchFamily="34" charset="-122"/>
                <a:ea typeface="微软雅黑" panose="020B0503020204020204" pitchFamily="34" charset="-122"/>
              </a:rPr>
              <a:t>APP</a:t>
            </a:r>
            <a:r>
              <a:rPr lang="zh-CN" altLang="en-US" b="1" dirty="0">
                <a:solidFill>
                  <a:schemeClr val="bg1"/>
                </a:solidFill>
                <a:latin typeface="微软雅黑" panose="020B0503020204020204" pitchFamily="34" charset="-122"/>
                <a:ea typeface="微软雅黑" panose="020B0503020204020204" pitchFamily="34" charset="-122"/>
              </a:rPr>
              <a:t>”，即可进行下载</a:t>
            </a:r>
            <a:endParaRPr lang="en-US" altLang="zh-CN" b="1" dirty="0">
              <a:solidFill>
                <a:schemeClr val="bg1"/>
              </a:solidFill>
              <a:latin typeface="微软雅黑" panose="020B0503020204020204" pitchFamily="34" charset="-122"/>
              <a:ea typeface="微软雅黑" panose="020B0503020204020204" pitchFamily="34" charset="-122"/>
            </a:endParaRPr>
          </a:p>
          <a:p>
            <a:pPr>
              <a:buNone/>
            </a:pPr>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注：请前往正规浏览器及网站下载</a:t>
            </a:r>
            <a:endParaRPr lang="en-US" altLang="zh-CN" b="1" dirty="0">
              <a:solidFill>
                <a:schemeClr val="bg1"/>
              </a:solidFill>
              <a:latin typeface="微软雅黑" panose="020B0503020204020204" pitchFamily="34" charset="-122"/>
              <a:ea typeface="微软雅黑" panose="020B0503020204020204" pitchFamily="34" charset="-122"/>
            </a:endParaRPr>
          </a:p>
          <a:p>
            <a:pPr>
              <a:buNone/>
            </a:pPr>
            <a:r>
              <a:rPr lang="zh-CN" altLang="en-US" b="1" dirty="0">
                <a:solidFill>
                  <a:schemeClr val="bg1"/>
                </a:solidFill>
                <a:latin typeface="微软雅黑" panose="020B0503020204020204" pitchFamily="34" charset="-122"/>
                <a:ea typeface="微软雅黑" panose="020B0503020204020204" pitchFamily="34" charset="-122"/>
              </a:rPr>
              <a:t>方法二：在手机应用商店中搜索“沧交校园</a:t>
            </a:r>
            <a:r>
              <a:rPr lang="en-US" altLang="zh-CN" b="1" dirty="0">
                <a:solidFill>
                  <a:schemeClr val="bg1"/>
                </a:solidFill>
                <a:latin typeface="微软雅黑" panose="020B0503020204020204" pitchFamily="34" charset="-122"/>
                <a:ea typeface="微软雅黑" panose="020B0503020204020204" pitchFamily="34" charset="-122"/>
              </a:rPr>
              <a:t>APP</a:t>
            </a:r>
            <a:r>
              <a:rPr lang="zh-CN" altLang="en-US" b="1" dirty="0">
                <a:solidFill>
                  <a:schemeClr val="bg1"/>
                </a:solidFill>
                <a:latin typeface="微软雅黑" panose="020B0503020204020204" pitchFamily="34" charset="-122"/>
                <a:ea typeface="微软雅黑" panose="020B0503020204020204" pitchFamily="34" charset="-122"/>
              </a:rPr>
              <a:t>”</a:t>
            </a:r>
            <a:endParaRPr lang="en-US" altLang="zh-CN" b="1" dirty="0">
              <a:solidFill>
                <a:schemeClr val="bg1"/>
              </a:solidFill>
              <a:latin typeface="微软雅黑" panose="020B0503020204020204" pitchFamily="34" charset="-122"/>
              <a:ea typeface="微软雅黑" panose="020B0503020204020204" pitchFamily="34" charset="-122"/>
            </a:endParaRPr>
          </a:p>
          <a:p>
            <a:pPr>
              <a:buNone/>
            </a:pPr>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下载安装即可。</a:t>
            </a:r>
            <a:endParaRPr lang="en-US" altLang="zh-CN" b="1" dirty="0">
              <a:solidFill>
                <a:schemeClr val="bg1"/>
              </a:solidFill>
              <a:latin typeface="微软雅黑" panose="020B0503020204020204" pitchFamily="34" charset="-122"/>
              <a:ea typeface="微软雅黑" panose="020B0503020204020204" pitchFamily="34" charset="-122"/>
            </a:endParaRPr>
          </a:p>
          <a:p>
            <a:pPr>
              <a:buNone/>
            </a:pPr>
            <a:r>
              <a:rPr lang="zh-CN" altLang="en-US" b="1" dirty="0">
                <a:solidFill>
                  <a:schemeClr val="bg1"/>
                </a:solidFill>
                <a:latin typeface="微软雅黑" panose="020B0503020204020204" pitchFamily="34" charset="-122"/>
                <a:ea typeface="微软雅黑" panose="020B0503020204020204" pitchFamily="34" charset="-122"/>
              </a:rPr>
              <a:t>在安装成功后，点击个人中心按钮，点击个人中心页面下方“登陆”按钮，在进入登陆界面后，点击注册按钮进入注册界面。注册即可。</a:t>
            </a:r>
            <a:endParaRPr lang="en-US" altLang="zh-CN" b="1" dirty="0">
              <a:solidFill>
                <a:schemeClr val="bg1"/>
              </a:solidFill>
              <a:latin typeface="微软雅黑" panose="020B0503020204020204" pitchFamily="34" charset="-122"/>
              <a:ea typeface="微软雅黑" panose="020B0503020204020204" pitchFamily="34" charset="-122"/>
            </a:endParaRPr>
          </a:p>
          <a:p>
            <a:pPr>
              <a:buNone/>
            </a:pPr>
            <a:endParaRPr lang="en-US" altLang="zh-CN" b="1" dirty="0">
              <a:solidFill>
                <a:schemeClr val="bg1"/>
              </a:solidFill>
              <a:latin typeface="微软雅黑" panose="020B0503020204020204" pitchFamily="34" charset="-122"/>
              <a:ea typeface="微软雅黑" panose="020B0503020204020204" pitchFamily="34" charset="-122"/>
            </a:endParaRPr>
          </a:p>
          <a:p>
            <a:pPr>
              <a:buNone/>
            </a:pP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endPar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
        <p:nvSpPr>
          <p:cNvPr id="4" name="文本框 3"/>
          <p:cNvSpPr txBox="1"/>
          <p:nvPr/>
        </p:nvSpPr>
        <p:spPr>
          <a:xfrm>
            <a:off x="675588" y="641024"/>
            <a:ext cx="7447175" cy="584775"/>
          </a:xfrm>
          <a:prstGeom prst="rect">
            <a:avLst/>
          </a:prstGeom>
          <a:noFill/>
        </p:spPr>
        <p:txBody>
          <a:bodyPr wrap="square" rtlCol="0">
            <a:spAutoFit/>
          </a:bodyPr>
          <a:lstStyle/>
          <a:p>
            <a:r>
              <a:rPr lang="zh-CN" altLang="en-US" sz="3200" b="1" i="1" dirty="0">
                <a:solidFill>
                  <a:schemeClr val="bg1"/>
                </a:solidFill>
              </a:rPr>
              <a:t>沧交校园</a:t>
            </a:r>
            <a:r>
              <a:rPr lang="en-US" altLang="zh-CN" sz="3200" b="1" i="1" dirty="0">
                <a:solidFill>
                  <a:schemeClr val="bg1"/>
                </a:solidFill>
              </a:rPr>
              <a:t>APP</a:t>
            </a:r>
            <a:r>
              <a:rPr lang="zh-CN" altLang="en-US" sz="3200" b="1" i="1" dirty="0">
                <a:solidFill>
                  <a:schemeClr val="bg1"/>
                </a:solidFill>
              </a:rPr>
              <a:t>安装指南</a:t>
            </a:r>
            <a:endParaRPr lang="zh-CN" altLang="en-US" sz="3200" b="1" i="1"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122763" y="3209925"/>
            <a:ext cx="2045970" cy="3409950"/>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3205" y="3209925"/>
            <a:ext cx="2045970" cy="34099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矩形 2"/>
          <p:cNvSpPr/>
          <p:nvPr/>
        </p:nvSpPr>
        <p:spPr>
          <a:xfrm>
            <a:off x="1205018" y="1498523"/>
            <a:ext cx="9781963" cy="1200329"/>
          </a:xfrm>
          <a:prstGeom prst="rect">
            <a:avLst/>
          </a:prstGeom>
        </p:spPr>
        <p:txBody>
          <a:bodyPr wrap="square">
            <a:spAutoFit/>
          </a:bodyPr>
          <a:lstStyle/>
          <a:p>
            <a:pPr lvl="0" algn="just"/>
            <a:r>
              <a:rPr lang="en-US" altLang="zh-CN" b="1"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1.</a:t>
            </a:r>
            <a:r>
              <a:rPr lang="zh-CN" altLang="en-US" b="1"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沧交校园</a:t>
            </a:r>
            <a:r>
              <a:rPr lang="en-US" altLang="zh-CN" b="1"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APP</a:t>
            </a:r>
            <a:r>
              <a:rPr lang="zh-CN"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开发环境采用</a:t>
            </a:r>
            <a:r>
              <a:rPr lang="en-US"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AndroidStudio3.5.2</a:t>
            </a:r>
            <a:r>
              <a:rPr lang="zh-CN"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版，</a:t>
            </a:r>
            <a:r>
              <a:rPr lang="en-US"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Android API 30</a:t>
            </a:r>
            <a:r>
              <a:rPr lang="zh-CN"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，最低版本支持</a:t>
            </a:r>
            <a:r>
              <a:rPr lang="en-US"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sdk25</a:t>
            </a:r>
            <a:r>
              <a:rPr lang="zh-CN"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，目标支持版本</a:t>
            </a:r>
            <a:r>
              <a:rPr lang="en-US"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sdk31.</a:t>
            </a:r>
            <a:endParaRPr lang="en-US"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2.Java</a:t>
            </a:r>
            <a:r>
              <a:rPr lang="zh-CN"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代码</a:t>
            </a:r>
            <a:r>
              <a:rPr lang="en-US"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3398</a:t>
            </a:r>
            <a:r>
              <a:rPr lang="zh-CN"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行，布局代码</a:t>
            </a:r>
            <a:r>
              <a:rPr lang="en-US"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1565</a:t>
            </a:r>
            <a:r>
              <a:rPr lang="zh-CN"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行，总</a:t>
            </a:r>
            <a:r>
              <a:rPr lang="en-US"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4963</a:t>
            </a:r>
            <a:r>
              <a:rPr lang="zh-CN"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行</a:t>
            </a:r>
            <a:endParaRPr lang="zh-CN"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lvl="0" algn="just"/>
            <a:endPar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endPar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675588" y="641024"/>
            <a:ext cx="7447175" cy="584775"/>
          </a:xfrm>
          <a:prstGeom prst="rect">
            <a:avLst/>
          </a:prstGeom>
          <a:noFill/>
        </p:spPr>
        <p:txBody>
          <a:bodyPr wrap="square" rtlCol="0">
            <a:spAutoFit/>
          </a:bodyPr>
          <a:lstStyle/>
          <a:p>
            <a:r>
              <a:rPr lang="zh-CN" altLang="en-US" sz="3200" b="1" i="1" dirty="0">
                <a:solidFill>
                  <a:schemeClr val="bg1"/>
                </a:solidFill>
              </a:rPr>
              <a:t>沧交校园</a:t>
            </a:r>
            <a:r>
              <a:rPr lang="en-US" altLang="zh-CN" sz="3200" b="1" i="1" dirty="0">
                <a:solidFill>
                  <a:schemeClr val="bg1"/>
                </a:solidFill>
              </a:rPr>
              <a:t>APP</a:t>
            </a:r>
            <a:r>
              <a:rPr lang="zh-CN" altLang="en-US" sz="3200" b="1" i="1" dirty="0">
                <a:solidFill>
                  <a:schemeClr val="bg1"/>
                </a:solidFill>
              </a:rPr>
              <a:t>编译概要</a:t>
            </a:r>
            <a:endParaRPr lang="zh-CN" altLang="en-US" sz="3200" b="1" i="1" dirty="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26034" y="2698852"/>
            <a:ext cx="3268129" cy="401393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endPar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
        <p:nvSpPr>
          <p:cNvPr id="4" name="文本框 3"/>
          <p:cNvSpPr txBox="1"/>
          <p:nvPr/>
        </p:nvSpPr>
        <p:spPr>
          <a:xfrm>
            <a:off x="675588" y="641024"/>
            <a:ext cx="7447175" cy="584775"/>
          </a:xfrm>
          <a:prstGeom prst="rect">
            <a:avLst/>
          </a:prstGeom>
          <a:noFill/>
        </p:spPr>
        <p:txBody>
          <a:bodyPr wrap="square" rtlCol="0">
            <a:spAutoFit/>
          </a:bodyPr>
          <a:lstStyle/>
          <a:p>
            <a:r>
              <a:rPr lang="zh-CN" altLang="en-US" sz="3200" b="1" i="1" dirty="0">
                <a:solidFill>
                  <a:schemeClr val="bg1"/>
                </a:solidFill>
              </a:rPr>
              <a:t>沧交校园</a:t>
            </a:r>
            <a:r>
              <a:rPr lang="en-US" altLang="zh-CN" sz="3200" b="1" i="1" dirty="0">
                <a:solidFill>
                  <a:schemeClr val="bg1"/>
                </a:solidFill>
              </a:rPr>
              <a:t>APP</a:t>
            </a:r>
            <a:r>
              <a:rPr lang="zh-CN" altLang="en-US" sz="3200" b="1" i="1" dirty="0">
                <a:solidFill>
                  <a:schemeClr val="bg1"/>
                </a:solidFill>
              </a:rPr>
              <a:t>用户界面展示</a:t>
            </a:r>
            <a:endParaRPr lang="zh-CN" altLang="en-US" sz="3200" b="1" i="1" dirty="0"/>
          </a:p>
        </p:txBody>
      </p:sp>
      <p:sp>
        <p:nvSpPr>
          <p:cNvPr id="5" name="文本框 4"/>
          <p:cNvSpPr txBox="1"/>
          <p:nvPr/>
        </p:nvSpPr>
        <p:spPr>
          <a:xfrm>
            <a:off x="2010928" y="1498523"/>
            <a:ext cx="1228726" cy="369332"/>
          </a:xfrm>
          <a:prstGeom prst="rect">
            <a:avLst/>
          </a:prstGeom>
          <a:noFill/>
        </p:spPr>
        <p:txBody>
          <a:bodyPr wrap="square" rtlCol="0">
            <a:spAutoFit/>
          </a:bodyPr>
          <a:lstStyle/>
          <a:p>
            <a:r>
              <a:rPr lang="zh-CN" altLang="en-US" dirty="0">
                <a:solidFill>
                  <a:srgbClr val="00B050"/>
                </a:solidFill>
              </a:rPr>
              <a:t>发布页面</a:t>
            </a:r>
            <a:endParaRPr lang="zh-CN" altLang="en-US" dirty="0">
              <a:solidFill>
                <a:srgbClr val="00B050"/>
              </a:solidFill>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78635" y="2035969"/>
            <a:ext cx="1693312" cy="2786062"/>
          </a:xfrm>
          <a:prstGeom prst="rect">
            <a:avLst/>
          </a:prstGeom>
        </p:spPr>
      </p:pic>
      <p:sp>
        <p:nvSpPr>
          <p:cNvPr id="9" name="文本框 8"/>
          <p:cNvSpPr txBox="1"/>
          <p:nvPr/>
        </p:nvSpPr>
        <p:spPr>
          <a:xfrm>
            <a:off x="4020618" y="1498523"/>
            <a:ext cx="1609726" cy="369332"/>
          </a:xfrm>
          <a:prstGeom prst="rect">
            <a:avLst/>
          </a:prstGeom>
          <a:noFill/>
        </p:spPr>
        <p:txBody>
          <a:bodyPr wrap="square" rtlCol="0">
            <a:spAutoFit/>
          </a:bodyPr>
          <a:lstStyle/>
          <a:p>
            <a:r>
              <a:rPr lang="zh-CN" altLang="en-US" dirty="0">
                <a:solidFill>
                  <a:srgbClr val="00B050"/>
                </a:solidFill>
              </a:rPr>
              <a:t>图片添加展示</a:t>
            </a:r>
            <a:endParaRPr lang="zh-CN" altLang="en-US" dirty="0">
              <a:solidFill>
                <a:srgbClr val="00B050"/>
              </a:solidFill>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8825" y="2035969"/>
            <a:ext cx="1693312" cy="2786062"/>
          </a:xfrm>
          <a:prstGeom prst="rect">
            <a:avLst/>
          </a:prstGeom>
        </p:spPr>
      </p:pic>
      <p:sp>
        <p:nvSpPr>
          <p:cNvPr id="13" name="文本框 12"/>
          <p:cNvSpPr txBox="1"/>
          <p:nvPr/>
        </p:nvSpPr>
        <p:spPr>
          <a:xfrm>
            <a:off x="6220808" y="1498523"/>
            <a:ext cx="1609726" cy="369332"/>
          </a:xfrm>
          <a:prstGeom prst="rect">
            <a:avLst/>
          </a:prstGeom>
          <a:noFill/>
        </p:spPr>
        <p:txBody>
          <a:bodyPr wrap="square" rtlCol="0">
            <a:spAutoFit/>
          </a:bodyPr>
          <a:lstStyle/>
          <a:p>
            <a:r>
              <a:rPr lang="zh-CN" altLang="en-US" dirty="0">
                <a:solidFill>
                  <a:srgbClr val="00B050"/>
                </a:solidFill>
              </a:rPr>
              <a:t>个人中心页面</a:t>
            </a:r>
            <a:endParaRPr lang="zh-CN" altLang="en-US" dirty="0">
              <a:solidFill>
                <a:srgbClr val="00B050"/>
              </a:solidFill>
            </a:endParaRPr>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9015" y="2034649"/>
            <a:ext cx="1693312" cy="2787382"/>
          </a:xfrm>
          <a:prstGeom prst="rect">
            <a:avLst/>
          </a:prstGeom>
        </p:spPr>
      </p:pic>
      <p:sp>
        <p:nvSpPr>
          <p:cNvPr id="17" name="文本框 16"/>
          <p:cNvSpPr txBox="1"/>
          <p:nvPr/>
        </p:nvSpPr>
        <p:spPr>
          <a:xfrm>
            <a:off x="8656780" y="1498523"/>
            <a:ext cx="1173637" cy="369332"/>
          </a:xfrm>
          <a:prstGeom prst="rect">
            <a:avLst/>
          </a:prstGeom>
          <a:noFill/>
        </p:spPr>
        <p:txBody>
          <a:bodyPr wrap="square" rtlCol="0">
            <a:spAutoFit/>
          </a:bodyPr>
          <a:lstStyle/>
          <a:p>
            <a:r>
              <a:rPr lang="zh-CN" altLang="en-US" dirty="0">
                <a:solidFill>
                  <a:srgbClr val="00B050"/>
                </a:solidFill>
              </a:rPr>
              <a:t>登陆页面</a:t>
            </a:r>
            <a:endParaRPr lang="zh-CN" altLang="en-US" dirty="0">
              <a:solidFill>
                <a:srgbClr val="00B050"/>
              </a:solidFill>
            </a:endParaRPr>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9205" y="2034649"/>
            <a:ext cx="1728788" cy="27860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endPar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
        <p:nvSpPr>
          <p:cNvPr id="4" name="文本框 3"/>
          <p:cNvSpPr txBox="1"/>
          <p:nvPr/>
        </p:nvSpPr>
        <p:spPr>
          <a:xfrm>
            <a:off x="675588" y="641024"/>
            <a:ext cx="7447175" cy="584775"/>
          </a:xfrm>
          <a:prstGeom prst="rect">
            <a:avLst/>
          </a:prstGeom>
          <a:noFill/>
        </p:spPr>
        <p:txBody>
          <a:bodyPr wrap="square" rtlCol="0">
            <a:spAutoFit/>
          </a:bodyPr>
          <a:lstStyle/>
          <a:p>
            <a:r>
              <a:rPr lang="zh-CN" altLang="en-US" sz="3200" b="1" i="1" dirty="0">
                <a:solidFill>
                  <a:schemeClr val="bg1"/>
                </a:solidFill>
              </a:rPr>
              <a:t>沧交校园</a:t>
            </a:r>
            <a:r>
              <a:rPr lang="en-US" altLang="zh-CN" sz="3200" b="1" i="1" dirty="0">
                <a:solidFill>
                  <a:schemeClr val="bg1"/>
                </a:solidFill>
              </a:rPr>
              <a:t>APP</a:t>
            </a:r>
            <a:r>
              <a:rPr lang="zh-CN" altLang="en-US" sz="3200" b="1" i="1" dirty="0">
                <a:solidFill>
                  <a:schemeClr val="bg1"/>
                </a:solidFill>
              </a:rPr>
              <a:t>技术使用展示</a:t>
            </a:r>
            <a:endParaRPr lang="zh-CN" altLang="en-US" sz="3200" b="1" i="1" dirty="0"/>
          </a:p>
        </p:txBody>
      </p:sp>
      <p:sp>
        <p:nvSpPr>
          <p:cNvPr id="2" name="文本框 1"/>
          <p:cNvSpPr txBox="1"/>
          <p:nvPr/>
        </p:nvSpPr>
        <p:spPr>
          <a:xfrm>
            <a:off x="1857375" y="1438275"/>
            <a:ext cx="1133476" cy="369332"/>
          </a:xfrm>
          <a:prstGeom prst="rect">
            <a:avLst/>
          </a:prstGeom>
          <a:noFill/>
        </p:spPr>
        <p:txBody>
          <a:bodyPr wrap="square" rtlCol="0">
            <a:spAutoFit/>
          </a:bodyPr>
          <a:lstStyle/>
          <a:p>
            <a:r>
              <a:rPr lang="en-US" altLang="zh-CN" i="1" dirty="0">
                <a:solidFill>
                  <a:srgbClr val="00B050"/>
                </a:solidFill>
              </a:rPr>
              <a:t>1.</a:t>
            </a:r>
            <a:r>
              <a:rPr lang="zh-CN" altLang="en-US" i="1" dirty="0">
                <a:solidFill>
                  <a:srgbClr val="00B050"/>
                </a:solidFill>
              </a:rPr>
              <a:t>主页</a:t>
            </a:r>
            <a:endParaRPr lang="zh-CN" altLang="en-US" i="1" dirty="0">
              <a:solidFill>
                <a:srgbClr val="00B050"/>
              </a:solidFill>
            </a:endParaRPr>
          </a:p>
        </p:txBody>
      </p:sp>
      <p:sp>
        <p:nvSpPr>
          <p:cNvPr id="6" name="文本框 5"/>
          <p:cNvSpPr txBox="1"/>
          <p:nvPr/>
        </p:nvSpPr>
        <p:spPr>
          <a:xfrm>
            <a:off x="1857375" y="2020083"/>
            <a:ext cx="8067675" cy="5047536"/>
          </a:xfrm>
          <a:prstGeom prst="rect">
            <a:avLst/>
          </a:prstGeom>
          <a:noFill/>
        </p:spPr>
        <p:txBody>
          <a:bodyPr wrap="square" rtlCol="0">
            <a:spAutoFit/>
          </a:bodyPr>
          <a:lstStyle/>
          <a:p>
            <a:pPr lvl="0" algn="just"/>
            <a:r>
              <a:rPr lang="en-US" altLang="zh-CN" sz="1600" b="1"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1.</a:t>
            </a:r>
            <a:r>
              <a:rPr lang="zh-CN" altLang="zh-CN" sz="16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天气：</a:t>
            </a:r>
            <a:endPar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marL="457200" algn="just"/>
            <a:r>
              <a:rPr lang="zh-CN" altLang="zh-CN" sz="16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代码：</a:t>
            </a:r>
            <a:r>
              <a:rPr lang="en-US" altLang="zh-CN" sz="16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TianQiActivity</a:t>
            </a:r>
            <a:r>
              <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6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界面：</a:t>
            </a:r>
            <a:r>
              <a:rPr lang="en-US"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tianqi.xml</a:t>
            </a:r>
            <a:r>
              <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266700" algn="just"/>
            <a:r>
              <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适配“</a:t>
            </a:r>
            <a:r>
              <a:rPr lang="zh-CN" altLang="en-US" sz="1600" b="1"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谷歌</a:t>
            </a:r>
            <a:r>
              <a:rPr lang="zh-CN" altLang="zh-CN" sz="1600" b="1"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天气</a:t>
            </a:r>
            <a:r>
              <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”所提供的界面，并重写了</a:t>
            </a:r>
            <a:r>
              <a:rPr lang="en-US" altLang="zh-CN" sz="16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onKeyDown</a:t>
            </a:r>
            <a:r>
              <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方法（监听响应并通过</a:t>
            </a:r>
            <a:r>
              <a:rPr lang="en-US" altLang="zh-CN" sz="16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webView.canGoBack</a:t>
            </a:r>
            <a:r>
              <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方法来判断是否可以后退），实现了浏览之时可以进行后退操作而不是直接返回</a:t>
            </a:r>
            <a:endPar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marL="457200" algn="just"/>
            <a:r>
              <a:rPr lang="zh-CN" altLang="zh-CN" sz="16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效果：</a:t>
            </a:r>
            <a:r>
              <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点击主页左上角后可以跳转进入“</a:t>
            </a:r>
            <a:r>
              <a:rPr lang="zh-CN" altLang="en-US" sz="1600" b="1"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谷歌</a:t>
            </a:r>
            <a:r>
              <a:rPr lang="zh-CN" altLang="zh-CN" sz="1600" b="1"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天气</a:t>
            </a:r>
            <a:r>
              <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”所提供的天气界面，并可以进行其他操作。</a:t>
            </a:r>
            <a:endPar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lvl="0" algn="just"/>
            <a:r>
              <a:rPr lang="en-US" altLang="zh-CN" sz="1600" b="1"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2</a:t>
            </a:r>
            <a:r>
              <a:rPr lang="en-US" altLang="zh-CN" sz="16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6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名言：</a:t>
            </a:r>
            <a:endPar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marL="457200" algn="just"/>
            <a:r>
              <a:rPr lang="zh-CN" altLang="zh-CN" sz="16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代码</a:t>
            </a:r>
            <a:r>
              <a:rPr lang="en-US" altLang="zh-CN" sz="16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核心在主页代码中</a:t>
            </a:r>
            <a:r>
              <a:rPr lang="en-US" altLang="zh-CN" sz="16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SuiJiMinYan</a:t>
            </a:r>
            <a:r>
              <a:rPr lang="en-US"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方法，</a:t>
            </a:r>
            <a:r>
              <a:rPr lang="en-US"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203-241</a:t>
            </a:r>
            <a:r>
              <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行。</a:t>
            </a:r>
            <a:endPar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266700" algn="just"/>
            <a:r>
              <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数据来源于“</a:t>
            </a:r>
            <a:r>
              <a:rPr lang="zh-CN" altLang="en-US" sz="1600"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谷歌公司维基语录</a:t>
            </a:r>
            <a:r>
              <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”，实现方式：使用</a:t>
            </a:r>
            <a:r>
              <a:rPr lang="en-US" altLang="zh-CN" sz="16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url</a:t>
            </a:r>
            <a:r>
              <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的</a:t>
            </a:r>
            <a:r>
              <a:rPr lang="en-US"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get</a:t>
            </a:r>
            <a:r>
              <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请求网站数据，通过判断响应码来决定是否得到响应流，之后将其转换成字符串，再将其转换成</a:t>
            </a:r>
            <a:r>
              <a:rPr lang="en-US" altLang="zh-CN" sz="16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json</a:t>
            </a:r>
            <a:r>
              <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对象取出内容设置给界面。</a:t>
            </a:r>
            <a:endPar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marL="457200" algn="just"/>
            <a:r>
              <a:rPr lang="zh-CN" altLang="zh-CN" sz="16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效果：</a:t>
            </a:r>
            <a:r>
              <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当主页每一次加载，便会请求获取一次数据来随机刷新名言。</a:t>
            </a:r>
            <a:endPar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lvl="0" algn="just"/>
            <a:r>
              <a:rPr lang="en-US" altLang="zh-CN" sz="1600" b="1"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3</a:t>
            </a:r>
            <a:r>
              <a:rPr lang="en-US" altLang="zh-CN" sz="16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6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疫情信息：</a:t>
            </a:r>
            <a:endPar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marL="457200" algn="just"/>
            <a:r>
              <a:rPr lang="zh-CN" altLang="zh-CN" sz="16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代码：</a:t>
            </a:r>
            <a:r>
              <a:rPr lang="en-US" altLang="zh-CN" sz="16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YiQinActivity</a:t>
            </a:r>
            <a:r>
              <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6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界面：</a:t>
            </a:r>
            <a:r>
              <a:rPr lang="en-US"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yiqin.xml</a:t>
            </a:r>
            <a:endPar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266700" algn="just"/>
            <a:r>
              <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适配“</a:t>
            </a:r>
            <a:r>
              <a:rPr lang="zh-CN" altLang="en-US" sz="1600" b="1"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谷歌</a:t>
            </a:r>
            <a:r>
              <a:rPr lang="zh-CN" altLang="zh-CN" sz="1600" b="1"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新闻</a:t>
            </a:r>
            <a:r>
              <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”所提供的界面，并重写了</a:t>
            </a:r>
            <a:r>
              <a:rPr lang="en-US" altLang="zh-CN" sz="16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onKeyDown</a:t>
            </a:r>
            <a:r>
              <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方法（监听响应并通过</a:t>
            </a:r>
            <a:r>
              <a:rPr lang="en-US" altLang="zh-CN" sz="16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webView.canGoBack</a:t>
            </a:r>
            <a:r>
              <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方法来判断是否可以后退），实现了浏览之时可以进行后退操作而不是直接返回</a:t>
            </a:r>
            <a:endPar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marL="457200" algn="just"/>
            <a:r>
              <a:rPr lang="zh-CN" altLang="zh-CN" sz="16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效果：</a:t>
            </a:r>
            <a:r>
              <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点击后可以跳转进入“</a:t>
            </a:r>
            <a:r>
              <a:rPr lang="zh-CN" altLang="en-US" sz="1600" b="1"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谷歌</a:t>
            </a:r>
            <a:r>
              <a:rPr lang="zh-CN" altLang="zh-CN" sz="1600" b="1"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新闻</a:t>
            </a:r>
            <a:r>
              <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”所提供的界面，并可以进行其他操作。</a:t>
            </a:r>
            <a:endPar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endPar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
        <p:nvSpPr>
          <p:cNvPr id="4" name="文本框 3"/>
          <p:cNvSpPr txBox="1"/>
          <p:nvPr/>
        </p:nvSpPr>
        <p:spPr>
          <a:xfrm>
            <a:off x="675588" y="641024"/>
            <a:ext cx="7447175" cy="584775"/>
          </a:xfrm>
          <a:prstGeom prst="rect">
            <a:avLst/>
          </a:prstGeom>
          <a:noFill/>
        </p:spPr>
        <p:txBody>
          <a:bodyPr wrap="square" rtlCol="0">
            <a:spAutoFit/>
          </a:bodyPr>
          <a:lstStyle/>
          <a:p>
            <a:r>
              <a:rPr lang="zh-CN" altLang="en-US" sz="3200" b="1" i="1" dirty="0">
                <a:solidFill>
                  <a:schemeClr val="bg1"/>
                </a:solidFill>
              </a:rPr>
              <a:t>沧交校园</a:t>
            </a:r>
            <a:r>
              <a:rPr lang="en-US" altLang="zh-CN" sz="3200" b="1" i="1" dirty="0">
                <a:solidFill>
                  <a:schemeClr val="bg1"/>
                </a:solidFill>
              </a:rPr>
              <a:t>APP</a:t>
            </a:r>
            <a:r>
              <a:rPr lang="zh-CN" altLang="en-US" sz="3200" b="1" i="1" dirty="0">
                <a:solidFill>
                  <a:schemeClr val="bg1"/>
                </a:solidFill>
              </a:rPr>
              <a:t>技术使用展示</a:t>
            </a:r>
            <a:endParaRPr lang="zh-CN" altLang="en-US" sz="3200" b="1" i="1" dirty="0"/>
          </a:p>
        </p:txBody>
      </p:sp>
      <p:sp>
        <p:nvSpPr>
          <p:cNvPr id="2" name="文本框 1"/>
          <p:cNvSpPr txBox="1"/>
          <p:nvPr/>
        </p:nvSpPr>
        <p:spPr>
          <a:xfrm>
            <a:off x="1857375" y="1438275"/>
            <a:ext cx="1133476" cy="369332"/>
          </a:xfrm>
          <a:prstGeom prst="rect">
            <a:avLst/>
          </a:prstGeom>
          <a:noFill/>
        </p:spPr>
        <p:txBody>
          <a:bodyPr wrap="square" rtlCol="0">
            <a:spAutoFit/>
          </a:bodyPr>
          <a:lstStyle/>
          <a:p>
            <a:r>
              <a:rPr lang="en-US" altLang="zh-CN" i="1" dirty="0">
                <a:solidFill>
                  <a:srgbClr val="00B050"/>
                </a:solidFill>
              </a:rPr>
              <a:t>2.</a:t>
            </a:r>
            <a:r>
              <a:rPr lang="zh-CN" altLang="en-US" i="1" dirty="0">
                <a:solidFill>
                  <a:srgbClr val="00B050"/>
                </a:solidFill>
              </a:rPr>
              <a:t>发布</a:t>
            </a:r>
            <a:endParaRPr lang="zh-CN" altLang="en-US" i="1" dirty="0">
              <a:solidFill>
                <a:srgbClr val="00B050"/>
              </a:solidFill>
            </a:endParaRPr>
          </a:p>
        </p:txBody>
      </p:sp>
      <p:sp>
        <p:nvSpPr>
          <p:cNvPr id="6" name="文本框 5"/>
          <p:cNvSpPr txBox="1"/>
          <p:nvPr/>
        </p:nvSpPr>
        <p:spPr>
          <a:xfrm>
            <a:off x="1857375" y="2020083"/>
            <a:ext cx="8067675" cy="2862322"/>
          </a:xfrm>
          <a:prstGeom prst="rect">
            <a:avLst/>
          </a:prstGeom>
          <a:noFill/>
        </p:spPr>
        <p:txBody>
          <a:bodyPr wrap="square" rtlCol="0">
            <a:spAutoFit/>
          </a:bodyPr>
          <a:lstStyle/>
          <a:p>
            <a:pPr marL="226695" indent="266700" algn="just"/>
            <a:r>
              <a:rPr lang="zh-CN"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代码：</a:t>
            </a:r>
            <a:r>
              <a:rPr lang="en-US" altLang="zh-CN" sz="18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FaTieAcivity</a:t>
            </a: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界面：</a:t>
            </a:r>
            <a:r>
              <a:rPr lang="en-US"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fatie.xml</a:t>
            </a: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marL="226695" indent="266700" algn="just"/>
            <a:r>
              <a:rPr lang="zh-CN" altLang="en-US" kern="100" dirty="0">
                <a:solidFill>
                  <a:schemeClr val="bg1"/>
                </a:solidFill>
                <a:latin typeface="等线" panose="02010600030101010101" pitchFamily="2" charset="-122"/>
                <a:ea typeface="等线" panose="02010600030101010101" pitchFamily="2" charset="-122"/>
                <a:cs typeface="Times New Roman" panose="02020603050405020304" pitchFamily="18" charset="0"/>
              </a:rPr>
              <a:t>其中图片框架使用了</a:t>
            </a:r>
            <a:r>
              <a:rPr lang="zh-CN" altLang="zh-CN" sz="1800" b="1"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谷歌的图片框架</a:t>
            </a:r>
            <a:r>
              <a:rPr lang="en-US" altLang="zh-CN" sz="1800" b="1"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Glide</a:t>
            </a: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，用来处理图片，例如将图片变成圆形</a:t>
            </a:r>
            <a:r>
              <a:rPr lang="zh-CN" altLang="en-US"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endParaRPr lang="en-US" altLang="zh-CN"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marL="226695" indent="266700" algn="just"/>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添加图片的实现，判断为可添加图片后，如果是初次则需要动态获取权限，之后再次点击就调用相册，选择后根据手机系统版本不同来使用不同的方式处理图片（需要判断图片前缀来分别获取真实路径），之后显示。</a:t>
            </a:r>
            <a:endPar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marL="226695" indent="266700" algn="just"/>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点击发布后判断是否登录，如果登录则调用</a:t>
            </a:r>
            <a:r>
              <a:rPr lang="zh-CN" altLang="en-US" sz="1800" b="1"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谷歌</a:t>
            </a:r>
            <a:r>
              <a:rPr lang="zh-CN" altLang="zh-CN" sz="1800" b="1"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云</a:t>
            </a:r>
            <a:r>
              <a:rPr lang="en-US" altLang="zh-CN" sz="1800" b="1" kern="100" dirty="0" err="1">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apl</a:t>
            </a: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将图片上传至</a:t>
            </a:r>
            <a:r>
              <a:rPr lang="en-US" altLang="zh-CN" sz="18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oss</a:t>
            </a: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对象存储库，并将其上传之后可以访问的网络地址与发帖内容等相关信息存到数据库。</a:t>
            </a:r>
            <a:endPar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rPr>
              <a:t>Hackthon</a:t>
            </a:r>
            <a:endParaRPr lang="en-US" altLang="zh-CN" sz="1800" b="1">
              <a:solidFill>
                <a:srgbClr val="00B050"/>
              </a:solidFill>
              <a:effectLst>
                <a:outerShdw blurRad="38100" dist="19050" dir="2700000" algn="tl" rotWithShape="0">
                  <a:schemeClr val="dk1">
                    <a:alpha val="40000"/>
                    <a:alpha val="40000"/>
                  </a:schemeClr>
                </a:outerShdw>
              </a:effectLst>
              <a:latin typeface="微软雅黑" panose="020B0503020204020204" pitchFamily="34" charset="-122"/>
              <a:ea typeface="微软雅黑" panose="020B0503020204020204" pitchFamily="34" charset="-122"/>
            </a:endParaRPr>
          </a:p>
        </p:txBody>
      </p:sp>
      <p:sp>
        <p:nvSpPr>
          <p:cNvPr id="4" name="文本框 3"/>
          <p:cNvSpPr txBox="1"/>
          <p:nvPr/>
        </p:nvSpPr>
        <p:spPr>
          <a:xfrm>
            <a:off x="675588" y="641024"/>
            <a:ext cx="7447175" cy="584775"/>
          </a:xfrm>
          <a:prstGeom prst="rect">
            <a:avLst/>
          </a:prstGeom>
          <a:noFill/>
        </p:spPr>
        <p:txBody>
          <a:bodyPr wrap="square" rtlCol="0">
            <a:spAutoFit/>
          </a:bodyPr>
          <a:lstStyle/>
          <a:p>
            <a:r>
              <a:rPr lang="zh-CN" altLang="en-US" sz="3200" b="1" i="1" dirty="0">
                <a:solidFill>
                  <a:schemeClr val="bg1"/>
                </a:solidFill>
              </a:rPr>
              <a:t>沧交校园</a:t>
            </a:r>
            <a:r>
              <a:rPr lang="en-US" altLang="zh-CN" sz="3200" b="1" i="1" dirty="0">
                <a:solidFill>
                  <a:schemeClr val="bg1"/>
                </a:solidFill>
              </a:rPr>
              <a:t>APP</a:t>
            </a:r>
            <a:r>
              <a:rPr lang="zh-CN" altLang="en-US" sz="3200" b="1" i="1" dirty="0">
                <a:solidFill>
                  <a:schemeClr val="bg1"/>
                </a:solidFill>
              </a:rPr>
              <a:t>技术使用展示</a:t>
            </a:r>
            <a:endParaRPr lang="zh-CN" altLang="en-US" sz="3200" b="1" i="1" dirty="0"/>
          </a:p>
        </p:txBody>
      </p:sp>
      <p:sp>
        <p:nvSpPr>
          <p:cNvPr id="2" name="文本框 1"/>
          <p:cNvSpPr txBox="1"/>
          <p:nvPr/>
        </p:nvSpPr>
        <p:spPr>
          <a:xfrm>
            <a:off x="1857374" y="1438275"/>
            <a:ext cx="1362075" cy="369332"/>
          </a:xfrm>
          <a:prstGeom prst="rect">
            <a:avLst/>
          </a:prstGeom>
          <a:noFill/>
        </p:spPr>
        <p:txBody>
          <a:bodyPr wrap="square" rtlCol="0">
            <a:spAutoFit/>
          </a:bodyPr>
          <a:lstStyle/>
          <a:p>
            <a:r>
              <a:rPr lang="en-US" altLang="zh-CN" i="1" dirty="0">
                <a:solidFill>
                  <a:srgbClr val="00B050"/>
                </a:solidFill>
              </a:rPr>
              <a:t>3.</a:t>
            </a:r>
            <a:r>
              <a:rPr lang="zh-CN" altLang="en-US" i="1" dirty="0">
                <a:solidFill>
                  <a:srgbClr val="00B050"/>
                </a:solidFill>
              </a:rPr>
              <a:t>个人中心</a:t>
            </a:r>
            <a:endParaRPr lang="zh-CN" altLang="en-US" i="1" dirty="0">
              <a:solidFill>
                <a:srgbClr val="00B050"/>
              </a:solidFill>
            </a:endParaRPr>
          </a:p>
        </p:txBody>
      </p:sp>
      <p:sp>
        <p:nvSpPr>
          <p:cNvPr id="6" name="文本框 5"/>
          <p:cNvSpPr txBox="1"/>
          <p:nvPr/>
        </p:nvSpPr>
        <p:spPr>
          <a:xfrm>
            <a:off x="1857375" y="2020083"/>
            <a:ext cx="8067675" cy="4524315"/>
          </a:xfrm>
          <a:prstGeom prst="rect">
            <a:avLst/>
          </a:prstGeom>
          <a:noFill/>
        </p:spPr>
        <p:txBody>
          <a:bodyPr wrap="square" rtlCol="0">
            <a:spAutoFit/>
          </a:bodyPr>
          <a:lstStyle/>
          <a:p>
            <a:pPr marL="228600" algn="just"/>
            <a:r>
              <a:rPr lang="zh-CN"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代码：</a:t>
            </a:r>
            <a:r>
              <a:rPr lang="en-US" altLang="zh-CN" sz="18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userActivity</a:t>
            </a: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界面：</a:t>
            </a:r>
            <a:r>
              <a:rPr lang="en-US"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activity_my.xml;</a:t>
            </a:r>
            <a:endPar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marL="228600" algn="just"/>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个人界面所展现的功能全部完成。</a:t>
            </a:r>
            <a:endPar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lvl="0" algn="just"/>
            <a:r>
              <a:rPr lang="en-US"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登录</a:t>
            </a:r>
            <a:endPar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marL="457200" algn="just"/>
            <a:r>
              <a:rPr lang="zh-CN"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代码：</a:t>
            </a:r>
            <a:r>
              <a:rPr lang="en-US" altLang="zh-CN" sz="18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MainActivity</a:t>
            </a: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界面：</a:t>
            </a:r>
            <a:r>
              <a:rPr lang="en-US"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activity_login.xml</a:t>
            </a: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266700" algn="just"/>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登录时验证（用户名是</a:t>
            </a:r>
            <a:r>
              <a:rPr lang="en-US"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到</a:t>
            </a:r>
            <a:r>
              <a:rPr lang="en-US"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9</a:t>
            </a: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个字符，密码是</a:t>
            </a:r>
            <a:r>
              <a:rPr lang="en-US"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6</a:t>
            </a: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到</a:t>
            </a:r>
            <a:r>
              <a:rPr lang="en-US"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18</a:t>
            </a: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位的字母与数字组合，不能有特殊字符），验证通过后连接数据库查询有无此人，若有，便将所需数据赋值到</a:t>
            </a:r>
            <a:r>
              <a:rPr lang="en-US" altLang="zh-CN" sz="1800" kern="100" dirty="0" err="1">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QuanJu</a:t>
            </a: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类中，之后跳转。</a:t>
            </a:r>
            <a:r>
              <a:rPr lang="zh-CN" altLang="en-US" kern="100" dirty="0">
                <a:solidFill>
                  <a:srgbClr val="00B050"/>
                </a:solidFill>
                <a:latin typeface="等线" panose="02010600030101010101" pitchFamily="2" charset="-122"/>
                <a:ea typeface="等线" panose="02010600030101010101" pitchFamily="2" charset="-122"/>
                <a:cs typeface="Times New Roman" panose="02020603050405020304" pitchFamily="18" charset="0"/>
              </a:rPr>
              <a:t>参考了谷歌浏览器登陆方式</a:t>
            </a:r>
            <a:endParaRPr lang="zh-CN" altLang="zh-CN" sz="1800"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266700" algn="just"/>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注册与忘记密码界面逻辑基本与之相同，不同之处是需要获取一个验证码。</a:t>
            </a:r>
            <a:endPar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lvl="0" algn="just"/>
            <a:r>
              <a:rPr lang="en-US"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我的帖子和评论</a:t>
            </a:r>
            <a:endPar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266700" algn="just"/>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我的帖子和我的评论的逻辑是一样的，不同之处只在于组件的不同。同时它们的逻辑和主页中帖子简介的逻辑是一样的。</a:t>
            </a:r>
            <a:r>
              <a:rPr lang="zh-CN" altLang="en-US" sz="1800" b="1"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参考了谷歌论坛</a:t>
            </a:r>
            <a:r>
              <a:rPr lang="zh-CN" altLang="en-US"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lvl="0" algn="just"/>
            <a:r>
              <a:rPr lang="en-US"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头像与用户名</a:t>
            </a:r>
            <a:endPar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marL="457200" algn="just"/>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初次默认头像是一个</a:t>
            </a:r>
            <a:r>
              <a:rPr lang="zh-CN" altLang="en-US" sz="1800"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谷歌</a:t>
            </a:r>
            <a:r>
              <a:rPr lang="en-US" altLang="zh-CN" kern="100" dirty="0">
                <a:solidFill>
                  <a:srgbClr val="00B050"/>
                </a:solidFill>
                <a:latin typeface="等线" panose="02010600030101010101" pitchFamily="2" charset="-122"/>
                <a:ea typeface="等线" panose="02010600030101010101" pitchFamily="2" charset="-122"/>
                <a:cs typeface="Times New Roman" panose="02020603050405020304" pitchFamily="18" charset="0"/>
              </a:rPr>
              <a:t>Logo</a:t>
            </a:r>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，点击后可以进入相册更换，实现方式和发帖界面中添加图片一样。</a:t>
            </a:r>
            <a:endPar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2995</Words>
  <Application>WPS 演示</Application>
  <PresentationFormat>宽屏</PresentationFormat>
  <Paragraphs>127</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宋体</vt:lpstr>
      <vt:lpstr>Wingdings</vt:lpstr>
      <vt:lpstr>Calibri</vt:lpstr>
      <vt:lpstr>Calibri Light</vt:lpstr>
      <vt:lpstr>微软雅黑</vt:lpstr>
      <vt:lpstr>等线</vt:lpstr>
      <vt:lpstr>Times New Roman</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ʾĸ�</dc:title>
  <dc:creator>ѽСС�</dc:creator>
  <cp:lastModifiedBy>Lenovo</cp:lastModifiedBy>
  <cp:revision>38</cp:revision>
  <dcterms:created xsi:type="dcterms:W3CDTF">2022-08-25T04:07:00Z</dcterms:created>
  <dcterms:modified xsi:type="dcterms:W3CDTF">2022-08-31T07:59:54Z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F4FE0EA3FC364120B92FF9B4736D5F5A</vt:lpwstr>
  </property>
  <property fmtid="{D5CDD505-2E9C-101B-9397-08002B2CF9AE}" pid="3" name="KSOProductBuildVer">
    <vt:lpwstr>2052-11.1.0.11751</vt:lpwstr>
  </property>
</Properties>
</file>