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Default Extension="png" ContentType="image/png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25016" y="832103"/>
            <a:ext cx="5312410" cy="9525"/>
          </a:xfrm>
          <a:custGeom>
            <a:avLst/>
            <a:gdLst/>
            <a:ahLst/>
            <a:cxnLst/>
            <a:rect l="l" t="t" r="r" b="b"/>
            <a:pathLst>
              <a:path w="5312410" h="9525">
                <a:moveTo>
                  <a:pt x="5312029" y="0"/>
                </a:moveTo>
                <a:lnTo>
                  <a:pt x="0" y="0"/>
                </a:lnTo>
                <a:lnTo>
                  <a:pt x="0" y="9143"/>
                </a:lnTo>
                <a:lnTo>
                  <a:pt x="5312029" y="9143"/>
                </a:lnTo>
                <a:lnTo>
                  <a:pt x="5312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685666" y="9792665"/>
            <a:ext cx="20510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6.xml"/><Relationship Id="rId6" Type="http://schemas.openxmlformats.org/officeDocument/2006/relationships/slide" Target="slide37.xml"/><Relationship Id="rId7" Type="http://schemas.openxmlformats.org/officeDocument/2006/relationships/slide" Target="slide42.xml"/><Relationship Id="rId8" Type="http://schemas.openxmlformats.org/officeDocument/2006/relationships/slide" Target="slide48.xml"/><Relationship Id="rId9" Type="http://schemas.openxmlformats.org/officeDocument/2006/relationships/slide" Target="slide50.xml"/><Relationship Id="rId10" Type="http://schemas.openxmlformats.org/officeDocument/2006/relationships/slide" Target="slide58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baidu.com/" TargetMode="Externa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png"/><Relationship Id="rId4" Type="http://schemas.openxmlformats.org/officeDocument/2006/relationships/image" Target="../media/image9.jp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Relationship Id="rId4" Type="http://schemas.openxmlformats.org/officeDocument/2006/relationships/image" Target="../media/image14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baidu.com/" TargetMode="External"/><Relationship Id="rId3" Type="http://schemas.openxmlformats.org/officeDocument/2006/relationships/image" Target="../media/image15.pn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6" Type="http://schemas.openxmlformats.org/officeDocument/2006/relationships/image" Target="../media/image18.jp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Relationship Id="rId4" Type="http://schemas.openxmlformats.org/officeDocument/2006/relationships/image" Target="../media/image21.jp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blog.csdn.net/haohulala/article/details/80036221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38398" y="528319"/>
            <a:ext cx="16840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125016" y="832103"/>
            <a:ext cx="5312410" cy="9525"/>
          </a:xfrm>
          <a:custGeom>
            <a:avLst/>
            <a:gdLst/>
            <a:ahLst/>
            <a:cxnLst/>
            <a:rect l="l" t="t" r="r" b="b"/>
            <a:pathLst>
              <a:path w="5312410" h="9525">
                <a:moveTo>
                  <a:pt x="5312029" y="0"/>
                </a:moveTo>
                <a:lnTo>
                  <a:pt x="0" y="0"/>
                </a:lnTo>
                <a:lnTo>
                  <a:pt x="0" y="9143"/>
                </a:lnTo>
                <a:lnTo>
                  <a:pt x="5312029" y="9143"/>
                </a:lnTo>
                <a:lnTo>
                  <a:pt x="5312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130604" y="1130553"/>
            <a:ext cx="5295265" cy="70142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latin typeface="Microsoft YaHei"/>
                <a:cs typeface="Microsoft YaHei"/>
              </a:rPr>
              <a:t>目</a:t>
            </a:r>
            <a:r>
              <a:rPr dirty="0" sz="1600" spc="-50" b="1">
                <a:latin typeface="Microsoft YaHei"/>
                <a:cs typeface="Microsoft YaHei"/>
              </a:rPr>
              <a:t>录</a:t>
            </a:r>
            <a:endParaRPr sz="16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dirty="0" sz="1200" b="1">
                <a:latin typeface="Microsoft YaHei"/>
                <a:cs typeface="Microsoft YaHei"/>
                <a:hlinkClick r:id="rId2" action="ppaction://hlinksldjump"/>
              </a:rPr>
              <a:t>一、课题研究的目的和意义</a:t>
            </a:r>
            <a:r>
              <a:rPr dirty="0" sz="1200" spc="-10">
                <a:latin typeface="Times New Roman"/>
                <a:cs typeface="Times New Roman"/>
                <a:hlinkClick r:id="rId2" action="ppaction://hlinksldjump"/>
              </a:rPr>
              <a:t>........................................................................................</a:t>
            </a:r>
            <a:r>
              <a:rPr dirty="0" sz="1200" spc="-10">
                <a:latin typeface="Times New Roman"/>
                <a:cs typeface="Times New Roman"/>
                <a:hlinkClick r:id="rId2" action="ppaction://hlinksldjump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lvl="1" marL="626745" indent="-310515">
              <a:lnSpc>
                <a:spcPct val="100000"/>
              </a:lnSpc>
              <a:buAutoNum type="arabicPeriod"/>
              <a:tabLst>
                <a:tab pos="627380" algn="l"/>
              </a:tabLst>
            </a:pPr>
            <a:r>
              <a:rPr dirty="0" sz="1200" spc="-5" b="1">
                <a:latin typeface="Microsoft YaHei"/>
                <a:cs typeface="Microsoft YaHei"/>
                <a:hlinkClick r:id="rId2" action="ppaction://hlinksldjump"/>
              </a:rPr>
              <a:t>课题的提出 </a:t>
            </a:r>
            <a:r>
              <a:rPr dirty="0" sz="1200" spc="-10">
                <a:latin typeface="Times New Roman"/>
                <a:cs typeface="Times New Roman"/>
                <a:hlinkClick r:id="rId2" action="ppaction://hlinksldjump"/>
              </a:rPr>
              <a:t>...................................................................................................</a:t>
            </a:r>
            <a:r>
              <a:rPr dirty="0" sz="1200" spc="-10">
                <a:latin typeface="Times New Roman"/>
                <a:cs typeface="Times New Roman"/>
                <a:hlinkClick r:id="rId2" action="ppaction://hlinksldjump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Microsoft YaHei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lvl="1" marL="626745" indent="-310515">
              <a:lnSpc>
                <a:spcPct val="100000"/>
              </a:lnSpc>
              <a:buAutoNum type="arabicPeriod"/>
              <a:tabLst>
                <a:tab pos="627380" algn="l"/>
              </a:tabLst>
            </a:pPr>
            <a:r>
              <a:rPr dirty="0" sz="1200" spc="-15" b="1">
                <a:latin typeface="Microsoft YaHei"/>
                <a:cs typeface="Microsoft YaHei"/>
                <a:hlinkClick r:id="rId2" action="ppaction://hlinksldjump"/>
              </a:rPr>
              <a:t>课题研究的目的 </a:t>
            </a:r>
            <a:r>
              <a:rPr dirty="0" sz="1200" spc="-10">
                <a:latin typeface="Times New Roman"/>
                <a:cs typeface="Times New Roman"/>
                <a:hlinkClick r:id="rId2" action="ppaction://hlinksldjump"/>
              </a:rPr>
              <a:t>...........................................................................................</a:t>
            </a:r>
            <a:r>
              <a:rPr dirty="0" sz="1200" spc="-10">
                <a:latin typeface="Times New Roman"/>
                <a:cs typeface="Times New Roman"/>
                <a:hlinkClick r:id="rId2" action="ppaction://hlinksldjump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Microsoft YaHei"/>
                <a:cs typeface="Microsoft YaHei"/>
                <a:hlinkClick r:id="rId2" action="ppaction://hlinksldjump"/>
              </a:rPr>
              <a:t>二、课题总体设计</a:t>
            </a:r>
            <a:r>
              <a:rPr dirty="0" sz="1200" spc="-10">
                <a:latin typeface="Times New Roman"/>
                <a:cs typeface="Times New Roman"/>
                <a:hlinkClick r:id="rId2" action="ppaction://hlinksldjump"/>
              </a:rPr>
              <a:t>........................................................................................................</a:t>
            </a:r>
            <a:r>
              <a:rPr dirty="0" sz="1200" spc="-10">
                <a:latin typeface="Times New Roman"/>
                <a:cs typeface="Times New Roman"/>
                <a:hlinkClick r:id="rId2" action="ppaction://hlinksldjump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lvl="1" marL="626745" indent="-310515">
              <a:lnSpc>
                <a:spcPct val="100000"/>
              </a:lnSpc>
              <a:buAutoNum type="arabicPeriod"/>
              <a:tabLst>
                <a:tab pos="627380" algn="l"/>
              </a:tabLst>
            </a:pPr>
            <a:r>
              <a:rPr dirty="0" sz="1200" spc="-15" b="1">
                <a:latin typeface="Microsoft YaHei"/>
                <a:cs typeface="Microsoft YaHei"/>
                <a:hlinkClick r:id="rId2" action="ppaction://hlinksldjump"/>
              </a:rPr>
              <a:t>课程需要实现的目标 </a:t>
            </a:r>
            <a:r>
              <a:rPr dirty="0" sz="1200" spc="-10">
                <a:latin typeface="Times New Roman"/>
                <a:cs typeface="Times New Roman"/>
                <a:hlinkClick r:id="rId2" action="ppaction://hlinksldjump"/>
              </a:rPr>
              <a:t>...................................................................................</a:t>
            </a:r>
            <a:r>
              <a:rPr dirty="0" sz="1200" spc="-10">
                <a:latin typeface="Times New Roman"/>
                <a:cs typeface="Times New Roman"/>
                <a:hlinkClick r:id="rId2" action="ppaction://hlinksldjump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Microsoft YaHei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lvl="1" marL="626745" indent="-310515">
              <a:lnSpc>
                <a:spcPct val="100000"/>
              </a:lnSpc>
              <a:buAutoNum type="arabicPeriod"/>
              <a:tabLst>
                <a:tab pos="627380" algn="l"/>
              </a:tabLst>
            </a:pPr>
            <a:r>
              <a:rPr dirty="0" sz="1200" spc="-15" b="1">
                <a:latin typeface="Microsoft YaHei"/>
                <a:cs typeface="Microsoft YaHei"/>
                <a:hlinkClick r:id="rId2" action="ppaction://hlinksldjump"/>
              </a:rPr>
              <a:t>课程的阶段性目标 </a:t>
            </a:r>
            <a:r>
              <a:rPr dirty="0" sz="1200" spc="-10">
                <a:latin typeface="Times New Roman"/>
                <a:cs typeface="Times New Roman"/>
                <a:hlinkClick r:id="rId2" action="ppaction://hlinksldjump"/>
              </a:rPr>
              <a:t>.......................................................................................</a:t>
            </a:r>
            <a:r>
              <a:rPr dirty="0" sz="1200" spc="-10">
                <a:latin typeface="Times New Roman"/>
                <a:cs typeface="Times New Roman"/>
                <a:hlinkClick r:id="rId2" action="ppaction://hlinksldjump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Microsoft YaHei"/>
                <a:cs typeface="Microsoft YaHei"/>
                <a:hlinkClick r:id="rId3" action="ppaction://hlinksldjump"/>
              </a:rPr>
              <a:t>三、详细设计</a:t>
            </a:r>
            <a:r>
              <a:rPr dirty="0" sz="1200" spc="-10">
                <a:latin typeface="Times New Roman"/>
                <a:cs typeface="Times New Roman"/>
                <a:hlinkClick r:id="rId3" action="ppaction://hlinksldjump"/>
              </a:rPr>
              <a:t>................................................................................................................</a:t>
            </a:r>
            <a:r>
              <a:rPr dirty="0" sz="1200" spc="-10">
                <a:latin typeface="Times New Roman"/>
                <a:cs typeface="Times New Roman"/>
                <a:hlinkClick r:id="rId3" action="ppaction://hlinksldjump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lvl="1" marL="626745" indent="-310515">
              <a:lnSpc>
                <a:spcPct val="100000"/>
              </a:lnSpc>
              <a:buAutoNum type="arabicPeriod"/>
              <a:tabLst>
                <a:tab pos="627380" algn="l"/>
              </a:tabLst>
            </a:pPr>
            <a:r>
              <a:rPr dirty="0" sz="1200" spc="5" b="1">
                <a:latin typeface="Microsoft YaHei"/>
                <a:cs typeface="Microsoft YaHei"/>
                <a:hlinkClick r:id="rId3" action="ppaction://hlinksldjump"/>
              </a:rPr>
              <a:t>项目概括 </a:t>
            </a:r>
            <a:r>
              <a:rPr dirty="0" sz="1200" spc="-10">
                <a:latin typeface="Times New Roman"/>
                <a:cs typeface="Times New Roman"/>
                <a:hlinkClick r:id="rId3" action="ppaction://hlinksldjump"/>
              </a:rPr>
              <a:t>.......................................................................................................</a:t>
            </a:r>
            <a:r>
              <a:rPr dirty="0" sz="1200" spc="-10">
                <a:latin typeface="Times New Roman"/>
                <a:cs typeface="Times New Roman"/>
                <a:hlinkClick r:id="rId3" action="ppaction://hlinksldjump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Microsoft YaHei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lvl="1" marL="626745" indent="-31051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27380" algn="l"/>
              </a:tabLst>
            </a:pPr>
            <a:r>
              <a:rPr dirty="0" sz="1200" spc="5" b="1">
                <a:latin typeface="Microsoft YaHei"/>
                <a:cs typeface="Microsoft YaHei"/>
                <a:hlinkClick r:id="rId4" action="ppaction://hlinksldjump"/>
              </a:rPr>
              <a:t>项目思路 </a:t>
            </a:r>
            <a:r>
              <a:rPr dirty="0" sz="1200" spc="-10">
                <a:latin typeface="Times New Roman"/>
                <a:cs typeface="Times New Roman"/>
                <a:hlinkClick r:id="rId4" action="ppaction://hlinksldjump"/>
              </a:rPr>
              <a:t>.......................................................................................................</a:t>
            </a:r>
            <a:r>
              <a:rPr dirty="0" sz="1200" spc="-10">
                <a:latin typeface="Times New Roman"/>
                <a:cs typeface="Times New Roman"/>
                <a:hlinkClick r:id="rId4" action="ppaction://hlinksldjump"/>
              </a:rPr>
              <a:t>4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Microsoft YaHei"/>
                <a:cs typeface="Microsoft YaHei"/>
                <a:hlinkClick r:id="rId5" action="ppaction://hlinksldjump"/>
              </a:rPr>
              <a:t>四、系统实现</a:t>
            </a:r>
            <a:r>
              <a:rPr dirty="0" sz="1200" spc="-10">
                <a:latin typeface="Times New Roman"/>
                <a:cs typeface="Times New Roman"/>
                <a:hlinkClick r:id="rId5" action="ppaction://hlinksldjump"/>
              </a:rPr>
              <a:t>................................................................................................................</a:t>
            </a:r>
            <a:r>
              <a:rPr dirty="0" sz="1200" spc="-10">
                <a:latin typeface="Times New Roman"/>
                <a:cs typeface="Times New Roman"/>
                <a:hlinkClick r:id="rId5" action="ppaction://hlinksldjump"/>
              </a:rPr>
              <a:t>6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lvl="1" marL="594995" indent="-278765">
              <a:lnSpc>
                <a:spcPct val="100000"/>
              </a:lnSpc>
              <a:buAutoNum type="arabicPeriod"/>
              <a:tabLst>
                <a:tab pos="595630" algn="l"/>
              </a:tabLst>
            </a:pPr>
            <a:r>
              <a:rPr dirty="0" sz="1200" b="1">
                <a:latin typeface="Microsoft YaHei"/>
                <a:cs typeface="Microsoft YaHei"/>
                <a:hlinkClick r:id="rId5" action="ppaction://hlinksldjump"/>
              </a:rPr>
              <a:t>map.h</a:t>
            </a:r>
            <a:r>
              <a:rPr dirty="0" sz="1200" spc="10" b="1">
                <a:latin typeface="Microsoft YaHei"/>
                <a:cs typeface="Microsoft YaHei"/>
                <a:hlinkClick r:id="rId5" action="ppaction://hlinksldjump"/>
              </a:rPr>
              <a:t> 代码</a:t>
            </a:r>
            <a:r>
              <a:rPr dirty="0" sz="1200" spc="-10">
                <a:latin typeface="Times New Roman"/>
                <a:cs typeface="Times New Roman"/>
                <a:hlinkClick r:id="rId5" action="ppaction://hlinksldjump"/>
              </a:rPr>
              <a:t>...................................................................................................</a:t>
            </a:r>
            <a:r>
              <a:rPr dirty="0" sz="1200" spc="-10">
                <a:latin typeface="Times New Roman"/>
                <a:cs typeface="Times New Roman"/>
                <a:hlinkClick r:id="rId5" action="ppaction://hlinksldjump"/>
              </a:rPr>
              <a:t>6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Microsoft YaHei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lvl="1" marL="594360" indent="-27749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94360" algn="l"/>
              </a:tabLst>
            </a:pPr>
            <a:r>
              <a:rPr dirty="0" sz="1200" spc="-10" b="1">
                <a:latin typeface="Microsoft YaHei"/>
                <a:cs typeface="Microsoft YaHei"/>
                <a:hlinkClick r:id="rId6" action="ppaction://hlinksldjump"/>
              </a:rPr>
              <a:t>calculator.h</a:t>
            </a:r>
            <a:r>
              <a:rPr dirty="0" sz="1200" spc="40" b="1">
                <a:latin typeface="Microsoft YaHei"/>
                <a:cs typeface="Microsoft YaHei"/>
                <a:hlinkClick r:id="rId6" action="ppaction://hlinksldjump"/>
              </a:rPr>
              <a:t> 代码</a:t>
            </a:r>
            <a:r>
              <a:rPr dirty="0" sz="1200" spc="-10">
                <a:latin typeface="Times New Roman"/>
                <a:cs typeface="Times New Roman"/>
                <a:hlinkClick r:id="rId6" action="ppaction://hlinksldjump"/>
              </a:rPr>
              <a:t>......................................................................................</a:t>
            </a:r>
            <a:r>
              <a:rPr dirty="0" sz="1200" spc="-10">
                <a:latin typeface="Times New Roman"/>
                <a:cs typeface="Times New Roman"/>
                <a:hlinkClick r:id="rId6" action="ppaction://hlinksldjump"/>
              </a:rPr>
              <a:t>37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Microsoft YaHei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lvl="1" marL="594995" indent="-278765">
              <a:lnSpc>
                <a:spcPct val="100000"/>
              </a:lnSpc>
              <a:buAutoNum type="arabicPeriod"/>
              <a:tabLst>
                <a:tab pos="595630" algn="l"/>
              </a:tabLst>
            </a:pPr>
            <a:r>
              <a:rPr dirty="0" sz="1200" b="1">
                <a:latin typeface="Microsoft YaHei"/>
                <a:cs typeface="Microsoft YaHei"/>
                <a:hlinkClick r:id="rId7" action="ppaction://hlinksldjump"/>
              </a:rPr>
              <a:t>snake.h</a:t>
            </a:r>
            <a:r>
              <a:rPr dirty="0" sz="1200" spc="25" b="1">
                <a:latin typeface="Microsoft YaHei"/>
                <a:cs typeface="Microsoft YaHei"/>
                <a:hlinkClick r:id="rId7" action="ppaction://hlinksldjump"/>
              </a:rPr>
              <a:t> 代码</a:t>
            </a:r>
            <a:r>
              <a:rPr dirty="0" sz="1200" spc="-10">
                <a:latin typeface="Times New Roman"/>
                <a:cs typeface="Times New Roman"/>
                <a:hlinkClick r:id="rId7" action="ppaction://hlinksldjump"/>
              </a:rPr>
              <a:t>..............................................................................................</a:t>
            </a:r>
            <a:r>
              <a:rPr dirty="0" sz="1200" spc="-10">
                <a:latin typeface="Times New Roman"/>
                <a:cs typeface="Times New Roman"/>
                <a:hlinkClick r:id="rId7" action="ppaction://hlinksldjump"/>
              </a:rPr>
              <a:t>42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Microsoft YaHei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lvl="1" marL="594995" indent="-2787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95630" algn="l"/>
              </a:tabLst>
            </a:pPr>
            <a:r>
              <a:rPr dirty="0" sz="1200" b="1">
                <a:latin typeface="Microsoft YaHei"/>
                <a:cs typeface="Microsoft YaHei"/>
                <a:hlinkClick r:id="rId8" action="ppaction://hlinksldjump"/>
              </a:rPr>
              <a:t>main.cpp</a:t>
            </a:r>
            <a:r>
              <a:rPr dirty="0" sz="1200" spc="-10" b="1">
                <a:latin typeface="Microsoft YaHei"/>
                <a:cs typeface="Microsoft YaHei"/>
                <a:hlinkClick r:id="rId8" action="ppaction://hlinksldjump"/>
              </a:rPr>
              <a:t> 代码</a:t>
            </a:r>
            <a:r>
              <a:rPr dirty="0" sz="1200" spc="-10">
                <a:latin typeface="Times New Roman"/>
                <a:cs typeface="Times New Roman"/>
                <a:hlinkClick r:id="rId8" action="ppaction://hlinksldjump"/>
              </a:rPr>
              <a:t>...........................................................................................</a:t>
            </a:r>
            <a:r>
              <a:rPr dirty="0" sz="1200" spc="-10">
                <a:latin typeface="Times New Roman"/>
                <a:cs typeface="Times New Roman"/>
                <a:hlinkClick r:id="rId8" action="ppaction://hlinksldjump"/>
              </a:rPr>
              <a:t>48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Microsoft YaHei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lvl="1" marL="626745" indent="-310515">
              <a:lnSpc>
                <a:spcPct val="100000"/>
              </a:lnSpc>
              <a:buAutoNum type="arabicPeriod"/>
              <a:tabLst>
                <a:tab pos="627380" algn="l"/>
              </a:tabLst>
            </a:pPr>
            <a:r>
              <a:rPr dirty="0" sz="1200" spc="-15" b="1">
                <a:latin typeface="Microsoft YaHei"/>
                <a:cs typeface="Microsoft YaHei"/>
                <a:hlinkClick r:id="rId9" action="ppaction://hlinksldjump"/>
              </a:rPr>
              <a:t>程序运行结果和功能展示 </a:t>
            </a:r>
            <a:r>
              <a:rPr dirty="0" sz="1200" spc="-10">
                <a:latin typeface="Times New Roman"/>
                <a:cs typeface="Times New Roman"/>
                <a:hlinkClick r:id="rId9" action="ppaction://hlinksldjump"/>
              </a:rPr>
              <a:t>.........................................................................</a:t>
            </a:r>
            <a:r>
              <a:rPr dirty="0" sz="1200" spc="-10">
                <a:latin typeface="Times New Roman"/>
                <a:cs typeface="Times New Roman"/>
                <a:hlinkClick r:id="rId9" action="ppaction://hlinksldjump"/>
              </a:rPr>
              <a:t>50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 b="1">
                <a:latin typeface="Microsoft YaHei"/>
                <a:cs typeface="Microsoft YaHei"/>
                <a:hlinkClick r:id="rId10" action="ppaction://hlinksldjump"/>
              </a:rPr>
              <a:t>五、设计总结</a:t>
            </a:r>
            <a:r>
              <a:rPr dirty="0" sz="1200" spc="-10">
                <a:latin typeface="Times New Roman"/>
                <a:cs typeface="Times New Roman"/>
                <a:hlinkClick r:id="rId10" action="ppaction://hlinksldjump"/>
              </a:rPr>
              <a:t>..............................................................................................................</a:t>
            </a:r>
            <a:r>
              <a:rPr dirty="0" sz="1200" spc="-10">
                <a:latin typeface="Times New Roman"/>
                <a:cs typeface="Times New Roman"/>
                <a:hlinkClick r:id="rId10" action="ppaction://hlinksldjump"/>
              </a:rPr>
              <a:t>58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Microsoft YaHei"/>
                <a:cs typeface="Microsoft YaHei"/>
                <a:hlinkClick r:id="rId10" action="ppaction://hlinksldjump"/>
              </a:rPr>
              <a:t>六、参考文献</a:t>
            </a:r>
            <a:r>
              <a:rPr dirty="0" sz="1200" spc="-10">
                <a:latin typeface="Times New Roman"/>
                <a:cs typeface="Times New Roman"/>
                <a:hlinkClick r:id="rId10" action="ppaction://hlinksldjump"/>
              </a:rPr>
              <a:t>..............................................................................................................</a:t>
            </a:r>
            <a:r>
              <a:rPr dirty="0" sz="1200" spc="-10">
                <a:latin typeface="Times New Roman"/>
                <a:cs typeface="Times New Roman"/>
                <a:hlinkClick r:id="rId10" action="ppaction://hlinksldjump"/>
              </a:rPr>
              <a:t>58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38398" y="528319"/>
            <a:ext cx="16840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125016" y="832103"/>
            <a:ext cx="5312410" cy="9525"/>
          </a:xfrm>
          <a:custGeom>
            <a:avLst/>
            <a:gdLst/>
            <a:ahLst/>
            <a:cxnLst/>
            <a:rect l="l" t="t" r="r" b="b"/>
            <a:pathLst>
              <a:path w="5312410" h="9525">
                <a:moveTo>
                  <a:pt x="5312029" y="0"/>
                </a:moveTo>
                <a:lnTo>
                  <a:pt x="0" y="0"/>
                </a:lnTo>
                <a:lnTo>
                  <a:pt x="0" y="9143"/>
                </a:lnTo>
                <a:lnTo>
                  <a:pt x="5312029" y="9143"/>
                </a:lnTo>
                <a:lnTo>
                  <a:pt x="5312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397253" y="999489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2401951" y="999489"/>
            <a:ext cx="3971925" cy="736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││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Shift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│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Z │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X │ C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│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V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│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B │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N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│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M │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,&lt;│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.&gt;│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710565" algn="l"/>
                <a:tab pos="1915795" algn="l"/>
              </a:tabLst>
            </a:pPr>
            <a:r>
              <a:rPr dirty="0" sz="1000" spc="-20">
                <a:latin typeface="SimSun"/>
                <a:cs typeface="SimSun"/>
              </a:rPr>
              <a:t>│ ↑│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5">
                <a:latin typeface="SimSun"/>
                <a:cs typeface="SimSun"/>
              </a:rPr>
              <a:t>│ </a:t>
            </a:r>
            <a:r>
              <a:rPr dirty="0" sz="1000">
                <a:latin typeface="SimSun"/>
                <a:cs typeface="SimSun"/>
              </a:rPr>
              <a:t>1</a:t>
            </a:r>
            <a:r>
              <a:rPr dirty="0" sz="1000" spc="-5">
                <a:latin typeface="SimSun"/>
                <a:cs typeface="SimSun"/>
              </a:rPr>
              <a:t> │ </a:t>
            </a:r>
            <a:r>
              <a:rPr dirty="0" sz="1000">
                <a:latin typeface="SimSun"/>
                <a:cs typeface="SimSun"/>
              </a:rPr>
              <a:t>2</a:t>
            </a:r>
            <a:r>
              <a:rPr dirty="0" sz="1000" spc="-5">
                <a:latin typeface="SimSun"/>
                <a:cs typeface="SimSun"/>
              </a:rPr>
              <a:t> │ </a:t>
            </a:r>
            <a:r>
              <a:rPr dirty="0" sz="1000">
                <a:latin typeface="SimSun"/>
                <a:cs typeface="SimSun"/>
              </a:rPr>
              <a:t>3</a:t>
            </a:r>
            <a:r>
              <a:rPr dirty="0" sz="1000" spc="-35">
                <a:latin typeface="SimSun"/>
                <a:cs typeface="SimSun"/>
              </a:rPr>
              <a:t> │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10">
                <a:latin typeface="SimSun"/>
                <a:cs typeface="SimSun"/>
              </a:rPr>
              <a:t>│││"},//30</a:t>
            </a:r>
            <a:r>
              <a:rPr dirty="0" sz="1000" spc="-120">
                <a:latin typeface="SimSun"/>
                <a:cs typeface="SimSun"/>
              </a:rPr>
              <a:t> 行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5240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│├────┬──┴─┬─┴──┬┴───┴───┴───┴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30604" y="1278381"/>
            <a:ext cx="1042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7200" algn="l"/>
                <a:tab pos="902335" algn="l"/>
              </a:tabLst>
            </a:pPr>
            <a:r>
              <a:rPr dirty="0" sz="1000" spc="-25">
                <a:latin typeface="SimSun"/>
                <a:cs typeface="SimSun"/>
              </a:rPr>
              <a:t>/?│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10">
                <a:latin typeface="SimSun"/>
                <a:cs typeface="SimSun"/>
              </a:rPr>
              <a:t>Shift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50">
                <a:latin typeface="SimSun"/>
                <a:cs typeface="SimSun"/>
              </a:rPr>
              <a:t>│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397253" y="1558798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30604" y="1837689"/>
            <a:ext cx="52317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───┴───┴───┴──┬┴───╪───┬──────┤┌───┼───┼─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30604" y="2116581"/>
            <a:ext cx="4185285" cy="736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70430" algn="l"/>
              </a:tabLst>
            </a:pPr>
            <a:r>
              <a:rPr dirty="0" sz="1000" spc="-10">
                <a:latin typeface="SimSun"/>
                <a:cs typeface="SimSun"/>
              </a:rPr>
              <a:t>──┐├───┴───┼───┤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10">
                <a:latin typeface="SimSun"/>
                <a:cs typeface="SimSun"/>
              </a:rPr>
              <a:t>│││"},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tabLst>
                <a:tab pos="1423670" algn="l"/>
                <a:tab pos="3583940" algn="l"/>
              </a:tabLst>
            </a:pPr>
            <a:r>
              <a:rPr dirty="0" sz="1000" spc="-25">
                <a:latin typeface="SimSun"/>
                <a:cs typeface="SimSun"/>
              </a:rPr>
              <a:t>{"</a:t>
            </a:r>
            <a:r>
              <a:rPr dirty="0" sz="1000">
                <a:latin typeface="SimSun"/>
                <a:cs typeface="SimSun"/>
              </a:rPr>
              <a:t>	││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Ctr│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win│</a:t>
            </a:r>
            <a:r>
              <a:rPr dirty="0" sz="1000" spc="-20">
                <a:latin typeface="SimSun"/>
                <a:cs typeface="SimSun"/>
              </a:rPr>
              <a:t> Alt│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0">
                <a:latin typeface="SimSun"/>
                <a:cs typeface="SimSun"/>
              </a:rPr>
              <a:t>────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2297430" algn="l"/>
              </a:tabLst>
            </a:pPr>
            <a:r>
              <a:rPr dirty="0" sz="1000" spc="-10">
                <a:latin typeface="SimSun"/>
                <a:cs typeface="SimSun"/>
              </a:rPr>
              <a:t>│ </a:t>
            </a:r>
            <a:r>
              <a:rPr dirty="0" sz="1000">
                <a:latin typeface="SimSun"/>
                <a:cs typeface="SimSun"/>
              </a:rPr>
              <a:t>Fn</a:t>
            </a:r>
            <a:r>
              <a:rPr dirty="0" sz="1000" spc="-10">
                <a:latin typeface="SimSun"/>
                <a:cs typeface="SimSun"/>
              </a:rPr>
              <a:t>│ </a:t>
            </a:r>
            <a:r>
              <a:rPr dirty="0" sz="1000">
                <a:latin typeface="SimSun"/>
                <a:cs typeface="SimSun"/>
              </a:rPr>
              <a:t>Ctrl</a:t>
            </a:r>
            <a:r>
              <a:rPr dirty="0" sz="1000" spc="-20">
                <a:latin typeface="SimSun"/>
                <a:cs typeface="SimSun"/>
              </a:rPr>
              <a:t> ││← │ ↓│ →││</a:t>
            </a:r>
            <a:r>
              <a:rPr dirty="0" sz="1000">
                <a:latin typeface="SimSun"/>
                <a:cs typeface="SimSun"/>
              </a:rPr>
              <a:t>	0ins</a:t>
            </a:r>
            <a:r>
              <a:rPr dirty="0" sz="1000" spc="5">
                <a:latin typeface="SimSun"/>
                <a:cs typeface="SimSun"/>
              </a:rPr>
              <a:t> │.</a:t>
            </a:r>
            <a:r>
              <a:rPr dirty="0" sz="1000" spc="-10">
                <a:latin typeface="SimSun"/>
                <a:cs typeface="SimSun"/>
              </a:rPr>
              <a:t>de│←┘││"},//32</a:t>
            </a:r>
            <a:r>
              <a:rPr dirty="0" sz="1000" spc="-135">
                <a:latin typeface="SimSun"/>
                <a:cs typeface="SimSun"/>
              </a:rPr>
              <a:t> 行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906261" y="2396998"/>
            <a:ext cx="4083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│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Alt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30604" y="2954781"/>
            <a:ext cx="5243195" cy="46494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  <a:tabLst>
                <a:tab pos="1144270" algn="l"/>
              </a:tabLst>
            </a:pPr>
            <a:r>
              <a:rPr dirty="0" sz="1000" spc="-25">
                <a:latin typeface="SimSun"/>
                <a:cs typeface="SimSun"/>
              </a:rPr>
              <a:t>{"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10">
                <a:latin typeface="SimSun"/>
                <a:cs typeface="SimSun"/>
              </a:rPr>
              <a:t>│└────┴────┴────┴─────────────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algn="r" marR="1778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──────────────┴────┴───┴──────┘└───┴───┴─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──┘└───────┴───┴───┘│"},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tabLst>
                <a:tab pos="1423670" algn="l"/>
                <a:tab pos="2503170" algn="l"/>
              </a:tabLst>
            </a:pPr>
            <a:r>
              <a:rPr dirty="0" sz="1000" spc="-25">
                <a:latin typeface="SimSun"/>
                <a:cs typeface="SimSun"/>
              </a:rPr>
              <a:t>{"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50">
                <a:latin typeface="SimSun"/>
                <a:cs typeface="SimSun"/>
              </a:rPr>
              <a:t>│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10">
                <a:latin typeface="SimSun"/>
                <a:cs typeface="SimSun"/>
              </a:rPr>
              <a:t>┌────────────────────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4205605" algn="l"/>
              </a:tabLst>
            </a:pPr>
            <a:r>
              <a:rPr dirty="0" sz="1000" spc="-10">
                <a:latin typeface="SimSun"/>
                <a:cs typeface="SimSun"/>
              </a:rPr>
              <a:t>───────────┐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0">
                <a:latin typeface="SimSun"/>
                <a:cs typeface="SimSun"/>
              </a:rPr>
              <a:t>│"},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tabLst>
                <a:tab pos="1423670" algn="l"/>
                <a:tab pos="2503170" algn="l"/>
                <a:tab pos="4599305" algn="l"/>
              </a:tabLst>
            </a:pPr>
            <a:r>
              <a:rPr dirty="0" sz="1000" spc="-25">
                <a:latin typeface="SimSun"/>
                <a:cs typeface="SimSun"/>
              </a:rPr>
              <a:t>{"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50">
                <a:latin typeface="SimSun"/>
                <a:cs typeface="SimSun"/>
              </a:rPr>
              <a:t>│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50">
                <a:latin typeface="SimSun"/>
                <a:cs typeface="SimSun"/>
              </a:rPr>
              <a:t>│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50">
                <a:latin typeface="SimSun"/>
                <a:cs typeface="SimSun"/>
              </a:rPr>
              <a:t>│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20">
                <a:latin typeface="SimSun"/>
                <a:cs typeface="SimSun"/>
              </a:rPr>
              <a:t>│"},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tabLst>
                <a:tab pos="1423670" algn="l"/>
                <a:tab pos="2503170" algn="l"/>
                <a:tab pos="4599305" algn="l"/>
              </a:tabLst>
            </a:pPr>
            <a:r>
              <a:rPr dirty="0" sz="1000" spc="-25">
                <a:latin typeface="SimSun"/>
                <a:cs typeface="SimSun"/>
              </a:rPr>
              <a:t>{"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50">
                <a:latin typeface="SimSun"/>
                <a:cs typeface="SimSun"/>
              </a:rPr>
              <a:t>│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50">
                <a:latin typeface="SimSun"/>
                <a:cs typeface="SimSun"/>
              </a:rPr>
              <a:t>│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50">
                <a:latin typeface="SimSun"/>
                <a:cs typeface="SimSun"/>
              </a:rPr>
              <a:t>│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20">
                <a:latin typeface="SimSun"/>
                <a:cs typeface="SimSun"/>
              </a:rPr>
              <a:t>│"},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tabLst>
                <a:tab pos="1423670" algn="l"/>
                <a:tab pos="2503170" algn="l"/>
              </a:tabLst>
            </a:pPr>
            <a:r>
              <a:rPr dirty="0" sz="1000" spc="-25">
                <a:latin typeface="SimSun"/>
                <a:cs typeface="SimSun"/>
              </a:rPr>
              <a:t>{"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50">
                <a:latin typeface="SimSun"/>
                <a:cs typeface="SimSun"/>
              </a:rPr>
              <a:t>│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10">
                <a:latin typeface="SimSun"/>
                <a:cs typeface="SimSun"/>
              </a:rPr>
              <a:t>│───────────────┬────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205605" algn="l"/>
              </a:tabLst>
            </a:pPr>
            <a:r>
              <a:rPr dirty="0" sz="1000" spc="-10">
                <a:latin typeface="SimSun"/>
                <a:cs typeface="SimSun"/>
              </a:rPr>
              <a:t>───────────│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0">
                <a:latin typeface="SimSun"/>
                <a:cs typeface="SimSun"/>
              </a:rPr>
              <a:t>│"},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spcBef>
                <a:spcPts val="5"/>
              </a:spcBef>
              <a:tabLst>
                <a:tab pos="1423670" algn="l"/>
                <a:tab pos="2503170" algn="l"/>
              </a:tabLst>
            </a:pPr>
            <a:r>
              <a:rPr dirty="0" sz="1000" spc="-25">
                <a:latin typeface="SimSun"/>
                <a:cs typeface="SimSun"/>
              </a:rPr>
              <a:t>{"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50">
                <a:latin typeface="SimSun"/>
                <a:cs typeface="SimSun"/>
              </a:rPr>
              <a:t>│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10">
                <a:latin typeface="SimSun"/>
                <a:cs typeface="SimSun"/>
              </a:rPr>
              <a:t>└───────────────┴────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205605" algn="l"/>
              </a:tabLst>
            </a:pPr>
            <a:r>
              <a:rPr dirty="0" sz="1000" spc="-10">
                <a:latin typeface="SimSun"/>
                <a:cs typeface="SimSun"/>
              </a:rPr>
              <a:t>───────────┘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0">
                <a:latin typeface="SimSun"/>
                <a:cs typeface="SimSun"/>
              </a:rPr>
              <a:t>│"},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tabLst>
                <a:tab pos="1423670" algn="l"/>
              </a:tabLst>
            </a:pPr>
            <a:r>
              <a:rPr dirty="0" sz="1000" spc="-25">
                <a:latin typeface="SimSun"/>
                <a:cs typeface="SimSun"/>
              </a:rPr>
              <a:t>{"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10">
                <a:latin typeface="SimSun"/>
                <a:cs typeface="SimSun"/>
              </a:rPr>
              <a:t>└─────────────────────────────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─────────────────────────────────────────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────────────────────┘"}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25">
                <a:latin typeface="SimSun"/>
                <a:cs typeface="SimSun"/>
              </a:rPr>
              <a:t>};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30604" y="7984997"/>
            <a:ext cx="5243830" cy="1574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char</a:t>
            </a:r>
            <a:r>
              <a:rPr dirty="0" sz="1000" spc="-5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password_load[17][300</a:t>
            </a:r>
            <a:r>
              <a:rPr dirty="0" sz="1000" spc="-20">
                <a:latin typeface="SimSun"/>
                <a:cs typeface="SimSun"/>
              </a:rPr>
              <a:t>] = {//</a:t>
            </a:r>
            <a:r>
              <a:rPr dirty="0" sz="1000" spc="-10">
                <a:latin typeface="SimSun"/>
                <a:cs typeface="SimSun"/>
              </a:rPr>
              <a:t>密</a:t>
            </a:r>
            <a:r>
              <a:rPr dirty="0" sz="1000" spc="-10">
                <a:latin typeface="SimSun"/>
                <a:cs typeface="SimSun"/>
              </a:rPr>
              <a:t>码</a:t>
            </a:r>
            <a:r>
              <a:rPr dirty="0" sz="1000" spc="-10">
                <a:latin typeface="SimSun"/>
                <a:cs typeface="SimSun"/>
              </a:rPr>
              <a:t>界</a:t>
            </a:r>
            <a:r>
              <a:rPr dirty="0" sz="1000" spc="-50">
                <a:latin typeface="SimSun"/>
                <a:cs typeface="SimSun"/>
              </a:rPr>
              <a:t>面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{"┌─────────────────────────────────────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algn="r" marR="19685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─────────────────────────────────────────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algn="r" marR="19685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─────────────────────────────────────────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───┐"},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SimSun"/>
                <a:cs typeface="SimSun"/>
              </a:rPr>
              <a:t>{"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38398" y="528319"/>
            <a:ext cx="16840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125016" y="832103"/>
            <a:ext cx="5312410" cy="9525"/>
          </a:xfrm>
          <a:custGeom>
            <a:avLst/>
            <a:gdLst/>
            <a:ahLst/>
            <a:cxnLst/>
            <a:rect l="l" t="t" r="r" b="b"/>
            <a:pathLst>
              <a:path w="5312410" h="9525">
                <a:moveTo>
                  <a:pt x="5312029" y="0"/>
                </a:moveTo>
                <a:lnTo>
                  <a:pt x="0" y="0"/>
                </a:lnTo>
                <a:lnTo>
                  <a:pt x="0" y="9143"/>
                </a:lnTo>
                <a:lnTo>
                  <a:pt x="5312029" y="9143"/>
                </a:lnTo>
                <a:lnTo>
                  <a:pt x="5312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130604" y="999489"/>
            <a:ext cx="674370" cy="456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tabLst>
                <a:tab pos="533400" algn="l"/>
              </a:tabLst>
            </a:pPr>
            <a:r>
              <a:rPr dirty="0" sz="1000" spc="-25">
                <a:latin typeface="SimSun"/>
                <a:cs typeface="SimSun"/>
              </a:rPr>
              <a:t>{"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918970" y="1371356"/>
            <a:ext cx="4440555" cy="0"/>
          </a:xfrm>
          <a:custGeom>
            <a:avLst/>
            <a:gdLst/>
            <a:ahLst/>
            <a:cxnLst/>
            <a:rect l="l" t="t" r="r" b="b"/>
            <a:pathLst>
              <a:path w="4440555" h="0">
                <a:moveTo>
                  <a:pt x="0" y="0"/>
                </a:moveTo>
                <a:lnTo>
                  <a:pt x="4440136" y="0"/>
                </a:lnTo>
              </a:path>
            </a:pathLst>
          </a:custGeom>
          <a:ln w="445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143304" y="1651773"/>
            <a:ext cx="2790825" cy="0"/>
          </a:xfrm>
          <a:custGeom>
            <a:avLst/>
            <a:gdLst/>
            <a:ahLst/>
            <a:cxnLst/>
            <a:rect l="l" t="t" r="r" b="b"/>
            <a:pathLst>
              <a:path w="2790825" h="0">
                <a:moveTo>
                  <a:pt x="0" y="0"/>
                </a:moveTo>
                <a:lnTo>
                  <a:pt x="2790540" y="0"/>
                </a:lnTo>
              </a:path>
            </a:pathLst>
          </a:custGeom>
          <a:ln w="445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4116704" y="1558798"/>
            <a:ext cx="279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7" name="object 2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1130604" y="1837689"/>
            <a:ext cx="737870" cy="456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95"/>
              </a:spcBef>
              <a:tabLst>
                <a:tab pos="597535" algn="l"/>
              </a:tabLst>
            </a:pPr>
            <a:r>
              <a:rPr dirty="0" sz="1000" spc="-25">
                <a:latin typeface="SimSun"/>
                <a:cs typeface="SimSun"/>
              </a:rPr>
              <a:t>{"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397253" y="2396998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779777" y="2396998"/>
            <a:ext cx="151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526404" y="2396998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SimSun"/>
                <a:cs typeface="SimSun"/>
              </a:rPr>
              <a:t>|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30604" y="2675889"/>
            <a:ext cx="2819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397253" y="2954781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842261" y="2954781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526404" y="2954781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SimSun"/>
                <a:cs typeface="SimSun"/>
              </a:rPr>
              <a:t>|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130604" y="3235578"/>
            <a:ext cx="5245100" cy="1016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algn="r" marR="5080">
              <a:lnSpc>
                <a:spcPct val="100000"/>
              </a:lnSpc>
              <a:tabLst>
                <a:tab pos="508634" algn="l"/>
                <a:tab pos="4128770" algn="l"/>
                <a:tab pos="4319905" algn="l"/>
              </a:tabLst>
            </a:pPr>
            <a:r>
              <a:rPr dirty="0" sz="1000" spc="-25">
                <a:latin typeface="SimSun"/>
                <a:cs typeface="SimSun"/>
              </a:rPr>
              <a:t>{"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\\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50">
                <a:latin typeface="SimSun"/>
                <a:cs typeface="SimSun"/>
              </a:rPr>
              <a:t>|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10">
                <a:latin typeface="SimSun"/>
                <a:cs typeface="SimSun"/>
              </a:rPr>
              <a:t>┌────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algn="r" marR="19685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─────────────────────────────────────────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663954" y="4352670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236977" y="4352670"/>
            <a:ext cx="151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095113" y="4352670"/>
            <a:ext cx="3416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/~/~/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792210" y="4352670"/>
            <a:ext cx="596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3835" algn="l"/>
              </a:tabLst>
            </a:pPr>
            <a:r>
              <a:rPr dirty="0" sz="1000" spc="-50">
                <a:latin typeface="SimSun"/>
                <a:cs typeface="SimSun"/>
              </a:rPr>
              <a:t>|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│┌─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130604" y="4631563"/>
            <a:ext cx="6597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────┐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892554" y="4631563"/>
            <a:ext cx="8496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Administrator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557360" y="4631563"/>
            <a:ext cx="279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397253" y="4911978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032761" y="4911978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764404" y="4911978"/>
            <a:ext cx="14878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65200" algn="l"/>
                <a:tab pos="1346200" algn="l"/>
              </a:tabLst>
            </a:pPr>
            <a:r>
              <a:rPr dirty="0" sz="1000">
                <a:latin typeface="SimSun"/>
                <a:cs typeface="SimSun"/>
              </a:rPr>
              <a:t>/~/~/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u="sng" sz="1000" spc="455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   </a:t>
            </a:r>
            <a:r>
              <a:rPr dirty="0" sz="1000" spc="-50">
                <a:latin typeface="SimSun"/>
                <a:cs typeface="SimSun"/>
              </a:rPr>
              <a:t>|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││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[]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38398" y="528319"/>
            <a:ext cx="16840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125016" y="832103"/>
            <a:ext cx="5312410" cy="9525"/>
          </a:xfrm>
          <a:custGeom>
            <a:avLst/>
            <a:gdLst/>
            <a:ahLst/>
            <a:cxnLst/>
            <a:rect l="l" t="t" r="r" b="b"/>
            <a:pathLst>
              <a:path w="5312410" h="9525">
                <a:moveTo>
                  <a:pt x="5312029" y="0"/>
                </a:moveTo>
                <a:lnTo>
                  <a:pt x="0" y="0"/>
                </a:lnTo>
                <a:lnTo>
                  <a:pt x="0" y="9143"/>
                </a:lnTo>
                <a:lnTo>
                  <a:pt x="5312029" y="9143"/>
                </a:lnTo>
                <a:lnTo>
                  <a:pt x="5312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130604" y="999489"/>
            <a:ext cx="786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6700" algn="l"/>
              </a:tabLst>
            </a:pPr>
            <a:r>
              <a:rPr dirty="0" sz="1000" spc="-50">
                <a:latin typeface="SimSun"/>
                <a:cs typeface="SimSun"/>
              </a:rPr>
              <a:t>│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10">
                <a:latin typeface="SimSun"/>
                <a:cs typeface="SimSun"/>
              </a:rPr>
              <a:t>输</a:t>
            </a:r>
            <a:r>
              <a:rPr dirty="0" sz="1000" spc="-10">
                <a:latin typeface="SimSun"/>
                <a:cs typeface="SimSun"/>
              </a:rPr>
              <a:t>入</a:t>
            </a:r>
            <a:r>
              <a:rPr dirty="0" sz="1000" spc="-10">
                <a:latin typeface="SimSun"/>
                <a:cs typeface="SimSun"/>
              </a:rPr>
              <a:t>密</a:t>
            </a:r>
            <a:r>
              <a:rPr dirty="0" sz="1000" spc="-50">
                <a:latin typeface="SimSun"/>
                <a:cs typeface="SimSun"/>
              </a:rPr>
              <a:t>码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990213" y="999489"/>
            <a:ext cx="2774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397253" y="1278381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096770" y="1278381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037458" y="1278381"/>
            <a:ext cx="1688464" cy="4578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5265">
              <a:lnSpc>
                <a:spcPct val="100000"/>
              </a:lnSpc>
              <a:spcBef>
                <a:spcPts val="95"/>
              </a:spcBef>
              <a:tabLst>
                <a:tab pos="469265" algn="l"/>
                <a:tab pos="786765" algn="l"/>
                <a:tab pos="1103630" algn="l"/>
                <a:tab pos="1357630" algn="l"/>
                <a:tab pos="1612265" algn="l"/>
              </a:tabLst>
            </a:pPr>
            <a:r>
              <a:rPr dirty="0" sz="1000" spc="-25">
                <a:latin typeface="SimSun"/>
                <a:cs typeface="SimSun"/>
              </a:rPr>
              <a:t>\\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/\\</a:t>
            </a:r>
            <a:r>
              <a:rPr dirty="0" sz="1000">
                <a:latin typeface="SimSun"/>
                <a:cs typeface="SimSun"/>
              </a:rPr>
              <a:t>	/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50">
                <a:latin typeface="SimSun"/>
                <a:cs typeface="SimSun"/>
              </a:rPr>
              <a:t>_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_|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50">
                <a:latin typeface="SimSun"/>
                <a:cs typeface="SimSun"/>
              </a:rPr>
              <a:t>_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1280795" algn="l"/>
              </a:tabLst>
            </a:pPr>
            <a:r>
              <a:rPr dirty="0" sz="1000" spc="-10">
                <a:latin typeface="SimSun"/>
                <a:cs typeface="SimSun"/>
              </a:rPr>
              <a:t>】</a:t>
            </a:r>
            <a:r>
              <a:rPr dirty="0" sz="1000" spc="-20">
                <a:latin typeface="SimSun"/>
                <a:cs typeface="SimSun"/>
              </a:rPr>
              <a:t>ck[→]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889872" y="1278381"/>
            <a:ext cx="4692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~ ~</a:t>
            </a:r>
            <a:r>
              <a:rPr dirty="0" sz="1000" spc="49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/_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524483" y="1278381"/>
            <a:ext cx="850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3375" algn="l"/>
              </a:tabLst>
            </a:pPr>
            <a:r>
              <a:rPr dirty="0" sz="1000">
                <a:latin typeface="SimSun"/>
                <a:cs typeface="SimSun"/>
              </a:rPr>
              <a:t>/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60">
                <a:latin typeface="SimSun"/>
                <a:cs typeface="SimSun"/>
              </a:rPr>
              <a:t>|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0">
                <a:latin typeface="SimSun"/>
                <a:cs typeface="SimSun"/>
              </a:rPr>
              <a:t>│└──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30604" y="1558798"/>
            <a:ext cx="8496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6430" algn="l"/>
              </a:tabLst>
            </a:pPr>
            <a:r>
              <a:rPr dirty="0" sz="1000" spc="-20">
                <a:latin typeface="SimSun"/>
                <a:cs typeface="SimSun"/>
              </a:rPr>
              <a:t>───┘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10">
                <a:latin typeface="SimSun"/>
                <a:cs typeface="SimSun"/>
              </a:rPr>
              <a:t>【</a:t>
            </a:r>
            <a:r>
              <a:rPr dirty="0" sz="1000" spc="-50">
                <a:latin typeface="SimSun"/>
                <a:cs typeface="SimSun"/>
              </a:rPr>
              <a:t>|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30604" y="1837689"/>
            <a:ext cx="5245100" cy="736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95"/>
              </a:spcBef>
              <a:tabLst>
                <a:tab pos="1042669" algn="l"/>
                <a:tab pos="2185670" algn="l"/>
                <a:tab pos="2503170" algn="l"/>
                <a:tab pos="4661535" algn="l"/>
              </a:tabLst>
            </a:pPr>
            <a:r>
              <a:rPr dirty="0" sz="1000" spc="-25">
                <a:latin typeface="SimSun"/>
                <a:cs typeface="SimSun"/>
              </a:rPr>
              <a:t>{"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\\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\\/</a:t>
            </a:r>
            <a:r>
              <a:rPr dirty="0" sz="1000">
                <a:latin typeface="SimSun"/>
                <a:cs typeface="SimSun"/>
              </a:rPr>
              <a:t>	\\/</a:t>
            </a:r>
            <a:r>
              <a:rPr dirty="0" sz="1000" spc="46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|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|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|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|_|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|_|</a:t>
            </a:r>
            <a:r>
              <a:rPr dirty="0" sz="1000" spc="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\\/\\/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u="sng" sz="1000" spc="48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/</a:t>
            </a:r>
            <a:r>
              <a:rPr dirty="0" sz="1000">
                <a:latin typeface="SimSun"/>
                <a:cs typeface="SimSun"/>
              </a:rPr>
              <a:t>	|</a:t>
            </a:r>
            <a:r>
              <a:rPr dirty="0" sz="1000" spc="484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└──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─────────────────────────────────────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397253" y="2675889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223261" y="2675889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526404" y="2675889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SimSun"/>
                <a:cs typeface="SimSun"/>
              </a:rPr>
              <a:t>|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130604" y="2954781"/>
            <a:ext cx="2819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397253" y="3235578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287270" y="3235578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558666" y="3235578"/>
            <a:ext cx="15462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要</a:t>
            </a:r>
            <a:r>
              <a:rPr dirty="0" sz="1000" spc="-10">
                <a:latin typeface="SimSun"/>
                <a:cs typeface="SimSun"/>
              </a:rPr>
              <a:t>开</a:t>
            </a:r>
            <a:r>
              <a:rPr dirty="0" sz="1000" spc="-10">
                <a:latin typeface="SimSun"/>
                <a:cs typeface="SimSun"/>
              </a:rPr>
              <a:t>始</a:t>
            </a:r>
            <a:r>
              <a:rPr dirty="0" sz="1000" spc="-10">
                <a:latin typeface="SimSun"/>
                <a:cs typeface="SimSun"/>
              </a:rPr>
              <a:t>，</a:t>
            </a:r>
            <a:r>
              <a:rPr dirty="0" sz="1000" spc="-10">
                <a:latin typeface="SimSun"/>
                <a:cs typeface="SimSun"/>
              </a:rPr>
              <a:t>请</a:t>
            </a:r>
            <a:r>
              <a:rPr dirty="0" sz="1000" spc="-10">
                <a:latin typeface="SimSun"/>
                <a:cs typeface="SimSun"/>
              </a:rPr>
              <a:t>单</a:t>
            </a:r>
            <a:r>
              <a:rPr dirty="0" sz="1000">
                <a:latin typeface="SimSun"/>
                <a:cs typeface="SimSun"/>
              </a:rPr>
              <a:t>击</a:t>
            </a:r>
            <a:r>
              <a:rPr dirty="0" sz="1000" spc="-10">
                <a:latin typeface="SimSun"/>
                <a:cs typeface="SimSun"/>
              </a:rPr>
              <a:t>您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 spc="-10">
                <a:latin typeface="SimSun"/>
                <a:cs typeface="SimSun"/>
              </a:rPr>
              <a:t>用</a:t>
            </a:r>
            <a:r>
              <a:rPr dirty="0" sz="1000" spc="-25">
                <a:latin typeface="SimSun"/>
                <a:cs typeface="SimSun"/>
              </a:rPr>
              <a:t>户名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526404" y="3235578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SimSun"/>
                <a:cs typeface="SimSun"/>
              </a:rPr>
              <a:t>|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130604" y="3514471"/>
            <a:ext cx="2819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397253" y="3793362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351658" y="3793362"/>
            <a:ext cx="151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526404" y="3793362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SimSun"/>
                <a:cs typeface="SimSun"/>
              </a:rPr>
              <a:t>|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130604" y="4073778"/>
            <a:ext cx="2819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397253" y="4352670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414142" y="4352670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130604" y="4631563"/>
            <a:ext cx="2819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397253" y="4911978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478151" y="4911978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2807842" y="5004953"/>
            <a:ext cx="3551554" cy="0"/>
          </a:xfrm>
          <a:custGeom>
            <a:avLst/>
            <a:gdLst/>
            <a:ahLst/>
            <a:cxnLst/>
            <a:rect l="l" t="t" r="r" b="b"/>
            <a:pathLst>
              <a:path w="3551554" h="0">
                <a:moveTo>
                  <a:pt x="0" y="0"/>
                </a:moveTo>
                <a:lnTo>
                  <a:pt x="3551516" y="0"/>
                </a:lnTo>
              </a:path>
            </a:pathLst>
          </a:custGeom>
          <a:ln w="445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1143304" y="5283845"/>
            <a:ext cx="2030095" cy="0"/>
          </a:xfrm>
          <a:custGeom>
            <a:avLst/>
            <a:gdLst/>
            <a:ahLst/>
            <a:cxnLst/>
            <a:rect l="l" t="t" r="r" b="b"/>
            <a:pathLst>
              <a:path w="2030095" h="0">
                <a:moveTo>
                  <a:pt x="0" y="0"/>
                </a:moveTo>
                <a:lnTo>
                  <a:pt x="2029564" y="0"/>
                </a:lnTo>
              </a:path>
            </a:pathLst>
          </a:custGeom>
          <a:ln w="445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3290442" y="5190870"/>
            <a:ext cx="279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9" name="object 3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4" name="object 34" descr=""/>
          <p:cNvSpPr txBox="1"/>
          <p:nvPr/>
        </p:nvSpPr>
        <p:spPr>
          <a:xfrm>
            <a:off x="1130604" y="5470016"/>
            <a:ext cx="5351780" cy="1016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5338445" algn="l"/>
              </a:tabLst>
            </a:pPr>
            <a:r>
              <a:rPr dirty="0" sz="1000" spc="-25">
                <a:latin typeface="SimSun"/>
                <a:cs typeface="SimSun"/>
              </a:rPr>
              <a:t>\\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	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647065" algn="l"/>
              </a:tabLst>
            </a:pPr>
            <a:r>
              <a:rPr dirty="0" u="sng" sz="100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/"}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25">
                <a:latin typeface="SimSun"/>
                <a:cs typeface="SimSun"/>
              </a:rPr>
              <a:t>};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130604" y="6867525"/>
            <a:ext cx="5242560" cy="1854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char</a:t>
            </a:r>
            <a:r>
              <a:rPr dirty="0" sz="1000" spc="-4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ending[17][300</a:t>
            </a:r>
            <a:r>
              <a:rPr dirty="0" sz="1000" spc="-15">
                <a:latin typeface="SimSun"/>
                <a:cs typeface="SimSun"/>
              </a:rPr>
              <a:t>] = {//</a:t>
            </a:r>
            <a:r>
              <a:rPr dirty="0" sz="1000" spc="-10">
                <a:latin typeface="SimSun"/>
                <a:cs typeface="SimSun"/>
              </a:rPr>
              <a:t>关</a:t>
            </a:r>
            <a:r>
              <a:rPr dirty="0" sz="1000" spc="-10">
                <a:latin typeface="SimSun"/>
                <a:cs typeface="SimSun"/>
              </a:rPr>
              <a:t>机</a:t>
            </a:r>
            <a:r>
              <a:rPr dirty="0" sz="1000" spc="-10">
                <a:latin typeface="SimSun"/>
                <a:cs typeface="SimSun"/>
              </a:rPr>
              <a:t>界</a:t>
            </a:r>
            <a:r>
              <a:rPr dirty="0" sz="1000" spc="-50">
                <a:latin typeface="SimSun"/>
                <a:cs typeface="SimSun"/>
              </a:rPr>
              <a:t>面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{"┌─────────────────────────────────────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algn="r" marR="17145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─────────────────────────────────────────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SimSun"/>
              <a:cs typeface="SimSun"/>
            </a:endParaRPr>
          </a:p>
          <a:p>
            <a:pPr algn="r" marR="17145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─────────────────────────────────────────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───┐"},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{"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397253" y="8823197"/>
            <a:ext cx="4076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6700" algn="l"/>
              </a:tabLst>
            </a:pPr>
            <a:r>
              <a:rPr dirty="0" sz="1000" spc="-25">
                <a:latin typeface="SimSun"/>
                <a:cs typeface="SimSun"/>
              </a:rPr>
              <a:t>{"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5209413" y="8823197"/>
            <a:ext cx="5314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正</a:t>
            </a:r>
            <a:r>
              <a:rPr dirty="0" sz="1000" spc="-10">
                <a:latin typeface="SimSun"/>
                <a:cs typeface="SimSun"/>
              </a:rPr>
              <a:t>在</a:t>
            </a:r>
            <a:r>
              <a:rPr dirty="0" sz="1000" spc="-10">
                <a:latin typeface="SimSun"/>
                <a:cs typeface="SimSun"/>
              </a:rPr>
              <a:t>关</a:t>
            </a:r>
            <a:r>
              <a:rPr dirty="0" sz="1000" spc="-50">
                <a:latin typeface="SimSun"/>
                <a:cs typeface="SimSun"/>
              </a:rPr>
              <a:t>机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130604" y="9103614"/>
            <a:ext cx="737870" cy="456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tabLst>
                <a:tab pos="597535" algn="l"/>
              </a:tabLst>
            </a:pPr>
            <a:r>
              <a:rPr dirty="0" sz="1000" spc="-25">
                <a:latin typeface="SimSun"/>
                <a:cs typeface="SimSun"/>
              </a:rPr>
              <a:t>{"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38398" y="528319"/>
            <a:ext cx="16840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125016" y="832103"/>
            <a:ext cx="5312410" cy="9525"/>
          </a:xfrm>
          <a:custGeom>
            <a:avLst/>
            <a:gdLst/>
            <a:ahLst/>
            <a:cxnLst/>
            <a:rect l="l" t="t" r="r" b="b"/>
            <a:pathLst>
              <a:path w="5312410" h="9525">
                <a:moveTo>
                  <a:pt x="5312029" y="0"/>
                </a:moveTo>
                <a:lnTo>
                  <a:pt x="0" y="0"/>
                </a:lnTo>
                <a:lnTo>
                  <a:pt x="0" y="9143"/>
                </a:lnTo>
                <a:lnTo>
                  <a:pt x="5312029" y="9143"/>
                </a:lnTo>
                <a:lnTo>
                  <a:pt x="5312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130604" y="999489"/>
            <a:ext cx="2819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7" name="object 4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1397253" y="1278381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79777" y="1278381"/>
            <a:ext cx="151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828413" y="1278381"/>
            <a:ext cx="12934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请</a:t>
            </a:r>
            <a:r>
              <a:rPr dirty="0" sz="1000" spc="-10">
                <a:latin typeface="SimSun"/>
                <a:cs typeface="SimSun"/>
              </a:rPr>
              <a:t>确</a:t>
            </a:r>
            <a:r>
              <a:rPr dirty="0" sz="1000" spc="-10">
                <a:latin typeface="SimSun"/>
                <a:cs typeface="SimSun"/>
              </a:rPr>
              <a:t>保</a:t>
            </a:r>
            <a:r>
              <a:rPr dirty="0" sz="1000" spc="-10">
                <a:latin typeface="SimSun"/>
                <a:cs typeface="SimSun"/>
              </a:rPr>
              <a:t>你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 spc="-10">
                <a:latin typeface="SimSun"/>
                <a:cs typeface="SimSun"/>
              </a:rPr>
              <a:t>数</a:t>
            </a:r>
            <a:r>
              <a:rPr dirty="0" sz="1000" spc="-20">
                <a:latin typeface="SimSun"/>
                <a:cs typeface="SimSun"/>
              </a:rPr>
              <a:t>据已保存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30604" y="1558798"/>
            <a:ext cx="2819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397253" y="1837689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842261" y="1837689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30604" y="2116581"/>
            <a:ext cx="2819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397253" y="2396998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906270" y="2396998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399913" y="2396998"/>
            <a:ext cx="2152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0.0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130604" y="2675889"/>
            <a:ext cx="2819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397253" y="2954781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970277" y="2954781"/>
            <a:ext cx="151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130604" y="3235578"/>
            <a:ext cx="2819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397253" y="3514471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032761" y="3514471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145404" y="3514471"/>
            <a:ext cx="7848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正</a:t>
            </a:r>
            <a:r>
              <a:rPr dirty="0" sz="1000" spc="-10">
                <a:latin typeface="SimSun"/>
                <a:cs typeface="SimSun"/>
              </a:rPr>
              <a:t>在</a:t>
            </a:r>
            <a:r>
              <a:rPr dirty="0" sz="1000" spc="-10">
                <a:latin typeface="SimSun"/>
                <a:cs typeface="SimSun"/>
              </a:rPr>
              <a:t>损</a:t>
            </a:r>
            <a:r>
              <a:rPr dirty="0" sz="1000" spc="-10">
                <a:latin typeface="SimSun"/>
                <a:cs typeface="SimSun"/>
              </a:rPr>
              <a:t>失</a:t>
            </a:r>
            <a:r>
              <a:rPr dirty="0" sz="1000" spc="-10">
                <a:latin typeface="SimSun"/>
                <a:cs typeface="SimSun"/>
              </a:rPr>
              <a:t>数</a:t>
            </a:r>
            <a:r>
              <a:rPr dirty="0" sz="1000" spc="-50">
                <a:latin typeface="SimSun"/>
                <a:cs typeface="SimSun"/>
              </a:rPr>
              <a:t>据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130604" y="3793362"/>
            <a:ext cx="2819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397253" y="4073778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096770" y="4073778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130604" y="4352670"/>
            <a:ext cx="2819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397253" y="4631563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160777" y="4631563"/>
            <a:ext cx="151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082921" y="4631563"/>
            <a:ext cx="9112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电</a:t>
            </a:r>
            <a:r>
              <a:rPr dirty="0" sz="1000" spc="-10">
                <a:latin typeface="SimSun"/>
                <a:cs typeface="SimSun"/>
              </a:rPr>
              <a:t>脑</a:t>
            </a:r>
            <a:r>
              <a:rPr dirty="0" sz="1000" spc="-10">
                <a:latin typeface="SimSun"/>
                <a:cs typeface="SimSun"/>
              </a:rPr>
              <a:t>格</a:t>
            </a:r>
            <a:r>
              <a:rPr dirty="0" sz="1000" spc="-10">
                <a:latin typeface="SimSun"/>
                <a:cs typeface="SimSun"/>
              </a:rPr>
              <a:t>式</a:t>
            </a:r>
            <a:r>
              <a:rPr dirty="0" sz="1000" spc="-10">
                <a:latin typeface="SimSun"/>
                <a:cs typeface="SimSun"/>
              </a:rPr>
              <a:t>化</a:t>
            </a:r>
            <a:r>
              <a:rPr dirty="0" sz="1000" spc="-10">
                <a:latin typeface="SimSun"/>
                <a:cs typeface="SimSun"/>
              </a:rPr>
              <a:t>成</a:t>
            </a:r>
            <a:r>
              <a:rPr dirty="0" sz="1000" spc="-50">
                <a:latin typeface="SimSun"/>
                <a:cs typeface="SimSun"/>
              </a:rPr>
              <a:t>功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130604" y="4911978"/>
            <a:ext cx="2819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397253" y="5190870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2223261" y="5190870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130604" y="5470016"/>
            <a:ext cx="2819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397253" y="5750432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2287270" y="5750432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5145404" y="5750432"/>
            <a:ext cx="11677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6430" algn="l"/>
              </a:tabLst>
            </a:pPr>
            <a:r>
              <a:rPr dirty="0" sz="1000" spc="-10">
                <a:latin typeface="SimSun"/>
                <a:cs typeface="SimSun"/>
              </a:rPr>
              <a:t>感</a:t>
            </a:r>
            <a:r>
              <a:rPr dirty="0" sz="1000" spc="-10">
                <a:latin typeface="SimSun"/>
                <a:cs typeface="SimSun"/>
              </a:rPr>
              <a:t>谢</a:t>
            </a:r>
            <a:r>
              <a:rPr dirty="0" sz="1000" spc="-10">
                <a:latin typeface="SimSun"/>
                <a:cs typeface="SimSun"/>
              </a:rPr>
              <a:t>使</a:t>
            </a:r>
            <a:r>
              <a:rPr dirty="0" sz="1000" spc="-50">
                <a:latin typeface="SimSun"/>
                <a:cs typeface="SimSun"/>
              </a:rPr>
              <a:t>用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10">
                <a:latin typeface="SimSun"/>
                <a:cs typeface="SimSun"/>
              </a:rPr>
              <a:t>Windows7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130604" y="6029325"/>
            <a:ext cx="2819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397253" y="6308216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2351658" y="6308216"/>
            <a:ext cx="151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130604" y="6588632"/>
            <a:ext cx="2819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397253" y="6867525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2414142" y="6867525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1130604" y="7146416"/>
            <a:ext cx="2819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397253" y="7426832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2478151" y="7426832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1130604" y="7706105"/>
            <a:ext cx="5346700" cy="12947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5333365" algn="l"/>
              </a:tabLst>
            </a:pPr>
            <a:r>
              <a:rPr dirty="0" sz="1000" spc="-25">
                <a:latin typeface="SimSun"/>
                <a:cs typeface="SimSun"/>
              </a:rPr>
              <a:t>\\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	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647065" algn="l"/>
              </a:tabLst>
            </a:pPr>
            <a:r>
              <a:rPr dirty="0" u="sng" sz="100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/"}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25">
                <a:latin typeface="SimSun"/>
                <a:cs typeface="SimSun"/>
              </a:rPr>
              <a:t>};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1130604" y="9382455"/>
            <a:ext cx="19951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char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desktop[17][300</a:t>
            </a:r>
            <a:r>
              <a:rPr dirty="0" sz="1000" spc="-10">
                <a:latin typeface="SimSun"/>
                <a:cs typeface="SimSun"/>
              </a:rPr>
              <a:t>] = {//</a:t>
            </a:r>
            <a:r>
              <a:rPr dirty="0" sz="1000" spc="-10">
                <a:latin typeface="SimSun"/>
                <a:cs typeface="SimSun"/>
              </a:rPr>
              <a:t>桌</a:t>
            </a:r>
            <a:r>
              <a:rPr dirty="0" sz="1000" spc="-50">
                <a:latin typeface="SimSun"/>
                <a:cs typeface="SimSun"/>
              </a:rPr>
              <a:t>面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528319"/>
            <a:ext cx="5242560" cy="1487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5651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>
              <a:latin typeface="SimSun"/>
              <a:cs typeface="SimSun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{"┌─────────────────────────────────────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algn="r" marR="17145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─────────────────────────────────────────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algn="r" marR="17145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─────────────────────────────────────────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───┐"},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397253" y="2116581"/>
            <a:ext cx="3435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{"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70277" y="2116581"/>
            <a:ext cx="6578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─────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985642" y="2116581"/>
            <a:ext cx="6578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─────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938396" y="2116581"/>
            <a:ext cx="6597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─────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954904" y="2116581"/>
            <a:ext cx="7848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┌────┐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970270" y="2116581"/>
            <a:ext cx="405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┌──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30604" y="2396998"/>
            <a:ext cx="405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──┐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561713" y="2396998"/>
            <a:ext cx="151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//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895594" y="2396998"/>
            <a:ext cx="279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397253" y="2675889"/>
            <a:ext cx="7245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6700" algn="l"/>
                <a:tab pos="585470" algn="l"/>
              </a:tabLst>
            </a:pPr>
            <a:r>
              <a:rPr dirty="0" sz="1000" spc="-25">
                <a:latin typeface="SimSun"/>
                <a:cs typeface="SimSun"/>
              </a:rPr>
              <a:t>{"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\\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414142" y="2675889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795142" y="2675889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176142" y="2675889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557142" y="2675889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938396" y="2675889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381880" y="2675889"/>
            <a:ext cx="152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SimSun"/>
                <a:cs typeface="SimSun"/>
              </a:rPr>
              <a:t>│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764404" y="2675889"/>
            <a:ext cx="152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SimSun"/>
                <a:cs typeface="SimSun"/>
              </a:rPr>
              <a:t>│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145404" y="2675889"/>
            <a:ext cx="533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│ing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│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130604" y="2954781"/>
            <a:ext cx="2806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\\\\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956561" y="2954781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//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288269" y="2954781"/>
            <a:ext cx="279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397253" y="3235578"/>
            <a:ext cx="4711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0835" algn="l"/>
              </a:tabLst>
            </a:pPr>
            <a:r>
              <a:rPr dirty="0" sz="1000" spc="-25">
                <a:latin typeface="SimSun"/>
                <a:cs typeface="SimSun"/>
              </a:rPr>
              <a:t>{"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096770" y="3235578"/>
            <a:ext cx="6578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─────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049651" y="3235578"/>
            <a:ext cx="6578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─────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861942" y="3235578"/>
            <a:ext cx="850900" cy="456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715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─────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algn="r" marR="5080">
              <a:lnSpc>
                <a:spcPct val="100000"/>
              </a:lnSpc>
              <a:tabLst>
                <a:tab pos="699135" algn="l"/>
              </a:tabLst>
            </a:pPr>
            <a:r>
              <a:rPr dirty="0" sz="1000" spc="-20">
                <a:latin typeface="SimSun"/>
                <a:cs typeface="SimSun"/>
              </a:rPr>
              <a:t>\\\\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//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954904" y="3235578"/>
            <a:ext cx="7848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└────┘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970270" y="3235578"/>
            <a:ext cx="405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└──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5895594" y="3514471"/>
            <a:ext cx="279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2796667" y="3793362"/>
            <a:ext cx="4038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贪</a:t>
            </a:r>
            <a:r>
              <a:rPr dirty="0" sz="1000" spc="-10">
                <a:latin typeface="SimSun"/>
                <a:cs typeface="SimSun"/>
              </a:rPr>
              <a:t>吃</a:t>
            </a:r>
            <a:r>
              <a:rPr dirty="0" sz="1000" spc="-50">
                <a:latin typeface="SimSun"/>
                <a:cs typeface="SimSun"/>
              </a:rPr>
              <a:t>蛇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130604" y="3514471"/>
            <a:ext cx="1674495" cy="736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──┘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algn="ctr" marR="28575">
              <a:lnSpc>
                <a:spcPct val="100000"/>
              </a:lnSpc>
              <a:tabLst>
                <a:tab pos="382270" algn="l"/>
                <a:tab pos="699135" algn="l"/>
              </a:tabLst>
            </a:pPr>
            <a:r>
              <a:rPr dirty="0" sz="1000" spc="-25">
                <a:latin typeface="SimSun"/>
                <a:cs typeface="SimSun"/>
              </a:rPr>
              <a:t>{"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\\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10">
                <a:latin typeface="SimSun"/>
                <a:cs typeface="SimSun"/>
              </a:rPr>
              <a:t>记</a:t>
            </a:r>
            <a:r>
              <a:rPr dirty="0" sz="1000" spc="-10">
                <a:latin typeface="SimSun"/>
                <a:cs typeface="SimSun"/>
              </a:rPr>
              <a:t>事</a:t>
            </a:r>
            <a:r>
              <a:rPr dirty="0" sz="1000" spc="-50">
                <a:latin typeface="SimSun"/>
                <a:cs typeface="SimSun"/>
              </a:rPr>
              <a:t>本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##DDDDDDDDDDDDDDDDDDDDDD##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3430651" y="3793362"/>
            <a:ext cx="405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计</a:t>
            </a:r>
            <a:r>
              <a:rPr dirty="0" sz="1000" spc="-10">
                <a:latin typeface="SimSun"/>
                <a:cs typeface="SimSun"/>
              </a:rPr>
              <a:t>算</a:t>
            </a:r>
            <a:r>
              <a:rPr dirty="0" sz="1000" spc="-50">
                <a:latin typeface="SimSun"/>
                <a:cs typeface="SimSun"/>
              </a:rPr>
              <a:t>器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4130421" y="3793362"/>
            <a:ext cx="2787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相</a:t>
            </a:r>
            <a:r>
              <a:rPr dirty="0" sz="1000" spc="-50">
                <a:latin typeface="SimSun"/>
                <a:cs typeface="SimSun"/>
              </a:rPr>
              <a:t>关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4701921" y="3793362"/>
            <a:ext cx="405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待</a:t>
            </a:r>
            <a:r>
              <a:rPr dirty="0" sz="1000" spc="-10">
                <a:latin typeface="SimSun"/>
                <a:cs typeface="SimSun"/>
              </a:rPr>
              <a:t>开</a:t>
            </a:r>
            <a:r>
              <a:rPr dirty="0" sz="1000" spc="-50">
                <a:latin typeface="SimSun"/>
                <a:cs typeface="SimSun"/>
              </a:rPr>
              <a:t>发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3541289" y="4073778"/>
            <a:ext cx="279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130604" y="4352670"/>
            <a:ext cx="1752600" cy="456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95"/>
              </a:spcBef>
              <a:tabLst>
                <a:tab pos="723900" algn="l"/>
                <a:tab pos="1106805" algn="l"/>
              </a:tabLst>
            </a:pPr>
            <a:r>
              <a:rPr dirty="0" sz="1000" spc="-25">
                <a:latin typeface="SimSun"/>
                <a:cs typeface="SimSun"/>
              </a:rPr>
              <a:t>{"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\\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10">
                <a:latin typeface="SimSun"/>
                <a:cs typeface="SimSun"/>
              </a:rPr>
              <a:t>─────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##</a:t>
            </a:r>
            <a:r>
              <a:rPr dirty="0" sz="1000" spc="-6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DDDDDDDDDDDDDDDDDDDD</a:t>
            </a:r>
            <a:r>
              <a:rPr dirty="0" sz="1000" spc="-6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##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3113658" y="4352670"/>
            <a:ext cx="6578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─────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3480942" y="4631563"/>
            <a:ext cx="279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130604" y="4911978"/>
            <a:ext cx="1943735" cy="735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95"/>
              </a:spcBef>
              <a:tabLst>
                <a:tab pos="788035" algn="l"/>
                <a:tab pos="1104900" algn="l"/>
                <a:tab pos="1486535" algn="l"/>
                <a:tab pos="1803400" algn="l"/>
              </a:tabLst>
            </a:pPr>
            <a:r>
              <a:rPr dirty="0" sz="1000" spc="-25">
                <a:latin typeface="SimSun"/>
                <a:cs typeface="SimSun"/>
              </a:rPr>
              <a:t>{"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\\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\\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\\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1345565" algn="l"/>
              </a:tabLst>
            </a:pPr>
            <a:r>
              <a:rPr dirty="0" sz="1000">
                <a:latin typeface="SimSun"/>
                <a:cs typeface="SimSun"/>
              </a:rPr>
              <a:t>## </a:t>
            </a:r>
            <a:r>
              <a:rPr dirty="0" sz="1000" spc="-25">
                <a:latin typeface="SimSun"/>
                <a:cs typeface="SimSun"/>
              </a:rPr>
              <a:t>hh</a:t>
            </a:r>
            <a:r>
              <a:rPr dirty="0" sz="1000">
                <a:latin typeface="SimSun"/>
                <a:cs typeface="SimSun"/>
              </a:rPr>
              <a:t>	hh</a:t>
            </a:r>
            <a:r>
              <a:rPr dirty="0" sz="1000" spc="-3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##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tabLst>
                <a:tab pos="852169" algn="l"/>
                <a:tab pos="1169035" algn="l"/>
              </a:tabLst>
            </a:pPr>
            <a:r>
              <a:rPr dirty="0" sz="1000" spc="-25">
                <a:latin typeface="SimSun"/>
                <a:cs typeface="SimSun"/>
              </a:rPr>
              <a:t>{"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\\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10">
                <a:latin typeface="SimSun"/>
                <a:cs typeface="SimSun"/>
              </a:rPr>
              <a:t>─────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3304159" y="4911978"/>
            <a:ext cx="151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3414924" y="5190870"/>
            <a:ext cx="279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3177667" y="5470016"/>
            <a:ext cx="18586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─────-</a:t>
            </a:r>
            <a:r>
              <a:rPr dirty="0" sz="1000">
                <a:latin typeface="SimSun"/>
                <a:cs typeface="SimSun"/>
              </a:rPr>
              <a:t>---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--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-- </a:t>
            </a:r>
            <a:r>
              <a:rPr dirty="0" u="sng" sz="1000" spc="50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  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1130604" y="5750432"/>
            <a:ext cx="2228215" cy="456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84200" algn="l"/>
                <a:tab pos="966469" algn="l"/>
                <a:tab pos="1474470" algn="l"/>
              </a:tabLst>
            </a:pPr>
            <a:r>
              <a:rPr dirty="0" sz="1000">
                <a:latin typeface="SimSun"/>
                <a:cs typeface="SimSun"/>
              </a:rPr>
              <a:t>## </a:t>
            </a:r>
            <a:r>
              <a:rPr dirty="0" sz="1000" spc="-25">
                <a:latin typeface="SimSun"/>
                <a:cs typeface="SimSun"/>
              </a:rPr>
              <a:t>hh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//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0">
                <a:latin typeface="SimSun"/>
                <a:cs typeface="SimSun"/>
              </a:rPr>
              <a:t>\\\\</a:t>
            </a:r>
            <a:r>
              <a:rPr dirty="0" sz="1000">
                <a:latin typeface="SimSun"/>
                <a:cs typeface="SimSun"/>
              </a:rPr>
              <a:t>	hh</a:t>
            </a:r>
            <a:r>
              <a:rPr dirty="0" sz="1000" spc="-25">
                <a:latin typeface="SimSun"/>
                <a:cs typeface="SimSun"/>
              </a:rPr>
              <a:t> ##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tabLst>
                <a:tab pos="914400" algn="l"/>
                <a:tab pos="1169035" algn="l"/>
              </a:tabLst>
            </a:pPr>
            <a:r>
              <a:rPr dirty="0" sz="1000" spc="-25">
                <a:latin typeface="SimSun"/>
                <a:cs typeface="SimSun"/>
              </a:rPr>
              <a:t>{"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\\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10">
                <a:latin typeface="SimSun"/>
                <a:cs typeface="SimSun"/>
              </a:rPr>
              <a:t>IE</a:t>
            </a:r>
            <a:r>
              <a:rPr dirty="0" sz="1000" spc="-125">
                <a:latin typeface="SimSun"/>
                <a:cs typeface="SimSun"/>
              </a:rPr>
              <a:t> 浏</a:t>
            </a:r>
            <a:r>
              <a:rPr dirty="0" sz="1000" spc="-10">
                <a:latin typeface="SimSun"/>
                <a:cs typeface="SimSun"/>
              </a:rPr>
              <a:t>览</a:t>
            </a:r>
            <a:r>
              <a:rPr dirty="0" sz="1000">
                <a:latin typeface="SimSun"/>
                <a:cs typeface="SimSun"/>
              </a:rPr>
              <a:t>器</a:t>
            </a:r>
            <a:r>
              <a:rPr dirty="0" u="sng" sz="1000" spc="2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sz="1000" spc="-10">
                <a:latin typeface="SimSun"/>
                <a:cs typeface="SimSun"/>
              </a:rPr>
              <a:t>猜</a:t>
            </a:r>
            <a:r>
              <a:rPr dirty="0" sz="1000" spc="-10">
                <a:latin typeface="SimSun"/>
                <a:cs typeface="SimSun"/>
              </a:rPr>
              <a:t>数</a:t>
            </a:r>
            <a:r>
              <a:rPr dirty="0" sz="1000" spc="-50">
                <a:latin typeface="SimSun"/>
                <a:cs typeface="SimSun"/>
              </a:rPr>
              <a:t>字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3480942" y="5750432"/>
            <a:ext cx="279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3653154" y="6029325"/>
            <a:ext cx="185991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46580" algn="l"/>
              </a:tabLst>
            </a:pPr>
            <a:r>
              <a:rPr dirty="0" sz="1000">
                <a:latin typeface="SimSun"/>
                <a:cs typeface="SimSun"/>
              </a:rPr>
              <a:t>-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--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--_ -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---</a:t>
            </a:r>
            <a:r>
              <a:rPr dirty="0" sz="1000" spc="-10">
                <a:latin typeface="SimSun"/>
                <a:cs typeface="SimSun"/>
              </a:rPr>
              <a:t>_-</a:t>
            </a:r>
            <a:r>
              <a:rPr dirty="0" sz="1000">
                <a:latin typeface="SimSun"/>
                <a:cs typeface="SimSun"/>
              </a:rPr>
              <a:t>-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--</a:t>
            </a:r>
            <a:r>
              <a:rPr dirty="0" sz="1000" spc="-10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_ 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	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1130604" y="6308216"/>
            <a:ext cx="1804670" cy="4578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0700" algn="l"/>
                <a:tab pos="1028700" algn="l"/>
                <a:tab pos="1474470" algn="l"/>
              </a:tabLst>
            </a:pPr>
            <a:r>
              <a:rPr dirty="0" sz="1000">
                <a:latin typeface="SimSun"/>
                <a:cs typeface="SimSun"/>
              </a:rPr>
              <a:t>## </a:t>
            </a:r>
            <a:r>
              <a:rPr dirty="0" sz="1000" spc="-25">
                <a:latin typeface="SimSun"/>
                <a:cs typeface="SimSun"/>
              </a:rPr>
              <a:t>hh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//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0">
                <a:latin typeface="SimSun"/>
                <a:cs typeface="SimSun"/>
              </a:rPr>
              <a:t>\\\\</a:t>
            </a:r>
            <a:r>
              <a:rPr dirty="0" sz="1000">
                <a:latin typeface="SimSun"/>
                <a:cs typeface="SimSun"/>
              </a:rPr>
              <a:t>	hh</a:t>
            </a:r>
            <a:r>
              <a:rPr dirty="0" sz="1000" spc="-25">
                <a:latin typeface="SimSun"/>
                <a:cs typeface="SimSun"/>
              </a:rPr>
              <a:t> ##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tabLst>
                <a:tab pos="978535" algn="l"/>
                <a:tab pos="1296035" algn="l"/>
                <a:tab pos="1606550" algn="l"/>
              </a:tabLst>
            </a:pPr>
            <a:r>
              <a:rPr dirty="0" sz="1000" spc="-25">
                <a:latin typeface="SimSun"/>
                <a:cs typeface="SimSun"/>
              </a:rPr>
              <a:t>{"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\\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	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3417305" y="6308216"/>
            <a:ext cx="279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2970557" y="6588632"/>
            <a:ext cx="3342004" cy="456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95"/>
              </a:spcBef>
            </a:pPr>
            <a:r>
              <a:rPr dirty="0" u="sng" sz="100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  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</a:t>
            </a:r>
            <a:r>
              <a:rPr dirty="0" u="sng" sz="1000" spc="22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  </a:t>
            </a:r>
            <a:r>
              <a:rPr dirty="0" sz="1000">
                <a:latin typeface="SimSun"/>
                <a:cs typeface="SimSun"/>
              </a:rPr>
              <a:t>-- </a:t>
            </a:r>
            <a:r>
              <a:rPr dirty="0" u="sng" sz="1000" spc="22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  </a:t>
            </a:r>
            <a:r>
              <a:rPr dirty="0" sz="1000">
                <a:latin typeface="SimSun"/>
                <a:cs typeface="SimSun"/>
              </a:rPr>
              <a:t>-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--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--_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--</a:t>
            </a:r>
            <a:r>
              <a:rPr dirty="0" sz="1000" spc="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-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u="sng" sz="1000" spc="22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  </a:t>
            </a:r>
            <a:r>
              <a:rPr dirty="0" sz="1000">
                <a:latin typeface="SimSun"/>
                <a:cs typeface="SimSun"/>
              </a:rPr>
              <a:t>-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</a:t>
            </a:r>
            <a:r>
              <a:rPr dirty="0" sz="1000" spc="10">
                <a:latin typeface="SimSun"/>
                <a:cs typeface="SimSun"/>
              </a:rPr>
              <a:t> </a:t>
            </a:r>
            <a:r>
              <a:rPr dirty="0" u="sng" sz="1000" spc="215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  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--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--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---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 spc="-60">
                <a:latin typeface="SimSun"/>
                <a:cs typeface="SimSun"/>
              </a:rPr>
              <a:t>-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773430" algn="l"/>
              </a:tabLst>
            </a:pPr>
            <a:r>
              <a:rPr dirty="0" sz="1000">
                <a:latin typeface="SimSun"/>
                <a:cs typeface="SimSun"/>
              </a:rPr>
              <a:t>hh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##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1130604" y="6867525"/>
            <a:ext cx="8515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0215" algn="l"/>
              </a:tabLst>
            </a:pPr>
            <a:r>
              <a:rPr dirty="0" u="sng" sz="100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	</a:t>
            </a:r>
            <a:r>
              <a:rPr dirty="0" sz="1000">
                <a:latin typeface="SimSun"/>
                <a:cs typeface="SimSun"/>
              </a:rPr>
              <a:t> ##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hh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1397253" y="7146416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1130604" y="7426832"/>
            <a:ext cx="788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-- </a:t>
            </a:r>
            <a:r>
              <a:rPr dirty="0" u="sng" sz="1000" spc="215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  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##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 spc="-35">
                <a:latin typeface="SimSun"/>
                <a:cs typeface="SimSun"/>
              </a:rPr>
              <a:t>hh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1397253" y="7706105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4" name="object 54" descr=""/>
          <p:cNvSpPr/>
          <p:nvPr/>
        </p:nvSpPr>
        <p:spPr>
          <a:xfrm>
            <a:off x="2490851" y="7799080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4" h="0">
                <a:moveTo>
                  <a:pt x="0" y="0"/>
                </a:moveTo>
                <a:lnTo>
                  <a:pt x="443733" y="0"/>
                </a:lnTo>
              </a:path>
            </a:pathLst>
          </a:custGeom>
          <a:ln w="445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2998342" y="7799080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5" h="0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445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3443351" y="7799080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4" h="0">
                <a:moveTo>
                  <a:pt x="0" y="0"/>
                </a:moveTo>
                <a:lnTo>
                  <a:pt x="443733" y="0"/>
                </a:lnTo>
              </a:path>
            </a:pathLst>
          </a:custGeom>
          <a:ln w="445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/>
          <p:nvPr/>
        </p:nvSpPr>
        <p:spPr>
          <a:xfrm>
            <a:off x="4015104" y="7799080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 h="0">
                <a:moveTo>
                  <a:pt x="0" y="0"/>
                </a:moveTo>
                <a:lnTo>
                  <a:pt x="253489" y="0"/>
                </a:lnTo>
              </a:path>
            </a:pathLst>
          </a:custGeom>
          <a:ln w="445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/>
          <p:nvPr/>
        </p:nvSpPr>
        <p:spPr>
          <a:xfrm>
            <a:off x="4522596" y="7799080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4" h="0">
                <a:moveTo>
                  <a:pt x="0" y="0"/>
                </a:moveTo>
                <a:lnTo>
                  <a:pt x="443733" y="0"/>
                </a:lnTo>
              </a:path>
            </a:pathLst>
          </a:custGeom>
          <a:ln w="445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5094096" y="7799080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 h="0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445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/>
          <p:nvPr/>
        </p:nvSpPr>
        <p:spPr>
          <a:xfrm>
            <a:off x="5412613" y="7799080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4" h="0">
                <a:moveTo>
                  <a:pt x="0" y="0"/>
                </a:moveTo>
                <a:lnTo>
                  <a:pt x="443733" y="0"/>
                </a:lnTo>
              </a:path>
            </a:pathLst>
          </a:custGeom>
          <a:ln w="445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/>
          <p:nvPr/>
        </p:nvSpPr>
        <p:spPr>
          <a:xfrm>
            <a:off x="6174994" y="7799080"/>
            <a:ext cx="189865" cy="0"/>
          </a:xfrm>
          <a:custGeom>
            <a:avLst/>
            <a:gdLst/>
            <a:ahLst/>
            <a:cxnLst/>
            <a:rect l="l" t="t" r="r" b="b"/>
            <a:pathLst>
              <a:path w="189864" h="0">
                <a:moveTo>
                  <a:pt x="0" y="0"/>
                </a:moveTo>
                <a:lnTo>
                  <a:pt x="189611" y="0"/>
                </a:lnTo>
              </a:path>
            </a:pathLst>
          </a:custGeom>
          <a:ln w="445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 txBox="1"/>
          <p:nvPr/>
        </p:nvSpPr>
        <p:spPr>
          <a:xfrm>
            <a:off x="2146293" y="7146416"/>
            <a:ext cx="4231640" cy="1296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\\</a:t>
            </a:r>
            <a:r>
              <a:rPr dirty="0" u="sng" sz="1000" spc="215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  </a:t>
            </a:r>
            <a:r>
              <a:rPr dirty="0" sz="1000" spc="60">
                <a:latin typeface="SimSun"/>
                <a:cs typeface="SimSun"/>
              </a:rPr>
              <a:t> 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--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-_--</a:t>
            </a:r>
            <a:r>
              <a:rPr dirty="0" u="sng" sz="1000" spc="22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  </a:t>
            </a:r>
            <a:r>
              <a:rPr dirty="0" sz="1000" spc="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-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--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-- </a:t>
            </a:r>
            <a:r>
              <a:rPr dirty="0" u="sng" sz="1000" spc="22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  </a:t>
            </a:r>
            <a:r>
              <a:rPr dirty="0" sz="1000">
                <a:latin typeface="SimSun"/>
                <a:cs typeface="SimSun"/>
              </a:rPr>
              <a:t>--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---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</a:t>
            </a:r>
            <a:r>
              <a:rPr dirty="0" sz="1000" spc="15">
                <a:latin typeface="SimSun"/>
                <a:cs typeface="SimSun"/>
              </a:rPr>
              <a:t> </a:t>
            </a:r>
            <a:r>
              <a:rPr dirty="0" u="sng" sz="1000" spc="215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  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--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--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u="sng" sz="1000" spc="22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  </a:t>
            </a:r>
            <a:r>
              <a:rPr dirty="0" sz="1000">
                <a:latin typeface="SimSun"/>
                <a:cs typeface="SimSun"/>
              </a:rPr>
              <a:t>--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</a:t>
            </a:r>
            <a:r>
              <a:rPr dirty="0" sz="1000" spc="15">
                <a:latin typeface="SimSun"/>
                <a:cs typeface="SimSun"/>
              </a:rPr>
              <a:t> </a:t>
            </a:r>
            <a:r>
              <a:rPr dirty="0" u="sng" sz="1000" spc="22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  </a:t>
            </a:r>
            <a:r>
              <a:rPr dirty="0" sz="1000" spc="-50">
                <a:latin typeface="SimSun"/>
                <a:cs typeface="SimSun"/>
              </a:rPr>
              <a:t>-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40335">
              <a:lnSpc>
                <a:spcPct val="100000"/>
              </a:lnSpc>
              <a:tabLst>
                <a:tab pos="773430" algn="l"/>
                <a:tab pos="1471930" algn="l"/>
              </a:tabLst>
            </a:pPr>
            <a:r>
              <a:rPr dirty="0" sz="1000" spc="-20">
                <a:latin typeface="SimSun"/>
                <a:cs typeface="SimSun"/>
              </a:rPr>
              <a:t>wwww</a:t>
            </a:r>
            <a:r>
              <a:rPr dirty="0" sz="1000">
                <a:latin typeface="SimSun"/>
                <a:cs typeface="SimSun"/>
              </a:rPr>
              <a:t>	hh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##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  <a:p>
            <a:pPr marL="12700" marR="259079" indent="76835">
              <a:lnSpc>
                <a:spcPct val="183000"/>
              </a:lnSpc>
              <a:spcBef>
                <a:spcPts val="5"/>
              </a:spcBef>
              <a:tabLst>
                <a:tab pos="773430" algn="l"/>
                <a:tab pos="1042035" algn="l"/>
                <a:tab pos="1407795" algn="l"/>
                <a:tab pos="1804670" algn="l"/>
                <a:tab pos="2185670" algn="l"/>
                <a:tab pos="2820670" algn="l"/>
                <a:tab pos="3138170" algn="l"/>
                <a:tab pos="3709670" algn="l"/>
              </a:tabLst>
            </a:pPr>
            <a:r>
              <a:rPr dirty="0" sz="1000" spc="-25">
                <a:latin typeface="SimSun"/>
                <a:cs typeface="SimSun"/>
              </a:rPr>
              <a:t>\\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40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_	</a:t>
            </a:r>
            <a:r>
              <a:rPr dirty="0" u="sng" sz="1000" spc="50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		</a:t>
            </a:r>
            <a:r>
              <a:rPr dirty="0" sz="1000" spc="-50">
                <a:latin typeface="SimSun"/>
                <a:cs typeface="SimSun"/>
              </a:rPr>
              <a:t>_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u="sng" sz="1000" spc="50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50">
                <a:latin typeface="SimSun"/>
                <a:cs typeface="SimSun"/>
              </a:rPr>
              <a:t>_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50">
                <a:latin typeface="SimSun"/>
                <a:cs typeface="SimSun"/>
              </a:rPr>
              <a:t>_</a:t>
            </a:r>
            <a:r>
              <a:rPr dirty="0" sz="1000">
                <a:latin typeface="SimSun"/>
                <a:cs typeface="SimSun"/>
              </a:rPr>
              <a:t>	_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-</a:t>
            </a:r>
            <a:r>
              <a:rPr dirty="0" sz="1000" spc="-50">
                <a:latin typeface="SimSun"/>
                <a:cs typeface="SimSun"/>
              </a:rPr>
              <a:t>_ </a:t>
            </a:r>
            <a:r>
              <a:rPr dirty="0" sz="1000" spc="-10">
                <a:latin typeface="SimSun"/>
                <a:cs typeface="SimSun"/>
              </a:rPr>
              <a:t>Bilibili</a:t>
            </a:r>
            <a:r>
              <a:rPr dirty="0" sz="1000">
                <a:latin typeface="SimSun"/>
                <a:cs typeface="SimSun"/>
              </a:rPr>
              <a:t>	hh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##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53670">
              <a:lnSpc>
                <a:spcPct val="100000"/>
              </a:lnSpc>
              <a:tabLst>
                <a:tab pos="3075305" algn="l"/>
              </a:tabLst>
            </a:pPr>
            <a:r>
              <a:rPr dirty="0" sz="1000" spc="-10">
                <a:latin typeface="SimSun"/>
                <a:cs typeface="SimSun"/>
              </a:rPr>
              <a:t>\\-</a:t>
            </a:r>
            <a:r>
              <a:rPr dirty="0" sz="1000">
                <a:latin typeface="SimSun"/>
                <a:cs typeface="SimSun"/>
              </a:rPr>
              <a:t>-</a:t>
            </a:r>
            <a:r>
              <a:rPr dirty="0" u="sng" sz="1000" spc="215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  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 </a:t>
            </a:r>
            <a:r>
              <a:rPr dirty="0" u="sng" sz="1000" spc="225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  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--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</a:t>
            </a:r>
            <a:r>
              <a:rPr dirty="0" sz="1000" spc="10">
                <a:latin typeface="SimSun"/>
                <a:cs typeface="SimSun"/>
              </a:rPr>
              <a:t> </a:t>
            </a:r>
            <a:r>
              <a:rPr dirty="0" u="sng" sz="1000" spc="215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  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--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--</a:t>
            </a:r>
            <a:r>
              <a:rPr dirty="0" sz="1000" spc="5">
                <a:latin typeface="SimSun"/>
                <a:cs typeface="SimSun"/>
              </a:rPr>
              <a:t> </a:t>
            </a:r>
            <a:r>
              <a:rPr dirty="0" u="sng" sz="1000" spc="225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  </a:t>
            </a:r>
            <a:r>
              <a:rPr dirty="0" sz="1000">
                <a:latin typeface="SimSun"/>
                <a:cs typeface="SimSun"/>
              </a:rPr>
              <a:t>-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---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-_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--</a:t>
            </a:r>
            <a:r>
              <a:rPr dirty="0" sz="1000" spc="-50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---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u="sng" sz="1000" spc="22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  </a:t>
            </a:r>
            <a:r>
              <a:rPr dirty="0" sz="1000">
                <a:latin typeface="SimSun"/>
                <a:cs typeface="SimSun"/>
              </a:rPr>
              <a:t>-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---_ </a:t>
            </a:r>
            <a:r>
              <a:rPr dirty="0" sz="1000" spc="-50">
                <a:latin typeface="SimSun"/>
                <a:cs typeface="SimSun"/>
              </a:rPr>
              <a:t>-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66" name="object 6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63" name="object 63" descr=""/>
          <p:cNvSpPr txBox="1"/>
          <p:nvPr/>
        </p:nvSpPr>
        <p:spPr>
          <a:xfrm>
            <a:off x="1130604" y="7984997"/>
            <a:ext cx="788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---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--</a:t>
            </a:r>
            <a:r>
              <a:rPr dirty="0" sz="1000" spc="-10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##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hh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1397253" y="8265414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1130604" y="8544305"/>
            <a:ext cx="5240020" cy="1015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59660" algn="l"/>
              </a:tabLst>
            </a:pPr>
            <a:r>
              <a:rPr dirty="0" sz="1000">
                <a:latin typeface="SimSun"/>
                <a:cs typeface="SimSun"/>
              </a:rPr>
              <a:t>_</a:t>
            </a:r>
            <a:r>
              <a:rPr dirty="0" sz="1000" spc="-4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-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--</a:t>
            </a:r>
            <a:r>
              <a:rPr dirty="0" sz="1000" spc="-10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##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MMMMMMMMMMMMMMMMMMMM</a:t>
            </a:r>
            <a:r>
              <a:rPr dirty="0" sz="1000" spc="-3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##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tabLst>
                <a:tab pos="1233170" algn="l"/>
              </a:tabLst>
            </a:pPr>
            <a:r>
              <a:rPr dirty="0" sz="1000" spc="-25">
                <a:latin typeface="SimSun"/>
                <a:cs typeface="SimSun"/>
              </a:rPr>
              <a:t>{"</a:t>
            </a:r>
            <a:r>
              <a:rPr dirty="0" sz="1000">
                <a:latin typeface="SimSun"/>
                <a:cs typeface="SimSun"/>
              </a:rPr>
              <a:t>	\\ 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_--</a:t>
            </a:r>
            <a:r>
              <a:rPr dirty="0" u="sng" sz="1000" spc="24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  </a:t>
            </a:r>
            <a:r>
              <a:rPr dirty="0" sz="1000" spc="7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-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--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-- _-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-- </a:t>
            </a:r>
            <a:r>
              <a:rPr dirty="0" u="sng" sz="1000" spc="245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  </a:t>
            </a:r>
            <a:r>
              <a:rPr dirty="0" sz="1000">
                <a:latin typeface="SimSun"/>
                <a:cs typeface="SimSun"/>
              </a:rPr>
              <a:t>--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--_ --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--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 </a:t>
            </a:r>
            <a:r>
              <a:rPr dirty="0" u="sng" sz="1000" spc="235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  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--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--</a:t>
            </a:r>
            <a:r>
              <a:rPr dirty="0" sz="1000" spc="-10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_ -- </a:t>
            </a:r>
            <a:r>
              <a:rPr dirty="0" u="sng" sz="1000" spc="50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 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2297430" algn="l"/>
              </a:tabLst>
            </a:pPr>
            <a:r>
              <a:rPr dirty="0" sz="1000">
                <a:latin typeface="SimSun"/>
                <a:cs typeface="SimSun"/>
              </a:rPr>
              <a:t>---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>
                <a:latin typeface="SimSun"/>
                <a:cs typeface="SimSun"/>
              </a:rPr>
              <a:t>--</a:t>
            </a:r>
            <a:r>
              <a:rPr dirty="0" sz="1000" spc="-10">
                <a:latin typeface="SimSun"/>
                <a:cs typeface="SimSun"/>
              </a:rPr>
              <a:t>-##MMMMMMMMMMMMMMMMMMMMMM##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528319"/>
            <a:ext cx="5353685" cy="927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635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tabLst>
                <a:tab pos="4764405" algn="l"/>
                <a:tab pos="5327650" algn="l"/>
              </a:tabLst>
            </a:pPr>
            <a:r>
              <a:rPr dirty="0" sz="1000" spc="-25">
                <a:latin typeface="SimSun"/>
                <a:cs typeface="SimSun"/>
              </a:rPr>
              <a:t>\\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\\/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	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521334" algn="l"/>
                <a:tab pos="1022350" algn="l"/>
              </a:tabLst>
            </a:pPr>
            <a:r>
              <a:rPr dirty="0" u="sng" sz="100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\\/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	</a:t>
            </a: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6" name="object 5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397253" y="1558798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478151" y="1558798"/>
            <a:ext cx="11677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74065" algn="l"/>
              </a:tabLst>
            </a:pPr>
            <a:r>
              <a:rPr dirty="0" sz="1000">
                <a:latin typeface="SimSun"/>
                <a:cs typeface="SimSun"/>
              </a:rPr>
              <a:t>\\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开</a:t>
            </a:r>
            <a:r>
              <a:rPr dirty="0" sz="1000">
                <a:latin typeface="SimSun"/>
                <a:cs typeface="SimSun"/>
              </a:rPr>
              <a:t>始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\\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10">
                <a:latin typeface="SimSun"/>
                <a:cs typeface="SimSun"/>
              </a:rPr>
              <a:t>qq2020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810882" y="1558798"/>
            <a:ext cx="5956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9430" algn="l"/>
              </a:tabLst>
            </a:pPr>
            <a:r>
              <a:rPr dirty="0" sz="1000">
                <a:latin typeface="SimSun"/>
                <a:cs typeface="SimSun"/>
              </a:rPr>
              <a:t>|</a:t>
            </a:r>
            <a:r>
              <a:rPr dirty="0" sz="1000" spc="495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|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	</a:t>
            </a:r>
            <a:r>
              <a:rPr dirty="0" sz="1000" spc="-50">
                <a:latin typeface="SimSun"/>
                <a:cs typeface="SimSun"/>
              </a:rPr>
              <a:t>|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30604" y="1837689"/>
            <a:ext cx="5348605" cy="12947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3835" algn="l"/>
              </a:tabLst>
            </a:pPr>
            <a:r>
              <a:rPr dirty="0" sz="1000" spc="-50">
                <a:latin typeface="SimSun"/>
                <a:cs typeface="SimSun"/>
              </a:rPr>
              <a:t>|</a:t>
            </a:r>
            <a:r>
              <a:rPr dirty="0" sz="1000">
                <a:latin typeface="SimSun"/>
                <a:cs typeface="SimSun"/>
              </a:rPr>
              <a:t>	12:00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5335270" algn="l"/>
              </a:tabLst>
            </a:pPr>
            <a:r>
              <a:rPr dirty="0" sz="1000" spc="-25">
                <a:latin typeface="SimSun"/>
                <a:cs typeface="SimSun"/>
              </a:rPr>
              <a:t>\\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	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647065" algn="l"/>
              </a:tabLst>
            </a:pPr>
            <a:r>
              <a:rPr dirty="0" u="sng" sz="100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/"}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25">
                <a:latin typeface="SimSun"/>
                <a:cs typeface="SimSun"/>
              </a:rPr>
              <a:t>};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30604" y="3514471"/>
            <a:ext cx="20593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char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bilibili[14][200</a:t>
            </a:r>
            <a:r>
              <a:rPr dirty="0" sz="1000" spc="-10">
                <a:latin typeface="SimSun"/>
                <a:cs typeface="SimSun"/>
              </a:rPr>
              <a:t>] = {//</a:t>
            </a:r>
            <a:r>
              <a:rPr dirty="0" sz="1000" spc="-10">
                <a:latin typeface="SimSun"/>
                <a:cs typeface="SimSun"/>
              </a:rPr>
              <a:t>更</a:t>
            </a:r>
            <a:r>
              <a:rPr dirty="0" sz="1000" spc="-50">
                <a:latin typeface="SimSun"/>
                <a:cs typeface="SimSun"/>
              </a:rPr>
              <a:t>多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397253" y="3793362"/>
            <a:ext cx="4076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6700" algn="l"/>
              </a:tabLst>
            </a:pPr>
            <a:r>
              <a:rPr dirty="0" sz="1000" spc="-25">
                <a:latin typeface="SimSun"/>
                <a:cs typeface="SimSun"/>
              </a:rPr>
              <a:t>{"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319396" y="3793362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//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954904" y="3793362"/>
            <a:ext cx="11353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首</a:t>
            </a:r>
            <a:r>
              <a:rPr dirty="0" sz="1000" spc="-10">
                <a:latin typeface="SimSun"/>
                <a:cs typeface="SimSun"/>
              </a:rPr>
              <a:t>先</a:t>
            </a:r>
            <a:r>
              <a:rPr dirty="0" sz="1000" spc="-10">
                <a:latin typeface="SimSun"/>
                <a:cs typeface="SimSun"/>
              </a:rPr>
              <a:t>感</a:t>
            </a:r>
            <a:r>
              <a:rPr dirty="0" sz="1000" spc="-10">
                <a:latin typeface="SimSun"/>
                <a:cs typeface="SimSun"/>
              </a:rPr>
              <a:t>谢</a:t>
            </a:r>
            <a:r>
              <a:rPr dirty="0" sz="1000" spc="-25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bilibili!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30604" y="4073778"/>
            <a:ext cx="21780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30604" y="4352670"/>
            <a:ext cx="1547495" cy="456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95"/>
              </a:spcBef>
              <a:tabLst>
                <a:tab pos="597535" algn="l"/>
              </a:tabLst>
            </a:pPr>
            <a:r>
              <a:rPr dirty="0" sz="1000" spc="-25">
                <a:latin typeface="SimSun"/>
                <a:cs typeface="SimSun"/>
              </a:rPr>
              <a:t>{"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一</a:t>
            </a:r>
            <a:r>
              <a:rPr dirty="0" sz="1000" spc="-10">
                <a:latin typeface="SimSun"/>
                <a:cs typeface="SimSun"/>
              </a:rPr>
              <a:t>个</a:t>
            </a:r>
            <a:r>
              <a:rPr dirty="0" sz="1000" spc="-10">
                <a:latin typeface="SimSun"/>
                <a:cs typeface="SimSun"/>
              </a:rPr>
              <a:t>关</a:t>
            </a:r>
            <a:r>
              <a:rPr dirty="0" sz="1000">
                <a:latin typeface="SimSun"/>
                <a:cs typeface="SimSun"/>
              </a:rPr>
              <a:t>于</a:t>
            </a:r>
            <a:r>
              <a:rPr dirty="0" sz="1000" spc="-10">
                <a:latin typeface="SimSun"/>
                <a:cs typeface="SimSun"/>
              </a:rPr>
              <a:t>虚</a:t>
            </a:r>
            <a:r>
              <a:rPr dirty="0" sz="1000" spc="-10">
                <a:latin typeface="SimSun"/>
                <a:cs typeface="SimSun"/>
              </a:rPr>
              <a:t>拟</a:t>
            </a:r>
            <a:r>
              <a:rPr dirty="0" sz="1000">
                <a:latin typeface="SimSun"/>
                <a:cs typeface="SimSun"/>
              </a:rPr>
              <a:t>笔</a:t>
            </a:r>
            <a:r>
              <a:rPr dirty="0" sz="1000" spc="-10">
                <a:latin typeface="SimSun"/>
                <a:cs typeface="SimSun"/>
              </a:rPr>
              <a:t>记</a:t>
            </a:r>
            <a:r>
              <a:rPr dirty="0" sz="1000" spc="-10">
                <a:latin typeface="SimSun"/>
                <a:cs typeface="SimSun"/>
              </a:rPr>
              <a:t>本</a:t>
            </a:r>
            <a:r>
              <a:rPr dirty="0" sz="1000">
                <a:latin typeface="SimSun"/>
                <a:cs typeface="SimSun"/>
              </a:rPr>
              <a:t>的</a:t>
            </a:r>
            <a:r>
              <a:rPr dirty="0" sz="1000" spc="-10">
                <a:latin typeface="SimSun"/>
                <a:cs typeface="SimSun"/>
              </a:rPr>
              <a:t>视</a:t>
            </a:r>
            <a:r>
              <a:rPr dirty="0" sz="1000" spc="-50">
                <a:latin typeface="SimSun"/>
                <a:cs typeface="SimSun"/>
              </a:rPr>
              <a:t>频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557142" y="4352670"/>
            <a:ext cx="279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\\\\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383404" y="4352670"/>
            <a:ext cx="151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//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082921" y="4352670"/>
            <a:ext cx="12922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去</a:t>
            </a:r>
            <a:r>
              <a:rPr dirty="0" sz="1000" spc="-10">
                <a:latin typeface="SimSun"/>
                <a:cs typeface="SimSun"/>
              </a:rPr>
              <a:t>年</a:t>
            </a:r>
            <a:r>
              <a:rPr dirty="0" sz="1000" spc="-10">
                <a:latin typeface="SimSun"/>
                <a:cs typeface="SimSun"/>
              </a:rPr>
              <a:t>暑</a:t>
            </a:r>
            <a:r>
              <a:rPr dirty="0" sz="1000" spc="-10">
                <a:latin typeface="SimSun"/>
                <a:cs typeface="SimSun"/>
              </a:rPr>
              <a:t>假</a:t>
            </a:r>
            <a:r>
              <a:rPr dirty="0" sz="1000" spc="-10">
                <a:latin typeface="SimSun"/>
                <a:cs typeface="SimSun"/>
              </a:rPr>
              <a:t>在</a:t>
            </a:r>
            <a:r>
              <a:rPr dirty="0" sz="1000" spc="-24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B</a:t>
            </a:r>
            <a:r>
              <a:rPr dirty="0" sz="1000" spc="-125">
                <a:latin typeface="SimSun"/>
                <a:cs typeface="SimSun"/>
              </a:rPr>
              <a:t> 站</a:t>
            </a:r>
            <a:r>
              <a:rPr dirty="0" sz="1000" spc="-10">
                <a:latin typeface="SimSun"/>
                <a:cs typeface="SimSun"/>
              </a:rPr>
              <a:t>刷</a:t>
            </a:r>
            <a:r>
              <a:rPr dirty="0" sz="1000" spc="-10">
                <a:latin typeface="SimSun"/>
                <a:cs typeface="SimSun"/>
              </a:rPr>
              <a:t>到</a:t>
            </a:r>
            <a:r>
              <a:rPr dirty="0" sz="1000" spc="-50">
                <a:latin typeface="SimSun"/>
                <a:cs typeface="SimSun"/>
              </a:rPr>
              <a:t>了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037458" y="4631563"/>
            <a:ext cx="2152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"},</a:t>
            </a:r>
            <a:endParaRPr sz="1000">
              <a:latin typeface="SimSun"/>
              <a:cs typeface="SimSun"/>
            </a:endParaRPr>
          </a:p>
        </p:txBody>
      </p:sp>
      <p:graphicFrame>
        <p:nvGraphicFramePr>
          <p:cNvPr id="17" name="object 17" descr=""/>
          <p:cNvGraphicFramePr>
            <a:graphicFrameLocks noGrp="1"/>
          </p:cNvGraphicFramePr>
          <p:nvPr/>
        </p:nvGraphicFramePr>
        <p:xfrm>
          <a:off x="1111554" y="4942466"/>
          <a:ext cx="5282565" cy="1801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085"/>
                <a:gridCol w="525779"/>
                <a:gridCol w="737235"/>
                <a:gridCol w="1181100"/>
                <a:gridCol w="759460"/>
                <a:gridCol w="1524000"/>
              </a:tblGrid>
              <a:tr h="126364">
                <a:tc>
                  <a:txBody>
                    <a:bodyPr/>
                    <a:lstStyle/>
                    <a:p>
                      <a:pPr marL="297815">
                        <a:lnSpc>
                          <a:spcPts val="894"/>
                        </a:lnSpc>
                      </a:pPr>
                      <a:r>
                        <a:rPr dirty="0" sz="1000" spc="-25">
                          <a:latin typeface="SimSun"/>
                          <a:cs typeface="SimSun"/>
                        </a:rPr>
                        <a:t>{"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894"/>
                        </a:lnSpc>
                      </a:pPr>
                      <a:r>
                        <a:rPr dirty="0" sz="1000" spc="-25">
                          <a:latin typeface="SimSun"/>
                          <a:cs typeface="SimSun"/>
                        </a:rPr>
                        <a:t>\\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15265">
                        <a:lnSpc>
                          <a:spcPts val="894"/>
                        </a:lnSpc>
                      </a:pPr>
                      <a:r>
                        <a:rPr dirty="0" sz="1000" spc="-20">
                          <a:latin typeface="SimSun"/>
                          <a:cs typeface="SimSun"/>
                        </a:rPr>
                        <a:t>\\\\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ts val="894"/>
                        </a:lnSpc>
                      </a:pPr>
                      <a:r>
                        <a:rPr dirty="0" sz="1000" spc="-25">
                          <a:latin typeface="SimSun"/>
                          <a:cs typeface="SimSun"/>
                        </a:rPr>
                        <a:t>//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ts val="894"/>
                        </a:lnSpc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这</a:t>
                      </a:r>
                      <a:r>
                        <a:rPr dirty="0" sz="1000" spc="-10">
                          <a:latin typeface="SimSun"/>
                          <a:cs typeface="SimSun"/>
                        </a:rPr>
                        <a:t>次</a:t>
                      </a:r>
                      <a:r>
                        <a:rPr dirty="0" sz="1000" spc="-10">
                          <a:latin typeface="SimSun"/>
                          <a:cs typeface="SimSun"/>
                        </a:rPr>
                        <a:t>的</a:t>
                      </a:r>
                      <a:r>
                        <a:rPr dirty="0" sz="1000" spc="-10">
                          <a:latin typeface="SimSun"/>
                          <a:cs typeface="SimSun"/>
                        </a:rPr>
                        <a:t>程</a:t>
                      </a:r>
                      <a:r>
                        <a:rPr dirty="0" sz="1000" spc="-10">
                          <a:latin typeface="SimSun"/>
                          <a:cs typeface="SimSun"/>
                        </a:rPr>
                        <a:t>序</a:t>
                      </a:r>
                      <a:r>
                        <a:rPr dirty="0" sz="1000" spc="-10">
                          <a:latin typeface="SimSun"/>
                          <a:cs typeface="SimSun"/>
                        </a:rPr>
                        <a:t>设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计</a:t>
                      </a:r>
                      <a:r>
                        <a:rPr dirty="0" sz="1000" spc="-10">
                          <a:latin typeface="SimSun"/>
                          <a:cs typeface="SimSun"/>
                        </a:rPr>
                        <a:t>的</a:t>
                      </a:r>
                      <a:r>
                        <a:rPr dirty="0" sz="1000" spc="-10">
                          <a:latin typeface="SimSun"/>
                          <a:cs typeface="SimSun"/>
                        </a:rPr>
                        <a:t>灵</a:t>
                      </a:r>
                      <a:r>
                        <a:rPr dirty="0" sz="1000" spc="-50">
                          <a:latin typeface="SimSun"/>
                          <a:cs typeface="SimSun"/>
                        </a:rPr>
                        <a:t>感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3549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就</a:t>
                      </a:r>
                      <a:r>
                        <a:rPr dirty="0" sz="1000" spc="-10">
                          <a:latin typeface="SimSun"/>
                          <a:cs typeface="SimSun"/>
                        </a:rPr>
                        <a:t>来</a:t>
                      </a:r>
                      <a:r>
                        <a:rPr dirty="0" sz="1000" spc="-10">
                          <a:latin typeface="SimSun"/>
                          <a:cs typeface="SimSun"/>
                        </a:rPr>
                        <a:t>源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于</a:t>
                      </a:r>
                      <a:r>
                        <a:rPr dirty="0" sz="1000" spc="-10">
                          <a:latin typeface="SimSun"/>
                          <a:cs typeface="SimSun"/>
                        </a:rPr>
                        <a:t>那</a:t>
                      </a:r>
                      <a:r>
                        <a:rPr dirty="0" sz="1000" spc="-10">
                          <a:latin typeface="SimSun"/>
                          <a:cs typeface="SimSun"/>
                        </a:rPr>
                        <a:t>个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视频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25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49885">
                        <a:lnSpc>
                          <a:spcPct val="100000"/>
                        </a:lnSpc>
                      </a:pPr>
                      <a:r>
                        <a:rPr dirty="0" sz="1000" spc="-25">
                          <a:latin typeface="SimSun"/>
                          <a:cs typeface="SimSun"/>
                        </a:rPr>
                        <a:t>"},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254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79400">
                <a:tc gridSpan="2"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  <a:spcBef>
                          <a:spcPts val="455"/>
                        </a:spcBef>
                        <a:tabLst>
                          <a:tab pos="742950" algn="l"/>
                        </a:tabLst>
                      </a:pPr>
                      <a:r>
                        <a:rPr dirty="0" sz="1000" spc="-25">
                          <a:latin typeface="SimSun"/>
                          <a:cs typeface="SimSun"/>
                        </a:rPr>
                        <a:t>{"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	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\\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##DDDDDDDDDDDDDDDDDDDDDD##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然</a:t>
                      </a:r>
                      <a:r>
                        <a:rPr dirty="0" sz="1000" spc="-10">
                          <a:latin typeface="SimSun"/>
                          <a:cs typeface="SimSun"/>
                        </a:rPr>
                        <a:t>后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呢</a:t>
                      </a:r>
                      <a:r>
                        <a:rPr dirty="0" sz="1000" spc="-10">
                          <a:latin typeface="SimSun"/>
                          <a:cs typeface="SimSun"/>
                        </a:rPr>
                        <a:t> 我</a:t>
                      </a:r>
                      <a:r>
                        <a:rPr dirty="0" sz="1000" spc="-10">
                          <a:latin typeface="SimSun"/>
                          <a:cs typeface="SimSun"/>
                        </a:rPr>
                        <a:t>就</a:t>
                      </a:r>
                      <a:r>
                        <a:rPr dirty="0" sz="1000" spc="-10">
                          <a:latin typeface="SimSun"/>
                          <a:cs typeface="SimSun"/>
                        </a:rPr>
                        <a:t>想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着</a:t>
                      </a:r>
                      <a:r>
                        <a:rPr dirty="0" sz="1000" spc="-10">
                          <a:latin typeface="SimSun"/>
                          <a:cs typeface="SimSun"/>
                        </a:rPr>
                        <a:t>自</a:t>
                      </a:r>
                      <a:r>
                        <a:rPr dirty="0" sz="1000" spc="-10">
                          <a:latin typeface="SimSun"/>
                          <a:cs typeface="SimSun"/>
                        </a:rPr>
                        <a:t>己</a:t>
                      </a:r>
                      <a:r>
                        <a:rPr dirty="0" sz="1000" spc="-50">
                          <a:latin typeface="SimSun"/>
                          <a:cs typeface="SimSun"/>
                        </a:rPr>
                        <a:t>不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</a:tr>
              <a:tr h="279400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如</a:t>
                      </a:r>
                      <a:r>
                        <a:rPr dirty="0" sz="1000" spc="-10">
                          <a:latin typeface="SimSun"/>
                          <a:cs typeface="SimSun"/>
                        </a:rPr>
                        <a:t>去</a:t>
                      </a:r>
                      <a:r>
                        <a:rPr dirty="0" sz="1000" spc="-10">
                          <a:latin typeface="SimSun"/>
                          <a:cs typeface="SimSun"/>
                        </a:rPr>
                        <a:t>做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做</a:t>
                      </a:r>
                      <a:r>
                        <a:rPr dirty="0" sz="1000" spc="-10">
                          <a:latin typeface="SimSun"/>
                          <a:cs typeface="SimSun"/>
                        </a:rPr>
                        <a:t>试</a:t>
                      </a:r>
                      <a:r>
                        <a:rPr dirty="0" sz="1000" spc="-50">
                          <a:latin typeface="SimSun"/>
                          <a:cs typeface="SimSun"/>
                        </a:rPr>
                        <a:t>试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8419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 spc="-25">
                          <a:latin typeface="SimSun"/>
                          <a:cs typeface="SimSun"/>
                        </a:rPr>
                        <a:t>"},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8419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78765">
                <a:tc gridSpan="2"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  <a:spcBef>
                          <a:spcPts val="455"/>
                        </a:spcBef>
                        <a:tabLst>
                          <a:tab pos="807085" algn="l"/>
                        </a:tabLst>
                      </a:pPr>
                      <a:r>
                        <a:rPr dirty="0" sz="1000" spc="-25">
                          <a:latin typeface="SimSun"/>
                          <a:cs typeface="SimSun"/>
                        </a:rPr>
                        <a:t>{"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	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\\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##</a:t>
                      </a:r>
                      <a:r>
                        <a:rPr dirty="0" sz="1000" spc="-7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DDDDDDDDDDDDDDDDDDDD</a:t>
                      </a:r>
                      <a:r>
                        <a:rPr dirty="0" sz="1000" spc="-6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##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然</a:t>
                      </a:r>
                      <a:r>
                        <a:rPr dirty="0" sz="1000" spc="-10">
                          <a:latin typeface="SimSun"/>
                          <a:cs typeface="SimSun"/>
                        </a:rPr>
                        <a:t>后</a:t>
                      </a:r>
                      <a:r>
                        <a:rPr dirty="0" sz="1000" spc="-10">
                          <a:latin typeface="SimSun"/>
                          <a:cs typeface="SimSun"/>
                        </a:rPr>
                        <a:t>我</a:t>
                      </a:r>
                      <a:r>
                        <a:rPr dirty="0" sz="1000" spc="-10">
                          <a:latin typeface="SimSun"/>
                          <a:cs typeface="SimSun"/>
                        </a:rPr>
                        <a:t>发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现</a:t>
                      </a:r>
                      <a:r>
                        <a:rPr dirty="0" sz="1000" spc="-10">
                          <a:latin typeface="SimSun"/>
                          <a:cs typeface="SimSun"/>
                        </a:rPr>
                        <a:t> 真的</a:t>
                      </a:r>
                      <a:r>
                        <a:rPr dirty="0" sz="1000" spc="-10">
                          <a:latin typeface="SimSun"/>
                          <a:cs typeface="SimSun"/>
                        </a:rPr>
                        <a:t>要</a:t>
                      </a:r>
                      <a:r>
                        <a:rPr dirty="0" sz="1000" spc="-10">
                          <a:latin typeface="SimSun"/>
                          <a:cs typeface="SimSun"/>
                        </a:rPr>
                        <a:t>哭</a:t>
                      </a:r>
                      <a:r>
                        <a:rPr dirty="0" sz="1000" spc="-50">
                          <a:latin typeface="SimSun"/>
                          <a:cs typeface="SimSun"/>
                        </a:rPr>
                        <a:t>了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</a:tr>
              <a:tr h="279400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┭┮</a:t>
                      </a:r>
                      <a:r>
                        <a:rPr dirty="0" sz="1000" spc="-10">
                          <a:latin typeface="SimSun"/>
                          <a:cs typeface="SimSun"/>
                        </a:rPr>
                        <a:t>﹏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┭┮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25">
                          <a:latin typeface="SimSun"/>
                          <a:cs typeface="SimSun"/>
                        </a:rPr>
                        <a:t>"},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3200">
                <a:tc gridSpan="2">
                  <a:txBody>
                    <a:bodyPr/>
                    <a:lstStyle/>
                    <a:p>
                      <a:pPr marL="297815">
                        <a:lnSpc>
                          <a:spcPts val="1040"/>
                        </a:lnSpc>
                        <a:spcBef>
                          <a:spcPts val="459"/>
                        </a:spcBef>
                        <a:tabLst>
                          <a:tab pos="871219" algn="l"/>
                        </a:tabLst>
                      </a:pPr>
                      <a:r>
                        <a:rPr dirty="0" sz="1000" spc="-25">
                          <a:latin typeface="SimSun"/>
                          <a:cs typeface="SimSun"/>
                        </a:rPr>
                        <a:t>{"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	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\\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8419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97485">
                        <a:lnSpc>
                          <a:spcPts val="1040"/>
                        </a:lnSpc>
                        <a:spcBef>
                          <a:spcPts val="459"/>
                        </a:spcBef>
                        <a:tabLst>
                          <a:tab pos="1527810" algn="l"/>
                        </a:tabLst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##</a:t>
                      </a:r>
                      <a:r>
                        <a:rPr dirty="0" sz="1000" spc="-1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hh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	hh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##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8419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040"/>
                        </a:lnSpc>
                        <a:spcBef>
                          <a:spcPts val="459"/>
                        </a:spcBef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BUG</a:t>
                      </a:r>
                      <a:r>
                        <a:rPr dirty="0" sz="1000" spc="-114">
                          <a:latin typeface="SimSun"/>
                          <a:cs typeface="SimSun"/>
                        </a:rPr>
                        <a:t> 不</a:t>
                      </a:r>
                      <a:r>
                        <a:rPr dirty="0" sz="1000" spc="-10">
                          <a:latin typeface="SimSun"/>
                          <a:cs typeface="SimSun"/>
                        </a:rPr>
                        <a:t>断</a:t>
                      </a:r>
                      <a:r>
                        <a:rPr dirty="0" sz="1000" spc="-10">
                          <a:latin typeface="SimSun"/>
                          <a:cs typeface="SimSun"/>
                        </a:rPr>
                        <a:t>天</a:t>
                      </a:r>
                      <a:r>
                        <a:rPr dirty="0" sz="1000" spc="-10">
                          <a:latin typeface="SimSun"/>
                          <a:cs typeface="SimSun"/>
                        </a:rPr>
                        <a:t>天</a:t>
                      </a:r>
                      <a:r>
                        <a:rPr dirty="0" sz="1000" spc="-10">
                          <a:latin typeface="SimSun"/>
                          <a:cs typeface="SimSun"/>
                        </a:rPr>
                        <a:t>都</a:t>
                      </a:r>
                      <a:r>
                        <a:rPr dirty="0" sz="1000" spc="-85">
                          <a:latin typeface="SimSun"/>
                          <a:cs typeface="SimSun"/>
                        </a:rPr>
                        <a:t>在改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BUG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8419"/>
                </a:tc>
              </a:tr>
            </a:tbl>
          </a:graphicData>
        </a:graphic>
      </p:graphicFrame>
      <p:sp>
        <p:nvSpPr>
          <p:cNvPr id="18" name="object 18" descr=""/>
          <p:cNvSpPr txBox="1"/>
          <p:nvPr/>
        </p:nvSpPr>
        <p:spPr>
          <a:xfrm>
            <a:off x="1130604" y="6867525"/>
            <a:ext cx="21780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397253" y="7146416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032761" y="7146416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113658" y="7146416"/>
            <a:ext cx="3416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##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hh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684391" y="7146416"/>
            <a:ext cx="151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//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066413" y="7146416"/>
            <a:ext cx="279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\\\\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573904" y="7146416"/>
            <a:ext cx="342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hh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##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082921" y="7146416"/>
            <a:ext cx="12922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还</a:t>
            </a:r>
            <a:r>
              <a:rPr dirty="0" sz="1000" spc="-10">
                <a:latin typeface="SimSun"/>
                <a:cs typeface="SimSun"/>
              </a:rPr>
              <a:t>有</a:t>
            </a:r>
            <a:r>
              <a:rPr dirty="0" sz="1000" spc="-10">
                <a:latin typeface="SimSun"/>
                <a:cs typeface="SimSun"/>
              </a:rPr>
              <a:t>打</a:t>
            </a:r>
            <a:r>
              <a:rPr dirty="0" sz="1000" spc="-10">
                <a:latin typeface="SimSun"/>
                <a:cs typeface="SimSun"/>
              </a:rPr>
              <a:t>印</a:t>
            </a:r>
            <a:r>
              <a:rPr dirty="0" sz="1000" spc="-10">
                <a:latin typeface="SimSun"/>
                <a:cs typeface="SimSun"/>
              </a:rPr>
              <a:t>这</a:t>
            </a:r>
            <a:r>
              <a:rPr dirty="0" sz="1000" spc="-10">
                <a:latin typeface="SimSun"/>
                <a:cs typeface="SimSun"/>
              </a:rPr>
              <a:t>些</a:t>
            </a:r>
            <a:r>
              <a:rPr dirty="0" sz="1000">
                <a:latin typeface="SimSun"/>
                <a:cs typeface="SimSun"/>
              </a:rPr>
              <a:t>图</a:t>
            </a:r>
            <a:r>
              <a:rPr dirty="0" sz="1000" spc="-10">
                <a:latin typeface="SimSun"/>
                <a:cs typeface="SimSun"/>
              </a:rPr>
              <a:t>形</a:t>
            </a:r>
            <a:r>
              <a:rPr dirty="0" sz="1000" spc="-10">
                <a:latin typeface="SimSun"/>
                <a:cs typeface="SimSun"/>
              </a:rPr>
              <a:t>是</a:t>
            </a:r>
            <a:r>
              <a:rPr dirty="0" sz="1000" spc="-50">
                <a:latin typeface="SimSun"/>
                <a:cs typeface="SimSun"/>
              </a:rPr>
              <a:t>真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130604" y="7426832"/>
            <a:ext cx="5314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 spc="-10">
                <a:latin typeface="SimSun"/>
                <a:cs typeface="SimSun"/>
              </a:rPr>
              <a:t>不</a:t>
            </a:r>
            <a:r>
              <a:rPr dirty="0" sz="1000" spc="-10">
                <a:latin typeface="SimSun"/>
                <a:cs typeface="SimSun"/>
              </a:rPr>
              <a:t>容</a:t>
            </a:r>
            <a:r>
              <a:rPr dirty="0" sz="1000" spc="-50">
                <a:latin typeface="SimSun"/>
                <a:cs typeface="SimSun"/>
              </a:rPr>
              <a:t>易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084577" y="7426832"/>
            <a:ext cx="2152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397253" y="7706105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2096770" y="7706105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3113658" y="7706105"/>
            <a:ext cx="660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0065" algn="l"/>
              </a:tabLst>
            </a:pPr>
            <a:r>
              <a:rPr dirty="0" sz="1000">
                <a:latin typeface="SimSun"/>
                <a:cs typeface="SimSun"/>
              </a:rPr>
              <a:t>##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hh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//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4128896" y="7706105"/>
            <a:ext cx="279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\\\\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4573904" y="7706105"/>
            <a:ext cx="342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hh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##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5082921" y="7706105"/>
            <a:ext cx="9112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整</a:t>
            </a:r>
            <a:r>
              <a:rPr dirty="0" sz="1000" spc="-10">
                <a:latin typeface="SimSun"/>
                <a:cs typeface="SimSun"/>
              </a:rPr>
              <a:t>整</a:t>
            </a:r>
            <a:r>
              <a:rPr dirty="0" sz="1000" spc="-10">
                <a:latin typeface="SimSun"/>
                <a:cs typeface="SimSun"/>
              </a:rPr>
              <a:t>花</a:t>
            </a:r>
            <a:r>
              <a:rPr dirty="0" sz="1000" spc="-10">
                <a:latin typeface="SimSun"/>
                <a:cs typeface="SimSun"/>
              </a:rPr>
              <a:t>了</a:t>
            </a:r>
            <a:r>
              <a:rPr dirty="0" sz="1000" spc="-10">
                <a:latin typeface="SimSun"/>
                <a:cs typeface="SimSun"/>
              </a:rPr>
              <a:t>我</a:t>
            </a:r>
            <a:r>
              <a:rPr dirty="0" sz="1000" spc="-10">
                <a:latin typeface="SimSun"/>
                <a:cs typeface="SimSun"/>
              </a:rPr>
              <a:t>一</a:t>
            </a:r>
            <a:r>
              <a:rPr dirty="0" sz="1000" spc="-50">
                <a:latin typeface="SimSun"/>
                <a:cs typeface="SimSun"/>
              </a:rPr>
              <a:t>天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130604" y="7984997"/>
            <a:ext cx="21780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397253" y="8265414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2160777" y="8265414"/>
            <a:ext cx="151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3113658" y="8265414"/>
            <a:ext cx="3416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##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hh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4443975" y="8265414"/>
            <a:ext cx="342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hh </a:t>
            </a:r>
            <a:r>
              <a:rPr dirty="0" sz="1000" spc="-25">
                <a:latin typeface="SimSun"/>
                <a:cs typeface="SimSun"/>
              </a:rPr>
              <a:t>##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4954904" y="8265414"/>
            <a:ext cx="14198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就</a:t>
            </a:r>
            <a:r>
              <a:rPr dirty="0" sz="1000" spc="-10">
                <a:latin typeface="SimSun"/>
                <a:cs typeface="SimSun"/>
              </a:rPr>
              <a:t>一</a:t>
            </a:r>
            <a:r>
              <a:rPr dirty="0" sz="1000" spc="-10">
                <a:latin typeface="SimSun"/>
                <a:cs typeface="SimSun"/>
              </a:rPr>
              <a:t>直</a:t>
            </a:r>
            <a:r>
              <a:rPr dirty="0" sz="1000" spc="-10">
                <a:latin typeface="SimSun"/>
                <a:cs typeface="SimSun"/>
              </a:rPr>
              <a:t>在</a:t>
            </a:r>
            <a:r>
              <a:rPr dirty="0" sz="1000" spc="-10">
                <a:latin typeface="SimSun"/>
                <a:cs typeface="SimSun"/>
              </a:rPr>
              <a:t>做</a:t>
            </a:r>
            <a:r>
              <a:rPr dirty="0" sz="1000" spc="-10">
                <a:latin typeface="SimSun"/>
                <a:cs typeface="SimSun"/>
              </a:rPr>
              <a:t>视图┭┮</a:t>
            </a:r>
            <a:r>
              <a:rPr dirty="0" sz="1000" spc="-10">
                <a:latin typeface="SimSun"/>
                <a:cs typeface="SimSun"/>
              </a:rPr>
              <a:t>﹏</a:t>
            </a:r>
            <a:r>
              <a:rPr dirty="0" sz="1000" spc="-50">
                <a:latin typeface="SimSun"/>
                <a:cs typeface="SimSun"/>
              </a:rPr>
              <a:t>┭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130604" y="8544305"/>
            <a:ext cx="152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SimSun"/>
                <a:cs typeface="SimSun"/>
              </a:rPr>
              <a:t>┮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1703577" y="8544305"/>
            <a:ext cx="2152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1397253" y="8823197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2223261" y="8823197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3113658" y="8823197"/>
            <a:ext cx="3416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##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hh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3810756" y="8823197"/>
            <a:ext cx="279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wwww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4443975" y="8823197"/>
            <a:ext cx="342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hh </a:t>
            </a:r>
            <a:r>
              <a:rPr dirty="0" sz="1000" spc="-25">
                <a:latin typeface="SimSun"/>
                <a:cs typeface="SimSun"/>
              </a:rPr>
              <a:t>##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5396586" y="8823197"/>
            <a:ext cx="2152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1397253" y="9103614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2287270" y="9103614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3113658" y="9103614"/>
            <a:ext cx="3416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##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hh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3684391" y="9103614"/>
            <a:ext cx="532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Bilibili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4443975" y="9103614"/>
            <a:ext cx="342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hh </a:t>
            </a:r>
            <a:r>
              <a:rPr dirty="0" sz="1000" spc="-25">
                <a:latin typeface="SimSun"/>
                <a:cs typeface="SimSun"/>
              </a:rPr>
              <a:t>##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4954904" y="9103614"/>
            <a:ext cx="14204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不</a:t>
            </a:r>
            <a:r>
              <a:rPr dirty="0" sz="1000" spc="-10">
                <a:latin typeface="SimSun"/>
                <a:cs typeface="SimSun"/>
              </a:rPr>
              <a:t>过</a:t>
            </a:r>
            <a:r>
              <a:rPr dirty="0" sz="1000" spc="-10">
                <a:latin typeface="SimSun"/>
                <a:cs typeface="SimSun"/>
              </a:rPr>
              <a:t>呢</a:t>
            </a:r>
            <a:r>
              <a:rPr dirty="0" sz="1000" spc="-10">
                <a:latin typeface="SimSun"/>
                <a:cs typeface="SimSun"/>
              </a:rPr>
              <a:t>做</a:t>
            </a:r>
            <a:r>
              <a:rPr dirty="0" sz="1000" spc="-10">
                <a:latin typeface="SimSun"/>
                <a:cs typeface="SimSun"/>
              </a:rPr>
              <a:t>完</a:t>
            </a:r>
            <a:r>
              <a:rPr dirty="0" sz="1000" spc="-5">
                <a:latin typeface="SimSun"/>
                <a:cs typeface="SimSun"/>
              </a:rPr>
              <a:t>以后还</a:t>
            </a:r>
            <a:r>
              <a:rPr dirty="0" sz="1000" spc="-10">
                <a:latin typeface="SimSun"/>
                <a:cs typeface="SimSun"/>
              </a:rPr>
              <a:t>是</a:t>
            </a:r>
            <a:r>
              <a:rPr dirty="0" sz="1000" spc="-10">
                <a:latin typeface="SimSun"/>
                <a:cs typeface="SimSun"/>
              </a:rPr>
              <a:t>很</a:t>
            </a:r>
            <a:r>
              <a:rPr dirty="0" sz="1000" spc="-50">
                <a:latin typeface="SimSun"/>
                <a:cs typeface="SimSun"/>
              </a:rPr>
              <a:t>有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1130604" y="9382455"/>
            <a:ext cx="5314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成</a:t>
            </a:r>
            <a:r>
              <a:rPr dirty="0" sz="1000" spc="-10">
                <a:latin typeface="SimSun"/>
                <a:cs typeface="SimSun"/>
              </a:rPr>
              <a:t>就</a:t>
            </a:r>
            <a:r>
              <a:rPr dirty="0" sz="1000" spc="-10">
                <a:latin typeface="SimSun"/>
                <a:cs typeface="SimSun"/>
              </a:rPr>
              <a:t>感</a:t>
            </a:r>
            <a:r>
              <a:rPr dirty="0" sz="1000" spc="-50">
                <a:latin typeface="SimSun"/>
                <a:cs typeface="SimSun"/>
              </a:rPr>
              <a:t>的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2084577" y="9382455"/>
            <a:ext cx="2152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"},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38398" y="528319"/>
            <a:ext cx="16840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125016" y="832103"/>
            <a:ext cx="5312410" cy="9525"/>
          </a:xfrm>
          <a:custGeom>
            <a:avLst/>
            <a:gdLst/>
            <a:ahLst/>
            <a:cxnLst/>
            <a:rect l="l" t="t" r="r" b="b"/>
            <a:pathLst>
              <a:path w="5312410" h="9525">
                <a:moveTo>
                  <a:pt x="5312029" y="0"/>
                </a:moveTo>
                <a:lnTo>
                  <a:pt x="0" y="0"/>
                </a:lnTo>
                <a:lnTo>
                  <a:pt x="0" y="9143"/>
                </a:lnTo>
                <a:lnTo>
                  <a:pt x="5312029" y="9143"/>
                </a:lnTo>
                <a:lnTo>
                  <a:pt x="5312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111554" y="1029977"/>
          <a:ext cx="5285105" cy="1242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985"/>
                <a:gridCol w="577850"/>
                <a:gridCol w="921385"/>
                <a:gridCol w="1998345"/>
                <a:gridCol w="1525905"/>
              </a:tblGrid>
              <a:tr h="481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055"/>
                        </a:lnSpc>
                      </a:pPr>
                      <a:r>
                        <a:rPr dirty="0" sz="1000" spc="-25">
                          <a:latin typeface="SimSun"/>
                          <a:cs typeface="SimSun"/>
                        </a:rPr>
                        <a:t>{"</a:t>
                      </a:r>
                      <a:endParaRPr sz="1000">
                        <a:latin typeface="SimSun"/>
                        <a:cs typeface="SimSu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dirty="0" sz="1000" spc="-25">
                          <a:latin typeface="SimSun"/>
                          <a:cs typeface="SimSun"/>
                        </a:rPr>
                        <a:t>{"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3384">
                        <a:lnSpc>
                          <a:spcPts val="1055"/>
                        </a:lnSpc>
                      </a:pPr>
                      <a:r>
                        <a:rPr dirty="0" sz="1000" spc="-25">
                          <a:latin typeface="SimSun"/>
                          <a:cs typeface="SimSun"/>
                        </a:rPr>
                        <a:t>\\</a:t>
                      </a:r>
                      <a:endParaRPr sz="1000">
                        <a:latin typeface="SimSun"/>
                        <a:cs typeface="SimSu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475615">
                        <a:lnSpc>
                          <a:spcPct val="100000"/>
                        </a:lnSpc>
                      </a:pPr>
                      <a:r>
                        <a:rPr dirty="0" sz="1000" spc="-25">
                          <a:latin typeface="SimSun"/>
                          <a:cs typeface="SimSun"/>
                        </a:rPr>
                        <a:t>\\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ts val="1055"/>
                        </a:lnSpc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##</a:t>
                      </a:r>
                      <a:r>
                        <a:rPr dirty="0" sz="1000" spc="-7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MMMMMMMMMMMMMMMMMMMM</a:t>
                      </a:r>
                      <a:r>
                        <a:rPr dirty="0" sz="1000" spc="-6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##</a:t>
                      </a:r>
                      <a:endParaRPr sz="1000">
                        <a:latin typeface="SimSun"/>
                        <a:cs typeface="SimSu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254000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##MMMMMMMMMMMMMMMMMMMMMM##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055"/>
                        </a:lnSpc>
                        <a:tabLst>
                          <a:tab pos="1304290" algn="l"/>
                        </a:tabLst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也</a:t>
                      </a:r>
                      <a:r>
                        <a:rPr dirty="0" sz="1000" spc="-10">
                          <a:latin typeface="SimSun"/>
                          <a:cs typeface="SimSun"/>
                        </a:rPr>
                        <a:t>学</a:t>
                      </a:r>
                      <a:r>
                        <a:rPr dirty="0" sz="1000" spc="-10">
                          <a:latin typeface="SimSun"/>
                          <a:cs typeface="SimSun"/>
                        </a:rPr>
                        <a:t>到</a:t>
                      </a:r>
                      <a:r>
                        <a:rPr dirty="0" sz="1000" spc="-10">
                          <a:latin typeface="SimSun"/>
                          <a:cs typeface="SimSun"/>
                        </a:rPr>
                        <a:t>了</a:t>
                      </a:r>
                      <a:r>
                        <a:rPr dirty="0" sz="1000" spc="-10">
                          <a:latin typeface="SimSun"/>
                          <a:cs typeface="SimSun"/>
                        </a:rPr>
                        <a:t>很</a:t>
                      </a:r>
                      <a:r>
                        <a:rPr dirty="0" sz="1000" spc="-50">
                          <a:latin typeface="SimSun"/>
                          <a:cs typeface="SimSun"/>
                        </a:rPr>
                        <a:t>多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	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"},</a:t>
                      </a:r>
                      <a:endParaRPr sz="1000">
                        <a:latin typeface="SimSun"/>
                        <a:cs typeface="SimSu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bilibili</a:t>
                      </a:r>
                      <a:r>
                        <a:rPr dirty="0" sz="1000" spc="-95">
                          <a:latin typeface="SimSun"/>
                          <a:cs typeface="SimSun"/>
                        </a:rPr>
                        <a:t> 干</a:t>
                      </a:r>
                      <a:r>
                        <a:rPr dirty="0" sz="1000" spc="-10">
                          <a:latin typeface="SimSun"/>
                          <a:cs typeface="SimSun"/>
                        </a:rPr>
                        <a:t>杯</a:t>
                      </a:r>
                      <a:r>
                        <a:rPr dirty="0" sz="1000" spc="-50">
                          <a:latin typeface="SimSun"/>
                          <a:cs typeface="SimSun"/>
                        </a:rPr>
                        <a:t>！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 spc="-25">
                          <a:latin typeface="SimSun"/>
                          <a:cs typeface="SimSun"/>
                        </a:rPr>
                        <a:t>"},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84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78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25">
                          <a:latin typeface="SimSun"/>
                          <a:cs typeface="SimSun"/>
                        </a:rPr>
                        <a:t>{"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25">
                          <a:latin typeface="SimSun"/>
                          <a:cs typeface="SimSun"/>
                        </a:rPr>
                        <a:t>\\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635000">
                        <a:lnSpc>
                          <a:spcPct val="100000"/>
                        </a:lnSpc>
                        <a:spcBef>
                          <a:spcPts val="455"/>
                        </a:spcBef>
                        <a:tabLst>
                          <a:tab pos="1586230" algn="l"/>
                        </a:tabLst>
                      </a:pPr>
                      <a:r>
                        <a:rPr dirty="0" sz="1000" spc="-25">
                          <a:latin typeface="SimSun"/>
                          <a:cs typeface="SimSun"/>
                        </a:rPr>
                        <a:t>\\/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	</a:t>
                      </a:r>
                      <a:r>
                        <a:rPr dirty="0" sz="1000" spc="-20">
                          <a:latin typeface="SimSun"/>
                          <a:cs typeface="SimSun"/>
                        </a:rPr>
                        <a:t>\\/"}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2565">
                <a:tc>
                  <a:txBody>
                    <a:bodyPr/>
                    <a:lstStyle/>
                    <a:p>
                      <a:pPr algn="ctr" marR="61594">
                        <a:lnSpc>
                          <a:spcPts val="1040"/>
                        </a:lnSpc>
                        <a:spcBef>
                          <a:spcPts val="455"/>
                        </a:spcBef>
                      </a:pPr>
                      <a:r>
                        <a:rPr dirty="0" sz="1000" spc="-25">
                          <a:latin typeface="SimSun"/>
                          <a:cs typeface="SimSun"/>
                        </a:rPr>
                        <a:t>};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1130604" y="2675889"/>
            <a:ext cx="4164965" cy="12947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int</a:t>
            </a:r>
            <a:r>
              <a:rPr dirty="0" sz="1000" spc="-4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keyboard[20][30]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{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把</a:t>
            </a:r>
            <a:r>
              <a:rPr dirty="0" sz="1000" spc="-10">
                <a:latin typeface="SimSun"/>
                <a:cs typeface="SimSun"/>
              </a:rPr>
              <a:t>键</a:t>
            </a:r>
            <a:r>
              <a:rPr dirty="0" sz="1000" spc="-10">
                <a:latin typeface="SimSun"/>
                <a:cs typeface="SimSun"/>
              </a:rPr>
              <a:t>盘</a:t>
            </a:r>
            <a:r>
              <a:rPr dirty="0" sz="1000" spc="-10">
                <a:latin typeface="SimSun"/>
                <a:cs typeface="SimSun"/>
              </a:rPr>
              <a:t>看</a:t>
            </a:r>
            <a:r>
              <a:rPr dirty="0" sz="1000" spc="-10">
                <a:latin typeface="SimSun"/>
                <a:cs typeface="SimSun"/>
              </a:rPr>
              <a:t>成</a:t>
            </a:r>
            <a:r>
              <a:rPr dirty="0" sz="1000">
                <a:latin typeface="SimSun"/>
                <a:cs typeface="SimSun"/>
              </a:rPr>
              <a:t>一</a:t>
            </a:r>
            <a:r>
              <a:rPr dirty="0" sz="1000" spc="-10">
                <a:latin typeface="SimSun"/>
                <a:cs typeface="SimSun"/>
              </a:rPr>
              <a:t>个</a:t>
            </a:r>
            <a:r>
              <a:rPr dirty="0" sz="1000" spc="-10">
                <a:latin typeface="SimSun"/>
                <a:cs typeface="SimSun"/>
              </a:rPr>
              <a:t>地</a:t>
            </a:r>
            <a:r>
              <a:rPr dirty="0" sz="1000" spc="-80">
                <a:latin typeface="SimSun"/>
                <a:cs typeface="SimSun"/>
              </a:rPr>
              <a:t>图让 </a:t>
            </a:r>
            <a:r>
              <a:rPr dirty="0" sz="1000" spc="-10">
                <a:latin typeface="SimSun"/>
                <a:cs typeface="SimSun"/>
              </a:rPr>
              <a:t>move</a:t>
            </a:r>
            <a:r>
              <a:rPr dirty="0" sz="1000" spc="-120">
                <a:latin typeface="SimSun"/>
                <a:cs typeface="SimSun"/>
              </a:rPr>
              <a:t> 函</a:t>
            </a:r>
            <a:r>
              <a:rPr dirty="0" sz="1000" spc="-10">
                <a:latin typeface="SimSun"/>
                <a:cs typeface="SimSun"/>
              </a:rPr>
              <a:t>数</a:t>
            </a:r>
            <a:r>
              <a:rPr dirty="0" sz="1000" spc="-10">
                <a:latin typeface="SimSun"/>
                <a:cs typeface="SimSun"/>
              </a:rPr>
              <a:t>在</a:t>
            </a:r>
            <a:r>
              <a:rPr dirty="0" sz="1000" spc="-10">
                <a:latin typeface="SimSun"/>
                <a:cs typeface="SimSun"/>
              </a:rPr>
              <a:t>上</a:t>
            </a:r>
            <a:r>
              <a:rPr dirty="0" sz="1000" spc="-10">
                <a:latin typeface="SimSun"/>
                <a:cs typeface="SimSun"/>
              </a:rPr>
              <a:t>面</a:t>
            </a:r>
            <a:r>
              <a:rPr dirty="0" sz="1000">
                <a:latin typeface="SimSun"/>
                <a:cs typeface="SimSun"/>
              </a:rPr>
              <a:t>移</a:t>
            </a:r>
            <a:r>
              <a:rPr dirty="0" sz="1000" spc="-10">
                <a:latin typeface="SimSun"/>
                <a:cs typeface="SimSun"/>
              </a:rPr>
              <a:t>动</a:t>
            </a:r>
            <a:r>
              <a:rPr dirty="0" sz="1000" spc="-10">
                <a:latin typeface="SimSun"/>
                <a:cs typeface="SimSun"/>
              </a:rPr>
              <a:t>返</a:t>
            </a:r>
            <a:r>
              <a:rPr dirty="0" sz="1000" spc="-5">
                <a:latin typeface="SimSun"/>
                <a:cs typeface="SimSun"/>
              </a:rPr>
              <a:t>回的数</a:t>
            </a:r>
            <a:r>
              <a:rPr dirty="0" sz="1000" spc="-10">
                <a:latin typeface="SimSun"/>
                <a:cs typeface="SimSun"/>
              </a:rPr>
              <a:t>值</a:t>
            </a:r>
            <a:r>
              <a:rPr dirty="0" sz="1000" spc="-10">
                <a:latin typeface="SimSun"/>
                <a:cs typeface="SimSun"/>
              </a:rPr>
              <a:t>对</a:t>
            </a:r>
            <a:r>
              <a:rPr dirty="0" sz="1000" spc="-10">
                <a:latin typeface="SimSun"/>
                <a:cs typeface="SimSun"/>
              </a:rPr>
              <a:t>应</a:t>
            </a:r>
            <a:r>
              <a:rPr dirty="0" sz="1000">
                <a:latin typeface="SimSun"/>
                <a:cs typeface="SimSun"/>
              </a:rPr>
              <a:t>下</a:t>
            </a:r>
            <a:r>
              <a:rPr dirty="0" sz="1000" spc="-10">
                <a:latin typeface="SimSun"/>
                <a:cs typeface="SimSun"/>
              </a:rPr>
              <a:t>面</a:t>
            </a:r>
            <a:r>
              <a:rPr dirty="0" sz="1000" spc="-50">
                <a:latin typeface="SimSun"/>
                <a:cs typeface="SimSun"/>
              </a:rPr>
              <a:t>的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keyboard_place[120][5</a:t>
            </a:r>
            <a:r>
              <a:rPr dirty="0" sz="1000" spc="-20">
                <a:latin typeface="SimSun"/>
                <a:cs typeface="SimSun"/>
              </a:rPr>
              <a:t>]是</a:t>
            </a:r>
            <a:r>
              <a:rPr dirty="0" sz="1000" spc="-10">
                <a:latin typeface="SimSun"/>
                <a:cs typeface="SimSun"/>
              </a:rPr>
              <a:t>对</a:t>
            </a:r>
            <a:r>
              <a:rPr dirty="0" sz="1000" spc="-10">
                <a:latin typeface="SimSun"/>
                <a:cs typeface="SimSun"/>
              </a:rPr>
              <a:t>应</a:t>
            </a:r>
            <a:r>
              <a:rPr dirty="0" sz="1000" spc="-10">
                <a:latin typeface="SimSun"/>
                <a:cs typeface="SimSun"/>
              </a:rPr>
              <a:t>按</a:t>
            </a:r>
            <a:r>
              <a:rPr dirty="0" sz="1000">
                <a:latin typeface="SimSun"/>
                <a:cs typeface="SimSun"/>
              </a:rPr>
              <a:t>键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 spc="-10">
                <a:latin typeface="SimSun"/>
                <a:cs typeface="SimSun"/>
              </a:rPr>
              <a:t>全</a:t>
            </a:r>
            <a:r>
              <a:rPr dirty="0" sz="1000">
                <a:latin typeface="SimSun"/>
                <a:cs typeface="SimSun"/>
              </a:rPr>
              <a:t>部</a:t>
            </a:r>
            <a:r>
              <a:rPr dirty="0" sz="1000" spc="-10">
                <a:latin typeface="SimSun"/>
                <a:cs typeface="SimSun"/>
              </a:rPr>
              <a:t>信</a:t>
            </a:r>
            <a:r>
              <a:rPr dirty="0" sz="1000" spc="-50">
                <a:latin typeface="SimSun"/>
                <a:cs typeface="SimSun"/>
              </a:rPr>
              <a:t>息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//keybord[x][y]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 spc="-10">
                <a:latin typeface="SimSun"/>
                <a:cs typeface="SimSun"/>
              </a:rPr>
              <a:t>值</a:t>
            </a:r>
            <a:r>
              <a:rPr dirty="0" sz="1000" spc="-10">
                <a:latin typeface="SimSun"/>
                <a:cs typeface="SimSun"/>
              </a:rPr>
              <a:t>是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keyboard_place[120][5</a:t>
            </a:r>
            <a:r>
              <a:rPr dirty="0" sz="1000" spc="-20">
                <a:latin typeface="SimSun"/>
                <a:cs typeface="SimSun"/>
              </a:rPr>
              <a:t>]的某</a:t>
            </a:r>
            <a:r>
              <a:rPr dirty="0" sz="1000" spc="-10">
                <a:latin typeface="SimSun"/>
                <a:cs typeface="SimSun"/>
              </a:rPr>
              <a:t>一</a:t>
            </a:r>
            <a:r>
              <a:rPr dirty="0" sz="1000" spc="-50">
                <a:latin typeface="SimSun"/>
                <a:cs typeface="SimSun"/>
              </a:rPr>
              <a:t>行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与</a:t>
            </a:r>
            <a:r>
              <a:rPr dirty="0" sz="1000" spc="-10">
                <a:latin typeface="SimSun"/>
                <a:cs typeface="SimSun"/>
              </a:rPr>
              <a:t>虚</a:t>
            </a:r>
            <a:r>
              <a:rPr dirty="0" sz="1000" spc="-10">
                <a:latin typeface="SimSun"/>
                <a:cs typeface="SimSun"/>
              </a:rPr>
              <a:t>拟</a:t>
            </a:r>
            <a:r>
              <a:rPr dirty="0" sz="1000" spc="-10">
                <a:latin typeface="SimSun"/>
                <a:cs typeface="SimSun"/>
              </a:rPr>
              <a:t>键</a:t>
            </a:r>
            <a:r>
              <a:rPr dirty="0" sz="1000" spc="-10">
                <a:latin typeface="SimSun"/>
                <a:cs typeface="SimSun"/>
              </a:rPr>
              <a:t>盘</a:t>
            </a:r>
            <a:r>
              <a:rPr dirty="0" sz="1000">
                <a:latin typeface="SimSun"/>
                <a:cs typeface="SimSun"/>
              </a:rPr>
              <a:t>的</a:t>
            </a:r>
            <a:r>
              <a:rPr dirty="0" sz="1000" spc="-10">
                <a:latin typeface="SimSun"/>
                <a:cs typeface="SimSun"/>
              </a:rPr>
              <a:t>位</a:t>
            </a:r>
            <a:r>
              <a:rPr dirty="0" sz="1000" spc="-10">
                <a:latin typeface="SimSun"/>
                <a:cs typeface="SimSun"/>
              </a:rPr>
              <a:t>置</a:t>
            </a:r>
            <a:r>
              <a:rPr dirty="0" sz="1000">
                <a:latin typeface="SimSun"/>
                <a:cs typeface="SimSun"/>
              </a:rPr>
              <a:t>相</a:t>
            </a:r>
            <a:r>
              <a:rPr dirty="0" sz="1000" spc="-10">
                <a:latin typeface="SimSun"/>
                <a:cs typeface="SimSun"/>
              </a:rPr>
              <a:t>照</a:t>
            </a:r>
            <a:r>
              <a:rPr dirty="0" sz="1000">
                <a:latin typeface="SimSun"/>
                <a:cs typeface="SimSun"/>
              </a:rPr>
              <a:t>应</a:t>
            </a:r>
            <a:r>
              <a:rPr dirty="0" sz="1000">
                <a:latin typeface="SimSun"/>
                <a:cs typeface="SimSun"/>
              </a:rPr>
              <a:t> 方</a:t>
            </a:r>
            <a:r>
              <a:rPr dirty="0" sz="1000" spc="-10">
                <a:latin typeface="SimSun"/>
                <a:cs typeface="SimSun"/>
              </a:rPr>
              <a:t>便</a:t>
            </a:r>
            <a:r>
              <a:rPr dirty="0" sz="1000" spc="-10">
                <a:latin typeface="SimSun"/>
                <a:cs typeface="SimSun"/>
              </a:rPr>
              <a:t>逻</a:t>
            </a:r>
            <a:r>
              <a:rPr dirty="0" sz="1000" spc="-10">
                <a:latin typeface="SimSun"/>
                <a:cs typeface="SimSun"/>
              </a:rPr>
              <a:t>辑</a:t>
            </a:r>
            <a:r>
              <a:rPr dirty="0" sz="1000">
                <a:latin typeface="SimSun"/>
                <a:cs typeface="SimSun"/>
              </a:rPr>
              <a:t>化</a:t>
            </a:r>
            <a:r>
              <a:rPr dirty="0" sz="1000" spc="-10">
                <a:latin typeface="SimSun"/>
                <a:cs typeface="SimSun"/>
              </a:rPr>
              <a:t>处</a:t>
            </a:r>
            <a:r>
              <a:rPr dirty="0" sz="1000" spc="-50">
                <a:latin typeface="SimSun"/>
                <a:cs typeface="SimSun"/>
              </a:rPr>
              <a:t>理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30604" y="4073778"/>
            <a:ext cx="4224655" cy="456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{0,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49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49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49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49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48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49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49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49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49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49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48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49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49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49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0,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30200" algn="l"/>
                <a:tab pos="647065" algn="l"/>
              </a:tabLst>
            </a:pPr>
            <a:r>
              <a:rPr dirty="0" sz="1000" spc="-25">
                <a:latin typeface="SimSun"/>
                <a:cs typeface="SimSun"/>
              </a:rPr>
              <a:t>0,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0,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0},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456256" y="4073778"/>
            <a:ext cx="787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0200" algn="l"/>
                <a:tab pos="647065" algn="l"/>
              </a:tabLst>
            </a:pPr>
            <a:r>
              <a:rPr dirty="0" sz="1000" spc="-25">
                <a:latin typeface="SimSun"/>
                <a:cs typeface="SimSun"/>
              </a:rPr>
              <a:t>0,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0,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0,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30604" y="4631563"/>
            <a:ext cx="5175885" cy="21348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95"/>
              </a:spcBef>
              <a:tabLst>
                <a:tab pos="1803400" algn="l"/>
              </a:tabLst>
            </a:pPr>
            <a:r>
              <a:rPr dirty="0" sz="1000">
                <a:latin typeface="SimSun"/>
                <a:cs typeface="SimSun"/>
              </a:rPr>
              <a:t>{0,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1,</a:t>
            </a:r>
            <a:r>
              <a:rPr dirty="0" sz="1000" spc="49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1,</a:t>
            </a:r>
            <a:r>
              <a:rPr dirty="0" sz="1000" spc="49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2,</a:t>
            </a:r>
            <a:r>
              <a:rPr dirty="0" sz="1000" spc="49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3,</a:t>
            </a:r>
            <a:r>
              <a:rPr dirty="0" sz="1000" spc="49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4,</a:t>
            </a:r>
            <a:r>
              <a:rPr dirty="0" sz="1000">
                <a:latin typeface="SimSun"/>
                <a:cs typeface="SimSun"/>
              </a:rPr>
              <a:t>	5,</a:t>
            </a:r>
            <a:r>
              <a:rPr dirty="0" sz="1000" spc="47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6,</a:t>
            </a:r>
            <a:r>
              <a:rPr dirty="0" sz="1000" spc="484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7,</a:t>
            </a:r>
            <a:r>
              <a:rPr dirty="0" sz="1000" spc="484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8,</a:t>
            </a:r>
            <a:r>
              <a:rPr dirty="0" sz="1000" spc="484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9,</a:t>
            </a:r>
            <a:r>
              <a:rPr dirty="0" sz="1000" spc="484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11,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12,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13, 14,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15,</a:t>
            </a:r>
            <a:r>
              <a:rPr dirty="0" sz="1000" spc="484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16,</a:t>
            </a:r>
            <a:r>
              <a:rPr dirty="0" sz="1000" spc="49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0,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104,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104,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484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0},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{0,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17,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18,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19,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20,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21,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22,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23,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24,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25,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26,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27,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28,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29,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30,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31,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32,</a:t>
            </a:r>
            <a:r>
              <a:rPr dirty="0" sz="1000" spc="47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33,</a:t>
            </a:r>
            <a:r>
              <a:rPr dirty="0" sz="1000" spc="48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34,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35,</a:t>
            </a:r>
            <a:r>
              <a:rPr dirty="0" sz="1000" spc="484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36,</a:t>
            </a:r>
            <a:r>
              <a:rPr dirty="0" sz="1000" spc="49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37,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0},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{0,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38,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39,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40,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41,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42,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43,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44,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45,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46,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47,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48,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49,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50,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51,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52,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53,</a:t>
            </a:r>
            <a:r>
              <a:rPr dirty="0" sz="1000" spc="47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54,</a:t>
            </a:r>
            <a:r>
              <a:rPr dirty="0" sz="1000" spc="48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55,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30835" algn="l"/>
              </a:tabLst>
            </a:pPr>
            <a:r>
              <a:rPr dirty="0" sz="1000" spc="-25">
                <a:latin typeface="SimSun"/>
                <a:cs typeface="SimSun"/>
              </a:rPr>
              <a:t>56,</a:t>
            </a:r>
            <a:r>
              <a:rPr dirty="0" sz="1000">
                <a:latin typeface="SimSun"/>
                <a:cs typeface="SimSun"/>
              </a:rPr>
              <a:t>	57,</a:t>
            </a:r>
            <a:r>
              <a:rPr dirty="0" sz="1000" spc="48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58,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0},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tabLst>
                <a:tab pos="4655820" algn="l"/>
                <a:tab pos="4972685" algn="l"/>
              </a:tabLst>
            </a:pPr>
            <a:r>
              <a:rPr dirty="0" sz="1000">
                <a:latin typeface="SimSun"/>
                <a:cs typeface="SimSun"/>
              </a:rPr>
              <a:t>{0,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59,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60,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61,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62,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63,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64,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65,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66,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67,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68,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69,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70,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71,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71,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48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0,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0,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72,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SimSun"/>
                <a:cs typeface="SimSun"/>
              </a:rPr>
              <a:t>73,</a:t>
            </a:r>
            <a:r>
              <a:rPr dirty="0" sz="1000" spc="484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74,</a:t>
            </a:r>
            <a:r>
              <a:rPr dirty="0" sz="1000" spc="49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58,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0},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397253" y="6867525"/>
            <a:ext cx="42754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{0,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75,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76,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77,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78,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79,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80,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81,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82,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83,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84,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85,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86,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86,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86,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48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87,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774256" y="6867525"/>
            <a:ext cx="532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8930" algn="l"/>
              </a:tabLst>
            </a:pPr>
            <a:r>
              <a:rPr dirty="0" sz="1000" spc="-25">
                <a:latin typeface="SimSun"/>
                <a:cs typeface="SimSun"/>
              </a:rPr>
              <a:t>0,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88,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30604" y="7146416"/>
            <a:ext cx="5243830" cy="1575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89,</a:t>
            </a:r>
            <a:r>
              <a:rPr dirty="0" sz="1000" spc="484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90,</a:t>
            </a:r>
            <a:r>
              <a:rPr dirty="0" sz="1000" spc="49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91,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0},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{0,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92,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93,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94,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95,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95,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95,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95,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95,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95,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95,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96,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97,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98,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98,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99,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100,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101,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102,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102,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103,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91,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0},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tabLst>
                <a:tab pos="4655820" algn="l"/>
                <a:tab pos="4972685" algn="l"/>
              </a:tabLst>
            </a:pPr>
            <a:r>
              <a:rPr dirty="0" sz="1000">
                <a:latin typeface="SimSun"/>
                <a:cs typeface="SimSun"/>
              </a:rPr>
              <a:t>{0,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49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49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49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49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48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49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49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49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49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49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47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49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49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49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49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0,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0,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0,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30200" algn="l"/>
                <a:tab pos="647065" algn="l"/>
              </a:tabLst>
            </a:pPr>
            <a:r>
              <a:rPr dirty="0" sz="1000" spc="-25">
                <a:latin typeface="SimSun"/>
                <a:cs typeface="SimSun"/>
              </a:rPr>
              <a:t>0,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0,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0},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25">
                <a:latin typeface="SimSun"/>
                <a:cs typeface="SimSun"/>
              </a:rPr>
              <a:t>};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30604" y="9103614"/>
            <a:ext cx="5295265" cy="456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int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keyboard_place[120][5</a:t>
            </a:r>
            <a:r>
              <a:rPr dirty="0" sz="1000" spc="-15">
                <a:latin typeface="SimSun"/>
                <a:cs typeface="SimSun"/>
              </a:rPr>
              <a:t>] = {//</a:t>
            </a:r>
            <a:r>
              <a:rPr dirty="0" sz="1000" spc="-10">
                <a:latin typeface="SimSun"/>
                <a:cs typeface="SimSun"/>
              </a:rPr>
              <a:t>第</a:t>
            </a:r>
            <a:r>
              <a:rPr dirty="0" sz="1000" spc="-10">
                <a:latin typeface="SimSun"/>
                <a:cs typeface="SimSun"/>
              </a:rPr>
              <a:t>一</a:t>
            </a:r>
            <a:r>
              <a:rPr dirty="0" sz="1000" spc="-10">
                <a:latin typeface="SimSun"/>
                <a:cs typeface="SimSun"/>
              </a:rPr>
              <a:t>项</a:t>
            </a:r>
            <a:r>
              <a:rPr dirty="0" sz="1000" spc="-10">
                <a:latin typeface="SimSun"/>
                <a:cs typeface="SimSun"/>
              </a:rPr>
              <a:t>代</a:t>
            </a:r>
            <a:r>
              <a:rPr dirty="0" sz="1000" spc="-10">
                <a:latin typeface="SimSun"/>
                <a:cs typeface="SimSun"/>
              </a:rPr>
              <a:t>表</a:t>
            </a:r>
            <a:r>
              <a:rPr dirty="0" sz="1000" spc="-10">
                <a:latin typeface="SimSun"/>
                <a:cs typeface="SimSun"/>
              </a:rPr>
              <a:t>功能 第</a:t>
            </a:r>
            <a:r>
              <a:rPr dirty="0" sz="1000" spc="-10">
                <a:latin typeface="SimSun"/>
                <a:cs typeface="SimSun"/>
              </a:rPr>
              <a:t>二</a:t>
            </a:r>
            <a:r>
              <a:rPr dirty="0" sz="1000" spc="-10">
                <a:latin typeface="SimSun"/>
                <a:cs typeface="SimSun"/>
              </a:rPr>
              <a:t>项</a:t>
            </a:r>
            <a:r>
              <a:rPr dirty="0" sz="1000">
                <a:latin typeface="SimSun"/>
                <a:cs typeface="SimSun"/>
              </a:rPr>
              <a:t>代</a:t>
            </a:r>
            <a:r>
              <a:rPr dirty="0" sz="1000" spc="-10">
                <a:latin typeface="SimSun"/>
                <a:cs typeface="SimSun"/>
              </a:rPr>
              <a:t>表</a:t>
            </a:r>
            <a:r>
              <a:rPr dirty="0" sz="1000" spc="-10">
                <a:latin typeface="SimSun"/>
                <a:cs typeface="SimSun"/>
              </a:rPr>
              <a:t>状</a:t>
            </a:r>
            <a:r>
              <a:rPr dirty="0" sz="1000">
                <a:latin typeface="SimSun"/>
                <a:cs typeface="SimSun"/>
              </a:rPr>
              <a:t>态</a:t>
            </a:r>
            <a:r>
              <a:rPr dirty="0" sz="1000" spc="-10">
                <a:latin typeface="SimSun"/>
                <a:cs typeface="SimSun"/>
              </a:rPr>
              <a:t> 第</a:t>
            </a:r>
            <a:r>
              <a:rPr dirty="0" sz="1000" spc="-10">
                <a:latin typeface="SimSun"/>
                <a:cs typeface="SimSun"/>
              </a:rPr>
              <a:t>三</a:t>
            </a:r>
            <a:r>
              <a:rPr dirty="0" sz="1000" spc="-10">
                <a:latin typeface="SimSun"/>
                <a:cs typeface="SimSun"/>
              </a:rPr>
              <a:t>项</a:t>
            </a:r>
            <a:r>
              <a:rPr dirty="0" sz="1000">
                <a:latin typeface="SimSun"/>
                <a:cs typeface="SimSun"/>
              </a:rPr>
              <a:t>代</a:t>
            </a:r>
            <a:r>
              <a:rPr dirty="0" sz="1000" spc="-10">
                <a:latin typeface="SimSun"/>
                <a:cs typeface="SimSun"/>
              </a:rPr>
              <a:t>表</a:t>
            </a:r>
            <a:r>
              <a:rPr dirty="0" sz="1000" spc="-10">
                <a:latin typeface="SimSun"/>
                <a:cs typeface="SimSun"/>
              </a:rPr>
              <a:t>字</a:t>
            </a:r>
            <a:r>
              <a:rPr dirty="0" sz="1000" spc="-10">
                <a:latin typeface="SimSun"/>
                <a:cs typeface="SimSun"/>
              </a:rPr>
              <a:t>符</a:t>
            </a:r>
            <a:r>
              <a:rPr dirty="0" sz="1000" spc="-20">
                <a:latin typeface="SimSun"/>
                <a:cs typeface="SimSun"/>
              </a:rPr>
              <a:t>宽度 第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四</a:t>
            </a:r>
            <a:r>
              <a:rPr dirty="0" sz="1000" spc="-10">
                <a:latin typeface="SimSun"/>
                <a:cs typeface="SimSun"/>
              </a:rPr>
              <a:t>五</a:t>
            </a:r>
            <a:r>
              <a:rPr dirty="0" sz="1000" spc="-10">
                <a:latin typeface="SimSun"/>
                <a:cs typeface="SimSun"/>
              </a:rPr>
              <a:t>项</a:t>
            </a:r>
            <a:r>
              <a:rPr dirty="0" sz="1000" spc="-5">
                <a:latin typeface="SimSun"/>
                <a:cs typeface="SimSun"/>
              </a:rPr>
              <a:t>则为 </a:t>
            </a:r>
            <a:r>
              <a:rPr dirty="0" sz="1000">
                <a:latin typeface="SimSun"/>
                <a:cs typeface="SimSun"/>
              </a:rPr>
              <a:t>x</a:t>
            </a:r>
            <a:r>
              <a:rPr dirty="0" sz="1000" spc="1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y</a:t>
            </a:r>
            <a:r>
              <a:rPr dirty="0" sz="1000" spc="-130">
                <a:latin typeface="SimSun"/>
                <a:cs typeface="SimSun"/>
              </a:rPr>
              <a:t> 坐</a:t>
            </a:r>
            <a:r>
              <a:rPr dirty="0" sz="1000" spc="-50">
                <a:latin typeface="SimSun"/>
                <a:cs typeface="SimSun"/>
              </a:rPr>
              <a:t>标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38398" y="528319"/>
            <a:ext cx="16840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125016" y="832103"/>
            <a:ext cx="5312410" cy="9525"/>
          </a:xfrm>
          <a:custGeom>
            <a:avLst/>
            <a:gdLst/>
            <a:ahLst/>
            <a:cxnLst/>
            <a:rect l="l" t="t" r="r" b="b"/>
            <a:pathLst>
              <a:path w="5312410" h="9525">
                <a:moveTo>
                  <a:pt x="5312029" y="0"/>
                </a:moveTo>
                <a:lnTo>
                  <a:pt x="0" y="0"/>
                </a:lnTo>
                <a:lnTo>
                  <a:pt x="0" y="9143"/>
                </a:lnTo>
                <a:lnTo>
                  <a:pt x="5312029" y="9143"/>
                </a:lnTo>
                <a:lnTo>
                  <a:pt x="5312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397253" y="999489"/>
            <a:ext cx="11042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{0,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49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0},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2983084" y="999489"/>
            <a:ext cx="2311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第</a:t>
            </a:r>
            <a:r>
              <a:rPr dirty="0" sz="1000" spc="-10">
                <a:latin typeface="SimSun"/>
                <a:cs typeface="SimSun"/>
              </a:rPr>
              <a:t>一</a:t>
            </a:r>
            <a:r>
              <a:rPr dirty="0" sz="1000" spc="-10">
                <a:latin typeface="SimSun"/>
                <a:cs typeface="SimSun"/>
              </a:rPr>
              <a:t>项</a:t>
            </a:r>
            <a:r>
              <a:rPr dirty="0" sz="1000" spc="-10">
                <a:latin typeface="SimSun"/>
                <a:cs typeface="SimSun"/>
              </a:rPr>
              <a:t>如</a:t>
            </a:r>
            <a:r>
              <a:rPr dirty="0" sz="1000" spc="-10">
                <a:latin typeface="SimSun"/>
                <a:cs typeface="SimSun"/>
              </a:rPr>
              <a:t>果</a:t>
            </a:r>
            <a:r>
              <a:rPr dirty="0" sz="1000" spc="-10">
                <a:latin typeface="SimSun"/>
                <a:cs typeface="SimSun"/>
              </a:rPr>
              <a:t>是</a:t>
            </a:r>
            <a:r>
              <a:rPr dirty="0" sz="1000">
                <a:latin typeface="SimSun"/>
                <a:cs typeface="SimSun"/>
              </a:rPr>
              <a:t>字</a:t>
            </a:r>
            <a:r>
              <a:rPr dirty="0" sz="1000" spc="-10">
                <a:latin typeface="SimSun"/>
                <a:cs typeface="SimSun"/>
              </a:rPr>
              <a:t>符</a:t>
            </a:r>
            <a:r>
              <a:rPr dirty="0" sz="1000" spc="-10">
                <a:latin typeface="SimSun"/>
                <a:cs typeface="SimSun"/>
              </a:rPr>
              <a:t>那</a:t>
            </a:r>
            <a:r>
              <a:rPr dirty="0" sz="1000">
                <a:latin typeface="SimSun"/>
                <a:cs typeface="SimSun"/>
              </a:rPr>
              <a:t>么</a:t>
            </a:r>
            <a:r>
              <a:rPr dirty="0" sz="1000" spc="-10">
                <a:latin typeface="SimSun"/>
                <a:cs typeface="SimSun"/>
              </a:rPr>
              <a:t>那</a:t>
            </a:r>
            <a:r>
              <a:rPr dirty="0" sz="1000" spc="-10">
                <a:latin typeface="SimSun"/>
                <a:cs typeface="SimSun"/>
              </a:rPr>
              <a:t>就</a:t>
            </a:r>
            <a:r>
              <a:rPr dirty="0" sz="1000" spc="-10">
                <a:latin typeface="SimSun"/>
                <a:cs typeface="SimSun"/>
              </a:rPr>
              <a:t>是</a:t>
            </a:r>
            <a:r>
              <a:rPr dirty="0" sz="1000">
                <a:latin typeface="SimSun"/>
                <a:cs typeface="SimSun"/>
              </a:rPr>
              <a:t>返</a:t>
            </a:r>
            <a:r>
              <a:rPr dirty="0" sz="1000" spc="-10">
                <a:latin typeface="SimSun"/>
                <a:cs typeface="SimSun"/>
              </a:rPr>
              <a:t>回</a:t>
            </a:r>
            <a:r>
              <a:rPr dirty="0" sz="1000" spc="-10">
                <a:latin typeface="SimSun"/>
                <a:cs typeface="SimSun"/>
              </a:rPr>
              <a:t>字</a:t>
            </a:r>
            <a:r>
              <a:rPr dirty="0" sz="1000" spc="-50">
                <a:latin typeface="SimSun"/>
                <a:cs typeface="SimSun"/>
              </a:rPr>
              <a:t>符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524880" y="999489"/>
            <a:ext cx="8832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如</a:t>
            </a:r>
            <a:r>
              <a:rPr dirty="0" sz="1000" spc="-10">
                <a:latin typeface="SimSun"/>
                <a:cs typeface="SimSun"/>
              </a:rPr>
              <a:t>果</a:t>
            </a:r>
            <a:r>
              <a:rPr dirty="0" sz="1000">
                <a:latin typeface="SimSun"/>
                <a:cs typeface="SimSun"/>
              </a:rPr>
              <a:t>是</a:t>
            </a:r>
            <a:r>
              <a:rPr dirty="0" sz="1000" spc="-10">
                <a:latin typeface="SimSun"/>
                <a:cs typeface="SimSun"/>
              </a:rPr>
              <a:t>数</a:t>
            </a:r>
            <a:r>
              <a:rPr dirty="0" sz="1000" spc="-10">
                <a:latin typeface="SimSun"/>
                <a:cs typeface="SimSun"/>
              </a:rPr>
              <a:t>字</a:t>
            </a:r>
            <a:r>
              <a:rPr dirty="0" sz="1000" spc="-24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1-</a:t>
            </a:r>
            <a:r>
              <a:rPr dirty="0" sz="1000" spc="-50">
                <a:latin typeface="SimSun"/>
                <a:cs typeface="SimSun"/>
              </a:rPr>
              <a:t>9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30604" y="1278381"/>
            <a:ext cx="1802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那</a:t>
            </a:r>
            <a:r>
              <a:rPr dirty="0" sz="1000" spc="-10">
                <a:latin typeface="SimSun"/>
                <a:cs typeface="SimSun"/>
              </a:rPr>
              <a:t>么</a:t>
            </a:r>
            <a:r>
              <a:rPr dirty="0" sz="1000" spc="-10">
                <a:latin typeface="SimSun"/>
                <a:cs typeface="SimSun"/>
              </a:rPr>
              <a:t>就</a:t>
            </a:r>
            <a:r>
              <a:rPr dirty="0" sz="1000">
                <a:latin typeface="SimSun"/>
                <a:cs typeface="SimSun"/>
              </a:rPr>
              <a:t>是</a:t>
            </a:r>
            <a:r>
              <a:rPr dirty="0" sz="1000" spc="-10">
                <a:latin typeface="SimSun"/>
                <a:cs typeface="SimSun"/>
              </a:rPr>
              <a:t>功</a:t>
            </a:r>
            <a:r>
              <a:rPr dirty="0" sz="1000" spc="-10">
                <a:latin typeface="SimSun"/>
                <a:cs typeface="SimSun"/>
              </a:rPr>
              <a:t>能</a:t>
            </a:r>
            <a:r>
              <a:rPr dirty="0" sz="1000">
                <a:latin typeface="SimSun"/>
                <a:cs typeface="SimSun"/>
              </a:rPr>
              <a:t>按</a:t>
            </a:r>
            <a:r>
              <a:rPr dirty="0" sz="1000" spc="-10">
                <a:latin typeface="SimSun"/>
                <a:cs typeface="SimSun"/>
              </a:rPr>
              <a:t>键</a:t>
            </a:r>
            <a:r>
              <a:rPr dirty="0" sz="1000" spc="-10">
                <a:latin typeface="SimSun"/>
                <a:cs typeface="SimSun"/>
              </a:rPr>
              <a:t>功</a:t>
            </a:r>
            <a:r>
              <a:rPr dirty="0" sz="1000" spc="-5">
                <a:latin typeface="SimSun"/>
                <a:cs typeface="SimSun"/>
              </a:rPr>
              <a:t>能对应</a:t>
            </a:r>
            <a:r>
              <a:rPr dirty="0" sz="1000" spc="-10">
                <a:latin typeface="SimSun"/>
                <a:cs typeface="SimSun"/>
              </a:rPr>
              <a:t>如</a:t>
            </a:r>
            <a:r>
              <a:rPr dirty="0" sz="1000" spc="-50">
                <a:latin typeface="SimSun"/>
                <a:cs typeface="SimSun"/>
              </a:rPr>
              <a:t>下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397253" y="1558798"/>
            <a:ext cx="11677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{1,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21,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19},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919205" y="1558798"/>
            <a:ext cx="4108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//1-</a:t>
            </a:r>
            <a:r>
              <a:rPr dirty="0" sz="1000" spc="-25">
                <a:latin typeface="SimSun"/>
                <a:cs typeface="SimSun"/>
              </a:rPr>
              <a:t>10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397253" y="1837689"/>
            <a:ext cx="11677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{0,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21,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28},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919205" y="1837689"/>
            <a:ext cx="6635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//1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~</a:t>
            </a:r>
            <a:r>
              <a:rPr dirty="0" sz="1000" spc="5">
                <a:latin typeface="SimSun"/>
                <a:cs typeface="SimSun"/>
              </a:rPr>
              <a:t> 返</a:t>
            </a:r>
            <a:r>
              <a:rPr dirty="0" sz="1000" spc="-50">
                <a:latin typeface="SimSun"/>
                <a:cs typeface="SimSun"/>
              </a:rPr>
              <a:t>回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811651" y="1837689"/>
            <a:ext cx="4692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2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~</a:t>
            </a:r>
            <a:r>
              <a:rPr dirty="0" sz="1000" spc="-10">
                <a:latin typeface="SimSun"/>
                <a:cs typeface="SimSun"/>
              </a:rPr>
              <a:t>删</a:t>
            </a:r>
            <a:r>
              <a:rPr dirty="0" sz="1000" spc="-50">
                <a:latin typeface="SimSun"/>
                <a:cs typeface="SimSun"/>
              </a:rPr>
              <a:t>除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573904" y="1837689"/>
            <a:ext cx="9461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1815" algn="l"/>
              </a:tabLst>
            </a:pPr>
            <a:r>
              <a:rPr dirty="0" sz="1000" spc="-10">
                <a:latin typeface="SimSun"/>
                <a:cs typeface="SimSun"/>
              </a:rPr>
              <a:t>3</a:t>
            </a:r>
            <a:r>
              <a:rPr dirty="0" sz="1000" spc="-24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确</a:t>
            </a:r>
            <a:r>
              <a:rPr dirty="0" sz="1000" spc="-50">
                <a:latin typeface="SimSun"/>
                <a:cs typeface="SimSun"/>
              </a:rPr>
              <a:t>认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10">
                <a:latin typeface="SimSun"/>
                <a:cs typeface="SimSun"/>
              </a:rPr>
              <a:t>4shift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620254" y="1837689"/>
            <a:ext cx="6616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5</a:t>
            </a:r>
            <a:r>
              <a:rPr dirty="0" sz="1000" spc="-85">
                <a:latin typeface="SimSun"/>
                <a:cs typeface="SimSun"/>
              </a:rPr>
              <a:t> 上 </a:t>
            </a:r>
            <a:r>
              <a:rPr dirty="0" sz="1000" spc="-10">
                <a:latin typeface="SimSun"/>
                <a:cs typeface="SimSun"/>
              </a:rPr>
              <a:t>6</a:t>
            </a:r>
            <a:r>
              <a:rPr dirty="0" sz="1000" spc="-90">
                <a:latin typeface="SimSun"/>
                <a:cs typeface="SimSun"/>
              </a:rPr>
              <a:t> 左 </a:t>
            </a:r>
            <a:r>
              <a:rPr dirty="0" sz="1000" spc="-50">
                <a:latin typeface="SimSun"/>
                <a:cs typeface="SimSun"/>
              </a:rPr>
              <a:t>7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130604" y="2116581"/>
            <a:ext cx="1814830" cy="4090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3085" algn="l"/>
              </a:tabLst>
            </a:pPr>
            <a:r>
              <a:rPr dirty="0" sz="1000">
                <a:latin typeface="SimSun"/>
                <a:cs typeface="SimSun"/>
              </a:rPr>
              <a:t>下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8</a:t>
            </a:r>
            <a:r>
              <a:rPr dirty="0" sz="1000" spc="-245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右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10">
                <a:latin typeface="SimSun"/>
                <a:cs typeface="SimSun"/>
              </a:rPr>
              <a:t>9</a:t>
            </a:r>
            <a:r>
              <a:rPr dirty="0" sz="1000" spc="-25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开</a:t>
            </a:r>
            <a:r>
              <a:rPr dirty="0" sz="1000" spc="-50">
                <a:latin typeface="SimSun"/>
                <a:cs typeface="SimSun"/>
              </a:rPr>
              <a:t>机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21,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32},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21,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36},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21,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40},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21,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45},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21,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49},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{0,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21,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53},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21,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57},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21,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62},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{0,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21,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65},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11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21,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69},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21,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73},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SimSun"/>
                <a:cs typeface="SimSun"/>
              </a:rPr>
              <a:t>{0,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21,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78},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21,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82},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21,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86},</a:t>
            </a:r>
            <a:endParaRPr sz="1000">
              <a:latin typeface="SimSun"/>
              <a:cs typeface="SimSun"/>
            </a:endParaRPr>
          </a:p>
        </p:txBody>
      </p:sp>
      <p:graphicFrame>
        <p:nvGraphicFramePr>
          <p:cNvPr id="16" name="object 16" descr=""/>
          <p:cNvGraphicFramePr>
            <a:graphicFrameLocks noGrp="1"/>
          </p:cNvGraphicFramePr>
          <p:nvPr/>
        </p:nvGraphicFramePr>
        <p:xfrm>
          <a:off x="1378203" y="6338704"/>
          <a:ext cx="1840864" cy="3197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635"/>
                <a:gridCol w="760730"/>
                <a:gridCol w="697229"/>
              </a:tblGrid>
              <a:tr h="482600">
                <a:tc>
                  <a:txBody>
                    <a:bodyPr/>
                    <a:lstStyle/>
                    <a:p>
                      <a:pPr marL="31750">
                        <a:lnSpc>
                          <a:spcPts val="1055"/>
                        </a:lnSpc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{'`',</a:t>
                      </a:r>
                      <a:endParaRPr sz="1000">
                        <a:latin typeface="SimSun"/>
                        <a:cs typeface="SimSu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{'1',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055"/>
                        </a:lnSpc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'~',</a:t>
                      </a:r>
                      <a:r>
                        <a:rPr dirty="0" sz="1000" spc="-2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2,</a:t>
                      </a:r>
                      <a:r>
                        <a:rPr dirty="0" sz="1000" spc="-1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24,</a:t>
                      </a:r>
                      <a:endParaRPr sz="1000">
                        <a:latin typeface="SimSun"/>
                        <a:cs typeface="SimSu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'!',</a:t>
                      </a:r>
                      <a:r>
                        <a:rPr dirty="0" sz="1000" spc="-2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2,</a:t>
                      </a:r>
                      <a:r>
                        <a:rPr dirty="0" sz="1000" spc="-1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24,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055"/>
                        </a:lnSpc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19},//17</a:t>
                      </a:r>
                      <a:endParaRPr sz="1000">
                        <a:latin typeface="SimSun"/>
                        <a:cs typeface="SimSu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000" spc="-20">
                          <a:latin typeface="SimSun"/>
                          <a:cs typeface="SimSun"/>
                        </a:rPr>
                        <a:t>24},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2787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{'2',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'@',</a:t>
                      </a:r>
                      <a:r>
                        <a:rPr dirty="0" sz="1000" spc="-2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2,</a:t>
                      </a:r>
                      <a:r>
                        <a:rPr dirty="0" sz="1000" spc="-1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24,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20">
                          <a:latin typeface="SimSun"/>
                          <a:cs typeface="SimSun"/>
                        </a:rPr>
                        <a:t>28},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{'3',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'#',</a:t>
                      </a:r>
                      <a:r>
                        <a:rPr dirty="0" sz="1000" spc="-2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2,</a:t>
                      </a:r>
                      <a:r>
                        <a:rPr dirty="0" sz="1000" spc="-1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24,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20">
                          <a:latin typeface="SimSun"/>
                          <a:cs typeface="SimSun"/>
                        </a:rPr>
                        <a:t>32},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{'4',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8419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'$',</a:t>
                      </a:r>
                      <a:r>
                        <a:rPr dirty="0" sz="1000" spc="-2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2,</a:t>
                      </a:r>
                      <a:r>
                        <a:rPr dirty="0" sz="1000" spc="-1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24,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8419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36},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//</a:t>
                      </a:r>
                      <a:r>
                        <a:rPr dirty="0" sz="1000" spc="-1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21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8419"/>
                </a:tc>
              </a:tr>
              <a:tr h="2787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{'5',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'%',</a:t>
                      </a:r>
                      <a:r>
                        <a:rPr dirty="0" sz="1000" spc="-2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2,</a:t>
                      </a:r>
                      <a:r>
                        <a:rPr dirty="0" sz="1000" spc="-1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24,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20">
                          <a:latin typeface="SimSun"/>
                          <a:cs typeface="SimSun"/>
                        </a:rPr>
                        <a:t>40},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{'6',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'^',</a:t>
                      </a:r>
                      <a:r>
                        <a:rPr dirty="0" sz="1000" spc="-2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2,</a:t>
                      </a:r>
                      <a:r>
                        <a:rPr dirty="0" sz="1000" spc="-1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24,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20">
                          <a:latin typeface="SimSun"/>
                          <a:cs typeface="SimSun"/>
                        </a:rPr>
                        <a:t>44},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{'7',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8419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'&amp;',</a:t>
                      </a:r>
                      <a:r>
                        <a:rPr dirty="0" sz="1000" spc="-2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2,</a:t>
                      </a:r>
                      <a:r>
                        <a:rPr dirty="0" sz="1000" spc="-1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24,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8419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 spc="-20">
                          <a:latin typeface="SimSun"/>
                          <a:cs typeface="SimSun"/>
                        </a:rPr>
                        <a:t>48},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8419"/>
                </a:tc>
              </a:tr>
              <a:tr h="2787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{'8',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'*',</a:t>
                      </a:r>
                      <a:r>
                        <a:rPr dirty="0" sz="1000" spc="-2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2,</a:t>
                      </a:r>
                      <a:r>
                        <a:rPr dirty="0" sz="1000" spc="-1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24,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20">
                          <a:latin typeface="SimSun"/>
                          <a:cs typeface="SimSun"/>
                        </a:rPr>
                        <a:t>52},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{'9',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'(',</a:t>
                      </a:r>
                      <a:r>
                        <a:rPr dirty="0" sz="1000" spc="-2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2,</a:t>
                      </a:r>
                      <a:r>
                        <a:rPr dirty="0" sz="1000" spc="-1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24,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20">
                          <a:latin typeface="SimSun"/>
                          <a:cs typeface="SimSun"/>
                        </a:rPr>
                        <a:t>56},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{'0',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8419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')',</a:t>
                      </a:r>
                      <a:r>
                        <a:rPr dirty="0" sz="1000" spc="-2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2,</a:t>
                      </a:r>
                      <a:r>
                        <a:rPr dirty="0" sz="1000" spc="-1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24,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8419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 spc="-20">
                          <a:latin typeface="SimSun"/>
                          <a:cs typeface="SimSun"/>
                        </a:rPr>
                        <a:t>60},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8419"/>
                </a:tc>
              </a:tr>
              <a:tr h="202565">
                <a:tc>
                  <a:txBody>
                    <a:bodyPr/>
                    <a:lstStyle/>
                    <a:p>
                      <a:pPr algn="ctr">
                        <a:lnSpc>
                          <a:spcPts val="1040"/>
                        </a:lnSpc>
                        <a:spcBef>
                          <a:spcPts val="455"/>
                        </a:spcBef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{'-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',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040"/>
                        </a:lnSpc>
                        <a:spcBef>
                          <a:spcPts val="455"/>
                        </a:spcBef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'_',</a:t>
                      </a:r>
                      <a:r>
                        <a:rPr dirty="0" sz="1000" spc="-2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2,</a:t>
                      </a:r>
                      <a:r>
                        <a:rPr dirty="0" sz="1000" spc="-1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24,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040"/>
                        </a:lnSpc>
                        <a:spcBef>
                          <a:spcPts val="455"/>
                        </a:spcBef>
                      </a:pPr>
                      <a:r>
                        <a:rPr dirty="0" sz="1000" spc="-20">
                          <a:latin typeface="SimSun"/>
                          <a:cs typeface="SimSun"/>
                        </a:rPr>
                        <a:t>64},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97253" y="528319"/>
            <a:ext cx="3225165" cy="3163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5384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{'=',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'+',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24,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68},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{2</a:t>
            </a:r>
            <a:r>
              <a:rPr dirty="0" sz="1000" spc="-10">
                <a:latin typeface="SimSun"/>
                <a:cs typeface="SimSun"/>
              </a:rPr>
              <a:t>, </a:t>
            </a:r>
            <a:r>
              <a:rPr dirty="0" sz="1000">
                <a:latin typeface="SimSun"/>
                <a:cs typeface="SimSun"/>
              </a:rPr>
              <a:t>2</a:t>
            </a:r>
            <a:r>
              <a:rPr dirty="0" sz="1000" spc="-10">
                <a:latin typeface="SimSun"/>
                <a:cs typeface="SimSun"/>
              </a:rPr>
              <a:t>, </a:t>
            </a:r>
            <a:r>
              <a:rPr dirty="0" sz="1000">
                <a:latin typeface="SimSun"/>
                <a:cs typeface="SimSun"/>
              </a:rPr>
              <a:t>4</a:t>
            </a:r>
            <a:r>
              <a:rPr dirty="0" sz="1000" spc="-10">
                <a:latin typeface="SimSun"/>
                <a:cs typeface="SimSun"/>
              </a:rPr>
              <a:t>, </a:t>
            </a:r>
            <a:r>
              <a:rPr dirty="0" sz="1000">
                <a:latin typeface="SimSun"/>
                <a:cs typeface="SimSun"/>
              </a:rPr>
              <a:t>24</a:t>
            </a:r>
            <a:r>
              <a:rPr dirty="0" sz="1000" spc="-10">
                <a:latin typeface="SimSun"/>
                <a:cs typeface="SimSun"/>
              </a:rPr>
              <a:t>, </a:t>
            </a:r>
            <a:r>
              <a:rPr dirty="0" sz="1000">
                <a:latin typeface="SimSun"/>
                <a:cs typeface="SimSun"/>
              </a:rPr>
              <a:t>72},//30</a:t>
            </a:r>
            <a:r>
              <a:rPr dirty="0" sz="1000" spc="-15">
                <a:latin typeface="SimSun"/>
                <a:cs typeface="SimSun"/>
              </a:rPr>
              <a:t> 删</a:t>
            </a:r>
            <a:r>
              <a:rPr dirty="0" sz="1000" spc="-10">
                <a:latin typeface="SimSun"/>
                <a:cs typeface="SimSun"/>
              </a:rPr>
              <a:t>除</a:t>
            </a:r>
            <a:r>
              <a:rPr dirty="0" sz="1000" spc="-50">
                <a:latin typeface="SimSun"/>
                <a:cs typeface="SimSun"/>
              </a:rPr>
              <a:t>键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{0,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24,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78},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31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24,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82},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24,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86},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24,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91},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{'/',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'/',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24,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96},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{'*',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'*',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24,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100},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{'-',</a:t>
            </a:r>
            <a:r>
              <a:rPr dirty="0" sz="1000" spc="-10">
                <a:latin typeface="SimSun"/>
                <a:cs typeface="SimSun"/>
              </a:rPr>
              <a:t> '-</a:t>
            </a:r>
            <a:r>
              <a:rPr dirty="0" sz="1000">
                <a:latin typeface="SimSun"/>
                <a:cs typeface="SimSun"/>
              </a:rPr>
              <a:t>',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24,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104},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26,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19},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378203" y="3823850"/>
          <a:ext cx="1841500" cy="3197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635"/>
                <a:gridCol w="761365"/>
                <a:gridCol w="698500"/>
              </a:tblGrid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{'q',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055"/>
                        </a:lnSpc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'Q',</a:t>
                      </a:r>
                      <a:r>
                        <a:rPr dirty="0" sz="1000" spc="-2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1,</a:t>
                      </a:r>
                      <a:r>
                        <a:rPr dirty="0" sz="1000" spc="-1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26,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055"/>
                        </a:lnSpc>
                      </a:pPr>
                      <a:r>
                        <a:rPr dirty="0" sz="1000" spc="-20">
                          <a:latin typeface="SimSun"/>
                          <a:cs typeface="SimSun"/>
                        </a:rPr>
                        <a:t>25},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{'w',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8419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'W',</a:t>
                      </a:r>
                      <a:r>
                        <a:rPr dirty="0" sz="1000" spc="-2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1,</a:t>
                      </a:r>
                      <a:r>
                        <a:rPr dirty="0" sz="1000" spc="-1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26,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8419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 spc="-20">
                          <a:latin typeface="SimSun"/>
                          <a:cs typeface="SimSun"/>
                        </a:rPr>
                        <a:t>29},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8419"/>
                </a:tc>
              </a:tr>
              <a:tr h="2787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{'e',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'E',</a:t>
                      </a:r>
                      <a:r>
                        <a:rPr dirty="0" sz="1000" spc="-2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1,</a:t>
                      </a:r>
                      <a:r>
                        <a:rPr dirty="0" sz="1000" spc="-1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26,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33},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//</a:t>
                      </a:r>
                      <a:r>
                        <a:rPr dirty="0" sz="1000" spc="-1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41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{'r',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'R',</a:t>
                      </a:r>
                      <a:r>
                        <a:rPr dirty="0" sz="1000" spc="-2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1,</a:t>
                      </a:r>
                      <a:r>
                        <a:rPr dirty="0" sz="1000" spc="-1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26,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20">
                          <a:latin typeface="SimSun"/>
                          <a:cs typeface="SimSun"/>
                        </a:rPr>
                        <a:t>37},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{'t',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8419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'T',</a:t>
                      </a:r>
                      <a:r>
                        <a:rPr dirty="0" sz="1000" spc="-2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1,</a:t>
                      </a:r>
                      <a:r>
                        <a:rPr dirty="0" sz="1000" spc="-1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26,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8419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 spc="-20">
                          <a:latin typeface="SimSun"/>
                          <a:cs typeface="SimSun"/>
                        </a:rPr>
                        <a:t>41},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8419"/>
                </a:tc>
              </a:tr>
              <a:tr h="2787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{'y',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'Y',</a:t>
                      </a:r>
                      <a:r>
                        <a:rPr dirty="0" sz="1000" spc="-2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1,</a:t>
                      </a:r>
                      <a:r>
                        <a:rPr dirty="0" sz="1000" spc="-1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26,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20">
                          <a:latin typeface="SimSun"/>
                          <a:cs typeface="SimSun"/>
                        </a:rPr>
                        <a:t>45},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{'u',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'U',</a:t>
                      </a:r>
                      <a:r>
                        <a:rPr dirty="0" sz="1000" spc="-2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1,</a:t>
                      </a:r>
                      <a:r>
                        <a:rPr dirty="0" sz="1000" spc="-1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26,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20">
                          <a:latin typeface="SimSun"/>
                          <a:cs typeface="SimSun"/>
                        </a:rPr>
                        <a:t>49},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{'i',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8419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'I',</a:t>
                      </a:r>
                      <a:r>
                        <a:rPr dirty="0" sz="1000" spc="-2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1,</a:t>
                      </a:r>
                      <a:r>
                        <a:rPr dirty="0" sz="1000" spc="-1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26,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8419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 spc="-20">
                          <a:latin typeface="SimSun"/>
                          <a:cs typeface="SimSun"/>
                        </a:rPr>
                        <a:t>53},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8419"/>
                </a:tc>
              </a:tr>
              <a:tr h="2787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{'o',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'O',</a:t>
                      </a:r>
                      <a:r>
                        <a:rPr dirty="0" sz="1000" spc="-2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1,</a:t>
                      </a:r>
                      <a:r>
                        <a:rPr dirty="0" sz="1000" spc="-1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26,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20">
                          <a:latin typeface="SimSun"/>
                          <a:cs typeface="SimSun"/>
                        </a:rPr>
                        <a:t>57},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{'p',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'P',</a:t>
                      </a:r>
                      <a:r>
                        <a:rPr dirty="0" sz="1000" spc="-2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1,</a:t>
                      </a:r>
                      <a:r>
                        <a:rPr dirty="0" sz="1000" spc="-1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26,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20">
                          <a:latin typeface="SimSun"/>
                          <a:cs typeface="SimSun"/>
                        </a:rPr>
                        <a:t>61},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{'[',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8419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'{',</a:t>
                      </a:r>
                      <a:r>
                        <a:rPr dirty="0" sz="1000" spc="-2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2,</a:t>
                      </a:r>
                      <a:r>
                        <a:rPr dirty="0" sz="1000" spc="-1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26,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8419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 spc="-20">
                          <a:latin typeface="SimSun"/>
                          <a:cs typeface="SimSun"/>
                        </a:rPr>
                        <a:t>65},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8419"/>
                </a:tc>
              </a:tr>
              <a:tr h="202565">
                <a:tc>
                  <a:txBody>
                    <a:bodyPr/>
                    <a:lstStyle/>
                    <a:p>
                      <a:pPr algn="ctr">
                        <a:lnSpc>
                          <a:spcPts val="1040"/>
                        </a:lnSpc>
                        <a:spcBef>
                          <a:spcPts val="455"/>
                        </a:spcBef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{']',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040"/>
                        </a:lnSpc>
                        <a:spcBef>
                          <a:spcPts val="455"/>
                        </a:spcBef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'}',</a:t>
                      </a:r>
                      <a:r>
                        <a:rPr dirty="0" sz="1000" spc="-2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2,</a:t>
                      </a:r>
                      <a:r>
                        <a:rPr dirty="0" sz="1000" spc="-1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26,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040"/>
                        </a:lnSpc>
                        <a:spcBef>
                          <a:spcPts val="455"/>
                        </a:spcBef>
                      </a:pPr>
                      <a:r>
                        <a:rPr dirty="0" sz="1000" spc="-20">
                          <a:latin typeface="SimSun"/>
                          <a:cs typeface="SimSun"/>
                        </a:rPr>
                        <a:t>69},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1397253" y="7146416"/>
            <a:ext cx="1866900" cy="1016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{'\\',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'|',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26,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73},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51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26,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78},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26,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82},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26,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86},</a:t>
            </a:r>
            <a:endParaRPr sz="1000">
              <a:latin typeface="SimSun"/>
              <a:cs typeface="SimSun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378203" y="8295901"/>
          <a:ext cx="1522730" cy="963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635"/>
                <a:gridCol w="761365"/>
                <a:gridCol w="380365"/>
              </a:tblGrid>
              <a:tr h="202565"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{'7',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055"/>
                        </a:lnSpc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'7',</a:t>
                      </a:r>
                      <a:r>
                        <a:rPr dirty="0" sz="1000" spc="-2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1,</a:t>
                      </a:r>
                      <a:r>
                        <a:rPr dirty="0" sz="1000" spc="-1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26,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055"/>
                        </a:lnSpc>
                      </a:pPr>
                      <a:r>
                        <a:rPr dirty="0" sz="1000" spc="-20">
                          <a:latin typeface="SimSun"/>
                          <a:cs typeface="SimSun"/>
                        </a:rPr>
                        <a:t>92},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2787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{'8',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'8',</a:t>
                      </a:r>
                      <a:r>
                        <a:rPr dirty="0" sz="1000" spc="-2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1,</a:t>
                      </a:r>
                      <a:r>
                        <a:rPr dirty="0" sz="1000" spc="-1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26,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20">
                          <a:latin typeface="SimSun"/>
                          <a:cs typeface="SimSun"/>
                        </a:rPr>
                        <a:t>96},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{'9',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'9',</a:t>
                      </a:r>
                      <a:r>
                        <a:rPr dirty="0" sz="1000" spc="-2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1,</a:t>
                      </a:r>
                      <a:r>
                        <a:rPr dirty="0" sz="1000" spc="-1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26,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100},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ts val="1040"/>
                        </a:lnSpc>
                        <a:spcBef>
                          <a:spcPts val="459"/>
                        </a:spcBef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{'+',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8419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040"/>
                        </a:lnSpc>
                        <a:spcBef>
                          <a:spcPts val="459"/>
                        </a:spcBef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'+',</a:t>
                      </a:r>
                      <a:r>
                        <a:rPr dirty="0" sz="1000" spc="-2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1,</a:t>
                      </a:r>
                      <a:r>
                        <a:rPr dirty="0" sz="1000" spc="-1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27,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8419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040"/>
                        </a:lnSpc>
                        <a:spcBef>
                          <a:spcPts val="459"/>
                        </a:spcBef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104},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8419"/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1397253" y="9382455"/>
            <a:ext cx="11677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{0,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4,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28,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19},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38398" y="528319"/>
            <a:ext cx="16840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125016" y="832103"/>
            <a:ext cx="5312410" cy="9525"/>
          </a:xfrm>
          <a:custGeom>
            <a:avLst/>
            <a:gdLst/>
            <a:ahLst/>
            <a:cxnLst/>
            <a:rect l="l" t="t" r="r" b="b"/>
            <a:pathLst>
              <a:path w="5312410" h="9525">
                <a:moveTo>
                  <a:pt x="5312029" y="0"/>
                </a:moveTo>
                <a:lnTo>
                  <a:pt x="0" y="0"/>
                </a:lnTo>
                <a:lnTo>
                  <a:pt x="0" y="9143"/>
                </a:lnTo>
                <a:lnTo>
                  <a:pt x="5312029" y="9143"/>
                </a:lnTo>
                <a:lnTo>
                  <a:pt x="5312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378203" y="1029977"/>
          <a:ext cx="1840864" cy="2639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635"/>
                <a:gridCol w="761365"/>
                <a:gridCol w="698500"/>
              </a:tblGrid>
              <a:tr h="202565"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{'a',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055"/>
                        </a:lnSpc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'A',</a:t>
                      </a:r>
                      <a:r>
                        <a:rPr dirty="0" sz="1000" spc="-2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1,</a:t>
                      </a:r>
                      <a:r>
                        <a:rPr dirty="0" sz="1000" spc="-1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28,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055"/>
                        </a:lnSpc>
                      </a:pPr>
                      <a:r>
                        <a:rPr dirty="0" sz="1000" spc="-20">
                          <a:latin typeface="SimSun"/>
                          <a:cs typeface="SimSun"/>
                        </a:rPr>
                        <a:t>26},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{'s',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'S',</a:t>
                      </a:r>
                      <a:r>
                        <a:rPr dirty="0" sz="1000" spc="-2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1,</a:t>
                      </a:r>
                      <a:r>
                        <a:rPr dirty="0" sz="1000" spc="-1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28,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30},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//</a:t>
                      </a:r>
                      <a:r>
                        <a:rPr dirty="0" sz="1000" spc="-1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61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{'d',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8419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'D',</a:t>
                      </a:r>
                      <a:r>
                        <a:rPr dirty="0" sz="1000" spc="-2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1,</a:t>
                      </a:r>
                      <a:r>
                        <a:rPr dirty="0" sz="1000" spc="-1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28,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8419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 spc="-20">
                          <a:latin typeface="SimSun"/>
                          <a:cs typeface="SimSun"/>
                        </a:rPr>
                        <a:t>34},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8419"/>
                </a:tc>
              </a:tr>
              <a:tr h="2787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{'f',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'F',</a:t>
                      </a:r>
                      <a:r>
                        <a:rPr dirty="0" sz="1000" spc="-2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1,</a:t>
                      </a:r>
                      <a:r>
                        <a:rPr dirty="0" sz="1000" spc="-1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28,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20">
                          <a:latin typeface="SimSun"/>
                          <a:cs typeface="SimSun"/>
                        </a:rPr>
                        <a:t>38},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{'g',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'G',</a:t>
                      </a:r>
                      <a:r>
                        <a:rPr dirty="0" sz="1000" spc="-2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1,</a:t>
                      </a:r>
                      <a:r>
                        <a:rPr dirty="0" sz="1000" spc="-1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28,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20">
                          <a:latin typeface="SimSun"/>
                          <a:cs typeface="SimSun"/>
                        </a:rPr>
                        <a:t>42},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{'h',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8419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'H',</a:t>
                      </a:r>
                      <a:r>
                        <a:rPr dirty="0" sz="1000" spc="-2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1,</a:t>
                      </a:r>
                      <a:r>
                        <a:rPr dirty="0" sz="1000" spc="-1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28,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8419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 spc="-20">
                          <a:latin typeface="SimSun"/>
                          <a:cs typeface="SimSun"/>
                        </a:rPr>
                        <a:t>46},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8419"/>
                </a:tc>
              </a:tr>
              <a:tr h="2787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{'j',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'J',</a:t>
                      </a:r>
                      <a:r>
                        <a:rPr dirty="0" sz="1000" spc="-2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1,</a:t>
                      </a:r>
                      <a:r>
                        <a:rPr dirty="0" sz="1000" spc="-1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28,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20">
                          <a:latin typeface="SimSun"/>
                          <a:cs typeface="SimSun"/>
                        </a:rPr>
                        <a:t>50},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{'k',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'K',</a:t>
                      </a:r>
                      <a:r>
                        <a:rPr dirty="0" sz="1000" spc="-2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1,</a:t>
                      </a:r>
                      <a:r>
                        <a:rPr dirty="0" sz="1000" spc="-1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28,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20">
                          <a:latin typeface="SimSun"/>
                          <a:cs typeface="SimSun"/>
                        </a:rPr>
                        <a:t>54},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{'l',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8419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'L',</a:t>
                      </a:r>
                      <a:r>
                        <a:rPr dirty="0" sz="1000" spc="-2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1,</a:t>
                      </a:r>
                      <a:r>
                        <a:rPr dirty="0" sz="1000" spc="-1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28,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8419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 spc="-20">
                          <a:latin typeface="SimSun"/>
                          <a:cs typeface="SimSun"/>
                        </a:rPr>
                        <a:t>58},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8419"/>
                </a:tc>
              </a:tr>
              <a:tr h="202565">
                <a:tc>
                  <a:txBody>
                    <a:bodyPr/>
                    <a:lstStyle/>
                    <a:p>
                      <a:pPr algn="ctr">
                        <a:lnSpc>
                          <a:spcPts val="1040"/>
                        </a:lnSpc>
                        <a:spcBef>
                          <a:spcPts val="455"/>
                        </a:spcBef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{';',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040"/>
                        </a:lnSpc>
                        <a:spcBef>
                          <a:spcPts val="455"/>
                        </a:spcBef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':',</a:t>
                      </a:r>
                      <a:r>
                        <a:rPr dirty="0" sz="1000" spc="-2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2,</a:t>
                      </a:r>
                      <a:r>
                        <a:rPr dirty="0" sz="1000" spc="-1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28,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040"/>
                        </a:lnSpc>
                        <a:spcBef>
                          <a:spcPts val="455"/>
                        </a:spcBef>
                      </a:pPr>
                      <a:r>
                        <a:rPr dirty="0" sz="1000" spc="-20">
                          <a:latin typeface="SimSun"/>
                          <a:cs typeface="SimSun"/>
                        </a:rPr>
                        <a:t>62},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</a:tr>
            </a:tbl>
          </a:graphicData>
        </a:graphic>
      </p:graphicFrame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1397253" y="3793362"/>
            <a:ext cx="1802764" cy="5766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{'\'',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'\"',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28,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66},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{3,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5,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28,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70},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71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{'4',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'4',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28,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92},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{'5',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'5',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28,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96},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{'6',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'6',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28,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100},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{4,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4,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5,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19},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{'z',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'Z',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27},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SimSun"/>
                <a:cs typeface="SimSun"/>
              </a:rPr>
              <a:t>{'x',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'X',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31},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SimSun"/>
                <a:cs typeface="SimSun"/>
              </a:rPr>
              <a:t>{'c',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'C',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35},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SimSun"/>
                <a:cs typeface="SimSun"/>
              </a:rPr>
              <a:t>{'v',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'V',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39},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{'b',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'B',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43},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{'n',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'N',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1,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47},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35">
                <a:latin typeface="SimSun"/>
                <a:cs typeface="SimSun"/>
              </a:rPr>
              <a:t>81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{'m',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'M',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51},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{',',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'&lt;',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55},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{'.',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'&gt;',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59},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{'/',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'?',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63},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SimSun"/>
                <a:cs typeface="SimSun"/>
              </a:rPr>
              <a:t>{4,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4,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5,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69},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SimSun"/>
                <a:cs typeface="SimSun"/>
              </a:rPr>
              <a:t>{5,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5,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83},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SimSun"/>
                <a:cs typeface="SimSun"/>
              </a:rPr>
              <a:t>{'1',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'1',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92},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{'2',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'2',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96},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{'3',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'3',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100},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38398" y="528319"/>
            <a:ext cx="16840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125016" y="832103"/>
            <a:ext cx="5312410" cy="9525"/>
          </a:xfrm>
          <a:custGeom>
            <a:avLst/>
            <a:gdLst/>
            <a:ahLst/>
            <a:cxnLst/>
            <a:rect l="l" t="t" r="r" b="b"/>
            <a:pathLst>
              <a:path w="5312410" h="9525">
                <a:moveTo>
                  <a:pt x="5312029" y="0"/>
                </a:moveTo>
                <a:lnTo>
                  <a:pt x="0" y="0"/>
                </a:lnTo>
                <a:lnTo>
                  <a:pt x="0" y="9143"/>
                </a:lnTo>
                <a:lnTo>
                  <a:pt x="5312029" y="9143"/>
                </a:lnTo>
                <a:lnTo>
                  <a:pt x="5312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130604" y="978153"/>
            <a:ext cx="5207635" cy="7779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latin typeface="Microsoft YaHei"/>
                <a:cs typeface="Microsoft YaHei"/>
              </a:rPr>
              <a:t>一</a:t>
            </a:r>
            <a:r>
              <a:rPr dirty="0" sz="1600" spc="-25" b="1">
                <a:latin typeface="Microsoft YaHei"/>
                <a:cs typeface="Microsoft YaHei"/>
              </a:rPr>
              <a:t>、</a:t>
            </a:r>
            <a:r>
              <a:rPr dirty="0" sz="1600" spc="-25" b="1">
                <a:latin typeface="Microsoft YaHei"/>
                <a:cs typeface="Microsoft YaHei"/>
              </a:rPr>
              <a:t>课</a:t>
            </a:r>
            <a:r>
              <a:rPr dirty="0" sz="1600" spc="-10" b="1">
                <a:latin typeface="Microsoft YaHei"/>
                <a:cs typeface="Microsoft YaHei"/>
              </a:rPr>
              <a:t>题</a:t>
            </a:r>
            <a:r>
              <a:rPr dirty="0" sz="1600" spc="-25" b="1">
                <a:latin typeface="Microsoft YaHei"/>
                <a:cs typeface="Microsoft YaHei"/>
              </a:rPr>
              <a:t>研</a:t>
            </a:r>
            <a:r>
              <a:rPr dirty="0" sz="1600" spc="-25" b="1">
                <a:latin typeface="Microsoft YaHei"/>
                <a:cs typeface="Microsoft YaHei"/>
              </a:rPr>
              <a:t>究</a:t>
            </a:r>
            <a:r>
              <a:rPr dirty="0" sz="1600" spc="-10" b="1">
                <a:latin typeface="Microsoft YaHei"/>
                <a:cs typeface="Microsoft YaHei"/>
              </a:rPr>
              <a:t>的</a:t>
            </a:r>
            <a:r>
              <a:rPr dirty="0" sz="1600" spc="-25" b="1">
                <a:latin typeface="Microsoft YaHei"/>
                <a:cs typeface="Microsoft YaHei"/>
              </a:rPr>
              <a:t>目</a:t>
            </a:r>
            <a:r>
              <a:rPr dirty="0" sz="1600" spc="-25" b="1">
                <a:latin typeface="Microsoft YaHei"/>
                <a:cs typeface="Microsoft YaHei"/>
              </a:rPr>
              <a:t>的</a:t>
            </a:r>
            <a:r>
              <a:rPr dirty="0" sz="1600" spc="-25" b="1">
                <a:latin typeface="Microsoft YaHei"/>
                <a:cs typeface="Microsoft YaHei"/>
              </a:rPr>
              <a:t>和</a:t>
            </a:r>
            <a:r>
              <a:rPr dirty="0" sz="1600" spc="-30" b="1">
                <a:latin typeface="Microsoft YaHei"/>
                <a:cs typeface="Microsoft YaHei"/>
              </a:rPr>
              <a:t>意义</a:t>
            </a:r>
            <a:endParaRPr sz="1600">
              <a:latin typeface="Microsoft YaHei"/>
              <a:cs typeface="Microsoft YaHei"/>
            </a:endParaRPr>
          </a:p>
          <a:p>
            <a:pPr lvl="1" marL="396240" indent="-384175">
              <a:lnSpc>
                <a:spcPct val="100000"/>
              </a:lnSpc>
              <a:spcBef>
                <a:spcPts val="1470"/>
              </a:spcBef>
              <a:buFont typeface="Microsoft YaHei"/>
              <a:buAutoNum type="arabicPeriod"/>
              <a:tabLst>
                <a:tab pos="396875" algn="l"/>
              </a:tabLst>
            </a:pPr>
            <a:r>
              <a:rPr dirty="0" sz="1500" spc="-10" b="1">
                <a:latin typeface="Microsoft YaHei"/>
                <a:cs typeface="Microsoft YaHei"/>
              </a:rPr>
              <a:t>课题的提出</a:t>
            </a:r>
            <a:endParaRPr sz="1500">
              <a:latin typeface="Microsoft YaHei"/>
              <a:cs typeface="Microsoft YaHei"/>
            </a:endParaRPr>
          </a:p>
          <a:p>
            <a:pPr marL="12700" indent="304165">
              <a:lnSpc>
                <a:spcPct val="100000"/>
              </a:lnSpc>
              <a:spcBef>
                <a:spcPts val="695"/>
              </a:spcBef>
            </a:pPr>
            <a:r>
              <a:rPr dirty="0" sz="1200" spc="-75">
                <a:latin typeface="SimSun"/>
                <a:cs typeface="SimSun"/>
              </a:rPr>
              <a:t>去年在 </a:t>
            </a:r>
            <a:r>
              <a:rPr dirty="0" sz="1200">
                <a:latin typeface="SimSun"/>
                <a:cs typeface="SimSun"/>
              </a:rPr>
              <a:t>bilibili</a:t>
            </a:r>
            <a:r>
              <a:rPr dirty="0" sz="1200" spc="-65">
                <a:latin typeface="SimSun"/>
                <a:cs typeface="SimSun"/>
              </a:rPr>
              <a:t> 刷视频时看到了一个 </a:t>
            </a:r>
            <a:r>
              <a:rPr dirty="0" sz="1200">
                <a:latin typeface="SimSun"/>
                <a:cs typeface="SimSun"/>
              </a:rPr>
              <a:t>up</a:t>
            </a:r>
            <a:r>
              <a:rPr dirty="0" sz="1200" spc="-45">
                <a:latin typeface="SimSun"/>
                <a:cs typeface="SimSun"/>
              </a:rPr>
              <a:t> 主做的关于虚拟计算机的视频，</a:t>
            </a:r>
            <a:endParaRPr sz="1200">
              <a:latin typeface="SimSun"/>
              <a:cs typeface="SimSun"/>
            </a:endParaRPr>
          </a:p>
          <a:p>
            <a:pPr marL="12700" marR="5080">
              <a:lnSpc>
                <a:spcPct val="152500"/>
              </a:lnSpc>
              <a:spcBef>
                <a:spcPts val="10"/>
              </a:spcBef>
            </a:pPr>
            <a:r>
              <a:rPr dirty="0" sz="1200" spc="-10">
                <a:latin typeface="SimSun"/>
                <a:cs typeface="SimSun"/>
              </a:rPr>
              <a:t>借这次程序设计训练就想要自己去实现一下。于是想要做一个虚拟电脑用户交</a:t>
            </a:r>
            <a:r>
              <a:rPr dirty="0" sz="1200" spc="-65">
                <a:latin typeface="SimSun"/>
                <a:cs typeface="SimSun"/>
              </a:rPr>
              <a:t>互界面的 </a:t>
            </a:r>
            <a:r>
              <a:rPr dirty="0" sz="1200">
                <a:latin typeface="SimSun"/>
                <a:cs typeface="SimSun"/>
              </a:rPr>
              <a:t>idea</a:t>
            </a:r>
            <a:r>
              <a:rPr dirty="0" sz="1200" spc="-50">
                <a:latin typeface="SimSun"/>
                <a:cs typeface="SimSun"/>
              </a:rPr>
              <a:t> 就应运而生。</a:t>
            </a:r>
            <a:endParaRPr sz="1200">
              <a:latin typeface="SimSun"/>
              <a:cs typeface="SimSun"/>
            </a:endParaRPr>
          </a:p>
          <a:p>
            <a:pPr lvl="1" marL="396240" indent="-384175">
              <a:lnSpc>
                <a:spcPct val="100000"/>
              </a:lnSpc>
              <a:spcBef>
                <a:spcPts val="455"/>
              </a:spcBef>
              <a:buFont typeface="Microsoft YaHei"/>
              <a:buAutoNum type="arabicPeriod" startAt="2"/>
              <a:tabLst>
                <a:tab pos="396875" algn="l"/>
              </a:tabLst>
            </a:pPr>
            <a:r>
              <a:rPr dirty="0" sz="1500" spc="-10" b="1">
                <a:latin typeface="Microsoft YaHei"/>
                <a:cs typeface="Microsoft YaHei"/>
              </a:rPr>
              <a:t>课题研究的目的</a:t>
            </a:r>
            <a:endParaRPr sz="1500">
              <a:latin typeface="Microsoft YaHei"/>
              <a:cs typeface="Microsoft YaHei"/>
            </a:endParaRPr>
          </a:p>
          <a:p>
            <a:pPr marL="12700" marR="5080" indent="304165">
              <a:lnSpc>
                <a:spcPts val="2200"/>
              </a:lnSpc>
              <a:spcBef>
                <a:spcPts val="150"/>
              </a:spcBef>
            </a:pPr>
            <a:r>
              <a:rPr dirty="0" sz="1200" spc="-5">
                <a:latin typeface="SimSun"/>
                <a:cs typeface="SimSun"/>
              </a:rPr>
              <a:t>巩固以前所学的数据结构和算法知识，根据那些知识再写出自己的东西，</a:t>
            </a:r>
            <a:r>
              <a:rPr dirty="0" sz="1200" spc="-80">
                <a:latin typeface="SimSun"/>
                <a:cs typeface="SimSun"/>
              </a:rPr>
              <a:t>并学习 </a:t>
            </a:r>
            <a:r>
              <a:rPr dirty="0" sz="1200">
                <a:latin typeface="SimSun"/>
                <a:cs typeface="SimSun"/>
              </a:rPr>
              <a:t>DOS</a:t>
            </a:r>
            <a:r>
              <a:rPr dirty="0" sz="1200" spc="-120">
                <a:latin typeface="SimSun"/>
                <a:cs typeface="SimSun"/>
              </a:rPr>
              <a:t> 命令和 </a:t>
            </a:r>
            <a:r>
              <a:rPr dirty="0" sz="1200">
                <a:latin typeface="SimSun"/>
                <a:cs typeface="SimSun"/>
              </a:rPr>
              <a:t>cmd</a:t>
            </a:r>
            <a:r>
              <a:rPr dirty="0" sz="1200" spc="-45">
                <a:latin typeface="SimSun"/>
                <a:cs typeface="SimSun"/>
              </a:rPr>
              <a:t> 窗口的相关知识，尝试去做一个对自己目前来说比较大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200" spc="-5">
                <a:latin typeface="SimSun"/>
                <a:cs typeface="SimSun"/>
              </a:rPr>
              <a:t>的课题，需要写大量的代码，在这过程中能够培养自己对项目的整体构思和理</a:t>
            </a:r>
            <a:endParaRPr sz="1200">
              <a:latin typeface="SimSun"/>
              <a:cs typeface="SimSun"/>
            </a:endParaRPr>
          </a:p>
          <a:p>
            <a:pPr marL="12700" marR="5080">
              <a:lnSpc>
                <a:spcPct val="152500"/>
              </a:lnSpc>
              <a:spcBef>
                <a:spcPts val="10"/>
              </a:spcBef>
            </a:pPr>
            <a:r>
              <a:rPr dirty="0" sz="1200" spc="-65">
                <a:latin typeface="SimSun"/>
                <a:cs typeface="SimSun"/>
              </a:rPr>
              <a:t>解，遇到 </a:t>
            </a:r>
            <a:r>
              <a:rPr dirty="0" sz="1200">
                <a:latin typeface="SimSun"/>
                <a:cs typeface="SimSun"/>
              </a:rPr>
              <a:t>BUG</a:t>
            </a:r>
            <a:r>
              <a:rPr dirty="0" sz="1200" spc="-45">
                <a:latin typeface="SimSun"/>
                <a:cs typeface="SimSun"/>
              </a:rPr>
              <a:t> 时调试找错的能力等。这些对于今后要写的真正的大的项目代码</a:t>
            </a:r>
            <a:r>
              <a:rPr dirty="0" sz="1200" spc="-5">
                <a:latin typeface="SimSun"/>
                <a:cs typeface="SimSun"/>
              </a:rPr>
              <a:t>具有十分重要的意义。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1600" spc="-25" b="1">
                <a:latin typeface="Microsoft YaHei"/>
                <a:cs typeface="Microsoft YaHei"/>
              </a:rPr>
              <a:t>二</a:t>
            </a:r>
            <a:r>
              <a:rPr dirty="0" sz="1600" spc="-25" b="1">
                <a:latin typeface="Microsoft YaHei"/>
                <a:cs typeface="Microsoft YaHei"/>
              </a:rPr>
              <a:t>、</a:t>
            </a:r>
            <a:r>
              <a:rPr dirty="0" sz="1600" spc="-25" b="1">
                <a:latin typeface="Microsoft YaHei"/>
                <a:cs typeface="Microsoft YaHei"/>
              </a:rPr>
              <a:t>课</a:t>
            </a:r>
            <a:r>
              <a:rPr dirty="0" sz="1600" spc="-10" b="1">
                <a:latin typeface="Microsoft YaHei"/>
                <a:cs typeface="Microsoft YaHei"/>
              </a:rPr>
              <a:t>题</a:t>
            </a:r>
            <a:r>
              <a:rPr dirty="0" sz="1600" spc="-25" b="1">
                <a:latin typeface="Microsoft YaHei"/>
                <a:cs typeface="Microsoft YaHei"/>
              </a:rPr>
              <a:t>总</a:t>
            </a:r>
            <a:r>
              <a:rPr dirty="0" sz="1600" spc="-25" b="1">
                <a:latin typeface="Microsoft YaHei"/>
                <a:cs typeface="Microsoft YaHei"/>
              </a:rPr>
              <a:t>体</a:t>
            </a:r>
            <a:r>
              <a:rPr dirty="0" sz="1600" spc="-30" b="1">
                <a:latin typeface="Microsoft YaHei"/>
                <a:cs typeface="Microsoft YaHei"/>
              </a:rPr>
              <a:t>设计</a:t>
            </a:r>
            <a:endParaRPr sz="1600">
              <a:latin typeface="Microsoft YaHei"/>
              <a:cs typeface="Microsoft YaHei"/>
            </a:endParaRPr>
          </a:p>
          <a:p>
            <a:pPr lvl="1" marL="396240" indent="-384175">
              <a:lnSpc>
                <a:spcPct val="100000"/>
              </a:lnSpc>
              <a:spcBef>
                <a:spcPts val="870"/>
              </a:spcBef>
              <a:buFont typeface="Microsoft YaHei"/>
              <a:buAutoNum type="arabicPeriod"/>
              <a:tabLst>
                <a:tab pos="396875" algn="l"/>
              </a:tabLst>
            </a:pPr>
            <a:r>
              <a:rPr dirty="0" sz="1500" spc="-10" b="1">
                <a:latin typeface="Microsoft YaHei"/>
                <a:cs typeface="Microsoft YaHei"/>
              </a:rPr>
              <a:t>课程需要实现的目标</a:t>
            </a:r>
            <a:endParaRPr sz="1500">
              <a:latin typeface="Microsoft YaHei"/>
              <a:cs typeface="Microsoft YaHei"/>
            </a:endParaRPr>
          </a:p>
          <a:p>
            <a:pPr lvl="2" marL="469900" indent="-153670">
              <a:lnSpc>
                <a:spcPct val="100000"/>
              </a:lnSpc>
              <a:spcBef>
                <a:spcPts val="705"/>
              </a:spcBef>
              <a:buSzPct val="91666"/>
              <a:buAutoNum type="arabicPeriod"/>
              <a:tabLst>
                <a:tab pos="470534" algn="l"/>
              </a:tabLst>
            </a:pPr>
            <a:r>
              <a:rPr dirty="0" sz="1200" spc="-10">
                <a:latin typeface="SimSun"/>
                <a:cs typeface="SimSun"/>
              </a:rPr>
              <a:t>具体框架的显示</a:t>
            </a:r>
            <a:endParaRPr sz="1200">
              <a:latin typeface="SimSun"/>
              <a:cs typeface="SimSun"/>
            </a:endParaRPr>
          </a:p>
          <a:p>
            <a:pPr lvl="2" marL="12700" marR="5080" indent="457834">
              <a:lnSpc>
                <a:spcPts val="2200"/>
              </a:lnSpc>
              <a:spcBef>
                <a:spcPts val="195"/>
              </a:spcBef>
              <a:buSzPct val="91666"/>
              <a:buAutoNum type="arabicPeriod"/>
              <a:tabLst>
                <a:tab pos="470534" algn="l"/>
              </a:tabLst>
            </a:pPr>
            <a:r>
              <a:rPr dirty="0" sz="1200" spc="-50">
                <a:latin typeface="SimSun"/>
                <a:cs typeface="SimSun"/>
              </a:rPr>
              <a:t>实现用户与 </a:t>
            </a:r>
            <a:r>
              <a:rPr dirty="0" sz="1200">
                <a:latin typeface="SimSun"/>
                <a:cs typeface="SimSun"/>
              </a:rPr>
              <a:t>cmd</a:t>
            </a:r>
            <a:r>
              <a:rPr dirty="0" sz="1200" spc="-45">
                <a:latin typeface="SimSun"/>
                <a:cs typeface="SimSun"/>
              </a:rPr>
              <a:t> 窗口的交互即程序能对用户的指令做出相应的反应并显</a:t>
            </a:r>
            <a:r>
              <a:rPr dirty="0" sz="1200" spc="-10">
                <a:latin typeface="SimSun"/>
                <a:cs typeface="SimSun"/>
              </a:rPr>
              <a:t>示在屏幕上</a:t>
            </a:r>
            <a:endParaRPr sz="1200">
              <a:latin typeface="SimSun"/>
              <a:cs typeface="SimSun"/>
            </a:endParaRPr>
          </a:p>
          <a:p>
            <a:pPr lvl="2" marL="469900" indent="-153670">
              <a:lnSpc>
                <a:spcPct val="100000"/>
              </a:lnSpc>
              <a:spcBef>
                <a:spcPts val="570"/>
              </a:spcBef>
              <a:buSzPct val="91666"/>
              <a:buAutoNum type="arabicPeriod"/>
              <a:tabLst>
                <a:tab pos="470534" algn="l"/>
              </a:tabLst>
            </a:pPr>
            <a:r>
              <a:rPr dirty="0" sz="1200" spc="-5">
                <a:latin typeface="SimSun"/>
                <a:cs typeface="SimSun"/>
              </a:rPr>
              <a:t>光标在虚拟键盘上的智能移动</a:t>
            </a:r>
            <a:endParaRPr sz="1200">
              <a:latin typeface="SimSun"/>
              <a:cs typeface="SimSun"/>
            </a:endParaRPr>
          </a:p>
          <a:p>
            <a:pPr lvl="2" marL="469900" indent="-153670">
              <a:lnSpc>
                <a:spcPct val="100000"/>
              </a:lnSpc>
              <a:spcBef>
                <a:spcPts val="755"/>
              </a:spcBef>
              <a:buSzPct val="91666"/>
              <a:buAutoNum type="arabicPeriod"/>
              <a:tabLst>
                <a:tab pos="470534" algn="l"/>
              </a:tabLst>
            </a:pPr>
            <a:r>
              <a:rPr dirty="0" sz="1200" spc="-5">
                <a:latin typeface="SimSun"/>
                <a:cs typeface="SimSun"/>
              </a:rPr>
              <a:t>校验用户输入的密码并执行相应操作</a:t>
            </a:r>
            <a:endParaRPr sz="1200">
              <a:latin typeface="SimSun"/>
              <a:cs typeface="SimSun"/>
            </a:endParaRPr>
          </a:p>
          <a:p>
            <a:pPr lvl="2" marL="469900" indent="-153670">
              <a:lnSpc>
                <a:spcPct val="100000"/>
              </a:lnSpc>
              <a:spcBef>
                <a:spcPts val="755"/>
              </a:spcBef>
              <a:buSzPct val="91666"/>
              <a:buAutoNum type="arabicPeriod"/>
              <a:tabLst>
                <a:tab pos="470534" algn="l"/>
              </a:tabLst>
            </a:pPr>
            <a:r>
              <a:rPr dirty="0" sz="1200" spc="-5">
                <a:latin typeface="SimSun"/>
                <a:cs typeface="SimSun"/>
              </a:rPr>
              <a:t>桌面上组件的功能实现</a:t>
            </a:r>
            <a:endParaRPr sz="1200">
              <a:latin typeface="SimSun"/>
              <a:cs typeface="SimSun"/>
            </a:endParaRPr>
          </a:p>
          <a:p>
            <a:pPr lvl="2" marL="469900" indent="-153670">
              <a:lnSpc>
                <a:spcPct val="100000"/>
              </a:lnSpc>
              <a:spcBef>
                <a:spcPts val="770"/>
              </a:spcBef>
              <a:buSzPct val="91666"/>
              <a:buAutoNum type="arabicPeriod"/>
              <a:tabLst>
                <a:tab pos="470534" algn="l"/>
              </a:tabLst>
            </a:pPr>
            <a:r>
              <a:rPr dirty="0" sz="1200" spc="-10">
                <a:latin typeface="SimSun"/>
                <a:cs typeface="SimSun"/>
              </a:rPr>
              <a:t>可以随时退出程序</a:t>
            </a:r>
            <a:endParaRPr sz="1200">
              <a:latin typeface="SimSun"/>
              <a:cs typeface="SimSun"/>
            </a:endParaRPr>
          </a:p>
          <a:p>
            <a:pPr lvl="1" marL="396240" indent="-384175">
              <a:lnSpc>
                <a:spcPct val="100000"/>
              </a:lnSpc>
              <a:spcBef>
                <a:spcPts val="455"/>
              </a:spcBef>
              <a:buFont typeface="Microsoft YaHei"/>
              <a:buAutoNum type="arabicPeriod"/>
              <a:tabLst>
                <a:tab pos="396875" algn="l"/>
              </a:tabLst>
            </a:pPr>
            <a:r>
              <a:rPr dirty="0" sz="1500" spc="-10" b="1">
                <a:latin typeface="Microsoft YaHei"/>
                <a:cs typeface="Microsoft YaHei"/>
              </a:rPr>
              <a:t>课程的阶段性目标</a:t>
            </a:r>
            <a:endParaRPr sz="1500">
              <a:latin typeface="Microsoft YaHei"/>
              <a:cs typeface="Microsoft YaHei"/>
            </a:endParaRPr>
          </a:p>
          <a:p>
            <a:pPr marL="316865">
              <a:lnSpc>
                <a:spcPct val="100000"/>
              </a:lnSpc>
              <a:spcBef>
                <a:spcPts val="695"/>
              </a:spcBef>
            </a:pPr>
            <a:r>
              <a:rPr dirty="0" sz="1200" spc="-100">
                <a:latin typeface="SimSun"/>
                <a:cs typeface="SimSun"/>
              </a:rPr>
              <a:t>阶段 </a:t>
            </a:r>
            <a:r>
              <a:rPr dirty="0" sz="1200">
                <a:latin typeface="SimSun"/>
                <a:cs typeface="SimSun"/>
              </a:rPr>
              <a:t>1</a:t>
            </a:r>
            <a:r>
              <a:rPr dirty="0" sz="1200" spc="-5">
                <a:latin typeface="SimSun"/>
                <a:cs typeface="SimSun"/>
              </a:rPr>
              <a:t> 开机界面与光标智能移动</a:t>
            </a:r>
            <a:endParaRPr sz="1200">
              <a:latin typeface="SimSun"/>
              <a:cs typeface="SimSun"/>
            </a:endParaRPr>
          </a:p>
          <a:p>
            <a:pPr marL="316865">
              <a:lnSpc>
                <a:spcPct val="100000"/>
              </a:lnSpc>
              <a:spcBef>
                <a:spcPts val="770"/>
              </a:spcBef>
            </a:pPr>
            <a:r>
              <a:rPr dirty="0" sz="1200" spc="-100">
                <a:latin typeface="SimSun"/>
                <a:cs typeface="SimSun"/>
              </a:rPr>
              <a:t>阶段 </a:t>
            </a:r>
            <a:r>
              <a:rPr dirty="0" sz="1200">
                <a:latin typeface="SimSun"/>
                <a:cs typeface="SimSun"/>
              </a:rPr>
              <a:t>2</a:t>
            </a:r>
            <a:r>
              <a:rPr dirty="0" sz="1200" spc="-5">
                <a:latin typeface="SimSun"/>
                <a:cs typeface="SimSun"/>
              </a:rPr>
              <a:t> 密码界面与屏幕输入及删除和桌面载入的实现</a:t>
            </a:r>
            <a:endParaRPr sz="1200">
              <a:latin typeface="SimSun"/>
              <a:cs typeface="SimSun"/>
            </a:endParaRPr>
          </a:p>
          <a:p>
            <a:pPr marL="316865" marR="2863215">
              <a:lnSpc>
                <a:spcPct val="152500"/>
              </a:lnSpc>
            </a:pPr>
            <a:r>
              <a:rPr dirty="0" sz="1200" spc="-100">
                <a:latin typeface="SimSun"/>
                <a:cs typeface="SimSun"/>
              </a:rPr>
              <a:t>阶段 </a:t>
            </a:r>
            <a:r>
              <a:rPr dirty="0" sz="1200">
                <a:latin typeface="SimSun"/>
                <a:cs typeface="SimSun"/>
              </a:rPr>
              <a:t>3</a:t>
            </a:r>
            <a:r>
              <a:rPr dirty="0" sz="1200" spc="-35">
                <a:latin typeface="SimSun"/>
                <a:cs typeface="SimSun"/>
              </a:rPr>
              <a:t> 记事本和计算器的实现</a:t>
            </a:r>
            <a:r>
              <a:rPr dirty="0" sz="1200" spc="-100">
                <a:latin typeface="SimSun"/>
                <a:cs typeface="SimSun"/>
              </a:rPr>
              <a:t>阶段 </a:t>
            </a:r>
            <a:r>
              <a:rPr dirty="0" sz="1200">
                <a:latin typeface="SimSun"/>
                <a:cs typeface="SimSun"/>
              </a:rPr>
              <a:t>4 shift</a:t>
            </a:r>
            <a:r>
              <a:rPr dirty="0" sz="1200" spc="-60">
                <a:latin typeface="SimSun"/>
                <a:cs typeface="SimSun"/>
              </a:rPr>
              <a:t> 功能的实现</a:t>
            </a:r>
            <a:endParaRPr sz="1200">
              <a:latin typeface="SimSun"/>
              <a:cs typeface="SimSun"/>
            </a:endParaRPr>
          </a:p>
          <a:p>
            <a:pPr marL="316865" marR="1643380">
              <a:lnSpc>
                <a:spcPct val="152500"/>
              </a:lnSpc>
              <a:spcBef>
                <a:spcPts val="15"/>
              </a:spcBef>
            </a:pPr>
            <a:r>
              <a:rPr dirty="0" sz="1200" spc="-100">
                <a:latin typeface="SimSun"/>
                <a:cs typeface="SimSun"/>
              </a:rPr>
              <a:t>阶段 </a:t>
            </a:r>
            <a:r>
              <a:rPr dirty="0" sz="1200">
                <a:latin typeface="SimSun"/>
                <a:cs typeface="SimSun"/>
              </a:rPr>
              <a:t>5</a:t>
            </a:r>
            <a:r>
              <a:rPr dirty="0" sz="1200" spc="-20">
                <a:latin typeface="SimSun"/>
                <a:cs typeface="SimSun"/>
              </a:rPr>
              <a:t> 贪吃蛇 </a:t>
            </a:r>
            <a:r>
              <a:rPr dirty="0" sz="1200">
                <a:latin typeface="SimSun"/>
                <a:cs typeface="SimSun"/>
              </a:rPr>
              <a:t>IE</a:t>
            </a:r>
            <a:r>
              <a:rPr dirty="0" sz="1200" spc="-20">
                <a:latin typeface="SimSun"/>
                <a:cs typeface="SimSun"/>
              </a:rPr>
              <a:t> 猜数字等桌面组件的功能实现</a:t>
            </a:r>
            <a:r>
              <a:rPr dirty="0" sz="1200" spc="-100">
                <a:latin typeface="SimSun"/>
                <a:cs typeface="SimSun"/>
              </a:rPr>
              <a:t>阶段 </a:t>
            </a:r>
            <a:r>
              <a:rPr dirty="0" sz="1200">
                <a:latin typeface="SimSun"/>
                <a:cs typeface="SimSun"/>
              </a:rPr>
              <a:t>6</a:t>
            </a:r>
            <a:r>
              <a:rPr dirty="0" sz="1200" spc="-25">
                <a:latin typeface="SimSun"/>
                <a:cs typeface="SimSun"/>
              </a:rPr>
              <a:t> 改进用户体验 优化若干 </a:t>
            </a:r>
            <a:r>
              <a:rPr dirty="0" sz="1200">
                <a:latin typeface="SimSun"/>
                <a:cs typeface="SimSun"/>
              </a:rPr>
              <a:t>BUG</a:t>
            </a:r>
            <a:r>
              <a:rPr dirty="0" sz="1200" spc="-60">
                <a:latin typeface="SimSun"/>
                <a:cs typeface="SimSun"/>
              </a:rPr>
              <a:t> 和代码结构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528319"/>
            <a:ext cx="3491865" cy="4561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1991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{3,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32,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103},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35">
                <a:latin typeface="SimSun"/>
                <a:cs typeface="SimSun"/>
              </a:rPr>
              <a:t>91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32,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19},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32,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24},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32,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29},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{'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',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'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',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4,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32,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45},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32,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62},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32,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67},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4,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32,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71},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{6,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6,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32,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78},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{7,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7,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32,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83},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{8,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8,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32,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87},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101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{'0',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'0',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4,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32,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93},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{'.',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'.',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4,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32,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100},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{9,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9,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4,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18,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101}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25">
                <a:latin typeface="SimSun"/>
                <a:cs typeface="SimSun"/>
              </a:rPr>
              <a:t>};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130604" y="5470016"/>
            <a:ext cx="5163185" cy="1296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int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desktop_map[3][8]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{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{0,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0},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8796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4},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8796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{0</a:t>
            </a:r>
            <a:r>
              <a:rPr dirty="0" sz="1000" spc="-5">
                <a:latin typeface="SimSun"/>
                <a:cs typeface="SimSun"/>
              </a:rPr>
              <a:t>, </a:t>
            </a:r>
            <a:r>
              <a:rPr dirty="0" sz="1000">
                <a:latin typeface="SimSun"/>
                <a:cs typeface="SimSun"/>
              </a:rPr>
              <a:t>5</a:t>
            </a:r>
            <a:r>
              <a:rPr dirty="0" sz="1000" spc="-5">
                <a:latin typeface="SimSun"/>
                <a:cs typeface="SimSun"/>
              </a:rPr>
              <a:t>, </a:t>
            </a:r>
            <a:r>
              <a:rPr dirty="0" sz="1000">
                <a:latin typeface="SimSun"/>
                <a:cs typeface="SimSun"/>
              </a:rPr>
              <a:t>6</a:t>
            </a:r>
            <a:r>
              <a:rPr dirty="0" sz="1000" spc="-5">
                <a:latin typeface="SimSun"/>
                <a:cs typeface="SimSun"/>
              </a:rPr>
              <a:t>, </a:t>
            </a:r>
            <a:r>
              <a:rPr dirty="0" sz="1000">
                <a:latin typeface="SimSun"/>
                <a:cs typeface="SimSun"/>
              </a:rPr>
              <a:t>0</a:t>
            </a:r>
            <a:r>
              <a:rPr dirty="0" sz="1000" spc="-5">
                <a:latin typeface="SimSun"/>
                <a:cs typeface="SimSun"/>
              </a:rPr>
              <a:t>, </a:t>
            </a:r>
            <a:r>
              <a:rPr dirty="0" sz="1000">
                <a:latin typeface="SimSun"/>
                <a:cs typeface="SimSun"/>
              </a:rPr>
              <a:t>0</a:t>
            </a:r>
            <a:r>
              <a:rPr dirty="0" sz="1000" spc="-10">
                <a:latin typeface="SimSun"/>
                <a:cs typeface="SimSun"/>
              </a:rPr>
              <a:t>} }; //对</a:t>
            </a:r>
            <a:r>
              <a:rPr dirty="0" sz="1000" spc="-10">
                <a:latin typeface="SimSun"/>
                <a:cs typeface="SimSun"/>
              </a:rPr>
              <a:t>应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 spc="-10">
                <a:latin typeface="SimSun"/>
                <a:cs typeface="SimSun"/>
              </a:rPr>
              <a:t>移</a:t>
            </a:r>
            <a:r>
              <a:rPr dirty="0" sz="1000">
                <a:latin typeface="SimSun"/>
                <a:cs typeface="SimSun"/>
              </a:rPr>
              <a:t>动</a:t>
            </a:r>
            <a:r>
              <a:rPr dirty="0" sz="1000" spc="-10">
                <a:latin typeface="SimSun"/>
                <a:cs typeface="SimSun"/>
              </a:rPr>
              <a:t>操</a:t>
            </a:r>
            <a:r>
              <a:rPr dirty="0" sz="1000" spc="-10">
                <a:latin typeface="SimSun"/>
                <a:cs typeface="SimSun"/>
              </a:rPr>
              <a:t>作</a:t>
            </a:r>
            <a:r>
              <a:rPr dirty="0" sz="1000" spc="-25">
                <a:latin typeface="SimSun"/>
                <a:cs typeface="SimSun"/>
              </a:rPr>
              <a:t>记录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int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desktop_place[10][2]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{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{0,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0},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{2,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9},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{2,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19},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{2,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29},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{2,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40},{6,12},{6,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21</a:t>
            </a:r>
            <a:r>
              <a:rPr dirty="0" sz="1000" spc="-10">
                <a:latin typeface="SimSun"/>
                <a:cs typeface="SimSun"/>
              </a:rPr>
              <a:t>} };//</a:t>
            </a:r>
            <a:r>
              <a:rPr dirty="0" sz="1000" spc="-10">
                <a:latin typeface="SimSun"/>
                <a:cs typeface="SimSun"/>
              </a:rPr>
              <a:t>五</a:t>
            </a:r>
            <a:r>
              <a:rPr dirty="0" sz="1000" spc="-10">
                <a:latin typeface="SimSun"/>
                <a:cs typeface="SimSun"/>
              </a:rPr>
              <a:t>个</a:t>
            </a:r>
            <a:r>
              <a:rPr dirty="0" sz="1000" spc="-10">
                <a:latin typeface="SimSun"/>
                <a:cs typeface="SimSun"/>
              </a:rPr>
              <a:t>图</a:t>
            </a:r>
            <a:r>
              <a:rPr dirty="0" sz="1000" spc="-10">
                <a:latin typeface="SimSun"/>
                <a:cs typeface="SimSun"/>
              </a:rPr>
              <a:t>标</a:t>
            </a:r>
            <a:r>
              <a:rPr dirty="0" sz="1000" spc="-10">
                <a:latin typeface="SimSun"/>
                <a:cs typeface="SimSun"/>
              </a:rPr>
              <a:t>对</a:t>
            </a:r>
            <a:r>
              <a:rPr dirty="0" sz="1000" spc="-20">
                <a:latin typeface="SimSun"/>
                <a:cs typeface="SimSun"/>
              </a:rPr>
              <a:t>应的坐标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30604" y="7426832"/>
            <a:ext cx="5296535" cy="2132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int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x</a:t>
            </a:r>
            <a:r>
              <a:rPr dirty="0" sz="1000" spc="-10">
                <a:latin typeface="SimSun"/>
                <a:cs typeface="SimSun"/>
              </a:rPr>
              <a:t>, </a:t>
            </a:r>
            <a:r>
              <a:rPr dirty="0" sz="1000">
                <a:latin typeface="SimSun"/>
                <a:cs typeface="SimSun"/>
              </a:rPr>
              <a:t>y</a:t>
            </a:r>
            <a:r>
              <a:rPr dirty="0" sz="1000" spc="-10">
                <a:latin typeface="SimSun"/>
                <a:cs typeface="SimSun"/>
              </a:rPr>
              <a:t>, </a:t>
            </a:r>
            <a:r>
              <a:rPr dirty="0" sz="1000">
                <a:latin typeface="SimSun"/>
                <a:cs typeface="SimSun"/>
              </a:rPr>
              <a:t>rex</a:t>
            </a:r>
            <a:r>
              <a:rPr dirty="0" sz="1000" spc="-5">
                <a:latin typeface="SimSun"/>
                <a:cs typeface="SimSun"/>
              </a:rPr>
              <a:t>, </a:t>
            </a:r>
            <a:r>
              <a:rPr dirty="0" sz="1000">
                <a:latin typeface="SimSun"/>
                <a:cs typeface="SimSun"/>
              </a:rPr>
              <a:t>rey</a:t>
            </a:r>
            <a:r>
              <a:rPr dirty="0" sz="1000" spc="-10">
                <a:latin typeface="SimSun"/>
                <a:cs typeface="SimSun"/>
              </a:rPr>
              <a:t>, </a:t>
            </a:r>
            <a:r>
              <a:rPr dirty="0" sz="1000">
                <a:latin typeface="SimSun"/>
                <a:cs typeface="SimSun"/>
              </a:rPr>
              <a:t>lx</a:t>
            </a:r>
            <a:r>
              <a:rPr dirty="0" sz="1000" spc="-10">
                <a:latin typeface="SimSun"/>
                <a:cs typeface="SimSun"/>
              </a:rPr>
              <a:t>, </a:t>
            </a:r>
            <a:r>
              <a:rPr dirty="0" sz="1000">
                <a:latin typeface="SimSun"/>
                <a:cs typeface="SimSun"/>
              </a:rPr>
              <a:t>ly</a:t>
            </a:r>
            <a:r>
              <a:rPr dirty="0" sz="1000" spc="-10">
                <a:latin typeface="SimSun"/>
                <a:cs typeface="SimSun"/>
              </a:rPr>
              <a:t>, </a:t>
            </a:r>
            <a:r>
              <a:rPr dirty="0" sz="1000">
                <a:latin typeface="SimSun"/>
                <a:cs typeface="SimSun"/>
              </a:rPr>
              <a:t>dx</a:t>
            </a:r>
            <a:r>
              <a:rPr dirty="0" sz="1000" spc="-10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9</a:t>
            </a:r>
            <a:r>
              <a:rPr dirty="0" sz="1000" spc="-5">
                <a:latin typeface="SimSun"/>
                <a:cs typeface="SimSun"/>
              </a:rPr>
              <a:t>, </a:t>
            </a:r>
            <a:r>
              <a:rPr dirty="0" sz="1000">
                <a:latin typeface="SimSun"/>
                <a:cs typeface="SimSun"/>
              </a:rPr>
              <a:t>dy</a:t>
            </a:r>
            <a:r>
              <a:rPr dirty="0" sz="1000" spc="-10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2</a:t>
            </a:r>
            <a:r>
              <a:rPr dirty="0" sz="1000" spc="-10">
                <a:latin typeface="SimSun"/>
                <a:cs typeface="SimSun"/>
              </a:rPr>
              <a:t>, </a:t>
            </a:r>
            <a:r>
              <a:rPr dirty="0" sz="1000">
                <a:latin typeface="SimSun"/>
                <a:cs typeface="SimSun"/>
              </a:rPr>
              <a:t>ldx</a:t>
            </a:r>
            <a:r>
              <a:rPr dirty="0" sz="1000" spc="-10">
                <a:latin typeface="SimSun"/>
                <a:cs typeface="SimSun"/>
              </a:rPr>
              <a:t>, </a:t>
            </a:r>
            <a:r>
              <a:rPr dirty="0" sz="1000">
                <a:latin typeface="SimSun"/>
                <a:cs typeface="SimSun"/>
              </a:rPr>
              <a:t>ldy</a:t>
            </a:r>
            <a:r>
              <a:rPr dirty="0" sz="1000" spc="-5">
                <a:latin typeface="SimSun"/>
                <a:cs typeface="SimSun"/>
              </a:rPr>
              <a:t>, </a:t>
            </a:r>
            <a:r>
              <a:rPr dirty="0" sz="1000">
                <a:latin typeface="SimSun"/>
                <a:cs typeface="SimSun"/>
              </a:rPr>
              <a:t>dex</a:t>
            </a:r>
            <a:r>
              <a:rPr dirty="0" sz="1000" spc="-10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1</a:t>
            </a:r>
            <a:r>
              <a:rPr dirty="0" sz="1000" spc="20">
                <a:latin typeface="SimSun"/>
                <a:cs typeface="SimSun"/>
              </a:rPr>
              <a:t>, </a:t>
            </a:r>
            <a:r>
              <a:rPr dirty="0" sz="1000">
                <a:latin typeface="SimSun"/>
                <a:cs typeface="SimSun"/>
              </a:rPr>
              <a:t>dey</a:t>
            </a:r>
            <a:r>
              <a:rPr dirty="0" sz="1000" spc="-10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1;//x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y</a:t>
            </a:r>
            <a:r>
              <a:rPr dirty="0" sz="1000" spc="-10">
                <a:latin typeface="SimSun"/>
                <a:cs typeface="SimSun"/>
              </a:rPr>
              <a:t> 对</a:t>
            </a:r>
            <a:r>
              <a:rPr dirty="0" sz="1000" spc="-10">
                <a:latin typeface="SimSun"/>
                <a:cs typeface="SimSun"/>
              </a:rPr>
              <a:t>应</a:t>
            </a:r>
            <a:r>
              <a:rPr dirty="0" sz="1000" spc="-50">
                <a:latin typeface="SimSun"/>
                <a:cs typeface="SimSun"/>
              </a:rPr>
              <a:t>虚</a:t>
            </a:r>
            <a:endParaRPr sz="1000">
              <a:latin typeface="SimSun"/>
              <a:cs typeface="SimSun"/>
            </a:endParaRPr>
          </a:p>
          <a:p>
            <a:pPr marL="12700" marR="100965">
              <a:lnSpc>
                <a:spcPct val="183000"/>
              </a:lnSpc>
              <a:spcBef>
                <a:spcPts val="5"/>
              </a:spcBef>
              <a:tabLst>
                <a:tab pos="3253104" algn="l"/>
              </a:tabLst>
            </a:pPr>
            <a:r>
              <a:rPr dirty="0" sz="1000" spc="-10">
                <a:latin typeface="SimSun"/>
                <a:cs typeface="SimSun"/>
              </a:rPr>
              <a:t>拟</a:t>
            </a:r>
            <a:r>
              <a:rPr dirty="0" sz="1000" spc="-10">
                <a:latin typeface="SimSun"/>
                <a:cs typeface="SimSun"/>
              </a:rPr>
              <a:t>键</a:t>
            </a:r>
            <a:r>
              <a:rPr dirty="0" sz="1000" spc="-10">
                <a:latin typeface="SimSun"/>
                <a:cs typeface="SimSun"/>
              </a:rPr>
              <a:t>盘</a:t>
            </a:r>
            <a:r>
              <a:rPr dirty="0" sz="1000">
                <a:latin typeface="SimSun"/>
                <a:cs typeface="SimSun"/>
              </a:rPr>
              <a:t>的</a:t>
            </a:r>
            <a:r>
              <a:rPr dirty="0" sz="1000" spc="-10">
                <a:latin typeface="SimSun"/>
                <a:cs typeface="SimSun"/>
              </a:rPr>
              <a:t>位</a:t>
            </a:r>
            <a:r>
              <a:rPr dirty="0" sz="1000">
                <a:latin typeface="SimSun"/>
                <a:cs typeface="SimSun"/>
              </a:rPr>
              <a:t>置</a:t>
            </a:r>
            <a:r>
              <a:rPr dirty="0" sz="1000" spc="2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rex,rey</a:t>
            </a:r>
            <a:r>
              <a:rPr dirty="0" sz="1000" spc="-22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对</a:t>
            </a:r>
            <a:r>
              <a:rPr dirty="0" sz="1000" spc="-10">
                <a:latin typeface="SimSun"/>
                <a:cs typeface="SimSun"/>
              </a:rPr>
              <a:t>应</a:t>
            </a:r>
            <a:r>
              <a:rPr dirty="0" sz="1000" spc="-10">
                <a:latin typeface="SimSun"/>
                <a:cs typeface="SimSun"/>
              </a:rPr>
              <a:t>实</a:t>
            </a:r>
            <a:r>
              <a:rPr dirty="0" sz="1000" spc="-10">
                <a:latin typeface="SimSun"/>
                <a:cs typeface="SimSun"/>
              </a:rPr>
              <a:t>际</a:t>
            </a:r>
            <a:r>
              <a:rPr dirty="0" sz="1000" spc="-10">
                <a:latin typeface="SimSun"/>
                <a:cs typeface="SimSun"/>
              </a:rPr>
              <a:t>坐</a:t>
            </a:r>
            <a:r>
              <a:rPr dirty="0" sz="1000">
                <a:latin typeface="SimSun"/>
                <a:cs typeface="SimSun"/>
              </a:rPr>
              <a:t>标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lx,ly</a:t>
            </a:r>
            <a:r>
              <a:rPr dirty="0" sz="1000" spc="-229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之</a:t>
            </a:r>
            <a:r>
              <a:rPr dirty="0" sz="1000" spc="-10">
                <a:latin typeface="SimSun"/>
                <a:cs typeface="SimSun"/>
              </a:rPr>
              <a:t>前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 spc="-10">
                <a:latin typeface="SimSun"/>
                <a:cs typeface="SimSun"/>
              </a:rPr>
              <a:t>坐</a:t>
            </a:r>
            <a:r>
              <a:rPr dirty="0" sz="1000" spc="-50">
                <a:latin typeface="SimSun"/>
                <a:cs typeface="SimSun"/>
              </a:rPr>
              <a:t>标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10">
                <a:latin typeface="SimSun"/>
                <a:cs typeface="SimSun"/>
              </a:rPr>
              <a:t>d...x,y</a:t>
            </a:r>
            <a:r>
              <a:rPr dirty="0" sz="1000" spc="-24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屏</a:t>
            </a:r>
            <a:r>
              <a:rPr dirty="0" sz="1000" spc="-10">
                <a:latin typeface="SimSun"/>
                <a:cs typeface="SimSun"/>
              </a:rPr>
              <a:t>幕</a:t>
            </a:r>
            <a:r>
              <a:rPr dirty="0" sz="1000" spc="-10">
                <a:latin typeface="SimSun"/>
                <a:cs typeface="SimSun"/>
              </a:rPr>
              <a:t>光</a:t>
            </a:r>
            <a:r>
              <a:rPr dirty="0" sz="1000" spc="-10">
                <a:latin typeface="SimSun"/>
                <a:cs typeface="SimSun"/>
              </a:rPr>
              <a:t>标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 spc="-10">
                <a:latin typeface="SimSun"/>
                <a:cs typeface="SimSun"/>
              </a:rPr>
              <a:t>对</a:t>
            </a:r>
            <a:r>
              <a:rPr dirty="0" sz="1000">
                <a:latin typeface="SimSun"/>
                <a:cs typeface="SimSun"/>
              </a:rPr>
              <a:t>应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 spc="-10">
                <a:latin typeface="SimSun"/>
                <a:cs typeface="SimSun"/>
              </a:rPr>
              <a:t>变</a:t>
            </a:r>
            <a:r>
              <a:rPr dirty="0" sz="1000">
                <a:latin typeface="SimSun"/>
                <a:cs typeface="SimSun"/>
              </a:rPr>
              <a:t>量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作</a:t>
            </a:r>
            <a:r>
              <a:rPr dirty="0" sz="1000" spc="-10">
                <a:latin typeface="SimSun"/>
                <a:cs typeface="SimSun"/>
              </a:rPr>
              <a:t>用</a:t>
            </a:r>
            <a:r>
              <a:rPr dirty="0" sz="1000" spc="-10">
                <a:latin typeface="SimSun"/>
                <a:cs typeface="SimSun"/>
              </a:rPr>
              <a:t>和</a:t>
            </a:r>
            <a:r>
              <a:rPr dirty="0" sz="1000" spc="-10">
                <a:latin typeface="SimSun"/>
                <a:cs typeface="SimSun"/>
              </a:rPr>
              <a:t>前</a:t>
            </a:r>
            <a:r>
              <a:rPr dirty="0" sz="1000">
                <a:latin typeface="SimSun"/>
                <a:cs typeface="SimSun"/>
              </a:rPr>
              <a:t>面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 spc="-10">
                <a:latin typeface="SimSun"/>
                <a:cs typeface="SimSun"/>
              </a:rPr>
              <a:t>几</a:t>
            </a:r>
            <a:r>
              <a:rPr dirty="0" sz="1000">
                <a:latin typeface="SimSun"/>
                <a:cs typeface="SimSun"/>
              </a:rPr>
              <a:t>个</a:t>
            </a:r>
            <a:r>
              <a:rPr dirty="0" sz="1000" spc="-10">
                <a:latin typeface="SimSun"/>
                <a:cs typeface="SimSun"/>
              </a:rPr>
              <a:t>一</a:t>
            </a:r>
            <a:r>
              <a:rPr dirty="0" sz="1000" spc="-50">
                <a:latin typeface="SimSun"/>
                <a:cs typeface="SimSun"/>
              </a:rPr>
              <a:t>样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int</a:t>
            </a:r>
            <a:r>
              <a:rPr dirty="0" sz="1000" spc="-3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tx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20,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ty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word_line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maxlen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80,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word_len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maxline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10;//txt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模</a:t>
            </a:r>
            <a:r>
              <a:rPr dirty="0" sz="1000" spc="-10">
                <a:latin typeface="SimSun"/>
                <a:cs typeface="SimSun"/>
              </a:rPr>
              <a:t>块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 spc="-10">
                <a:latin typeface="SimSun"/>
                <a:cs typeface="SimSun"/>
              </a:rPr>
              <a:t>坐标 文</a:t>
            </a:r>
            <a:r>
              <a:rPr dirty="0" sz="1000" spc="-10">
                <a:latin typeface="SimSun"/>
                <a:cs typeface="SimSun"/>
              </a:rPr>
              <a:t>本</a:t>
            </a:r>
            <a:r>
              <a:rPr dirty="0" sz="1000" spc="-25">
                <a:latin typeface="SimSun"/>
                <a:cs typeface="SimSun"/>
              </a:rPr>
              <a:t>行数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int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cx</a:t>
            </a:r>
            <a:r>
              <a:rPr dirty="0" sz="1000" spc="-10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22</a:t>
            </a:r>
            <a:r>
              <a:rPr dirty="0" sz="1000" spc="-10">
                <a:latin typeface="SimSun"/>
                <a:cs typeface="SimSun"/>
              </a:rPr>
              <a:t>, </a:t>
            </a:r>
            <a:r>
              <a:rPr dirty="0" sz="1000">
                <a:latin typeface="SimSun"/>
                <a:cs typeface="SimSun"/>
              </a:rPr>
              <a:t>cy</a:t>
            </a:r>
            <a:r>
              <a:rPr dirty="0" sz="1000" spc="-10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4</a:t>
            </a:r>
            <a:r>
              <a:rPr dirty="0" sz="1000" spc="-5">
                <a:latin typeface="SimSun"/>
                <a:cs typeface="SimSun"/>
              </a:rPr>
              <a:t>, </a:t>
            </a:r>
            <a:r>
              <a:rPr dirty="0" sz="1000">
                <a:latin typeface="SimSun"/>
                <a:cs typeface="SimSun"/>
              </a:rPr>
              <a:t>posture_len</a:t>
            </a:r>
            <a:r>
              <a:rPr dirty="0" sz="1000" spc="-10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0;//</a:t>
            </a:r>
            <a:r>
              <a:rPr dirty="0" sz="1000" spc="-10">
                <a:latin typeface="SimSun"/>
                <a:cs typeface="SimSun"/>
              </a:rPr>
              <a:t>同</a:t>
            </a:r>
            <a:r>
              <a:rPr dirty="0" sz="1000" spc="-50">
                <a:latin typeface="SimSun"/>
                <a:cs typeface="SimSun"/>
              </a:rPr>
              <a:t>上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char</a:t>
            </a:r>
            <a:r>
              <a:rPr dirty="0" sz="1000" spc="10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user_word[15][90];//</a:t>
            </a:r>
            <a:r>
              <a:rPr dirty="0" sz="1000" spc="-10">
                <a:latin typeface="SimSun"/>
                <a:cs typeface="SimSun"/>
              </a:rPr>
              <a:t>记</a:t>
            </a:r>
            <a:r>
              <a:rPr dirty="0" sz="1000" spc="-10">
                <a:latin typeface="SimSun"/>
                <a:cs typeface="SimSun"/>
              </a:rPr>
              <a:t>事</a:t>
            </a:r>
            <a:r>
              <a:rPr dirty="0" sz="1000" spc="-10">
                <a:latin typeface="SimSun"/>
                <a:cs typeface="SimSun"/>
              </a:rPr>
              <a:t>本</a:t>
            </a:r>
            <a:r>
              <a:rPr dirty="0" sz="1000" spc="-10">
                <a:latin typeface="SimSun"/>
                <a:cs typeface="SimSun"/>
              </a:rPr>
              <a:t>模</a:t>
            </a:r>
            <a:r>
              <a:rPr dirty="0" sz="1000">
                <a:latin typeface="SimSun"/>
                <a:cs typeface="SimSun"/>
              </a:rPr>
              <a:t>块</a:t>
            </a:r>
            <a:r>
              <a:rPr dirty="0" sz="1000" spc="-10">
                <a:latin typeface="SimSun"/>
                <a:cs typeface="SimSun"/>
              </a:rPr>
              <a:t>中</a:t>
            </a:r>
            <a:r>
              <a:rPr dirty="0" sz="1000" spc="-10">
                <a:latin typeface="SimSun"/>
                <a:cs typeface="SimSun"/>
              </a:rPr>
              <a:t>加</a:t>
            </a:r>
            <a:r>
              <a:rPr dirty="0" sz="1000">
                <a:latin typeface="SimSun"/>
                <a:cs typeface="SimSun"/>
              </a:rPr>
              <a:t>载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 spc="-10">
                <a:latin typeface="SimSun"/>
                <a:cs typeface="SimSun"/>
              </a:rPr>
              <a:t>用</a:t>
            </a:r>
            <a:r>
              <a:rPr dirty="0" sz="1000">
                <a:latin typeface="SimSun"/>
                <a:cs typeface="SimSun"/>
              </a:rPr>
              <a:t>户</a:t>
            </a:r>
            <a:r>
              <a:rPr dirty="0" sz="1000" spc="-10">
                <a:latin typeface="SimSun"/>
                <a:cs typeface="SimSun"/>
              </a:rPr>
              <a:t>打</a:t>
            </a:r>
            <a:r>
              <a:rPr dirty="0" sz="1000" spc="-10">
                <a:latin typeface="SimSun"/>
                <a:cs typeface="SimSun"/>
              </a:rPr>
              <a:t>印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 spc="-25">
                <a:latin typeface="SimSun"/>
                <a:cs typeface="SimSun"/>
              </a:rPr>
              <a:t>文字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int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if_input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if_start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if_desktop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if_txt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if_calculator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25">
                <a:latin typeface="SimSun"/>
                <a:cs typeface="SimSun"/>
              </a:rPr>
              <a:t> 0,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528319"/>
            <a:ext cx="4723765" cy="1765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1991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if_shift</a:t>
            </a:r>
            <a:r>
              <a:rPr dirty="0" sz="1000" spc="-20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0</a:t>
            </a:r>
            <a:r>
              <a:rPr dirty="0" sz="1000" spc="-10">
                <a:latin typeface="SimSun"/>
                <a:cs typeface="SimSun"/>
              </a:rPr>
              <a:t>, </a:t>
            </a:r>
            <a:r>
              <a:rPr dirty="0" sz="1000">
                <a:latin typeface="SimSun"/>
                <a:cs typeface="SimSun"/>
              </a:rPr>
              <a:t>if_guess</a:t>
            </a:r>
            <a:r>
              <a:rPr dirty="0" sz="1000" spc="-15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0;//</a:t>
            </a:r>
            <a:r>
              <a:rPr dirty="0" sz="1000" spc="-10">
                <a:latin typeface="SimSun"/>
                <a:cs typeface="SimSun"/>
              </a:rPr>
              <a:t>各</a:t>
            </a:r>
            <a:r>
              <a:rPr dirty="0" sz="1000" spc="-10">
                <a:latin typeface="SimSun"/>
                <a:cs typeface="SimSun"/>
              </a:rPr>
              <a:t>个</a:t>
            </a:r>
            <a:r>
              <a:rPr dirty="0" sz="1000" spc="-10">
                <a:latin typeface="SimSun"/>
                <a:cs typeface="SimSun"/>
              </a:rPr>
              <a:t>功</a:t>
            </a:r>
            <a:r>
              <a:rPr dirty="0" sz="1000" spc="-10">
                <a:latin typeface="SimSun"/>
                <a:cs typeface="SimSun"/>
              </a:rPr>
              <a:t>能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>
                <a:latin typeface="SimSun"/>
                <a:cs typeface="SimSun"/>
              </a:rPr>
              <a:t>开</a:t>
            </a:r>
            <a:r>
              <a:rPr dirty="0" sz="1000" spc="-10">
                <a:latin typeface="SimSun"/>
                <a:cs typeface="SimSun"/>
              </a:rPr>
              <a:t>启</a:t>
            </a:r>
            <a:r>
              <a:rPr dirty="0" sz="1000" spc="-10">
                <a:latin typeface="SimSun"/>
                <a:cs typeface="SimSun"/>
              </a:rPr>
              <a:t>状</a:t>
            </a:r>
            <a:r>
              <a:rPr dirty="0" sz="1000">
                <a:latin typeface="SimSun"/>
                <a:cs typeface="SimSun"/>
              </a:rPr>
              <a:t>态</a:t>
            </a:r>
            <a:r>
              <a:rPr dirty="0" sz="1000" spc="-10">
                <a:latin typeface="SimSun"/>
                <a:cs typeface="SimSun"/>
              </a:rPr>
              <a:t>记</a:t>
            </a:r>
            <a:r>
              <a:rPr dirty="0" sz="1000" spc="-50">
                <a:latin typeface="SimSun"/>
                <a:cs typeface="SimSun"/>
              </a:rPr>
              <a:t>录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char</a:t>
            </a:r>
            <a:r>
              <a:rPr dirty="0" sz="1000" spc="-3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password[20]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{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"123"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},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user_password[20]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{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"\0"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},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posture[50]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=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 "\0</a:t>
            </a:r>
            <a:r>
              <a:rPr dirty="0" sz="1000" spc="-10">
                <a:latin typeface="SimSun"/>
                <a:cs typeface="SimSun"/>
              </a:rPr>
              <a:t>" };//</a:t>
            </a:r>
            <a:r>
              <a:rPr dirty="0" sz="1000" spc="-10">
                <a:latin typeface="SimSun"/>
                <a:cs typeface="SimSun"/>
              </a:rPr>
              <a:t>默</a:t>
            </a:r>
            <a:r>
              <a:rPr dirty="0" sz="1000" spc="-10">
                <a:latin typeface="SimSun"/>
                <a:cs typeface="SimSun"/>
              </a:rPr>
              <a:t>认</a:t>
            </a:r>
            <a:r>
              <a:rPr dirty="0" sz="1000" spc="-10">
                <a:latin typeface="SimSun"/>
                <a:cs typeface="SimSun"/>
              </a:rPr>
              <a:t>密</a:t>
            </a:r>
            <a:r>
              <a:rPr dirty="0" sz="1000">
                <a:latin typeface="SimSun"/>
                <a:cs typeface="SimSun"/>
              </a:rPr>
              <a:t>码</a:t>
            </a:r>
            <a:r>
              <a:rPr dirty="0" sz="1000" spc="-5">
                <a:latin typeface="SimSun"/>
                <a:cs typeface="SimSun"/>
              </a:rPr>
              <a:t> 用户</a:t>
            </a:r>
            <a:r>
              <a:rPr dirty="0" sz="1000" spc="-10">
                <a:latin typeface="SimSun"/>
                <a:cs typeface="SimSun"/>
              </a:rPr>
              <a:t>输</a:t>
            </a:r>
            <a:r>
              <a:rPr dirty="0" sz="1000" spc="-10">
                <a:latin typeface="SimSun"/>
                <a:cs typeface="SimSun"/>
              </a:rPr>
              <a:t>入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 spc="-25">
                <a:latin typeface="SimSun"/>
                <a:cs typeface="SimSun"/>
              </a:rPr>
              <a:t>密码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2870200" algn="l"/>
              </a:tabLst>
            </a:pPr>
            <a:r>
              <a:rPr dirty="0" sz="1000">
                <a:latin typeface="SimSun"/>
                <a:cs typeface="SimSun"/>
              </a:rPr>
              <a:t>int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num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maxnum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20;//</a:t>
            </a:r>
            <a:r>
              <a:rPr dirty="0" sz="1000" spc="-10">
                <a:latin typeface="SimSun"/>
                <a:cs typeface="SimSun"/>
              </a:rPr>
              <a:t>已</a:t>
            </a:r>
            <a:r>
              <a:rPr dirty="0" sz="1000" spc="-10">
                <a:latin typeface="SimSun"/>
                <a:cs typeface="SimSun"/>
              </a:rPr>
              <a:t>输</a:t>
            </a:r>
            <a:r>
              <a:rPr dirty="0" sz="1000" spc="-10">
                <a:latin typeface="SimSun"/>
                <a:cs typeface="SimSun"/>
              </a:rPr>
              <a:t>入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 spc="-10">
                <a:latin typeface="SimSun"/>
                <a:cs typeface="SimSun"/>
              </a:rPr>
              <a:t>密</a:t>
            </a:r>
            <a:r>
              <a:rPr dirty="0" sz="1000" spc="-10">
                <a:latin typeface="SimSun"/>
                <a:cs typeface="SimSun"/>
              </a:rPr>
              <a:t>码</a:t>
            </a:r>
            <a:r>
              <a:rPr dirty="0" sz="1000">
                <a:latin typeface="SimSun"/>
                <a:cs typeface="SimSun"/>
              </a:rPr>
              <a:t>位</a:t>
            </a:r>
            <a:r>
              <a:rPr dirty="0" sz="1000" spc="-50">
                <a:latin typeface="SimSun"/>
                <a:cs typeface="SimSun"/>
              </a:rPr>
              <a:t>数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10">
                <a:latin typeface="SimSun"/>
                <a:cs typeface="SimSun"/>
              </a:rPr>
              <a:t>最</a:t>
            </a:r>
            <a:r>
              <a:rPr dirty="0" sz="1000" spc="-10">
                <a:latin typeface="SimSun"/>
                <a:cs typeface="SimSun"/>
              </a:rPr>
              <a:t>大</a:t>
            </a:r>
            <a:r>
              <a:rPr dirty="0" sz="1000" spc="-10">
                <a:latin typeface="SimSun"/>
                <a:cs typeface="SimSun"/>
              </a:rPr>
              <a:t>可</a:t>
            </a:r>
            <a:r>
              <a:rPr dirty="0" sz="1000" spc="-10">
                <a:latin typeface="SimSun"/>
                <a:cs typeface="SimSun"/>
              </a:rPr>
              <a:t>支</a:t>
            </a:r>
            <a:r>
              <a:rPr dirty="0" sz="1000">
                <a:latin typeface="SimSun"/>
                <a:cs typeface="SimSun"/>
              </a:rPr>
              <a:t>持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 spc="-10">
                <a:latin typeface="SimSun"/>
                <a:cs typeface="SimSun"/>
              </a:rPr>
              <a:t>密</a:t>
            </a:r>
            <a:r>
              <a:rPr dirty="0" sz="1000">
                <a:latin typeface="SimSun"/>
                <a:cs typeface="SimSun"/>
              </a:rPr>
              <a:t>码</a:t>
            </a:r>
            <a:r>
              <a:rPr dirty="0" sz="1000" spc="-10">
                <a:latin typeface="SimSun"/>
                <a:cs typeface="SimSun"/>
              </a:rPr>
              <a:t>位</a:t>
            </a:r>
            <a:r>
              <a:rPr dirty="0" sz="1000" spc="-50">
                <a:latin typeface="SimSun"/>
                <a:cs typeface="SimSun"/>
              </a:rPr>
              <a:t>数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int ans = </a:t>
            </a:r>
            <a:r>
              <a:rPr dirty="0" sz="1000" spc="-10">
                <a:latin typeface="SimSun"/>
                <a:cs typeface="SimSun"/>
              </a:rPr>
              <a:t>0;//</a:t>
            </a:r>
            <a:r>
              <a:rPr dirty="0" sz="1000" spc="-10">
                <a:latin typeface="SimSun"/>
                <a:cs typeface="SimSun"/>
              </a:rPr>
              <a:t>猜</a:t>
            </a:r>
            <a:r>
              <a:rPr dirty="0" sz="1000" spc="-10">
                <a:latin typeface="SimSun"/>
                <a:cs typeface="SimSun"/>
              </a:rPr>
              <a:t>数</a:t>
            </a:r>
            <a:r>
              <a:rPr dirty="0" sz="1000" spc="-10">
                <a:latin typeface="SimSun"/>
                <a:cs typeface="SimSun"/>
              </a:rPr>
              <a:t>字</a:t>
            </a:r>
            <a:r>
              <a:rPr dirty="0" sz="1000" spc="-10">
                <a:latin typeface="SimSun"/>
                <a:cs typeface="SimSun"/>
              </a:rPr>
              <a:t>游</a:t>
            </a:r>
            <a:r>
              <a:rPr dirty="0" sz="1000">
                <a:latin typeface="SimSun"/>
                <a:cs typeface="SimSun"/>
              </a:rPr>
              <a:t>戏</a:t>
            </a:r>
            <a:r>
              <a:rPr dirty="0" sz="1000" spc="-10">
                <a:latin typeface="SimSun"/>
                <a:cs typeface="SimSun"/>
              </a:rPr>
              <a:t>所</a:t>
            </a:r>
            <a:r>
              <a:rPr dirty="0" sz="1000" spc="-10">
                <a:latin typeface="SimSun"/>
                <a:cs typeface="SimSun"/>
              </a:rPr>
              <a:t>生</a:t>
            </a:r>
            <a:r>
              <a:rPr dirty="0" sz="1000" spc="-10">
                <a:latin typeface="SimSun"/>
                <a:cs typeface="SimSun"/>
              </a:rPr>
              <a:t>成</a:t>
            </a:r>
            <a:r>
              <a:rPr dirty="0" sz="1000">
                <a:latin typeface="SimSun"/>
                <a:cs typeface="SimSun"/>
              </a:rPr>
              <a:t>的</a:t>
            </a:r>
            <a:r>
              <a:rPr dirty="0" sz="1000" spc="-10">
                <a:latin typeface="SimSun"/>
                <a:cs typeface="SimSun"/>
              </a:rPr>
              <a:t>答</a:t>
            </a:r>
            <a:r>
              <a:rPr dirty="0" sz="1000" spc="-50">
                <a:latin typeface="SimSun"/>
                <a:cs typeface="SimSun"/>
              </a:rPr>
              <a:t>案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130604" y="2954781"/>
            <a:ext cx="4228465" cy="6605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void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print_password</a:t>
            </a:r>
            <a:r>
              <a:rPr dirty="0" sz="1000" spc="-15">
                <a:latin typeface="SimSun"/>
                <a:cs typeface="SimSun"/>
              </a:rPr>
              <a:t>() {//</a:t>
            </a:r>
            <a:r>
              <a:rPr dirty="0" sz="1000" spc="-10">
                <a:latin typeface="SimSun"/>
                <a:cs typeface="SimSun"/>
              </a:rPr>
              <a:t>打</a:t>
            </a:r>
            <a:r>
              <a:rPr dirty="0" sz="1000" spc="-10">
                <a:latin typeface="SimSun"/>
                <a:cs typeface="SimSun"/>
              </a:rPr>
              <a:t>印</a:t>
            </a:r>
            <a:r>
              <a:rPr dirty="0" sz="1000" spc="-10">
                <a:latin typeface="SimSun"/>
                <a:cs typeface="SimSun"/>
              </a:rPr>
              <a:t>密</a:t>
            </a:r>
            <a:r>
              <a:rPr dirty="0" sz="1000" spc="-10">
                <a:latin typeface="SimSun"/>
                <a:cs typeface="SimSun"/>
              </a:rPr>
              <a:t>码</a:t>
            </a:r>
            <a:r>
              <a:rPr dirty="0" sz="1000" spc="-25">
                <a:latin typeface="SimSun"/>
                <a:cs typeface="SimSun"/>
              </a:rPr>
              <a:t>界面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gotoxy(0, </a:t>
            </a:r>
            <a:r>
              <a:rPr dirty="0" sz="1000" spc="-10">
                <a:latin typeface="SimSun"/>
                <a:cs typeface="SimSun"/>
              </a:rPr>
              <a:t>0);//</a:t>
            </a:r>
            <a:r>
              <a:rPr dirty="0" sz="1000" spc="-10">
                <a:latin typeface="SimSun"/>
                <a:cs typeface="SimSun"/>
              </a:rPr>
              <a:t>覆</a:t>
            </a:r>
            <a:r>
              <a:rPr dirty="0" sz="1000" spc="-10">
                <a:latin typeface="SimSun"/>
                <a:cs typeface="SimSun"/>
              </a:rPr>
              <a:t>盖</a:t>
            </a:r>
            <a:r>
              <a:rPr dirty="0" sz="1000" spc="-10">
                <a:latin typeface="SimSun"/>
                <a:cs typeface="SimSun"/>
              </a:rPr>
              <a:t>打</a:t>
            </a:r>
            <a:r>
              <a:rPr dirty="0" sz="1000" spc="-50">
                <a:latin typeface="SimSun"/>
                <a:cs typeface="SimSun"/>
              </a:rPr>
              <a:t>印</a:t>
            </a:r>
            <a:endParaRPr sz="1000">
              <a:latin typeface="SimSun"/>
              <a:cs typeface="SimSun"/>
            </a:endParaRPr>
          </a:p>
          <a:p>
            <a:pPr marL="278765" marR="5080">
              <a:lnSpc>
                <a:spcPct val="183000"/>
              </a:lnSpc>
            </a:pPr>
            <a:r>
              <a:rPr dirty="0" sz="1000">
                <a:latin typeface="SimSun"/>
                <a:cs typeface="SimSun"/>
              </a:rPr>
              <a:t>for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(int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&lt;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18;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i++)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printf("%s\n",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password_load[i]); return;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void</a:t>
            </a:r>
            <a:r>
              <a:rPr dirty="0" sz="1000" spc="-5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input_passerword(char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word</a:t>
            </a:r>
            <a:r>
              <a:rPr dirty="0" sz="1000" spc="-15">
                <a:latin typeface="SimSun"/>
                <a:cs typeface="SimSun"/>
              </a:rPr>
              <a:t>) {//</a:t>
            </a:r>
            <a:r>
              <a:rPr dirty="0" sz="1000" spc="-10">
                <a:latin typeface="SimSun"/>
                <a:cs typeface="SimSun"/>
              </a:rPr>
              <a:t>输</a:t>
            </a:r>
            <a:r>
              <a:rPr dirty="0" sz="1000" spc="-10">
                <a:latin typeface="SimSun"/>
                <a:cs typeface="SimSun"/>
              </a:rPr>
              <a:t>入</a:t>
            </a:r>
            <a:r>
              <a:rPr dirty="0" sz="1000" spc="-10">
                <a:latin typeface="SimSun"/>
                <a:cs typeface="SimSun"/>
              </a:rPr>
              <a:t>密</a:t>
            </a:r>
            <a:r>
              <a:rPr dirty="0" sz="1000" spc="-50">
                <a:latin typeface="SimSun"/>
                <a:cs typeface="SimSun"/>
              </a:rPr>
              <a:t>码</a:t>
            </a:r>
            <a:endParaRPr sz="1000">
              <a:latin typeface="SimSun"/>
              <a:cs typeface="SimSun"/>
            </a:endParaRPr>
          </a:p>
          <a:p>
            <a:pPr marL="278765" marR="1656714">
              <a:lnSpc>
                <a:spcPts val="2210"/>
              </a:lnSpc>
              <a:spcBef>
                <a:spcPts val="229"/>
              </a:spcBef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获</a:t>
            </a:r>
            <a:r>
              <a:rPr dirty="0" sz="1000" spc="-10">
                <a:latin typeface="SimSun"/>
                <a:cs typeface="SimSun"/>
              </a:rPr>
              <a:t>取</a:t>
            </a:r>
            <a:r>
              <a:rPr dirty="0" sz="1000" spc="-10">
                <a:latin typeface="SimSun"/>
                <a:cs typeface="SimSun"/>
              </a:rPr>
              <a:t>用</a:t>
            </a:r>
            <a:r>
              <a:rPr dirty="0" sz="1000" spc="-10">
                <a:latin typeface="SimSun"/>
                <a:cs typeface="SimSun"/>
              </a:rPr>
              <a:t>户</a:t>
            </a:r>
            <a:r>
              <a:rPr dirty="0" sz="1000" spc="-10">
                <a:latin typeface="SimSun"/>
                <a:cs typeface="SimSun"/>
              </a:rPr>
              <a:t>要</a:t>
            </a:r>
            <a:r>
              <a:rPr dirty="0" sz="1000">
                <a:latin typeface="SimSun"/>
                <a:cs typeface="SimSun"/>
              </a:rPr>
              <a:t>输</a:t>
            </a:r>
            <a:r>
              <a:rPr dirty="0" sz="1000" spc="-10">
                <a:latin typeface="SimSun"/>
                <a:cs typeface="SimSun"/>
              </a:rPr>
              <a:t>入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 spc="-5">
                <a:latin typeface="SimSun"/>
                <a:cs typeface="SimSun"/>
              </a:rPr>
              <a:t>字符并</a:t>
            </a:r>
            <a:r>
              <a:rPr dirty="0" sz="1000" spc="-10">
                <a:latin typeface="SimSun"/>
                <a:cs typeface="SimSun"/>
              </a:rPr>
              <a:t>执</a:t>
            </a:r>
            <a:r>
              <a:rPr dirty="0" sz="1000" spc="-10">
                <a:latin typeface="SimSun"/>
                <a:cs typeface="SimSun"/>
              </a:rPr>
              <a:t>行</a:t>
            </a:r>
            <a:r>
              <a:rPr dirty="0" sz="1000" spc="-10">
                <a:latin typeface="SimSun"/>
                <a:cs typeface="SimSun"/>
              </a:rPr>
              <a:t>相</a:t>
            </a:r>
            <a:r>
              <a:rPr dirty="0" sz="1000">
                <a:latin typeface="SimSun"/>
                <a:cs typeface="SimSun"/>
              </a:rPr>
              <a:t>应</a:t>
            </a:r>
            <a:r>
              <a:rPr dirty="0" sz="1000" spc="-10">
                <a:latin typeface="SimSun"/>
                <a:cs typeface="SimSun"/>
              </a:rPr>
              <a:t>操</a:t>
            </a:r>
            <a:r>
              <a:rPr dirty="0" sz="1000" spc="-50">
                <a:latin typeface="SimSun"/>
                <a:cs typeface="SimSun"/>
              </a:rPr>
              <a:t>作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gotoxy(77</a:t>
            </a:r>
            <a:r>
              <a:rPr dirty="0" sz="1000" spc="-20">
                <a:latin typeface="SimSun"/>
                <a:cs typeface="SimSun"/>
              </a:rPr>
              <a:t> + </a:t>
            </a:r>
            <a:r>
              <a:rPr dirty="0" sz="1000">
                <a:latin typeface="SimSun"/>
                <a:cs typeface="SimSun"/>
              </a:rPr>
              <a:t>num</a:t>
            </a:r>
            <a:r>
              <a:rPr dirty="0" sz="1000" spc="-10">
                <a:latin typeface="SimSun"/>
                <a:cs typeface="SimSun"/>
              </a:rPr>
              <a:t>, </a:t>
            </a:r>
            <a:r>
              <a:rPr dirty="0" sz="1000">
                <a:latin typeface="SimSun"/>
                <a:cs typeface="SimSun"/>
              </a:rPr>
              <a:t>9</a:t>
            </a:r>
            <a:r>
              <a:rPr dirty="0" sz="1000" spc="-5">
                <a:latin typeface="SimSun"/>
                <a:cs typeface="SimSun"/>
              </a:rPr>
              <a:t>);//定</a:t>
            </a:r>
            <a:r>
              <a:rPr dirty="0" sz="1000" spc="-10">
                <a:latin typeface="SimSun"/>
                <a:cs typeface="SimSun"/>
              </a:rPr>
              <a:t>位</a:t>
            </a:r>
            <a:r>
              <a:rPr dirty="0" sz="1000" spc="-10">
                <a:latin typeface="SimSun"/>
                <a:cs typeface="SimSun"/>
              </a:rPr>
              <a:t>光</a:t>
            </a:r>
            <a:r>
              <a:rPr dirty="0" sz="1000" spc="-50">
                <a:latin typeface="SimSun"/>
                <a:cs typeface="SimSun"/>
              </a:rPr>
              <a:t>标</a:t>
            </a:r>
            <a:endParaRPr sz="100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spcBef>
                <a:spcPts val="750"/>
              </a:spcBef>
            </a:pP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10">
                <a:latin typeface="SimSun"/>
                <a:cs typeface="SimSun"/>
              </a:rPr>
              <a:t> (</a:t>
            </a:r>
            <a:r>
              <a:rPr dirty="0" sz="1000">
                <a:latin typeface="SimSun"/>
                <a:cs typeface="SimSun"/>
              </a:rPr>
              <a:t>num</a:t>
            </a:r>
            <a:r>
              <a:rPr dirty="0" sz="1000" spc="-15">
                <a:latin typeface="SimSun"/>
                <a:cs typeface="SimSun"/>
              </a:rPr>
              <a:t> &lt; </a:t>
            </a:r>
            <a:r>
              <a:rPr dirty="0" sz="1000">
                <a:latin typeface="SimSun"/>
                <a:cs typeface="SimSun"/>
              </a:rPr>
              <a:t>maxnum</a:t>
            </a:r>
            <a:r>
              <a:rPr dirty="0" sz="1000" spc="-10">
                <a:latin typeface="SimSun"/>
                <a:cs typeface="SimSun"/>
              </a:rPr>
              <a:t>) {//位</a:t>
            </a:r>
            <a:r>
              <a:rPr dirty="0" sz="1000" spc="-10">
                <a:latin typeface="SimSun"/>
                <a:cs typeface="SimSun"/>
              </a:rPr>
              <a:t>数</a:t>
            </a:r>
            <a:r>
              <a:rPr dirty="0" sz="1000" spc="-10">
                <a:latin typeface="SimSun"/>
                <a:cs typeface="SimSun"/>
              </a:rPr>
              <a:t>没</a:t>
            </a:r>
            <a:r>
              <a:rPr dirty="0" sz="1000" spc="-10">
                <a:latin typeface="SimSun"/>
                <a:cs typeface="SimSun"/>
              </a:rPr>
              <a:t>有</a:t>
            </a:r>
            <a:r>
              <a:rPr dirty="0" sz="1000">
                <a:latin typeface="SimSun"/>
                <a:cs typeface="SimSun"/>
              </a:rPr>
              <a:t>超</a:t>
            </a:r>
            <a:r>
              <a:rPr dirty="0" sz="1000" spc="-10">
                <a:latin typeface="SimSun"/>
                <a:cs typeface="SimSun"/>
              </a:rPr>
              <a:t>过</a:t>
            </a:r>
            <a:r>
              <a:rPr dirty="0" sz="1000" spc="-10">
                <a:latin typeface="SimSun"/>
                <a:cs typeface="SimSun"/>
              </a:rPr>
              <a:t>上</a:t>
            </a:r>
            <a:r>
              <a:rPr dirty="0" sz="1000">
                <a:latin typeface="SimSun"/>
                <a:cs typeface="SimSun"/>
              </a:rPr>
              <a:t>限</a:t>
            </a:r>
            <a:r>
              <a:rPr dirty="0" sz="1000" spc="-10">
                <a:latin typeface="SimSun"/>
                <a:cs typeface="SimSun"/>
              </a:rPr>
              <a:t>就</a:t>
            </a:r>
            <a:r>
              <a:rPr dirty="0" sz="1000" spc="-10">
                <a:latin typeface="SimSun"/>
                <a:cs typeface="SimSun"/>
              </a:rPr>
              <a:t>可</a:t>
            </a:r>
            <a:r>
              <a:rPr dirty="0" sz="1000" spc="-5">
                <a:latin typeface="SimSun"/>
                <a:cs typeface="SimSun"/>
              </a:rPr>
              <a:t>以在屏</a:t>
            </a:r>
            <a:r>
              <a:rPr dirty="0" sz="1000" spc="-10">
                <a:latin typeface="SimSun"/>
                <a:cs typeface="SimSun"/>
              </a:rPr>
              <a:t>幕</a:t>
            </a:r>
            <a:r>
              <a:rPr dirty="0" sz="1000" spc="-10">
                <a:latin typeface="SimSun"/>
                <a:cs typeface="SimSun"/>
              </a:rPr>
              <a:t>上</a:t>
            </a:r>
            <a:r>
              <a:rPr dirty="0" sz="1000" spc="-10">
                <a:latin typeface="SimSun"/>
                <a:cs typeface="SimSun"/>
              </a:rPr>
              <a:t>显</a:t>
            </a:r>
            <a:r>
              <a:rPr dirty="0" sz="1000">
                <a:latin typeface="SimSun"/>
                <a:cs typeface="SimSun"/>
              </a:rPr>
              <a:t>示</a:t>
            </a:r>
            <a:r>
              <a:rPr dirty="0" sz="1000" spc="-10">
                <a:latin typeface="SimSun"/>
                <a:cs typeface="SimSun"/>
              </a:rPr>
              <a:t>密</a:t>
            </a:r>
            <a:r>
              <a:rPr dirty="0" sz="1000" spc="-50">
                <a:latin typeface="SimSun"/>
                <a:cs typeface="SimSun"/>
              </a:rPr>
              <a:t>码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cout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&lt;&lt;</a:t>
            </a:r>
            <a:r>
              <a:rPr dirty="0" sz="1000" spc="-10">
                <a:latin typeface="SimSun"/>
                <a:cs typeface="SimSun"/>
              </a:rPr>
              <a:t> word;</a:t>
            </a:r>
            <a:endParaRPr sz="1000">
              <a:latin typeface="SimSun"/>
              <a:cs typeface="SimSun"/>
            </a:endParaRPr>
          </a:p>
          <a:p>
            <a:pPr marL="545465" marR="1387475">
              <a:lnSpc>
                <a:spcPct val="183000"/>
              </a:lnSpc>
              <a:spcBef>
                <a:spcPts val="10"/>
              </a:spcBef>
            </a:pPr>
            <a:r>
              <a:rPr dirty="0" sz="1000">
                <a:latin typeface="SimSun"/>
                <a:cs typeface="SimSun"/>
              </a:rPr>
              <a:t>user_password[num</a:t>
            </a:r>
            <a:r>
              <a:rPr dirty="0" sz="1000" spc="-10">
                <a:latin typeface="SimSun"/>
                <a:cs typeface="SimSun"/>
              </a:rPr>
              <a:t>] = word;//</a:t>
            </a:r>
            <a:r>
              <a:rPr dirty="0" sz="1000" spc="-10">
                <a:latin typeface="SimSun"/>
                <a:cs typeface="SimSun"/>
              </a:rPr>
              <a:t>储</a:t>
            </a:r>
            <a:r>
              <a:rPr dirty="0" sz="1000" spc="-10">
                <a:latin typeface="SimSun"/>
                <a:cs typeface="SimSun"/>
              </a:rPr>
              <a:t>存</a:t>
            </a:r>
            <a:r>
              <a:rPr dirty="0" sz="1000" spc="-10">
                <a:latin typeface="SimSun"/>
                <a:cs typeface="SimSun"/>
              </a:rPr>
              <a:t>密</a:t>
            </a:r>
            <a:r>
              <a:rPr dirty="0" sz="1000" spc="-50">
                <a:latin typeface="SimSun"/>
                <a:cs typeface="SimSun"/>
              </a:rPr>
              <a:t>码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num++;//</a:t>
            </a:r>
            <a:r>
              <a:rPr dirty="0" sz="1000" spc="-10">
                <a:latin typeface="SimSun"/>
                <a:cs typeface="SimSun"/>
              </a:rPr>
              <a:t>当</a:t>
            </a:r>
            <a:r>
              <a:rPr dirty="0" sz="1000" spc="-10">
                <a:latin typeface="SimSun"/>
                <a:cs typeface="SimSun"/>
              </a:rPr>
              <a:t>前</a:t>
            </a:r>
            <a:r>
              <a:rPr dirty="0" sz="1000" spc="-10">
                <a:latin typeface="SimSun"/>
                <a:cs typeface="SimSun"/>
              </a:rPr>
              <a:t>位</a:t>
            </a:r>
            <a:r>
              <a:rPr dirty="0" sz="1000" spc="-10">
                <a:latin typeface="SimSun"/>
                <a:cs typeface="SimSun"/>
              </a:rPr>
              <a:t>数</a:t>
            </a:r>
            <a:r>
              <a:rPr dirty="0" sz="1000" spc="-25">
                <a:latin typeface="SimSun"/>
                <a:cs typeface="SimSun"/>
              </a:rPr>
              <a:t>+1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SimSun"/>
                <a:cs typeface="SimSun"/>
              </a:rPr>
              <a:t>else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return;</a:t>
            </a:r>
            <a:endParaRPr sz="1000">
              <a:latin typeface="SimSun"/>
              <a:cs typeface="SimSun"/>
            </a:endParaRPr>
          </a:p>
          <a:p>
            <a:pPr marL="278765" marR="1720214">
              <a:lnSpc>
                <a:spcPct val="183000"/>
              </a:lnSpc>
            </a:pPr>
            <a:r>
              <a:rPr dirty="0" sz="1000">
                <a:latin typeface="SimSun"/>
                <a:cs typeface="SimSun"/>
              </a:rPr>
              <a:t>gotoxy(lx, </a:t>
            </a:r>
            <a:r>
              <a:rPr dirty="0" sz="1000" spc="-10">
                <a:latin typeface="SimSun"/>
                <a:cs typeface="SimSun"/>
              </a:rPr>
              <a:t>ly);//</a:t>
            </a:r>
            <a:r>
              <a:rPr dirty="0" sz="1000" spc="-10">
                <a:latin typeface="SimSun"/>
                <a:cs typeface="SimSun"/>
              </a:rPr>
              <a:t>恢</a:t>
            </a:r>
            <a:r>
              <a:rPr dirty="0" sz="1000" spc="-10">
                <a:latin typeface="SimSun"/>
                <a:cs typeface="SimSun"/>
              </a:rPr>
              <a:t>复</a:t>
            </a:r>
            <a:r>
              <a:rPr dirty="0" sz="1000" spc="-10">
                <a:latin typeface="SimSun"/>
                <a:cs typeface="SimSun"/>
              </a:rPr>
              <a:t>光</a:t>
            </a:r>
            <a:r>
              <a:rPr dirty="0" sz="1000" spc="-10">
                <a:latin typeface="SimSun"/>
                <a:cs typeface="SimSun"/>
              </a:rPr>
              <a:t>标</a:t>
            </a:r>
            <a:r>
              <a:rPr dirty="0" sz="1000" spc="-10">
                <a:latin typeface="SimSun"/>
                <a:cs typeface="SimSun"/>
              </a:rPr>
              <a:t>至</a:t>
            </a:r>
            <a:r>
              <a:rPr dirty="0" sz="1000" spc="-10">
                <a:latin typeface="SimSun"/>
                <a:cs typeface="SimSun"/>
              </a:rPr>
              <a:t>虚</a:t>
            </a:r>
            <a:r>
              <a:rPr dirty="0" sz="1000">
                <a:latin typeface="SimSun"/>
                <a:cs typeface="SimSun"/>
              </a:rPr>
              <a:t>拟</a:t>
            </a:r>
            <a:r>
              <a:rPr dirty="0" sz="1000" spc="-10">
                <a:latin typeface="SimSun"/>
                <a:cs typeface="SimSun"/>
              </a:rPr>
              <a:t>键</a:t>
            </a:r>
            <a:r>
              <a:rPr dirty="0" sz="1000" spc="-50">
                <a:latin typeface="SimSun"/>
                <a:cs typeface="SimSun"/>
              </a:rPr>
              <a:t>盘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return;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 marL="278765" marR="2113915" indent="-266700">
              <a:lnSpc>
                <a:spcPct val="183000"/>
              </a:lnSpc>
              <a:spcBef>
                <a:spcPts val="5"/>
              </a:spcBef>
            </a:pPr>
            <a:r>
              <a:rPr dirty="0" sz="1000">
                <a:latin typeface="SimSun"/>
                <a:cs typeface="SimSun"/>
              </a:rPr>
              <a:t>void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back</a:t>
            </a:r>
            <a:r>
              <a:rPr dirty="0" sz="1000" spc="-10">
                <a:latin typeface="SimSun"/>
                <a:cs typeface="SimSun"/>
              </a:rPr>
              <a:t>() {//</a:t>
            </a:r>
            <a:r>
              <a:rPr dirty="0" sz="1000" spc="-10">
                <a:latin typeface="SimSun"/>
                <a:cs typeface="SimSun"/>
              </a:rPr>
              <a:t>密</a:t>
            </a:r>
            <a:r>
              <a:rPr dirty="0" sz="1000" spc="-10">
                <a:latin typeface="SimSun"/>
                <a:cs typeface="SimSun"/>
              </a:rPr>
              <a:t>码</a:t>
            </a:r>
            <a:r>
              <a:rPr dirty="0" sz="1000" spc="-10">
                <a:latin typeface="SimSun"/>
                <a:cs typeface="SimSun"/>
              </a:rPr>
              <a:t>输</a:t>
            </a:r>
            <a:r>
              <a:rPr dirty="0" sz="1000" spc="-10">
                <a:latin typeface="SimSun"/>
                <a:cs typeface="SimSun"/>
              </a:rPr>
              <a:t>入</a:t>
            </a:r>
            <a:r>
              <a:rPr dirty="0" sz="1000" spc="-10">
                <a:latin typeface="SimSun"/>
                <a:cs typeface="SimSun"/>
              </a:rPr>
              <a:t>界</a:t>
            </a:r>
            <a:r>
              <a:rPr dirty="0" sz="1000" spc="-10">
                <a:latin typeface="SimSun"/>
                <a:cs typeface="SimSun"/>
              </a:rPr>
              <a:t>面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 spc="-25">
                <a:latin typeface="SimSun"/>
                <a:cs typeface="SimSun"/>
              </a:rPr>
              <a:t>删除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num--;//</a:t>
            </a:r>
            <a:r>
              <a:rPr dirty="0" sz="1000" spc="-10">
                <a:latin typeface="SimSun"/>
                <a:cs typeface="SimSun"/>
              </a:rPr>
              <a:t>位</a:t>
            </a:r>
            <a:r>
              <a:rPr dirty="0" sz="1000" spc="-10">
                <a:latin typeface="SimSun"/>
                <a:cs typeface="SimSun"/>
              </a:rPr>
              <a:t>数</a:t>
            </a:r>
            <a:r>
              <a:rPr dirty="0" sz="1000">
                <a:latin typeface="SimSun"/>
                <a:cs typeface="SimSun"/>
              </a:rPr>
              <a:t>-</a:t>
            </a:r>
            <a:r>
              <a:rPr dirty="0" sz="1000" spc="-50">
                <a:latin typeface="SimSun"/>
                <a:cs typeface="SimSun"/>
              </a:rPr>
              <a:t>1</a:t>
            </a:r>
            <a:endParaRPr sz="1000">
              <a:latin typeface="SimSun"/>
              <a:cs typeface="SimSun"/>
            </a:endParaRPr>
          </a:p>
          <a:p>
            <a:pPr marL="278765" marR="766445">
              <a:lnSpc>
                <a:spcPct val="183000"/>
              </a:lnSpc>
              <a:spcBef>
                <a:spcPts val="10"/>
              </a:spcBef>
            </a:pPr>
            <a:r>
              <a:rPr dirty="0" sz="1000">
                <a:latin typeface="SimSun"/>
                <a:cs typeface="SimSun"/>
              </a:rPr>
              <a:t>user_password[num</a:t>
            </a:r>
            <a:r>
              <a:rPr dirty="0" sz="1000" spc="-10">
                <a:latin typeface="SimSun"/>
                <a:cs typeface="SimSun"/>
              </a:rPr>
              <a:t>] = '\0';//</a:t>
            </a:r>
            <a:r>
              <a:rPr dirty="0" sz="1000" spc="-10">
                <a:latin typeface="SimSun"/>
                <a:cs typeface="SimSun"/>
              </a:rPr>
              <a:t>将</a:t>
            </a:r>
            <a:r>
              <a:rPr dirty="0" sz="1000" spc="-10">
                <a:latin typeface="SimSun"/>
                <a:cs typeface="SimSun"/>
              </a:rPr>
              <a:t>最</a:t>
            </a:r>
            <a:r>
              <a:rPr dirty="0" sz="1000" spc="-10">
                <a:latin typeface="SimSun"/>
                <a:cs typeface="SimSun"/>
              </a:rPr>
              <a:t>后</a:t>
            </a:r>
            <a:r>
              <a:rPr dirty="0" sz="1000" spc="-10">
                <a:latin typeface="SimSun"/>
                <a:cs typeface="SimSun"/>
              </a:rPr>
              <a:t>一</a:t>
            </a:r>
            <a:r>
              <a:rPr dirty="0" sz="1000" spc="-10">
                <a:latin typeface="SimSun"/>
                <a:cs typeface="SimSun"/>
              </a:rPr>
              <a:t>位</a:t>
            </a:r>
            <a:r>
              <a:rPr dirty="0" sz="1000" spc="-10">
                <a:latin typeface="SimSun"/>
                <a:cs typeface="SimSun"/>
              </a:rPr>
              <a:t>更</a:t>
            </a:r>
            <a:r>
              <a:rPr dirty="0" sz="1000" spc="-10">
                <a:latin typeface="SimSun"/>
                <a:cs typeface="SimSun"/>
              </a:rPr>
              <a:t>新</a:t>
            </a:r>
            <a:r>
              <a:rPr dirty="0" sz="1000" spc="-20">
                <a:latin typeface="SimSun"/>
                <a:cs typeface="SimSun"/>
              </a:rPr>
              <a:t>为空字符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if (num</a:t>
            </a:r>
            <a:r>
              <a:rPr dirty="0" sz="1000" spc="-10">
                <a:latin typeface="SimSun"/>
                <a:cs typeface="SimSun"/>
              </a:rPr>
              <a:t> &lt; </a:t>
            </a:r>
            <a:r>
              <a:rPr dirty="0" sz="1000">
                <a:latin typeface="SimSun"/>
                <a:cs typeface="SimSun"/>
              </a:rPr>
              <a:t>0</a:t>
            </a:r>
            <a:r>
              <a:rPr dirty="0" sz="1000" spc="-5">
                <a:latin typeface="SimSun"/>
                <a:cs typeface="SimSun"/>
              </a:rPr>
              <a:t>) </a:t>
            </a:r>
            <a:r>
              <a:rPr dirty="0" sz="1000">
                <a:latin typeface="SimSun"/>
                <a:cs typeface="SimSun"/>
              </a:rPr>
              <a:t>num</a:t>
            </a:r>
            <a:r>
              <a:rPr dirty="0" sz="1000" spc="-5">
                <a:latin typeface="SimSun"/>
                <a:cs typeface="SimSun"/>
              </a:rPr>
              <a:t> = </a:t>
            </a:r>
            <a:r>
              <a:rPr dirty="0" sz="1000" spc="-10">
                <a:latin typeface="SimSun"/>
                <a:cs typeface="SimSun"/>
              </a:rPr>
              <a:t>0;//</a:t>
            </a:r>
            <a:r>
              <a:rPr dirty="0" sz="1000" spc="-10">
                <a:latin typeface="SimSun"/>
                <a:cs typeface="SimSun"/>
              </a:rPr>
              <a:t>防</a:t>
            </a:r>
            <a:r>
              <a:rPr dirty="0" sz="1000" spc="-10">
                <a:latin typeface="SimSun"/>
                <a:cs typeface="SimSun"/>
              </a:rPr>
              <a:t>止</a:t>
            </a:r>
            <a:r>
              <a:rPr dirty="0" sz="1000" spc="-10">
                <a:latin typeface="SimSun"/>
                <a:cs typeface="SimSun"/>
              </a:rPr>
              <a:t>越</a:t>
            </a:r>
            <a:r>
              <a:rPr dirty="0" sz="1000" spc="-50">
                <a:latin typeface="SimSun"/>
                <a:cs typeface="SimSun"/>
              </a:rPr>
              <a:t>界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gotoxy(77</a:t>
            </a:r>
            <a:r>
              <a:rPr dirty="0" sz="1000" spc="-20">
                <a:latin typeface="SimSun"/>
                <a:cs typeface="SimSun"/>
              </a:rPr>
              <a:t>, </a:t>
            </a:r>
            <a:r>
              <a:rPr dirty="0" sz="1000">
                <a:latin typeface="SimSun"/>
                <a:cs typeface="SimSun"/>
              </a:rPr>
              <a:t>9);//</a:t>
            </a:r>
            <a:r>
              <a:rPr dirty="0" sz="1000" spc="-10">
                <a:latin typeface="SimSun"/>
                <a:cs typeface="SimSun"/>
              </a:rPr>
              <a:t>回</a:t>
            </a:r>
            <a:r>
              <a:rPr dirty="0" sz="1000" spc="-10">
                <a:latin typeface="SimSun"/>
                <a:cs typeface="SimSun"/>
              </a:rPr>
              <a:t>到</a:t>
            </a:r>
            <a:r>
              <a:rPr dirty="0" sz="1000" spc="-10">
                <a:latin typeface="SimSun"/>
                <a:cs typeface="SimSun"/>
              </a:rPr>
              <a:t>密</a:t>
            </a:r>
            <a:r>
              <a:rPr dirty="0" sz="1000" spc="-10">
                <a:latin typeface="SimSun"/>
                <a:cs typeface="SimSun"/>
              </a:rPr>
              <a:t>码</a:t>
            </a:r>
            <a:r>
              <a:rPr dirty="0" sz="1000" spc="-10">
                <a:latin typeface="SimSun"/>
                <a:cs typeface="SimSun"/>
              </a:rPr>
              <a:t>框</a:t>
            </a:r>
            <a:r>
              <a:rPr dirty="0" sz="1000" spc="-10">
                <a:latin typeface="SimSun"/>
                <a:cs typeface="SimSun"/>
              </a:rPr>
              <a:t>起</a:t>
            </a:r>
            <a:r>
              <a:rPr dirty="0" sz="1000" spc="-50">
                <a:latin typeface="SimSun"/>
                <a:cs typeface="SimSun"/>
              </a:rPr>
              <a:t>始</a:t>
            </a:r>
            <a:endParaRPr sz="1000">
              <a:latin typeface="SimSun"/>
              <a:cs typeface="SimSun"/>
            </a:endParaRPr>
          </a:p>
          <a:p>
            <a:pPr marL="278765" marR="1401445">
              <a:lnSpc>
                <a:spcPct val="183000"/>
              </a:lnSpc>
              <a:spcBef>
                <a:spcPts val="10"/>
              </a:spcBef>
              <a:tabLst>
                <a:tab pos="1928495" algn="l"/>
              </a:tabLst>
            </a:pPr>
            <a:r>
              <a:rPr dirty="0" sz="1000">
                <a:latin typeface="SimSun"/>
                <a:cs typeface="SimSun"/>
              </a:rPr>
              <a:t>cout</a:t>
            </a:r>
            <a:r>
              <a:rPr dirty="0" sz="1000" spc="-20">
                <a:latin typeface="SimSun"/>
                <a:cs typeface="SimSun"/>
              </a:rPr>
              <a:t> &lt;&lt; "</a:t>
            </a:r>
            <a:r>
              <a:rPr dirty="0" sz="1000">
                <a:latin typeface="SimSun"/>
                <a:cs typeface="SimSun"/>
              </a:rPr>
              <a:t>	";//</a:t>
            </a:r>
            <a:r>
              <a:rPr dirty="0" sz="1000" spc="-10">
                <a:latin typeface="SimSun"/>
                <a:cs typeface="SimSun"/>
              </a:rPr>
              <a:t>用</a:t>
            </a:r>
            <a:r>
              <a:rPr dirty="0" sz="1000" spc="-10">
                <a:latin typeface="SimSun"/>
                <a:cs typeface="SimSun"/>
              </a:rPr>
              <a:t>空</a:t>
            </a:r>
            <a:r>
              <a:rPr dirty="0" sz="1000" spc="-10">
                <a:latin typeface="SimSun"/>
                <a:cs typeface="SimSun"/>
              </a:rPr>
              <a:t>格</a:t>
            </a:r>
            <a:r>
              <a:rPr dirty="0" sz="1000" spc="-10">
                <a:latin typeface="SimSun"/>
                <a:cs typeface="SimSun"/>
              </a:rPr>
              <a:t>覆</a:t>
            </a:r>
            <a:r>
              <a:rPr dirty="0" sz="1000" spc="-50">
                <a:latin typeface="SimSun"/>
                <a:cs typeface="SimSun"/>
              </a:rPr>
              <a:t>盖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gotoxy(77</a:t>
            </a:r>
            <a:r>
              <a:rPr dirty="0" sz="1000" spc="-20">
                <a:latin typeface="SimSun"/>
                <a:cs typeface="SimSun"/>
              </a:rPr>
              <a:t>, </a:t>
            </a:r>
            <a:r>
              <a:rPr dirty="0" sz="1000" spc="-25">
                <a:latin typeface="SimSun"/>
                <a:cs typeface="SimSun"/>
              </a:rPr>
              <a:t>9);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97253" y="528319"/>
            <a:ext cx="3453129" cy="648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5384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printf("%s</a:t>
            </a:r>
            <a:r>
              <a:rPr dirty="0" sz="1000" spc="15">
                <a:latin typeface="SimSun"/>
                <a:cs typeface="SimSun"/>
              </a:rPr>
              <a:t>", </a:t>
            </a:r>
            <a:r>
              <a:rPr dirty="0" sz="1000" spc="-10">
                <a:latin typeface="SimSun"/>
                <a:cs typeface="SimSun"/>
              </a:rPr>
              <a:t>user_password);//</a:t>
            </a:r>
            <a:r>
              <a:rPr dirty="0" sz="1000" spc="-10">
                <a:latin typeface="SimSun"/>
                <a:cs typeface="SimSun"/>
              </a:rPr>
              <a:t>讲</a:t>
            </a:r>
            <a:r>
              <a:rPr dirty="0" sz="1000" spc="-10">
                <a:latin typeface="SimSun"/>
                <a:cs typeface="SimSun"/>
              </a:rPr>
              <a:t>用</a:t>
            </a:r>
            <a:r>
              <a:rPr dirty="0" sz="1000" spc="-10">
                <a:latin typeface="SimSun"/>
                <a:cs typeface="SimSun"/>
              </a:rPr>
              <a:t>户</a:t>
            </a:r>
            <a:r>
              <a:rPr dirty="0" sz="1000" spc="-10">
                <a:latin typeface="SimSun"/>
                <a:cs typeface="SimSun"/>
              </a:rPr>
              <a:t>输</a:t>
            </a:r>
            <a:r>
              <a:rPr dirty="0" sz="1000" spc="-10">
                <a:latin typeface="SimSun"/>
                <a:cs typeface="SimSun"/>
              </a:rPr>
              <a:t>入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 spc="-5">
                <a:latin typeface="SimSun"/>
                <a:cs typeface="SimSun"/>
              </a:rPr>
              <a:t>密码再</a:t>
            </a:r>
            <a:r>
              <a:rPr dirty="0" sz="1000" spc="-10">
                <a:latin typeface="SimSun"/>
                <a:cs typeface="SimSun"/>
              </a:rPr>
              <a:t>次</a:t>
            </a:r>
            <a:r>
              <a:rPr dirty="0" sz="1000" spc="-10">
                <a:latin typeface="SimSun"/>
                <a:cs typeface="SimSun"/>
              </a:rPr>
              <a:t>显</a:t>
            </a:r>
            <a:r>
              <a:rPr dirty="0" sz="1000" spc="-50">
                <a:latin typeface="SimSun"/>
                <a:cs typeface="SimSun"/>
              </a:rPr>
              <a:t>示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130604" y="1558798"/>
            <a:ext cx="5246370" cy="3250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return;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 marL="12700" marR="17145">
              <a:lnSpc>
                <a:spcPts val="2210"/>
              </a:lnSpc>
              <a:spcBef>
                <a:spcPts val="229"/>
              </a:spcBef>
            </a:pPr>
            <a:r>
              <a:rPr dirty="0" sz="1000">
                <a:latin typeface="SimSun"/>
                <a:cs typeface="SimSun"/>
              </a:rPr>
              <a:t>void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print_start(int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key</a:t>
            </a:r>
            <a:r>
              <a:rPr dirty="0" sz="1000" spc="-15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1</a:t>
            </a:r>
            <a:r>
              <a:rPr dirty="0" sz="1000" spc="-10">
                <a:latin typeface="SimSun"/>
                <a:cs typeface="SimSun"/>
              </a:rPr>
              <a:t>, </a:t>
            </a:r>
            <a:r>
              <a:rPr dirty="0" sz="1000">
                <a:latin typeface="SimSun"/>
                <a:cs typeface="SimSun"/>
              </a:rPr>
              <a:t>int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in_animation</a:t>
            </a:r>
            <a:r>
              <a:rPr dirty="0" sz="1000" spc="-10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1</a:t>
            </a:r>
            <a:r>
              <a:rPr dirty="0" sz="1000" spc="-15">
                <a:latin typeface="SimSun"/>
                <a:cs typeface="SimSun"/>
              </a:rPr>
              <a:t>, </a:t>
            </a:r>
            <a:r>
              <a:rPr dirty="0" sz="1000">
                <a:latin typeface="SimSun"/>
                <a:cs typeface="SimSun"/>
              </a:rPr>
              <a:t>int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in_password</a:t>
            </a:r>
            <a:r>
              <a:rPr dirty="0" sz="1000" spc="-20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1</a:t>
            </a:r>
            <a:r>
              <a:rPr dirty="0" sz="1000" spc="-10">
                <a:latin typeface="SimSun"/>
                <a:cs typeface="SimSun"/>
              </a:rPr>
              <a:t>) {//</a:t>
            </a:r>
            <a:r>
              <a:rPr dirty="0" sz="1000" spc="-10">
                <a:latin typeface="SimSun"/>
                <a:cs typeface="SimSun"/>
              </a:rPr>
              <a:t>打</a:t>
            </a:r>
            <a:r>
              <a:rPr dirty="0" sz="1000" spc="-10">
                <a:latin typeface="SimSun"/>
                <a:cs typeface="SimSun"/>
              </a:rPr>
              <a:t>印</a:t>
            </a:r>
            <a:r>
              <a:rPr dirty="0" sz="1000" spc="-50">
                <a:latin typeface="SimSun"/>
                <a:cs typeface="SimSun"/>
              </a:rPr>
              <a:t>开</a:t>
            </a:r>
            <a:r>
              <a:rPr dirty="0" sz="1000" spc="-10">
                <a:latin typeface="SimSun"/>
                <a:cs typeface="SimSun"/>
              </a:rPr>
              <a:t>始</a:t>
            </a:r>
            <a:r>
              <a:rPr dirty="0" sz="1000" spc="-10">
                <a:latin typeface="SimSun"/>
                <a:cs typeface="SimSun"/>
              </a:rPr>
              <a:t>界</a:t>
            </a:r>
            <a:r>
              <a:rPr dirty="0" sz="1000" spc="-50">
                <a:latin typeface="SimSun"/>
                <a:cs typeface="SimSun"/>
              </a:rPr>
              <a:t>面</a:t>
            </a:r>
            <a:endParaRPr sz="100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spcBef>
                <a:spcPts val="750"/>
              </a:spcBef>
              <a:tabLst>
                <a:tab pos="3582035" algn="l"/>
                <a:tab pos="5106670" algn="l"/>
              </a:tabLst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可</a:t>
            </a:r>
            <a:r>
              <a:rPr dirty="0" sz="1000" spc="-10">
                <a:latin typeface="SimSun"/>
                <a:cs typeface="SimSun"/>
              </a:rPr>
              <a:t>选</a:t>
            </a:r>
            <a:r>
              <a:rPr dirty="0" sz="1000" spc="-10">
                <a:latin typeface="SimSun"/>
                <a:cs typeface="SimSun"/>
              </a:rPr>
              <a:t>三</a:t>
            </a:r>
            <a:r>
              <a:rPr dirty="0" sz="1000" spc="-10">
                <a:latin typeface="SimSun"/>
                <a:cs typeface="SimSun"/>
              </a:rPr>
              <a:t>个</a:t>
            </a:r>
            <a:r>
              <a:rPr dirty="0" sz="1000" spc="-10">
                <a:latin typeface="SimSun"/>
                <a:cs typeface="SimSun"/>
              </a:rPr>
              <a:t>参</a:t>
            </a:r>
            <a:r>
              <a:rPr dirty="0" sz="1000">
                <a:latin typeface="SimSun"/>
                <a:cs typeface="SimSun"/>
              </a:rPr>
              <a:t>数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分</a:t>
            </a:r>
            <a:r>
              <a:rPr dirty="0" sz="1000" spc="-10">
                <a:latin typeface="SimSun"/>
                <a:cs typeface="SimSun"/>
              </a:rPr>
              <a:t>别</a:t>
            </a:r>
            <a:r>
              <a:rPr dirty="0" sz="1000" spc="-10">
                <a:latin typeface="SimSun"/>
                <a:cs typeface="SimSun"/>
              </a:rPr>
              <a:t>代</a:t>
            </a:r>
            <a:r>
              <a:rPr dirty="0" sz="1000">
                <a:latin typeface="SimSun"/>
                <a:cs typeface="SimSun"/>
              </a:rPr>
              <a:t>表</a:t>
            </a:r>
            <a:r>
              <a:rPr dirty="0" sz="1000" spc="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是</a:t>
            </a:r>
            <a:r>
              <a:rPr dirty="0" sz="1000" spc="-10">
                <a:latin typeface="SimSun"/>
                <a:cs typeface="SimSun"/>
              </a:rPr>
              <a:t>否</a:t>
            </a:r>
            <a:r>
              <a:rPr dirty="0" sz="1000" spc="-10">
                <a:latin typeface="SimSun"/>
                <a:cs typeface="SimSun"/>
              </a:rPr>
              <a:t>需</a:t>
            </a:r>
            <a:r>
              <a:rPr dirty="0" sz="1000">
                <a:latin typeface="SimSun"/>
                <a:cs typeface="SimSun"/>
              </a:rPr>
              <a:t>要</a:t>
            </a:r>
            <a:r>
              <a:rPr dirty="0" sz="1000" spc="-10">
                <a:latin typeface="SimSun"/>
                <a:cs typeface="SimSun"/>
              </a:rPr>
              <a:t>隔</a:t>
            </a:r>
            <a:r>
              <a:rPr dirty="0" sz="1000" spc="-10">
                <a:latin typeface="SimSun"/>
                <a:cs typeface="SimSun"/>
              </a:rPr>
              <a:t>行</a:t>
            </a:r>
            <a:r>
              <a:rPr dirty="0" sz="1000">
                <a:latin typeface="SimSun"/>
                <a:cs typeface="SimSun"/>
              </a:rPr>
              <a:t>扫</a:t>
            </a:r>
            <a:r>
              <a:rPr dirty="0" sz="1000" spc="-10">
                <a:latin typeface="SimSun"/>
                <a:cs typeface="SimSun"/>
              </a:rPr>
              <a:t>描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>
                <a:latin typeface="SimSun"/>
                <a:cs typeface="SimSun"/>
              </a:rPr>
              <a:t>视</a:t>
            </a:r>
            <a:r>
              <a:rPr dirty="0" sz="1000" spc="-10">
                <a:latin typeface="SimSun"/>
                <a:cs typeface="SimSun"/>
              </a:rPr>
              <a:t>觉</a:t>
            </a:r>
            <a:r>
              <a:rPr dirty="0" sz="1000">
                <a:latin typeface="SimSun"/>
                <a:cs typeface="SimSun"/>
              </a:rPr>
              <a:t>效</a:t>
            </a:r>
            <a:r>
              <a:rPr dirty="0" sz="1000" spc="-50">
                <a:latin typeface="SimSun"/>
                <a:cs typeface="SimSun"/>
              </a:rPr>
              <a:t>果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10">
                <a:latin typeface="SimSun"/>
                <a:cs typeface="SimSun"/>
              </a:rPr>
              <a:t>是</a:t>
            </a:r>
            <a:r>
              <a:rPr dirty="0" sz="1000" spc="-10">
                <a:latin typeface="SimSun"/>
                <a:cs typeface="SimSun"/>
              </a:rPr>
              <a:t>否</a:t>
            </a:r>
            <a:r>
              <a:rPr dirty="0" sz="1000" spc="-10">
                <a:latin typeface="SimSun"/>
                <a:cs typeface="SimSun"/>
              </a:rPr>
              <a:t>播</a:t>
            </a:r>
            <a:r>
              <a:rPr dirty="0" sz="1000" spc="-10">
                <a:latin typeface="SimSun"/>
                <a:cs typeface="SimSun"/>
              </a:rPr>
              <a:t>放</a:t>
            </a:r>
            <a:r>
              <a:rPr dirty="0" sz="1000">
                <a:latin typeface="SimSun"/>
                <a:cs typeface="SimSun"/>
              </a:rPr>
              <a:t>开</a:t>
            </a:r>
            <a:r>
              <a:rPr dirty="0" sz="1000" spc="-10">
                <a:latin typeface="SimSun"/>
                <a:cs typeface="SimSun"/>
              </a:rPr>
              <a:t>机</a:t>
            </a:r>
            <a:r>
              <a:rPr dirty="0" sz="1000" spc="-10">
                <a:latin typeface="SimSun"/>
                <a:cs typeface="SimSun"/>
              </a:rPr>
              <a:t>进</a:t>
            </a:r>
            <a:r>
              <a:rPr dirty="0" sz="1000">
                <a:latin typeface="SimSun"/>
                <a:cs typeface="SimSun"/>
              </a:rPr>
              <a:t>度</a:t>
            </a:r>
            <a:r>
              <a:rPr dirty="0" sz="1000" spc="-10">
                <a:latin typeface="SimSun"/>
                <a:cs typeface="SimSun"/>
              </a:rPr>
              <a:t>条</a:t>
            </a:r>
            <a:r>
              <a:rPr dirty="0" sz="1000">
                <a:latin typeface="SimSun"/>
                <a:cs typeface="SimSun"/>
              </a:rPr>
              <a:t>动</a:t>
            </a:r>
            <a:r>
              <a:rPr dirty="0" sz="1000" spc="-50">
                <a:latin typeface="SimSun"/>
                <a:cs typeface="SimSun"/>
              </a:rPr>
              <a:t>画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50">
                <a:latin typeface="SimSun"/>
                <a:cs typeface="SimSun"/>
              </a:rPr>
              <a:t>是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否</a:t>
            </a:r>
            <a:r>
              <a:rPr dirty="0" sz="1000" spc="-10">
                <a:latin typeface="SimSun"/>
                <a:cs typeface="SimSun"/>
              </a:rPr>
              <a:t>需</a:t>
            </a:r>
            <a:r>
              <a:rPr dirty="0" sz="1000" spc="-10">
                <a:latin typeface="SimSun"/>
                <a:cs typeface="SimSun"/>
              </a:rPr>
              <a:t>要</a:t>
            </a:r>
            <a:r>
              <a:rPr dirty="0" sz="1000">
                <a:latin typeface="SimSun"/>
                <a:cs typeface="SimSun"/>
              </a:rPr>
              <a:t>输</a:t>
            </a:r>
            <a:r>
              <a:rPr dirty="0" sz="1000" spc="-10">
                <a:latin typeface="SimSun"/>
                <a:cs typeface="SimSun"/>
              </a:rPr>
              <a:t>入</a:t>
            </a:r>
            <a:r>
              <a:rPr dirty="0" sz="1000" spc="-10">
                <a:latin typeface="SimSun"/>
                <a:cs typeface="SimSun"/>
              </a:rPr>
              <a:t>密</a:t>
            </a:r>
            <a:r>
              <a:rPr dirty="0" sz="1000" spc="-50">
                <a:latin typeface="SimSun"/>
                <a:cs typeface="SimSun"/>
              </a:rPr>
              <a:t>码</a:t>
            </a:r>
            <a:endParaRPr sz="1000">
              <a:latin typeface="SimSun"/>
              <a:cs typeface="SimSun"/>
            </a:endParaRPr>
          </a:p>
          <a:p>
            <a:pPr marL="545465" marR="3105785" indent="-266700">
              <a:lnSpc>
                <a:spcPct val="183000"/>
              </a:lnSpc>
              <a:spcBef>
                <a:spcPts val="15"/>
              </a:spcBef>
            </a:pPr>
            <a:r>
              <a:rPr dirty="0" sz="1000">
                <a:latin typeface="SimSun"/>
                <a:cs typeface="SimSun"/>
              </a:rPr>
              <a:t>for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(int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&lt;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5;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i++)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{ </a:t>
            </a:r>
            <a:r>
              <a:rPr dirty="0" sz="1000">
                <a:latin typeface="SimSun"/>
                <a:cs typeface="SimSun"/>
              </a:rPr>
              <a:t>printf("%s\n",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start[i]);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if (key</a:t>
            </a:r>
            <a:r>
              <a:rPr dirty="0" sz="1000" spc="5">
                <a:latin typeface="SimSun"/>
                <a:cs typeface="SimSun"/>
              </a:rPr>
              <a:t>) </a:t>
            </a:r>
            <a:r>
              <a:rPr dirty="0" sz="1000" spc="-10">
                <a:latin typeface="SimSun"/>
                <a:cs typeface="SimSun"/>
              </a:rPr>
              <a:t>Sleep(100);//Sleep</a:t>
            </a:r>
            <a:r>
              <a:rPr dirty="0" sz="1000" spc="-114">
                <a:latin typeface="SimSun"/>
                <a:cs typeface="SimSun"/>
              </a:rPr>
              <a:t> 函</a:t>
            </a:r>
            <a:r>
              <a:rPr dirty="0" sz="1000" spc="-10">
                <a:latin typeface="SimSun"/>
                <a:cs typeface="SimSun"/>
              </a:rPr>
              <a:t>数</a:t>
            </a:r>
            <a:r>
              <a:rPr dirty="0" sz="1000" spc="-10">
                <a:latin typeface="SimSun"/>
                <a:cs typeface="SimSun"/>
              </a:rPr>
              <a:t>计</a:t>
            </a:r>
            <a:r>
              <a:rPr dirty="0" sz="1000" spc="-10">
                <a:latin typeface="SimSun"/>
                <a:cs typeface="SimSun"/>
              </a:rPr>
              <a:t>时</a:t>
            </a:r>
            <a:r>
              <a:rPr dirty="0" sz="1000" spc="-10">
                <a:latin typeface="SimSun"/>
                <a:cs typeface="SimSun"/>
              </a:rPr>
              <a:t>以</a:t>
            </a:r>
            <a:r>
              <a:rPr dirty="0" sz="1000" spc="-24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ms</a:t>
            </a:r>
            <a:r>
              <a:rPr dirty="0" sz="1000" spc="-125">
                <a:latin typeface="SimSun"/>
                <a:cs typeface="SimSun"/>
              </a:rPr>
              <a:t> 为</a:t>
            </a:r>
            <a:r>
              <a:rPr dirty="0" sz="1000" spc="-10">
                <a:latin typeface="SimSun"/>
                <a:cs typeface="SimSun"/>
              </a:rPr>
              <a:t>单</a:t>
            </a:r>
            <a:r>
              <a:rPr dirty="0" sz="1000">
                <a:latin typeface="SimSun"/>
                <a:cs typeface="SimSun"/>
              </a:rPr>
              <a:t>位</a:t>
            </a:r>
            <a:r>
              <a:rPr dirty="0" sz="1000" spc="1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100ms=0.1s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 marL="278765" marR="1463675">
              <a:lnSpc>
                <a:spcPct val="183000"/>
              </a:lnSpc>
            </a:pPr>
            <a:r>
              <a:rPr dirty="0" sz="1000">
                <a:latin typeface="SimSun"/>
                <a:cs typeface="SimSun"/>
              </a:rPr>
              <a:t>for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(int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&lt;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69;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i++)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printf("%c",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start[5][i]); </a:t>
            </a:r>
            <a:r>
              <a:rPr dirty="0" sz="1000">
                <a:latin typeface="SimSun"/>
                <a:cs typeface="SimSun"/>
              </a:rPr>
              <a:t>int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j =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68;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97253" y="5190870"/>
            <a:ext cx="2372995" cy="2413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打</a:t>
            </a:r>
            <a:r>
              <a:rPr dirty="0" sz="1000" spc="-10">
                <a:latin typeface="SimSun"/>
                <a:cs typeface="SimSun"/>
              </a:rPr>
              <a:t>印</a:t>
            </a:r>
            <a:r>
              <a:rPr dirty="0" sz="1000" spc="-2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Windows7</a:t>
            </a:r>
            <a:r>
              <a:rPr dirty="0" sz="1000" spc="-20">
                <a:latin typeface="SimSun"/>
                <a:cs typeface="SimSun"/>
              </a:rPr>
              <a:t> 标</a:t>
            </a:r>
            <a:r>
              <a:rPr dirty="0" sz="1000" spc="-50">
                <a:latin typeface="SimSun"/>
                <a:cs typeface="SimSun"/>
              </a:rPr>
              <a:t>志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设</a:t>
            </a:r>
            <a:r>
              <a:rPr dirty="0" sz="1000" spc="-10">
                <a:latin typeface="SimSun"/>
                <a:cs typeface="SimSun"/>
              </a:rPr>
              <a:t>置</a:t>
            </a:r>
            <a:r>
              <a:rPr dirty="0" sz="1000" spc="-10">
                <a:latin typeface="SimSun"/>
                <a:cs typeface="SimSun"/>
              </a:rPr>
              <a:t>颜</a:t>
            </a:r>
            <a:r>
              <a:rPr dirty="0" sz="1000">
                <a:latin typeface="SimSun"/>
                <a:cs typeface="SimSun"/>
              </a:rPr>
              <a:t>色</a:t>
            </a:r>
            <a:r>
              <a:rPr dirty="0" sz="1000" spc="-10">
                <a:latin typeface="SimSun"/>
                <a:cs typeface="SimSun"/>
              </a:rPr>
              <a:t> 背</a:t>
            </a:r>
            <a:r>
              <a:rPr dirty="0" sz="1000" spc="-10">
                <a:latin typeface="SimSun"/>
                <a:cs typeface="SimSun"/>
              </a:rPr>
              <a:t>景</a:t>
            </a:r>
            <a:r>
              <a:rPr dirty="0" sz="1000" spc="-10">
                <a:latin typeface="SimSun"/>
                <a:cs typeface="SimSun"/>
              </a:rPr>
              <a:t>为红 前景</a:t>
            </a:r>
            <a:r>
              <a:rPr dirty="0" sz="1000" spc="-10">
                <a:latin typeface="SimSun"/>
                <a:cs typeface="SimSun"/>
              </a:rPr>
              <a:t>为</a:t>
            </a:r>
            <a:r>
              <a:rPr dirty="0" sz="1000" spc="-50">
                <a:latin typeface="SimSun"/>
                <a:cs typeface="SimSun"/>
              </a:rPr>
              <a:t>白</a:t>
            </a:r>
            <a:endParaRPr sz="1000">
              <a:latin typeface="SimSun"/>
              <a:cs typeface="SimSun"/>
            </a:endParaRPr>
          </a:p>
          <a:p>
            <a:pPr marL="12700" marR="1400175">
              <a:lnSpc>
                <a:spcPct val="183000"/>
              </a:lnSpc>
              <a:spcBef>
                <a:spcPts val="15"/>
              </a:spcBef>
            </a:pPr>
            <a:r>
              <a:rPr dirty="0" sz="1000">
                <a:latin typeface="SimSun"/>
                <a:cs typeface="SimSun"/>
              </a:rPr>
              <a:t>SetColor(7,</a:t>
            </a:r>
            <a:r>
              <a:rPr dirty="0" sz="1000" spc="-4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4); </a:t>
            </a:r>
            <a:r>
              <a:rPr dirty="0" sz="1000" spc="-10">
                <a:latin typeface="SimSun"/>
                <a:cs typeface="SimSun"/>
              </a:rPr>
              <a:t>printf("/~/");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背</a:t>
            </a:r>
            <a:r>
              <a:rPr dirty="0" sz="1000" spc="-10">
                <a:latin typeface="SimSun"/>
                <a:cs typeface="SimSun"/>
              </a:rPr>
              <a:t>景</a:t>
            </a:r>
            <a:r>
              <a:rPr dirty="0" sz="1000" spc="-10">
                <a:latin typeface="SimSun"/>
                <a:cs typeface="SimSun"/>
              </a:rPr>
              <a:t>为</a:t>
            </a:r>
            <a:r>
              <a:rPr dirty="0" sz="1000">
                <a:latin typeface="SimSun"/>
                <a:cs typeface="SimSun"/>
              </a:rPr>
              <a:t>绿</a:t>
            </a:r>
            <a:r>
              <a:rPr dirty="0" sz="1000" spc="-10">
                <a:latin typeface="SimSun"/>
                <a:cs typeface="SimSun"/>
              </a:rPr>
              <a:t> 前</a:t>
            </a:r>
            <a:r>
              <a:rPr dirty="0" sz="1000" spc="-10">
                <a:latin typeface="SimSun"/>
                <a:cs typeface="SimSun"/>
              </a:rPr>
              <a:t>景</a:t>
            </a:r>
            <a:r>
              <a:rPr dirty="0" sz="1000" spc="-25">
                <a:latin typeface="SimSun"/>
                <a:cs typeface="SimSun"/>
              </a:rPr>
              <a:t>为白</a:t>
            </a:r>
            <a:endParaRPr sz="1000">
              <a:latin typeface="SimSun"/>
              <a:cs typeface="SimSun"/>
            </a:endParaRPr>
          </a:p>
          <a:p>
            <a:pPr marL="12700" marR="1400175">
              <a:lnSpc>
                <a:spcPct val="183000"/>
              </a:lnSpc>
              <a:spcBef>
                <a:spcPts val="10"/>
              </a:spcBef>
            </a:pPr>
            <a:r>
              <a:rPr dirty="0" sz="1000">
                <a:latin typeface="SimSun"/>
                <a:cs typeface="SimSun"/>
              </a:rPr>
              <a:t>SetColor(7,</a:t>
            </a:r>
            <a:r>
              <a:rPr dirty="0" sz="1000" spc="-4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2); </a:t>
            </a:r>
            <a:r>
              <a:rPr dirty="0" sz="1000" spc="-10">
                <a:latin typeface="SimSun"/>
                <a:cs typeface="SimSun"/>
              </a:rPr>
              <a:t>printf("~/");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重</a:t>
            </a:r>
            <a:r>
              <a:rPr dirty="0" sz="1000" spc="-10">
                <a:latin typeface="SimSun"/>
                <a:cs typeface="SimSun"/>
              </a:rPr>
              <a:t>设</a:t>
            </a:r>
            <a:r>
              <a:rPr dirty="0" sz="1000" spc="-10">
                <a:latin typeface="SimSun"/>
                <a:cs typeface="SimSun"/>
              </a:rPr>
              <a:t>为</a:t>
            </a:r>
            <a:r>
              <a:rPr dirty="0" sz="1000" spc="-10">
                <a:latin typeface="SimSun"/>
                <a:cs typeface="SimSun"/>
              </a:rPr>
              <a:t>灰</a:t>
            </a:r>
            <a:r>
              <a:rPr dirty="0" sz="1000" spc="-10">
                <a:latin typeface="SimSun"/>
                <a:cs typeface="SimSun"/>
              </a:rPr>
              <a:t>白</a:t>
            </a:r>
            <a:r>
              <a:rPr dirty="0" sz="1000">
                <a:latin typeface="SimSun"/>
                <a:cs typeface="SimSun"/>
              </a:rPr>
              <a:t>白</a:t>
            </a:r>
            <a:r>
              <a:rPr dirty="0" sz="1000" spc="-10">
                <a:latin typeface="SimSun"/>
                <a:cs typeface="SimSun"/>
              </a:rPr>
              <a:t>背</a:t>
            </a:r>
            <a:r>
              <a:rPr dirty="0" sz="1000">
                <a:latin typeface="SimSun"/>
                <a:cs typeface="SimSun"/>
              </a:rPr>
              <a:t>景</a:t>
            </a:r>
            <a:r>
              <a:rPr dirty="0" sz="1000" spc="-10">
                <a:latin typeface="SimSun"/>
                <a:cs typeface="SimSun"/>
              </a:rPr>
              <a:t> 然后</a:t>
            </a:r>
            <a:r>
              <a:rPr dirty="0" sz="1000" spc="-10">
                <a:latin typeface="SimSun"/>
                <a:cs typeface="SimSun"/>
              </a:rPr>
              <a:t>打</a:t>
            </a:r>
            <a:r>
              <a:rPr dirty="0" sz="1000" spc="-10">
                <a:latin typeface="SimSun"/>
                <a:cs typeface="SimSun"/>
              </a:rPr>
              <a:t>印</a:t>
            </a:r>
            <a:r>
              <a:rPr dirty="0" sz="1000" spc="-10">
                <a:latin typeface="SimSun"/>
                <a:cs typeface="SimSun"/>
              </a:rPr>
              <a:t>边</a:t>
            </a:r>
            <a:r>
              <a:rPr dirty="0" sz="1000">
                <a:latin typeface="SimSun"/>
                <a:cs typeface="SimSun"/>
              </a:rPr>
              <a:t>框</a:t>
            </a:r>
            <a:r>
              <a:rPr dirty="0" sz="1000" spc="-10">
                <a:latin typeface="SimSun"/>
                <a:cs typeface="SimSun"/>
              </a:rPr>
              <a:t>与</a:t>
            </a:r>
            <a:r>
              <a:rPr dirty="0" sz="1000" spc="-10">
                <a:latin typeface="SimSun"/>
                <a:cs typeface="SimSun"/>
              </a:rPr>
              <a:t>空</a:t>
            </a:r>
            <a:r>
              <a:rPr dirty="0" sz="1000" spc="-50">
                <a:latin typeface="SimSun"/>
                <a:cs typeface="SimSun"/>
              </a:rPr>
              <a:t>格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SimSun"/>
                <a:cs typeface="SimSun"/>
              </a:rPr>
              <a:t>SetColor(0,</a:t>
            </a:r>
            <a:r>
              <a:rPr dirty="0" sz="1000" spc="-4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7);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97253" y="7706105"/>
            <a:ext cx="533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printf("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759158" y="7706105"/>
            <a:ext cx="4108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/\n");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30604" y="7984997"/>
            <a:ext cx="1560830" cy="1574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(key)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Sleep(100);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tabLst>
                <a:tab pos="1169035" algn="l"/>
              </a:tabLst>
            </a:pPr>
            <a:r>
              <a:rPr dirty="0" sz="1000" spc="-10">
                <a:latin typeface="SimSun"/>
                <a:cs typeface="SimSun"/>
              </a:rPr>
              <a:t>printf("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25">
                <a:latin typeface="SimSun"/>
                <a:cs typeface="SimSun"/>
              </a:rPr>
              <a:t>");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背</a:t>
            </a:r>
            <a:r>
              <a:rPr dirty="0" sz="1000" spc="-10">
                <a:latin typeface="SimSun"/>
                <a:cs typeface="SimSun"/>
              </a:rPr>
              <a:t>景</a:t>
            </a:r>
            <a:r>
              <a:rPr dirty="0" sz="1000" spc="-10">
                <a:latin typeface="SimSun"/>
                <a:cs typeface="SimSun"/>
              </a:rPr>
              <a:t>为</a:t>
            </a:r>
            <a:r>
              <a:rPr dirty="0" sz="1000">
                <a:latin typeface="SimSun"/>
                <a:cs typeface="SimSun"/>
              </a:rPr>
              <a:t>蓝</a:t>
            </a:r>
            <a:r>
              <a:rPr dirty="0" sz="1000" spc="-10">
                <a:latin typeface="SimSun"/>
                <a:cs typeface="SimSun"/>
              </a:rPr>
              <a:t> 前</a:t>
            </a:r>
            <a:r>
              <a:rPr dirty="0" sz="1000" spc="-10">
                <a:latin typeface="SimSun"/>
                <a:cs typeface="SimSun"/>
              </a:rPr>
              <a:t>景</a:t>
            </a:r>
            <a:r>
              <a:rPr dirty="0" sz="1000" spc="-25">
                <a:latin typeface="SimSun"/>
                <a:cs typeface="SimSun"/>
              </a:rPr>
              <a:t>为白</a:t>
            </a:r>
            <a:endParaRPr sz="1000">
              <a:latin typeface="SimSun"/>
              <a:cs typeface="SimSun"/>
            </a:endParaRPr>
          </a:p>
          <a:p>
            <a:pPr marL="278765" marR="321310">
              <a:lnSpc>
                <a:spcPct val="183000"/>
              </a:lnSpc>
              <a:spcBef>
                <a:spcPts val="15"/>
              </a:spcBef>
            </a:pPr>
            <a:r>
              <a:rPr dirty="0" sz="1000">
                <a:latin typeface="SimSun"/>
                <a:cs typeface="SimSun"/>
              </a:rPr>
              <a:t>SetColor(7,</a:t>
            </a:r>
            <a:r>
              <a:rPr dirty="0" sz="1000" spc="-4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9); </a:t>
            </a:r>
            <a:r>
              <a:rPr dirty="0" sz="1000" spc="-10">
                <a:latin typeface="SimSun"/>
                <a:cs typeface="SimSun"/>
              </a:rPr>
              <a:t>printf("/~/");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97253" y="528319"/>
            <a:ext cx="3225165" cy="1207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5384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SimSun"/>
              <a:cs typeface="SimSun"/>
            </a:endParaRPr>
          </a:p>
          <a:p>
            <a:pPr marL="12700" marR="1998980">
              <a:lnSpc>
                <a:spcPct val="183500"/>
              </a:lnSpc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背</a:t>
            </a:r>
            <a:r>
              <a:rPr dirty="0" sz="1000" spc="-10">
                <a:latin typeface="SimSun"/>
                <a:cs typeface="SimSun"/>
              </a:rPr>
              <a:t>景</a:t>
            </a:r>
            <a:r>
              <a:rPr dirty="0" sz="1000" spc="-10">
                <a:latin typeface="SimSun"/>
                <a:cs typeface="SimSun"/>
              </a:rPr>
              <a:t>为</a:t>
            </a:r>
            <a:r>
              <a:rPr dirty="0" sz="1000">
                <a:latin typeface="SimSun"/>
                <a:cs typeface="SimSun"/>
              </a:rPr>
              <a:t>黄</a:t>
            </a:r>
            <a:r>
              <a:rPr dirty="0" sz="1000" spc="-10">
                <a:latin typeface="SimSun"/>
                <a:cs typeface="SimSun"/>
              </a:rPr>
              <a:t> 前</a:t>
            </a:r>
            <a:r>
              <a:rPr dirty="0" sz="1000" spc="-10">
                <a:latin typeface="SimSun"/>
                <a:cs typeface="SimSun"/>
              </a:rPr>
              <a:t>景</a:t>
            </a:r>
            <a:r>
              <a:rPr dirty="0" sz="1000" spc="-25">
                <a:latin typeface="SimSun"/>
                <a:cs typeface="SimSun"/>
              </a:rPr>
              <a:t>为白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SetColor(7</a:t>
            </a:r>
            <a:r>
              <a:rPr dirty="0" sz="1000" spc="-25">
                <a:latin typeface="SimSun"/>
                <a:cs typeface="SimSun"/>
              </a:rPr>
              <a:t>, 6); </a:t>
            </a:r>
            <a:r>
              <a:rPr dirty="0" sz="1000" spc="-10">
                <a:latin typeface="SimSun"/>
                <a:cs typeface="SimSun"/>
              </a:rPr>
              <a:t>printf("~/");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397253" y="2116581"/>
            <a:ext cx="3389629" cy="4578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//Windows7</a:t>
            </a:r>
            <a:r>
              <a:rPr dirty="0" sz="1000" spc="-15">
                <a:latin typeface="SimSun"/>
                <a:cs typeface="SimSun"/>
              </a:rPr>
              <a:t> 标</a:t>
            </a:r>
            <a:r>
              <a:rPr dirty="0" sz="1000" spc="-10">
                <a:latin typeface="SimSun"/>
                <a:cs typeface="SimSun"/>
              </a:rPr>
              <a:t>志</a:t>
            </a:r>
            <a:r>
              <a:rPr dirty="0" sz="1000" spc="-10">
                <a:latin typeface="SimSun"/>
                <a:cs typeface="SimSun"/>
              </a:rPr>
              <a:t>打</a:t>
            </a:r>
            <a:r>
              <a:rPr dirty="0" sz="1000" spc="-10">
                <a:latin typeface="SimSun"/>
                <a:cs typeface="SimSun"/>
              </a:rPr>
              <a:t>印</a:t>
            </a:r>
            <a:r>
              <a:rPr dirty="0" sz="1000" spc="-10">
                <a:latin typeface="SimSun"/>
                <a:cs typeface="SimSun"/>
              </a:rPr>
              <a:t>完</a:t>
            </a:r>
            <a:r>
              <a:rPr dirty="0" sz="1000">
                <a:latin typeface="SimSun"/>
                <a:cs typeface="SimSun"/>
              </a:rPr>
              <a:t>毕</a:t>
            </a:r>
            <a:r>
              <a:rPr dirty="0" sz="1000" spc="-10">
                <a:latin typeface="SimSun"/>
                <a:cs typeface="SimSun"/>
              </a:rPr>
              <a:t> 背</a:t>
            </a:r>
            <a:r>
              <a:rPr dirty="0" sz="1000" spc="-10">
                <a:latin typeface="SimSun"/>
                <a:cs typeface="SimSun"/>
              </a:rPr>
              <a:t>景</a:t>
            </a:r>
            <a:r>
              <a:rPr dirty="0" sz="1000" spc="-10">
                <a:latin typeface="SimSun"/>
                <a:cs typeface="SimSun"/>
              </a:rPr>
              <a:t>恢</a:t>
            </a:r>
            <a:r>
              <a:rPr dirty="0" sz="1000">
                <a:latin typeface="SimSun"/>
                <a:cs typeface="SimSun"/>
              </a:rPr>
              <a:t>复</a:t>
            </a:r>
            <a:r>
              <a:rPr dirty="0" sz="1000" spc="-10">
                <a:latin typeface="SimSun"/>
                <a:cs typeface="SimSun"/>
              </a:rPr>
              <a:t>为</a:t>
            </a:r>
            <a:r>
              <a:rPr dirty="0" sz="1000" spc="-10">
                <a:latin typeface="SimSun"/>
                <a:cs typeface="SimSun"/>
              </a:rPr>
              <a:t>灰</a:t>
            </a:r>
            <a:r>
              <a:rPr dirty="0" sz="1000" spc="-10">
                <a:latin typeface="SimSun"/>
                <a:cs typeface="SimSun"/>
              </a:rPr>
              <a:t>白色 打</a:t>
            </a:r>
            <a:r>
              <a:rPr dirty="0" sz="1000" spc="-10">
                <a:latin typeface="SimSun"/>
                <a:cs typeface="SimSun"/>
              </a:rPr>
              <a:t>印</a:t>
            </a:r>
            <a:r>
              <a:rPr dirty="0" sz="1000">
                <a:latin typeface="SimSun"/>
                <a:cs typeface="SimSun"/>
              </a:rPr>
              <a:t>后</a:t>
            </a:r>
            <a:r>
              <a:rPr dirty="0" sz="1000" spc="-10">
                <a:latin typeface="SimSun"/>
                <a:cs typeface="SimSun"/>
              </a:rPr>
              <a:t>续</a:t>
            </a:r>
            <a:r>
              <a:rPr dirty="0" sz="1000" spc="-10">
                <a:latin typeface="SimSun"/>
                <a:cs typeface="SimSun"/>
              </a:rPr>
              <a:t>内</a:t>
            </a:r>
            <a:r>
              <a:rPr dirty="0" sz="1000" spc="-50">
                <a:latin typeface="SimSun"/>
                <a:cs typeface="SimSun"/>
              </a:rPr>
              <a:t>容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SetColor(0,</a:t>
            </a:r>
            <a:r>
              <a:rPr dirty="0" sz="1000" spc="-4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7);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97253" y="2675889"/>
            <a:ext cx="533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printf("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764404" y="2675889"/>
            <a:ext cx="4057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/\n");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397253" y="2954781"/>
            <a:ext cx="1929130" cy="1016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for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(int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7;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&lt;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18;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i++)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{</a:t>
            </a:r>
            <a:endParaRPr sz="1000">
              <a:latin typeface="SimSun"/>
              <a:cs typeface="SimSun"/>
            </a:endParaRPr>
          </a:p>
          <a:p>
            <a:pPr marL="279400" marR="54610">
              <a:lnSpc>
                <a:spcPct val="183000"/>
              </a:lnSpc>
              <a:spcBef>
                <a:spcPts val="15"/>
              </a:spcBef>
            </a:pP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(key)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Sleep(100); </a:t>
            </a:r>
            <a:r>
              <a:rPr dirty="0" sz="1000">
                <a:latin typeface="SimSun"/>
                <a:cs typeface="SimSun"/>
              </a:rPr>
              <a:t>printf("%s\n",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start[i]);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30604" y="4352670"/>
            <a:ext cx="5282565" cy="5207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播</a:t>
            </a:r>
            <a:r>
              <a:rPr dirty="0" sz="1000" spc="-10">
                <a:latin typeface="SimSun"/>
                <a:cs typeface="SimSun"/>
              </a:rPr>
              <a:t>放</a:t>
            </a:r>
            <a:r>
              <a:rPr dirty="0" sz="1000" spc="-10">
                <a:latin typeface="SimSun"/>
                <a:cs typeface="SimSun"/>
              </a:rPr>
              <a:t>开</a:t>
            </a:r>
            <a:r>
              <a:rPr dirty="0" sz="1000" spc="-10">
                <a:latin typeface="SimSun"/>
                <a:cs typeface="SimSun"/>
              </a:rPr>
              <a:t>机</a:t>
            </a:r>
            <a:r>
              <a:rPr dirty="0" sz="1000" spc="-10">
                <a:latin typeface="SimSun"/>
                <a:cs typeface="SimSun"/>
              </a:rPr>
              <a:t>动</a:t>
            </a:r>
            <a:r>
              <a:rPr dirty="0" sz="1000">
                <a:latin typeface="SimSun"/>
                <a:cs typeface="SimSun"/>
              </a:rPr>
              <a:t>画</a:t>
            </a:r>
            <a:r>
              <a:rPr dirty="0" sz="1000" spc="-10">
                <a:latin typeface="SimSun"/>
                <a:cs typeface="SimSun"/>
              </a:rPr>
              <a:t>（</a:t>
            </a:r>
            <a:r>
              <a:rPr dirty="0" sz="1000" spc="-10">
                <a:latin typeface="SimSun"/>
                <a:cs typeface="SimSun"/>
              </a:rPr>
              <a:t>伪</a:t>
            </a:r>
            <a:r>
              <a:rPr dirty="0" sz="1000" spc="-50">
                <a:latin typeface="SimSun"/>
                <a:cs typeface="SimSun"/>
              </a:rPr>
              <a:t>）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if </a:t>
            </a:r>
            <a:r>
              <a:rPr dirty="0" sz="1000" spc="-10">
                <a:latin typeface="SimSun"/>
                <a:cs typeface="SimSun"/>
              </a:rPr>
              <a:t>(in_animation)</a:t>
            </a:r>
            <a:endParaRPr sz="1000">
              <a:latin typeface="SimSun"/>
              <a:cs typeface="SimSun"/>
            </a:endParaRPr>
          </a:p>
          <a:p>
            <a:pPr marL="812165" marR="1699260" indent="-266700">
              <a:lnSpc>
                <a:spcPct val="183000"/>
              </a:lnSpc>
              <a:spcBef>
                <a:spcPts val="10"/>
              </a:spcBef>
            </a:pPr>
            <a:r>
              <a:rPr dirty="0" sz="1000">
                <a:latin typeface="SimSun"/>
                <a:cs typeface="SimSun"/>
              </a:rPr>
              <a:t>for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(int k</a:t>
            </a:r>
            <a:r>
              <a:rPr dirty="0" sz="1000" spc="-10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0</a:t>
            </a:r>
            <a:r>
              <a:rPr dirty="0" sz="1000" spc="-5">
                <a:latin typeface="SimSun"/>
                <a:cs typeface="SimSun"/>
              </a:rPr>
              <a:t>; </a:t>
            </a:r>
            <a:r>
              <a:rPr dirty="0" sz="1000">
                <a:latin typeface="SimSun"/>
                <a:cs typeface="SimSun"/>
              </a:rPr>
              <a:t>k</a:t>
            </a:r>
            <a:r>
              <a:rPr dirty="0" sz="1000" spc="-5">
                <a:latin typeface="SimSun"/>
                <a:cs typeface="SimSun"/>
              </a:rPr>
              <a:t> &lt; </a:t>
            </a:r>
            <a:r>
              <a:rPr dirty="0" sz="1000">
                <a:latin typeface="SimSun"/>
                <a:cs typeface="SimSun"/>
              </a:rPr>
              <a:t>3</a:t>
            </a:r>
            <a:r>
              <a:rPr dirty="0" sz="1000" spc="-5">
                <a:latin typeface="SimSun"/>
                <a:cs typeface="SimSun"/>
              </a:rPr>
              <a:t>; </a:t>
            </a:r>
            <a:r>
              <a:rPr dirty="0" sz="1000">
                <a:latin typeface="SimSun"/>
                <a:cs typeface="SimSun"/>
              </a:rPr>
              <a:t>k</a:t>
            </a:r>
            <a:r>
              <a:rPr dirty="0" sz="1000" spc="-5">
                <a:latin typeface="SimSun"/>
                <a:cs typeface="SimSun"/>
              </a:rPr>
              <a:t>++) {//</a:t>
            </a:r>
            <a:r>
              <a:rPr dirty="0" sz="1000" spc="-10">
                <a:latin typeface="SimSun"/>
                <a:cs typeface="SimSun"/>
              </a:rPr>
              <a:t>打</a:t>
            </a:r>
            <a:r>
              <a:rPr dirty="0" sz="1000" spc="-10">
                <a:latin typeface="SimSun"/>
                <a:cs typeface="SimSun"/>
              </a:rPr>
              <a:t>印</a:t>
            </a:r>
            <a:r>
              <a:rPr dirty="0" sz="1000" spc="-10">
                <a:latin typeface="SimSun"/>
                <a:cs typeface="SimSun"/>
              </a:rPr>
              <a:t>三</a:t>
            </a:r>
            <a:r>
              <a:rPr dirty="0" sz="1000" spc="-50">
                <a:latin typeface="SimSun"/>
                <a:cs typeface="SimSun"/>
              </a:rPr>
              <a:t>次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gotoxy(52</a:t>
            </a:r>
            <a:r>
              <a:rPr dirty="0" sz="1000" spc="-10">
                <a:latin typeface="SimSun"/>
                <a:cs typeface="SimSun"/>
              </a:rPr>
              <a:t>, 12);//</a:t>
            </a:r>
            <a:r>
              <a:rPr dirty="0" sz="1000" spc="-10">
                <a:latin typeface="SimSun"/>
                <a:cs typeface="SimSun"/>
              </a:rPr>
              <a:t>进</a:t>
            </a:r>
            <a:r>
              <a:rPr dirty="0" sz="1000" spc="-10">
                <a:latin typeface="SimSun"/>
                <a:cs typeface="SimSun"/>
              </a:rPr>
              <a:t>度</a:t>
            </a:r>
            <a:r>
              <a:rPr dirty="0" sz="1000" spc="-10">
                <a:latin typeface="SimSun"/>
                <a:cs typeface="SimSun"/>
              </a:rPr>
              <a:t>条</a:t>
            </a:r>
            <a:r>
              <a:rPr dirty="0" sz="1000" spc="-10">
                <a:latin typeface="SimSun"/>
                <a:cs typeface="SimSun"/>
              </a:rPr>
              <a:t>在</a:t>
            </a:r>
            <a:r>
              <a:rPr dirty="0" sz="1000" spc="-24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12</a:t>
            </a:r>
            <a:r>
              <a:rPr dirty="0" sz="1000" spc="-70">
                <a:latin typeface="SimSun"/>
                <a:cs typeface="SimSun"/>
              </a:rPr>
              <a:t> 行 初</a:t>
            </a:r>
            <a:r>
              <a:rPr dirty="0" sz="1000" spc="-10">
                <a:latin typeface="SimSun"/>
                <a:cs typeface="SimSun"/>
              </a:rPr>
              <a:t>始</a:t>
            </a:r>
            <a:r>
              <a:rPr dirty="0" sz="1000" spc="-10">
                <a:latin typeface="SimSun"/>
                <a:cs typeface="SimSun"/>
              </a:rPr>
              <a:t>位</a:t>
            </a:r>
            <a:r>
              <a:rPr dirty="0" sz="1000" spc="-10">
                <a:latin typeface="SimSun"/>
                <a:cs typeface="SimSun"/>
              </a:rPr>
              <a:t>置</a:t>
            </a:r>
            <a:r>
              <a:rPr dirty="0" sz="1000" spc="-10">
                <a:latin typeface="SimSun"/>
                <a:cs typeface="SimSun"/>
              </a:rPr>
              <a:t>在</a:t>
            </a:r>
            <a:r>
              <a:rPr dirty="0" sz="1000" spc="-24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52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SimSun"/>
              <a:cs typeface="SimSun"/>
            </a:endParaRPr>
          </a:p>
          <a:p>
            <a:pPr marL="8121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起</a:t>
            </a:r>
            <a:r>
              <a:rPr dirty="0" sz="1000" spc="-10">
                <a:latin typeface="SimSun"/>
                <a:cs typeface="SimSun"/>
              </a:rPr>
              <a:t>始</a:t>
            </a:r>
            <a:r>
              <a:rPr dirty="0" sz="1000" spc="-10">
                <a:latin typeface="SimSun"/>
                <a:cs typeface="SimSun"/>
              </a:rPr>
              <a:t>动</a:t>
            </a:r>
            <a:r>
              <a:rPr dirty="0" sz="1000" spc="-50">
                <a:latin typeface="SimSun"/>
                <a:cs typeface="SimSun"/>
              </a:rPr>
              <a:t>效</a:t>
            </a:r>
            <a:endParaRPr sz="1000">
              <a:latin typeface="SimSun"/>
              <a:cs typeface="SimSun"/>
            </a:endParaRPr>
          </a:p>
          <a:p>
            <a:pPr marL="812165" marR="3633470">
              <a:lnSpc>
                <a:spcPct val="183000"/>
              </a:lnSpc>
              <a:spcBef>
                <a:spcPts val="10"/>
              </a:spcBef>
            </a:pPr>
            <a:r>
              <a:rPr dirty="0" sz="1000">
                <a:latin typeface="SimSun"/>
                <a:cs typeface="SimSun"/>
              </a:rPr>
              <a:t>cout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&lt;&lt;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"■"; </a:t>
            </a:r>
            <a:r>
              <a:rPr dirty="0" sz="1000" spc="-10">
                <a:latin typeface="SimSun"/>
                <a:cs typeface="SimSun"/>
              </a:rPr>
              <a:t>Sleep(100);</a:t>
            </a:r>
            <a:endParaRPr sz="1000">
              <a:latin typeface="SimSun"/>
              <a:cs typeface="SimSun"/>
            </a:endParaRPr>
          </a:p>
          <a:p>
            <a:pPr marL="12700" marR="80645" indent="799465">
              <a:lnSpc>
                <a:spcPts val="2210"/>
              </a:lnSpc>
              <a:spcBef>
                <a:spcPts val="229"/>
              </a:spcBef>
            </a:pPr>
            <a:r>
              <a:rPr dirty="0" sz="1000">
                <a:latin typeface="SimSun"/>
                <a:cs typeface="SimSun"/>
              </a:rPr>
              <a:t>for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(int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15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52</a:t>
            </a:r>
            <a:r>
              <a:rPr dirty="0" sz="1000" spc="-10">
                <a:latin typeface="SimSun"/>
                <a:cs typeface="SimSun"/>
              </a:rPr>
              <a:t>;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10">
                <a:latin typeface="SimSun"/>
                <a:cs typeface="SimSun"/>
              </a:rPr>
              <a:t> &lt; </a:t>
            </a:r>
            <a:r>
              <a:rPr dirty="0" sz="1000">
                <a:latin typeface="SimSun"/>
                <a:cs typeface="SimSun"/>
              </a:rPr>
              <a:t>70</a:t>
            </a:r>
            <a:r>
              <a:rPr dirty="0" sz="1000" spc="-10">
                <a:latin typeface="SimSun"/>
                <a:cs typeface="SimSun"/>
              </a:rPr>
              <a:t>;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5">
                <a:latin typeface="SimSun"/>
                <a:cs typeface="SimSun"/>
              </a:rPr>
              <a:t> += </a:t>
            </a:r>
            <a:r>
              <a:rPr dirty="0" sz="1000">
                <a:latin typeface="SimSun"/>
                <a:cs typeface="SimSun"/>
              </a:rPr>
              <a:t>2</a:t>
            </a:r>
            <a:r>
              <a:rPr dirty="0" sz="1000" spc="-10">
                <a:latin typeface="SimSun"/>
                <a:cs typeface="SimSun"/>
              </a:rPr>
              <a:t>) { //</a:t>
            </a:r>
            <a:r>
              <a:rPr dirty="0" sz="1000" spc="-10">
                <a:latin typeface="SimSun"/>
                <a:cs typeface="SimSun"/>
              </a:rPr>
              <a:t>进</a:t>
            </a:r>
            <a:r>
              <a:rPr dirty="0" sz="1000" spc="-10">
                <a:latin typeface="SimSun"/>
                <a:cs typeface="SimSun"/>
              </a:rPr>
              <a:t>度</a:t>
            </a:r>
            <a:r>
              <a:rPr dirty="0" sz="1000" spc="-10">
                <a:latin typeface="SimSun"/>
                <a:cs typeface="SimSun"/>
              </a:rPr>
              <a:t>条</a:t>
            </a:r>
            <a:r>
              <a:rPr dirty="0" sz="1000" spc="-10">
                <a:latin typeface="SimSun"/>
                <a:cs typeface="SimSun"/>
              </a:rPr>
              <a:t>长</a:t>
            </a:r>
            <a:r>
              <a:rPr dirty="0" sz="1000" spc="-10">
                <a:latin typeface="SimSun"/>
                <a:cs typeface="SimSun"/>
              </a:rPr>
              <a:t>度</a:t>
            </a:r>
            <a:r>
              <a:rPr dirty="0" sz="1000">
                <a:latin typeface="SimSun"/>
                <a:cs typeface="SimSun"/>
              </a:rPr>
              <a:t>为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21</a:t>
            </a:r>
            <a:r>
              <a:rPr dirty="0" sz="1000" spc="-5">
                <a:latin typeface="SimSun"/>
                <a:cs typeface="SimSun"/>
              </a:rPr>
              <a:t> 中</a:t>
            </a:r>
            <a:r>
              <a:rPr dirty="0" sz="1000" spc="-10">
                <a:latin typeface="SimSun"/>
                <a:cs typeface="SimSun"/>
              </a:rPr>
              <a:t>文</a:t>
            </a:r>
            <a:r>
              <a:rPr dirty="0" sz="1000" spc="-10">
                <a:latin typeface="SimSun"/>
                <a:cs typeface="SimSun"/>
              </a:rPr>
              <a:t>字</a:t>
            </a:r>
            <a:r>
              <a:rPr dirty="0" sz="1000" spc="-10">
                <a:latin typeface="SimSun"/>
                <a:cs typeface="SimSun"/>
              </a:rPr>
              <a:t>符</a:t>
            </a:r>
            <a:r>
              <a:rPr dirty="0" sz="1000" spc="-10">
                <a:latin typeface="SimSun"/>
                <a:cs typeface="SimSun"/>
              </a:rPr>
              <a:t>进</a:t>
            </a:r>
            <a:r>
              <a:rPr dirty="0" sz="1000" spc="-10">
                <a:latin typeface="SimSun"/>
                <a:cs typeface="SimSun"/>
              </a:rPr>
              <a:t>度</a:t>
            </a:r>
            <a:r>
              <a:rPr dirty="0" sz="1000">
                <a:latin typeface="SimSun"/>
                <a:cs typeface="SimSun"/>
              </a:rPr>
              <a:t>条</a:t>
            </a:r>
            <a:r>
              <a:rPr dirty="0" sz="1000" spc="-50">
                <a:latin typeface="SimSun"/>
                <a:cs typeface="SimSun"/>
              </a:rPr>
              <a:t>长</a:t>
            </a:r>
            <a:r>
              <a:rPr dirty="0" sz="1000" spc="-10">
                <a:latin typeface="SimSun"/>
                <a:cs typeface="SimSun"/>
              </a:rPr>
              <a:t>度</a:t>
            </a:r>
            <a:r>
              <a:rPr dirty="0" sz="1000" spc="-10">
                <a:latin typeface="SimSun"/>
                <a:cs typeface="SimSun"/>
              </a:rPr>
              <a:t>占</a:t>
            </a:r>
            <a:r>
              <a:rPr dirty="0" sz="1000" spc="-10">
                <a:latin typeface="SimSun"/>
                <a:cs typeface="SimSun"/>
              </a:rPr>
              <a:t>位</a:t>
            </a:r>
            <a:r>
              <a:rPr dirty="0" sz="1000" spc="-25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2</a:t>
            </a:r>
            <a:r>
              <a:rPr dirty="0" sz="1000" spc="-130">
                <a:latin typeface="SimSun"/>
                <a:cs typeface="SimSun"/>
              </a:rPr>
              <a:t> 个</a:t>
            </a:r>
            <a:r>
              <a:rPr dirty="0" sz="1000" spc="-10">
                <a:latin typeface="SimSun"/>
                <a:cs typeface="SimSun"/>
              </a:rPr>
              <a:t>字</a:t>
            </a:r>
            <a:r>
              <a:rPr dirty="0" sz="1000">
                <a:latin typeface="SimSun"/>
                <a:cs typeface="SimSun"/>
              </a:rPr>
              <a:t>符</a:t>
            </a:r>
            <a:r>
              <a:rPr dirty="0" sz="1000" spc="-5">
                <a:latin typeface="SimSun"/>
                <a:cs typeface="SimSun"/>
              </a:rPr>
              <a:t> 每</a:t>
            </a:r>
            <a:r>
              <a:rPr dirty="0" sz="1000" spc="-10">
                <a:latin typeface="SimSun"/>
                <a:cs typeface="SimSun"/>
              </a:rPr>
              <a:t>次</a:t>
            </a:r>
            <a:r>
              <a:rPr dirty="0" sz="1000" spc="-10">
                <a:latin typeface="SimSun"/>
                <a:cs typeface="SimSun"/>
              </a:rPr>
              <a:t>自</a:t>
            </a:r>
            <a:r>
              <a:rPr dirty="0" sz="1000" spc="-10">
                <a:latin typeface="SimSun"/>
                <a:cs typeface="SimSun"/>
              </a:rPr>
              <a:t>增</a:t>
            </a:r>
            <a:r>
              <a:rPr dirty="0" sz="1000" spc="-245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2</a:t>
            </a:r>
            <a:endParaRPr sz="1000">
              <a:latin typeface="SimSun"/>
              <a:cs typeface="SimSun"/>
            </a:endParaRPr>
          </a:p>
          <a:p>
            <a:pPr marL="1078865">
              <a:lnSpc>
                <a:spcPct val="100000"/>
              </a:lnSpc>
              <a:spcBef>
                <a:spcPts val="750"/>
              </a:spcBef>
            </a:pPr>
            <a:r>
              <a:rPr dirty="0" sz="1000">
                <a:latin typeface="SimSun"/>
                <a:cs typeface="SimSun"/>
              </a:rPr>
              <a:t>gotoxy(i,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12);</a:t>
            </a:r>
            <a:endParaRPr sz="1000">
              <a:latin typeface="SimSun"/>
              <a:cs typeface="SimSun"/>
            </a:endParaRPr>
          </a:p>
          <a:p>
            <a:pPr marL="1346200" marR="1591310" indent="-267335">
              <a:lnSpc>
                <a:spcPts val="2210"/>
              </a:lnSpc>
              <a:spcBef>
                <a:spcPts val="229"/>
              </a:spcBef>
            </a:pPr>
            <a:r>
              <a:rPr dirty="0" sz="1000">
                <a:latin typeface="SimSun"/>
                <a:cs typeface="SimSun"/>
              </a:rPr>
              <a:t>for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(int j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-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4;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j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&lt;=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-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2;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j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+=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2)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{ </a:t>
            </a:r>
            <a:r>
              <a:rPr dirty="0" sz="1000">
                <a:latin typeface="SimSun"/>
                <a:cs typeface="SimSun"/>
              </a:rPr>
              <a:t>cout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&lt;&lt;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"■";</a:t>
            </a:r>
            <a:endParaRPr sz="1000">
              <a:latin typeface="SimSun"/>
              <a:cs typeface="SimSun"/>
            </a:endParaRPr>
          </a:p>
          <a:p>
            <a:pPr marL="1346200">
              <a:lnSpc>
                <a:spcPct val="100000"/>
              </a:lnSpc>
              <a:spcBef>
                <a:spcPts val="755"/>
              </a:spcBef>
            </a:pPr>
            <a:r>
              <a:rPr dirty="0" sz="1000" spc="-10">
                <a:latin typeface="SimSun"/>
                <a:cs typeface="SimSun"/>
              </a:rPr>
              <a:t>Sleep(100);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078865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0788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gotoxy(52,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12);</a:t>
            </a:r>
            <a:endParaRPr sz="1000">
              <a:latin typeface="SimSun"/>
              <a:cs typeface="SimSun"/>
            </a:endParaRPr>
          </a:p>
          <a:p>
            <a:pPr marL="1078865" marR="5080">
              <a:lnSpc>
                <a:spcPct val="183000"/>
              </a:lnSpc>
            </a:pPr>
            <a:r>
              <a:rPr dirty="0" sz="1000">
                <a:latin typeface="SimSun"/>
                <a:cs typeface="SimSun"/>
              </a:rPr>
              <a:t>for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(int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j</a:t>
            </a:r>
            <a:r>
              <a:rPr dirty="0" sz="1000" spc="-10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52</a:t>
            </a:r>
            <a:r>
              <a:rPr dirty="0" sz="1000" spc="-10">
                <a:latin typeface="SimSun"/>
                <a:cs typeface="SimSun"/>
              </a:rPr>
              <a:t>; </a:t>
            </a:r>
            <a:r>
              <a:rPr dirty="0" sz="1000">
                <a:latin typeface="SimSun"/>
                <a:cs typeface="SimSun"/>
              </a:rPr>
              <a:t>j</a:t>
            </a:r>
            <a:r>
              <a:rPr dirty="0" sz="1000" spc="-10">
                <a:latin typeface="SimSun"/>
                <a:cs typeface="SimSun"/>
              </a:rPr>
              <a:t> &lt;= </a:t>
            </a:r>
            <a:r>
              <a:rPr dirty="0" sz="1000">
                <a:latin typeface="SimSun"/>
                <a:cs typeface="SimSun"/>
              </a:rPr>
              <a:t>i - 2</a:t>
            </a:r>
            <a:r>
              <a:rPr dirty="0" sz="1000" spc="-10">
                <a:latin typeface="SimSun"/>
                <a:cs typeface="SimSun"/>
              </a:rPr>
              <a:t>; </a:t>
            </a:r>
            <a:r>
              <a:rPr dirty="0" sz="1000">
                <a:latin typeface="SimSun"/>
                <a:cs typeface="SimSun"/>
              </a:rPr>
              <a:t>j</a:t>
            </a:r>
            <a:r>
              <a:rPr dirty="0" sz="1000" spc="-5">
                <a:latin typeface="SimSun"/>
                <a:cs typeface="SimSun"/>
              </a:rPr>
              <a:t>++) </a:t>
            </a:r>
            <a:r>
              <a:rPr dirty="0" sz="1000">
                <a:latin typeface="SimSun"/>
                <a:cs typeface="SimSun"/>
              </a:rPr>
              <a:t>cout</a:t>
            </a:r>
            <a:r>
              <a:rPr dirty="0" sz="1000" spc="-10">
                <a:latin typeface="SimSun"/>
                <a:cs typeface="SimSun"/>
              </a:rPr>
              <a:t> &lt;&lt; ' ';//</a:t>
            </a:r>
            <a:r>
              <a:rPr dirty="0" sz="1000" spc="-10">
                <a:latin typeface="SimSun"/>
                <a:cs typeface="SimSun"/>
              </a:rPr>
              <a:t>更</a:t>
            </a:r>
            <a:r>
              <a:rPr dirty="0" sz="1000" spc="-10">
                <a:latin typeface="SimSun"/>
                <a:cs typeface="SimSun"/>
              </a:rPr>
              <a:t>新</a:t>
            </a:r>
            <a:r>
              <a:rPr dirty="0" sz="1000" spc="-10">
                <a:latin typeface="SimSun"/>
                <a:cs typeface="SimSun"/>
              </a:rPr>
              <a:t>掉</a:t>
            </a:r>
            <a:r>
              <a:rPr dirty="0" sz="1000">
                <a:latin typeface="SimSun"/>
                <a:cs typeface="SimSun"/>
              </a:rPr>
              <a:t>用</a:t>
            </a:r>
            <a:r>
              <a:rPr dirty="0" sz="1000" spc="-10">
                <a:latin typeface="SimSun"/>
                <a:cs typeface="SimSun"/>
              </a:rPr>
              <a:t>过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>
                <a:latin typeface="SimSun"/>
                <a:cs typeface="SimSun"/>
              </a:rPr>
              <a:t>进</a:t>
            </a:r>
            <a:r>
              <a:rPr dirty="0" sz="1000" spc="-10">
                <a:latin typeface="SimSun"/>
                <a:cs typeface="SimSun"/>
              </a:rPr>
              <a:t>度</a:t>
            </a:r>
            <a:r>
              <a:rPr dirty="0" sz="1000" spc="-50">
                <a:latin typeface="SimSun"/>
                <a:cs typeface="SimSun"/>
              </a:rPr>
              <a:t>条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Sleep(100);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812165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SimSun"/>
              <a:cs typeface="SimSun"/>
            </a:endParaRPr>
          </a:p>
          <a:p>
            <a:pPr marL="8121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末</a:t>
            </a:r>
            <a:r>
              <a:rPr dirty="0" sz="1000" spc="-10">
                <a:latin typeface="SimSun"/>
                <a:cs typeface="SimSun"/>
              </a:rPr>
              <a:t>尾</a:t>
            </a:r>
            <a:r>
              <a:rPr dirty="0" sz="1000" spc="-10">
                <a:latin typeface="SimSun"/>
                <a:cs typeface="SimSun"/>
              </a:rPr>
              <a:t>动</a:t>
            </a:r>
            <a:r>
              <a:rPr dirty="0" sz="1000" spc="-10">
                <a:latin typeface="SimSun"/>
                <a:cs typeface="SimSun"/>
              </a:rPr>
              <a:t>效</a:t>
            </a:r>
            <a:r>
              <a:rPr dirty="0" sz="1000" spc="-10">
                <a:latin typeface="SimSun"/>
                <a:cs typeface="SimSun"/>
              </a:rPr>
              <a:t>调</a:t>
            </a:r>
            <a:r>
              <a:rPr dirty="0" sz="1000" spc="-50">
                <a:latin typeface="SimSun"/>
                <a:cs typeface="SimSun"/>
              </a:rPr>
              <a:t>整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63954" y="528319"/>
            <a:ext cx="2958465" cy="1765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8714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SimSun"/>
              <a:cs typeface="SimSun"/>
            </a:endParaRPr>
          </a:p>
          <a:p>
            <a:pPr marL="279400" marR="1718945">
              <a:lnSpc>
                <a:spcPct val="183300"/>
              </a:lnSpc>
              <a:spcBef>
                <a:spcPts val="5"/>
              </a:spcBef>
            </a:pPr>
            <a:r>
              <a:rPr dirty="0" sz="1000">
                <a:latin typeface="SimSun"/>
                <a:cs typeface="SimSun"/>
              </a:rPr>
              <a:t>gotoxy(68,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12); </a:t>
            </a:r>
            <a:r>
              <a:rPr dirty="0" sz="1000">
                <a:latin typeface="SimSun"/>
                <a:cs typeface="SimSun"/>
              </a:rPr>
              <a:t>cout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&lt;&lt;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"</a:t>
            </a:r>
            <a:r>
              <a:rPr dirty="0" sz="1000" spc="49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"; </a:t>
            </a:r>
            <a:r>
              <a:rPr dirty="0" sz="1000" spc="-10">
                <a:latin typeface="SimSun"/>
                <a:cs typeface="SimSun"/>
              </a:rPr>
              <a:t>Sleep(100); </a:t>
            </a:r>
            <a:r>
              <a:rPr dirty="0" sz="1000">
                <a:latin typeface="SimSun"/>
                <a:cs typeface="SimSun"/>
              </a:rPr>
              <a:t>cout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&lt;&lt;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"</a:t>
            </a:r>
            <a:r>
              <a:rPr dirty="0" sz="1000" spc="49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";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397253" y="2675889"/>
            <a:ext cx="2183130" cy="456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打</a:t>
            </a:r>
            <a:r>
              <a:rPr dirty="0" sz="1000" spc="-10">
                <a:latin typeface="SimSun"/>
                <a:cs typeface="SimSun"/>
              </a:rPr>
              <a:t>印</a:t>
            </a:r>
            <a:r>
              <a:rPr dirty="0" sz="1000" spc="-10">
                <a:latin typeface="SimSun"/>
                <a:cs typeface="SimSun"/>
              </a:rPr>
              <a:t>密</a:t>
            </a:r>
            <a:r>
              <a:rPr dirty="0" sz="1000" spc="-10">
                <a:latin typeface="SimSun"/>
                <a:cs typeface="SimSun"/>
              </a:rPr>
              <a:t>码</a:t>
            </a:r>
            <a:r>
              <a:rPr dirty="0" sz="1000" spc="-10">
                <a:latin typeface="SimSun"/>
                <a:cs typeface="SimSun"/>
              </a:rPr>
              <a:t>界</a:t>
            </a:r>
            <a:r>
              <a:rPr dirty="0" sz="1000" spc="-50">
                <a:latin typeface="SimSun"/>
                <a:cs typeface="SimSun"/>
              </a:rPr>
              <a:t>面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3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(in_password)</a:t>
            </a:r>
            <a:r>
              <a:rPr dirty="0" sz="1000" spc="-3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print_password();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30604" y="3514471"/>
            <a:ext cx="3975100" cy="1574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return;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 marL="278765" marR="957580" indent="-266700">
              <a:lnSpc>
                <a:spcPct val="183000"/>
              </a:lnSpc>
              <a:spcBef>
                <a:spcPts val="10"/>
              </a:spcBef>
            </a:pPr>
            <a:r>
              <a:rPr dirty="0" sz="1000">
                <a:latin typeface="SimSun"/>
                <a:cs typeface="SimSun"/>
              </a:rPr>
              <a:t>void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print_init_op(int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key</a:t>
            </a:r>
            <a:r>
              <a:rPr dirty="0" sz="1000" spc="-15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1</a:t>
            </a:r>
            <a:r>
              <a:rPr dirty="0" sz="1000" spc="-10">
                <a:latin typeface="SimSun"/>
                <a:cs typeface="SimSun"/>
              </a:rPr>
              <a:t>) {//</a:t>
            </a:r>
            <a:r>
              <a:rPr dirty="0" sz="1000" spc="-10">
                <a:latin typeface="SimSun"/>
                <a:cs typeface="SimSun"/>
              </a:rPr>
              <a:t>默</a:t>
            </a:r>
            <a:r>
              <a:rPr dirty="0" sz="1000" spc="-10">
                <a:latin typeface="SimSun"/>
                <a:cs typeface="SimSun"/>
              </a:rPr>
              <a:t>认</a:t>
            </a:r>
            <a:r>
              <a:rPr dirty="0" sz="1000" spc="-10">
                <a:latin typeface="SimSun"/>
                <a:cs typeface="SimSun"/>
              </a:rPr>
              <a:t>会</a:t>
            </a:r>
            <a:r>
              <a:rPr dirty="0" sz="1000" spc="-10">
                <a:latin typeface="SimSun"/>
                <a:cs typeface="SimSun"/>
              </a:rPr>
              <a:t>有</a:t>
            </a:r>
            <a:r>
              <a:rPr dirty="0" sz="1000" spc="-10">
                <a:latin typeface="SimSun"/>
                <a:cs typeface="SimSun"/>
              </a:rPr>
              <a:t>间</a:t>
            </a:r>
            <a:r>
              <a:rPr dirty="0" sz="1000" spc="-50">
                <a:latin typeface="SimSun"/>
                <a:cs typeface="SimSun"/>
              </a:rPr>
              <a:t>隔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system("title</a:t>
            </a:r>
            <a:r>
              <a:rPr dirty="0" sz="1000" spc="-30">
                <a:latin typeface="SimSun"/>
                <a:cs typeface="SimSun"/>
              </a:rPr>
              <a:t> 虚</a:t>
            </a:r>
            <a:r>
              <a:rPr dirty="0" sz="1000" spc="-10">
                <a:latin typeface="SimSun"/>
                <a:cs typeface="SimSun"/>
              </a:rPr>
              <a:t>拟</a:t>
            </a:r>
            <a:r>
              <a:rPr dirty="0" sz="1000" spc="-10">
                <a:latin typeface="SimSun"/>
                <a:cs typeface="SimSun"/>
              </a:rPr>
              <a:t>电</a:t>
            </a:r>
            <a:r>
              <a:rPr dirty="0" sz="1000" spc="-10">
                <a:latin typeface="SimSun"/>
                <a:cs typeface="SimSun"/>
              </a:rPr>
              <a:t>脑</a:t>
            </a:r>
            <a:r>
              <a:rPr dirty="0" sz="1000">
                <a:latin typeface="SimSun"/>
                <a:cs typeface="SimSun"/>
              </a:rPr>
              <a:t>");//</a:t>
            </a:r>
            <a:r>
              <a:rPr dirty="0" sz="1000" spc="-10">
                <a:latin typeface="SimSun"/>
                <a:cs typeface="SimSun"/>
              </a:rPr>
              <a:t>设</a:t>
            </a:r>
            <a:r>
              <a:rPr dirty="0" sz="1000" spc="-10">
                <a:latin typeface="SimSun"/>
                <a:cs typeface="SimSun"/>
              </a:rPr>
              <a:t>置</a:t>
            </a:r>
            <a:r>
              <a:rPr dirty="0" sz="1000" spc="-25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cmd</a:t>
            </a:r>
            <a:r>
              <a:rPr dirty="0" sz="1000" spc="-130">
                <a:latin typeface="SimSun"/>
                <a:cs typeface="SimSun"/>
              </a:rPr>
              <a:t> 窗</a:t>
            </a:r>
            <a:r>
              <a:rPr dirty="0" sz="1000" spc="-10">
                <a:latin typeface="SimSun"/>
                <a:cs typeface="SimSun"/>
              </a:rPr>
              <a:t>口</a:t>
            </a:r>
            <a:r>
              <a:rPr dirty="0" sz="1000" spc="-10">
                <a:latin typeface="SimSun"/>
                <a:cs typeface="SimSun"/>
              </a:rPr>
              <a:t>标</a:t>
            </a:r>
            <a:r>
              <a:rPr dirty="0" sz="1000" spc="-50">
                <a:latin typeface="SimSun"/>
                <a:cs typeface="SimSun"/>
              </a:rPr>
              <a:t>题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system("mode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con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cols=130 </a:t>
            </a:r>
            <a:r>
              <a:rPr dirty="0" sz="1000" spc="-10">
                <a:latin typeface="SimSun"/>
                <a:cs typeface="SimSun"/>
              </a:rPr>
              <a:t>lines=50");//</a:t>
            </a:r>
            <a:r>
              <a:rPr dirty="0" sz="1000" spc="-10">
                <a:latin typeface="SimSun"/>
                <a:cs typeface="SimSun"/>
              </a:rPr>
              <a:t>设</a:t>
            </a:r>
            <a:r>
              <a:rPr dirty="0" sz="1000" spc="-10">
                <a:latin typeface="SimSun"/>
                <a:cs typeface="SimSun"/>
              </a:rPr>
              <a:t>置</a:t>
            </a:r>
            <a:r>
              <a:rPr dirty="0" sz="1000" spc="-10">
                <a:latin typeface="SimSun"/>
                <a:cs typeface="SimSun"/>
              </a:rPr>
              <a:t>窗</a:t>
            </a:r>
            <a:r>
              <a:rPr dirty="0" sz="1000">
                <a:latin typeface="SimSun"/>
                <a:cs typeface="SimSun"/>
              </a:rPr>
              <a:t>口</a:t>
            </a:r>
            <a:r>
              <a:rPr dirty="0" sz="1000" spc="-5">
                <a:latin typeface="SimSun"/>
                <a:cs typeface="SimSun"/>
              </a:rPr>
              <a:t> 高</a:t>
            </a:r>
            <a:r>
              <a:rPr dirty="0" sz="1000" spc="-10">
                <a:latin typeface="SimSun"/>
                <a:cs typeface="SimSun"/>
              </a:rPr>
              <a:t>度</a:t>
            </a:r>
            <a:r>
              <a:rPr dirty="0" sz="1000" spc="-10">
                <a:latin typeface="SimSun"/>
                <a:cs typeface="SimSun"/>
              </a:rPr>
              <a:t>和</a:t>
            </a:r>
            <a:r>
              <a:rPr dirty="0" sz="1000" spc="-25">
                <a:latin typeface="SimSun"/>
                <a:cs typeface="SimSun"/>
              </a:rPr>
              <a:t>宽度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system("color</a:t>
            </a:r>
            <a:r>
              <a:rPr dirty="0" sz="1000" spc="-65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70");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30604" y="5470016"/>
            <a:ext cx="3770629" cy="21342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打</a:t>
            </a:r>
            <a:r>
              <a:rPr dirty="0" sz="1000" spc="-10">
                <a:latin typeface="SimSun"/>
                <a:cs typeface="SimSun"/>
              </a:rPr>
              <a:t>印</a:t>
            </a:r>
            <a:r>
              <a:rPr dirty="0" sz="1000" spc="-10">
                <a:latin typeface="SimSun"/>
                <a:cs typeface="SimSun"/>
              </a:rPr>
              <a:t>整</a:t>
            </a:r>
            <a:r>
              <a:rPr dirty="0" sz="1000" spc="-10">
                <a:latin typeface="SimSun"/>
                <a:cs typeface="SimSun"/>
              </a:rPr>
              <a:t>体</a:t>
            </a:r>
            <a:r>
              <a:rPr dirty="0" sz="1000" spc="-10">
                <a:latin typeface="SimSun"/>
                <a:cs typeface="SimSun"/>
              </a:rPr>
              <a:t>框</a:t>
            </a:r>
            <a:r>
              <a:rPr dirty="0" sz="1000" spc="-50">
                <a:latin typeface="SimSun"/>
                <a:cs typeface="SimSun"/>
              </a:rPr>
              <a:t>架</a:t>
            </a:r>
            <a:endParaRPr sz="1000">
              <a:latin typeface="SimSun"/>
              <a:cs typeface="SimSun"/>
            </a:endParaRPr>
          </a:p>
          <a:p>
            <a:pPr marL="545465" marR="1579880" indent="-266700">
              <a:lnSpc>
                <a:spcPct val="183000"/>
              </a:lnSpc>
              <a:spcBef>
                <a:spcPts val="10"/>
              </a:spcBef>
            </a:pPr>
            <a:r>
              <a:rPr dirty="0" sz="1000">
                <a:latin typeface="SimSun"/>
                <a:cs typeface="SimSun"/>
              </a:rPr>
              <a:t>for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(int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&lt;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41;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i++)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{ </a:t>
            </a:r>
            <a:r>
              <a:rPr dirty="0" sz="1000">
                <a:latin typeface="SimSun"/>
                <a:cs typeface="SimSun"/>
              </a:rPr>
              <a:t>printf("%s\n",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Map[i]);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(key)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Sleep(120);//ms</a:t>
            </a:r>
            <a:r>
              <a:rPr dirty="0" sz="1000" spc="-3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120</a:t>
            </a:r>
            <a:r>
              <a:rPr dirty="0" sz="1000" spc="-35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0.12s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return;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void</a:t>
            </a:r>
            <a:r>
              <a:rPr dirty="0" sz="1000" spc="-3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init_shell(int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key</a:t>
            </a:r>
            <a:r>
              <a:rPr dirty="0" sz="1000" spc="-10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1</a:t>
            </a:r>
            <a:r>
              <a:rPr dirty="0" sz="1000" spc="-10">
                <a:latin typeface="SimSun"/>
                <a:cs typeface="SimSun"/>
              </a:rPr>
              <a:t>, </a:t>
            </a:r>
            <a:r>
              <a:rPr dirty="0" sz="1000">
                <a:latin typeface="SimSun"/>
                <a:cs typeface="SimSun"/>
              </a:rPr>
              <a:t>int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if_pass</a:t>
            </a:r>
            <a:r>
              <a:rPr dirty="0" sz="1000" spc="-5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0</a:t>
            </a:r>
            <a:r>
              <a:rPr dirty="0" sz="1000" spc="-10">
                <a:latin typeface="SimSun"/>
                <a:cs typeface="SimSun"/>
              </a:rPr>
              <a:t>) {//</a:t>
            </a:r>
            <a:r>
              <a:rPr dirty="0" sz="1000" spc="-10">
                <a:latin typeface="SimSun"/>
                <a:cs typeface="SimSun"/>
              </a:rPr>
              <a:t>初</a:t>
            </a:r>
            <a:r>
              <a:rPr dirty="0" sz="1000" spc="-10">
                <a:latin typeface="SimSun"/>
                <a:cs typeface="SimSun"/>
              </a:rPr>
              <a:t>始</a:t>
            </a:r>
            <a:r>
              <a:rPr dirty="0" sz="1000" spc="-10">
                <a:latin typeface="SimSun"/>
                <a:cs typeface="SimSun"/>
              </a:rPr>
              <a:t>化</a:t>
            </a:r>
            <a:r>
              <a:rPr dirty="0" sz="1000" spc="-10">
                <a:latin typeface="SimSun"/>
                <a:cs typeface="SimSun"/>
              </a:rPr>
              <a:t>操</a:t>
            </a:r>
            <a:r>
              <a:rPr dirty="0" sz="1000" spc="-50">
                <a:latin typeface="SimSun"/>
                <a:cs typeface="SimSun"/>
              </a:rPr>
              <a:t>作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397253" y="7984997"/>
            <a:ext cx="3942715" cy="1574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system("color</a:t>
            </a:r>
            <a:r>
              <a:rPr dirty="0" sz="1000" spc="-65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07");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(if_pass)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{</a:t>
            </a:r>
            <a:endParaRPr sz="1000">
              <a:latin typeface="SimSun"/>
              <a:cs typeface="SimSun"/>
            </a:endParaRPr>
          </a:p>
          <a:p>
            <a:pPr marL="279400" marR="5080">
              <a:lnSpc>
                <a:spcPct val="183000"/>
              </a:lnSpc>
            </a:pPr>
            <a:r>
              <a:rPr dirty="0" sz="1000">
                <a:latin typeface="SimSun"/>
                <a:cs typeface="SimSun"/>
              </a:rPr>
              <a:t>cout</a:t>
            </a:r>
            <a:r>
              <a:rPr dirty="0" sz="1000" spc="-10">
                <a:latin typeface="SimSun"/>
                <a:cs typeface="SimSun"/>
              </a:rPr>
              <a:t> &lt;&lt; "************\t</a:t>
            </a:r>
            <a:r>
              <a:rPr dirty="0" sz="1000" spc="-135">
                <a:latin typeface="SimSun"/>
                <a:cs typeface="SimSun"/>
              </a:rPr>
              <a:t> 使</a:t>
            </a:r>
            <a:r>
              <a:rPr dirty="0" sz="1000" spc="-10">
                <a:latin typeface="SimSun"/>
                <a:cs typeface="SimSun"/>
              </a:rPr>
              <a:t>用</a:t>
            </a:r>
            <a:r>
              <a:rPr dirty="0" sz="1000" spc="-10">
                <a:latin typeface="SimSun"/>
                <a:cs typeface="SimSun"/>
              </a:rPr>
              <a:t>前</a:t>
            </a:r>
            <a:r>
              <a:rPr dirty="0" sz="1000" spc="-5">
                <a:latin typeface="SimSun"/>
                <a:cs typeface="SimSun"/>
              </a:rPr>
              <a:t>提示</a:t>
            </a:r>
            <a:r>
              <a:rPr dirty="0" sz="1000">
                <a:latin typeface="SimSun"/>
                <a:cs typeface="SimSun"/>
              </a:rPr>
              <a:t>\t************" &lt;&lt; </a:t>
            </a:r>
            <a:r>
              <a:rPr dirty="0" sz="1000" spc="-10">
                <a:latin typeface="SimSun"/>
                <a:cs typeface="SimSun"/>
              </a:rPr>
              <a:t>endl; </a:t>
            </a:r>
            <a:r>
              <a:rPr dirty="0" sz="1000">
                <a:latin typeface="SimSun"/>
                <a:cs typeface="SimSun"/>
              </a:rPr>
              <a:t>cout</a:t>
            </a:r>
            <a:r>
              <a:rPr dirty="0" sz="1000" spc="-15">
                <a:latin typeface="SimSun"/>
                <a:cs typeface="SimSun"/>
              </a:rPr>
              <a:t> &lt;&lt; "</a:t>
            </a:r>
            <a:r>
              <a:rPr dirty="0" sz="1000" spc="-10">
                <a:latin typeface="SimSun"/>
                <a:cs typeface="SimSun"/>
              </a:rPr>
              <a:t>请</a:t>
            </a:r>
            <a:r>
              <a:rPr dirty="0" sz="1000" spc="-10">
                <a:latin typeface="SimSun"/>
                <a:cs typeface="SimSun"/>
              </a:rPr>
              <a:t>通</a:t>
            </a:r>
            <a:r>
              <a:rPr dirty="0" sz="1000">
                <a:latin typeface="SimSun"/>
                <a:cs typeface="SimSun"/>
              </a:rPr>
              <a:t>过</a:t>
            </a:r>
            <a:r>
              <a:rPr dirty="0" sz="1000" spc="-10">
                <a:latin typeface="SimSun"/>
                <a:cs typeface="SimSun"/>
              </a:rPr>
              <a:t> ↑↓←→ 和 空</a:t>
            </a:r>
            <a:r>
              <a:rPr dirty="0" sz="1000" spc="-10">
                <a:latin typeface="SimSun"/>
                <a:cs typeface="SimSun"/>
              </a:rPr>
              <a:t>格</a:t>
            </a:r>
            <a:r>
              <a:rPr dirty="0" sz="1000" spc="-10">
                <a:latin typeface="SimSun"/>
                <a:cs typeface="SimSun"/>
              </a:rPr>
              <a:t>进</a:t>
            </a:r>
            <a:r>
              <a:rPr dirty="0" sz="1000" spc="-10">
                <a:latin typeface="SimSun"/>
                <a:cs typeface="SimSun"/>
              </a:rPr>
              <a:t>行</a:t>
            </a:r>
            <a:r>
              <a:rPr dirty="0" sz="1000">
                <a:latin typeface="SimSun"/>
                <a:cs typeface="SimSun"/>
              </a:rPr>
              <a:t>操</a:t>
            </a:r>
            <a:r>
              <a:rPr dirty="0" sz="1000" spc="-10">
                <a:latin typeface="SimSun"/>
                <a:cs typeface="SimSun"/>
              </a:rPr>
              <a:t>作</a:t>
            </a:r>
            <a:r>
              <a:rPr dirty="0" sz="1000" spc="-5">
                <a:latin typeface="SimSun"/>
                <a:cs typeface="SimSun"/>
              </a:rPr>
              <a:t>" &lt;&lt; </a:t>
            </a:r>
            <a:r>
              <a:rPr dirty="0" sz="1000" spc="-20">
                <a:latin typeface="SimSun"/>
                <a:cs typeface="SimSun"/>
              </a:rPr>
              <a:t>endl;</a:t>
            </a:r>
            <a:endParaRPr sz="1000">
              <a:latin typeface="SimSun"/>
              <a:cs typeface="SimSun"/>
            </a:endParaRPr>
          </a:p>
          <a:p>
            <a:pPr marL="279400" marR="163195">
              <a:lnSpc>
                <a:spcPct val="183000"/>
              </a:lnSpc>
              <a:spcBef>
                <a:spcPts val="15"/>
              </a:spcBef>
            </a:pPr>
            <a:r>
              <a:rPr dirty="0" sz="1000">
                <a:latin typeface="SimSun"/>
                <a:cs typeface="SimSun"/>
              </a:rPr>
              <a:t>cout</a:t>
            </a:r>
            <a:r>
              <a:rPr dirty="0" sz="1000" spc="-10">
                <a:latin typeface="SimSun"/>
                <a:cs typeface="SimSun"/>
              </a:rPr>
              <a:t> &lt;&lt; "</a:t>
            </a:r>
            <a:r>
              <a:rPr dirty="0" sz="1000" spc="-10">
                <a:latin typeface="SimSun"/>
                <a:cs typeface="SimSun"/>
              </a:rPr>
              <a:t>将</a:t>
            </a:r>
            <a:r>
              <a:rPr dirty="0" sz="1000" spc="-10">
                <a:latin typeface="SimSun"/>
                <a:cs typeface="SimSun"/>
              </a:rPr>
              <a:t>光</a:t>
            </a:r>
            <a:r>
              <a:rPr dirty="0" sz="1000" spc="-10">
                <a:latin typeface="SimSun"/>
                <a:cs typeface="SimSun"/>
              </a:rPr>
              <a:t>标</a:t>
            </a:r>
            <a:r>
              <a:rPr dirty="0" sz="1000" spc="-10">
                <a:latin typeface="SimSun"/>
                <a:cs typeface="SimSun"/>
              </a:rPr>
              <a:t>移</a:t>
            </a:r>
            <a:r>
              <a:rPr dirty="0" sz="1000" spc="-10">
                <a:latin typeface="SimSun"/>
                <a:cs typeface="SimSun"/>
              </a:rPr>
              <a:t>动</a:t>
            </a:r>
            <a:r>
              <a:rPr dirty="0" sz="1000" spc="-10">
                <a:latin typeface="SimSun"/>
                <a:cs typeface="SimSun"/>
              </a:rPr>
              <a:t>到</a:t>
            </a:r>
            <a:r>
              <a:rPr dirty="0" sz="1000">
                <a:latin typeface="SimSun"/>
                <a:cs typeface="SimSun"/>
              </a:rPr>
              <a:t>开</a:t>
            </a:r>
            <a:r>
              <a:rPr dirty="0" sz="1000" spc="-10">
                <a:latin typeface="SimSun"/>
                <a:cs typeface="SimSun"/>
              </a:rPr>
              <a:t>机</a:t>
            </a:r>
            <a:r>
              <a:rPr dirty="0" sz="1000" spc="-10">
                <a:latin typeface="SimSun"/>
                <a:cs typeface="SimSun"/>
              </a:rPr>
              <a:t>键</a:t>
            </a:r>
            <a:r>
              <a:rPr dirty="0" sz="1000" spc="-10">
                <a:latin typeface="SimSun"/>
                <a:cs typeface="SimSun"/>
              </a:rPr>
              <a:t>点</a:t>
            </a:r>
            <a:r>
              <a:rPr dirty="0" sz="1000">
                <a:latin typeface="SimSun"/>
                <a:cs typeface="SimSun"/>
              </a:rPr>
              <a:t>击</a:t>
            </a:r>
            <a:r>
              <a:rPr dirty="0" sz="1000" spc="-10">
                <a:latin typeface="SimSun"/>
                <a:cs typeface="SimSun"/>
              </a:rPr>
              <a:t>空</a:t>
            </a:r>
            <a:r>
              <a:rPr dirty="0" sz="1000" spc="-10">
                <a:latin typeface="SimSun"/>
                <a:cs typeface="SimSun"/>
              </a:rPr>
              <a:t>格</a:t>
            </a:r>
            <a:r>
              <a:rPr dirty="0" sz="1000">
                <a:latin typeface="SimSun"/>
                <a:cs typeface="SimSun"/>
              </a:rPr>
              <a:t>即</a:t>
            </a:r>
            <a:r>
              <a:rPr dirty="0" sz="1000" spc="-10">
                <a:latin typeface="SimSun"/>
                <a:cs typeface="SimSun"/>
              </a:rPr>
              <a:t>可</a:t>
            </a:r>
            <a:r>
              <a:rPr dirty="0" sz="1000" spc="-10">
                <a:latin typeface="SimSun"/>
                <a:cs typeface="SimSun"/>
              </a:rPr>
              <a:t>开</a:t>
            </a:r>
            <a:r>
              <a:rPr dirty="0" sz="1000">
                <a:latin typeface="SimSun"/>
                <a:cs typeface="SimSun"/>
              </a:rPr>
              <a:t>机！" &lt;&lt; </a:t>
            </a:r>
            <a:r>
              <a:rPr dirty="0" sz="1000" spc="-10">
                <a:latin typeface="SimSun"/>
                <a:cs typeface="SimSun"/>
              </a:rPr>
              <a:t>endl; printf("</a:t>
            </a:r>
            <a:r>
              <a:rPr dirty="0" sz="1000" spc="-10">
                <a:latin typeface="SimSun"/>
                <a:cs typeface="SimSun"/>
              </a:rPr>
              <a:t>默</a:t>
            </a:r>
            <a:r>
              <a:rPr dirty="0" sz="1000" spc="-10">
                <a:latin typeface="SimSun"/>
                <a:cs typeface="SimSun"/>
              </a:rPr>
              <a:t>认</a:t>
            </a:r>
            <a:r>
              <a:rPr dirty="0" sz="1000" spc="-10">
                <a:latin typeface="SimSun"/>
                <a:cs typeface="SimSun"/>
              </a:rPr>
              <a:t>密</a:t>
            </a:r>
            <a:r>
              <a:rPr dirty="0" sz="1000" spc="-10">
                <a:latin typeface="SimSun"/>
                <a:cs typeface="SimSun"/>
              </a:rPr>
              <a:t>码</a:t>
            </a:r>
            <a:r>
              <a:rPr dirty="0" sz="1000" spc="-10">
                <a:latin typeface="SimSun"/>
                <a:cs typeface="SimSun"/>
              </a:rPr>
              <a:t>是</a:t>
            </a:r>
            <a:r>
              <a:rPr dirty="0" sz="1000">
                <a:latin typeface="SimSun"/>
                <a:cs typeface="SimSun"/>
              </a:rPr>
              <a:t>：%s\n"</a:t>
            </a:r>
            <a:r>
              <a:rPr dirty="0" sz="1000" spc="20">
                <a:latin typeface="SimSun"/>
                <a:cs typeface="SimSun"/>
              </a:rPr>
              <a:t>, </a:t>
            </a:r>
            <a:r>
              <a:rPr dirty="0" sz="1000" spc="-10">
                <a:latin typeface="SimSun"/>
                <a:cs typeface="SimSun"/>
              </a:rPr>
              <a:t>password);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97253" y="528319"/>
            <a:ext cx="3225165" cy="1765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5384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SimSun"/>
              <a:cs typeface="SimSun"/>
            </a:endParaRPr>
          </a:p>
          <a:p>
            <a:pPr algn="just" marL="279400" marR="80010">
              <a:lnSpc>
                <a:spcPct val="183500"/>
              </a:lnSpc>
            </a:pPr>
            <a:r>
              <a:rPr dirty="0" sz="1000">
                <a:latin typeface="SimSun"/>
                <a:cs typeface="SimSun"/>
              </a:rPr>
              <a:t>cout</a:t>
            </a:r>
            <a:r>
              <a:rPr dirty="0" sz="1000" spc="-5">
                <a:latin typeface="SimSun"/>
                <a:cs typeface="SimSun"/>
              </a:rPr>
              <a:t> &lt;&lt; "</a:t>
            </a:r>
            <a:r>
              <a:rPr dirty="0" sz="1000" spc="-10">
                <a:latin typeface="SimSun"/>
                <a:cs typeface="SimSun"/>
              </a:rPr>
              <a:t>桌</a:t>
            </a:r>
            <a:r>
              <a:rPr dirty="0" sz="1000" spc="-10">
                <a:latin typeface="SimSun"/>
                <a:cs typeface="SimSun"/>
              </a:rPr>
              <a:t>面</a:t>
            </a:r>
            <a:r>
              <a:rPr dirty="0" sz="1000" spc="-10">
                <a:latin typeface="SimSun"/>
                <a:cs typeface="SimSun"/>
              </a:rPr>
              <a:t>程</a:t>
            </a:r>
            <a:r>
              <a:rPr dirty="0" sz="1000" spc="-10">
                <a:latin typeface="SimSun"/>
                <a:cs typeface="SimSun"/>
              </a:rPr>
              <a:t>序</a:t>
            </a:r>
            <a:r>
              <a:rPr dirty="0" sz="1000" spc="-10">
                <a:latin typeface="SimSun"/>
                <a:cs typeface="SimSun"/>
              </a:rPr>
              <a:t>只</a:t>
            </a:r>
            <a:r>
              <a:rPr dirty="0" sz="1000" spc="-10">
                <a:latin typeface="SimSun"/>
                <a:cs typeface="SimSun"/>
              </a:rPr>
              <a:t>有</a:t>
            </a:r>
            <a:r>
              <a:rPr dirty="0" sz="1000">
                <a:latin typeface="SimSun"/>
                <a:cs typeface="SimSun"/>
              </a:rPr>
              <a:t>记</a:t>
            </a:r>
            <a:r>
              <a:rPr dirty="0" sz="1000" spc="-10">
                <a:latin typeface="SimSun"/>
                <a:cs typeface="SimSun"/>
              </a:rPr>
              <a:t>事</a:t>
            </a:r>
            <a:r>
              <a:rPr dirty="0" sz="1000" spc="-10">
                <a:latin typeface="SimSun"/>
                <a:cs typeface="SimSun"/>
              </a:rPr>
              <a:t>本</a:t>
            </a:r>
            <a:r>
              <a:rPr dirty="0" sz="1000" spc="-10">
                <a:latin typeface="SimSun"/>
                <a:cs typeface="SimSun"/>
              </a:rPr>
              <a:t>可</a:t>
            </a:r>
            <a:r>
              <a:rPr dirty="0" sz="1000" spc="-10">
                <a:latin typeface="SimSun"/>
                <a:cs typeface="SimSun"/>
              </a:rPr>
              <a:t>以运行" &lt;&lt; </a:t>
            </a:r>
            <a:r>
              <a:rPr dirty="0" sz="1000" spc="-20">
                <a:latin typeface="SimSun"/>
                <a:cs typeface="SimSun"/>
              </a:rPr>
              <a:t>endl; </a:t>
            </a:r>
            <a:r>
              <a:rPr dirty="0" sz="1000">
                <a:latin typeface="SimSun"/>
                <a:cs typeface="SimSun"/>
              </a:rPr>
              <a:t>cout</a:t>
            </a:r>
            <a:r>
              <a:rPr dirty="0" sz="1000" spc="-20">
                <a:latin typeface="SimSun"/>
                <a:cs typeface="SimSun"/>
              </a:rPr>
              <a:t> &lt;&lt; "</a:t>
            </a:r>
            <a:r>
              <a:rPr dirty="0" sz="1000" spc="-25">
                <a:latin typeface="SimSun"/>
                <a:cs typeface="SimSun"/>
              </a:rPr>
              <a:t>Windows7</a:t>
            </a:r>
            <a:r>
              <a:rPr dirty="0" sz="1000" spc="-55">
                <a:latin typeface="SimSun"/>
                <a:cs typeface="SimSun"/>
              </a:rPr>
              <a:t> 系</a:t>
            </a:r>
            <a:r>
              <a:rPr dirty="0" sz="1000" spc="-10">
                <a:latin typeface="SimSun"/>
                <a:cs typeface="SimSun"/>
              </a:rPr>
              <a:t>统</a:t>
            </a:r>
            <a:r>
              <a:rPr dirty="0" sz="1000" spc="-10">
                <a:latin typeface="SimSun"/>
                <a:cs typeface="SimSun"/>
              </a:rPr>
              <a:t>祝</a:t>
            </a:r>
            <a:r>
              <a:rPr dirty="0" sz="1000" spc="-10">
                <a:latin typeface="SimSun"/>
                <a:cs typeface="SimSun"/>
              </a:rPr>
              <a:t>您</a:t>
            </a:r>
            <a:r>
              <a:rPr dirty="0" sz="1000" spc="-10">
                <a:latin typeface="SimSun"/>
                <a:cs typeface="SimSun"/>
              </a:rPr>
              <a:t>使</a:t>
            </a:r>
            <a:r>
              <a:rPr dirty="0" sz="1000" spc="-10">
                <a:latin typeface="SimSun"/>
                <a:cs typeface="SimSun"/>
              </a:rPr>
              <a:t>用</a:t>
            </a:r>
            <a:r>
              <a:rPr dirty="0" sz="1000">
                <a:latin typeface="SimSun"/>
                <a:cs typeface="SimSun"/>
              </a:rPr>
              <a:t>愉快!" &lt;&lt; </a:t>
            </a:r>
            <a:r>
              <a:rPr dirty="0" sz="1000" spc="-20">
                <a:latin typeface="SimSun"/>
                <a:cs typeface="SimSun"/>
              </a:rPr>
              <a:t>endl; </a:t>
            </a:r>
            <a:r>
              <a:rPr dirty="0" sz="1000">
                <a:latin typeface="SimSun"/>
                <a:cs typeface="SimSun"/>
              </a:rPr>
              <a:t>cout</a:t>
            </a:r>
            <a:r>
              <a:rPr dirty="0" sz="1000" spc="-10">
                <a:latin typeface="SimSun"/>
                <a:cs typeface="SimSun"/>
              </a:rPr>
              <a:t> &lt;&lt; "</a:t>
            </a:r>
            <a:r>
              <a:rPr dirty="0" sz="1000" spc="-10">
                <a:latin typeface="SimSun"/>
                <a:cs typeface="SimSun"/>
              </a:rPr>
              <a:t>按</a:t>
            </a:r>
            <a:r>
              <a:rPr dirty="0" sz="1000" spc="-10">
                <a:latin typeface="SimSun"/>
                <a:cs typeface="SimSun"/>
              </a:rPr>
              <a:t>任</a:t>
            </a:r>
            <a:r>
              <a:rPr dirty="0" sz="1000" spc="-10">
                <a:latin typeface="SimSun"/>
                <a:cs typeface="SimSun"/>
              </a:rPr>
              <a:t>意</a:t>
            </a:r>
            <a:r>
              <a:rPr dirty="0" sz="1000" spc="-10">
                <a:latin typeface="SimSun"/>
                <a:cs typeface="SimSun"/>
              </a:rPr>
              <a:t>键</a:t>
            </a:r>
            <a:r>
              <a:rPr dirty="0" sz="1000" spc="-10">
                <a:latin typeface="SimSun"/>
                <a:cs typeface="SimSun"/>
              </a:rPr>
              <a:t>继</a:t>
            </a:r>
            <a:r>
              <a:rPr dirty="0" sz="1000" spc="-10">
                <a:latin typeface="SimSun"/>
                <a:cs typeface="SimSun"/>
              </a:rPr>
              <a:t>续</a:t>
            </a:r>
            <a:r>
              <a:rPr dirty="0" sz="1000">
                <a:latin typeface="SimSun"/>
                <a:cs typeface="SimSun"/>
              </a:rPr>
              <a:t>:" &lt;&lt; </a:t>
            </a:r>
            <a:r>
              <a:rPr dirty="0" sz="1000" spc="-20">
                <a:latin typeface="SimSun"/>
                <a:cs typeface="SimSun"/>
              </a:rPr>
              <a:t>endl;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940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getch();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397253" y="2675889"/>
            <a:ext cx="3582035" cy="12947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print_init_op(key);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algn="just"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x</a:t>
            </a:r>
            <a:r>
              <a:rPr dirty="0" sz="1000" spc="-10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1</a:t>
            </a:r>
            <a:r>
              <a:rPr dirty="0" sz="1000" spc="-5">
                <a:latin typeface="SimSun"/>
                <a:cs typeface="SimSun"/>
              </a:rPr>
              <a:t>, </a:t>
            </a:r>
            <a:r>
              <a:rPr dirty="0" sz="1000">
                <a:latin typeface="SimSun"/>
                <a:cs typeface="SimSun"/>
              </a:rPr>
              <a:t>y</a:t>
            </a:r>
            <a:r>
              <a:rPr dirty="0" sz="1000" spc="-5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20;//</a:t>
            </a:r>
            <a:r>
              <a:rPr dirty="0" sz="1000" spc="-10">
                <a:latin typeface="SimSun"/>
                <a:cs typeface="SimSun"/>
              </a:rPr>
              <a:t>模</a:t>
            </a:r>
            <a:r>
              <a:rPr dirty="0" sz="1000" spc="-10">
                <a:latin typeface="SimSun"/>
                <a:cs typeface="SimSun"/>
              </a:rPr>
              <a:t>拟</a:t>
            </a:r>
            <a:r>
              <a:rPr dirty="0" sz="1000" spc="-10">
                <a:latin typeface="SimSun"/>
                <a:cs typeface="SimSun"/>
              </a:rPr>
              <a:t>键</a:t>
            </a:r>
            <a:r>
              <a:rPr dirty="0" sz="1000" spc="-10">
                <a:latin typeface="SimSun"/>
                <a:cs typeface="SimSun"/>
              </a:rPr>
              <a:t>盘</a:t>
            </a:r>
            <a:r>
              <a:rPr dirty="0" sz="1000">
                <a:latin typeface="SimSun"/>
                <a:cs typeface="SimSun"/>
              </a:rPr>
              <a:t>中</a:t>
            </a:r>
            <a:r>
              <a:rPr dirty="0" sz="1000" spc="-10">
                <a:latin typeface="SimSun"/>
                <a:cs typeface="SimSun"/>
              </a:rPr>
              <a:t> 开</a:t>
            </a:r>
            <a:r>
              <a:rPr dirty="0" sz="1000" spc="-10">
                <a:latin typeface="SimSun"/>
                <a:cs typeface="SimSun"/>
              </a:rPr>
              <a:t>机</a:t>
            </a:r>
            <a:r>
              <a:rPr dirty="0" sz="1000" spc="-10">
                <a:latin typeface="SimSun"/>
                <a:cs typeface="SimSun"/>
              </a:rPr>
              <a:t>键</a:t>
            </a:r>
            <a:r>
              <a:rPr dirty="0" sz="1000">
                <a:latin typeface="SimSun"/>
                <a:cs typeface="SimSun"/>
              </a:rPr>
              <a:t>的</a:t>
            </a:r>
            <a:r>
              <a:rPr dirty="0" sz="1000" spc="-10">
                <a:latin typeface="SimSun"/>
                <a:cs typeface="SimSun"/>
              </a:rPr>
              <a:t>位</a:t>
            </a:r>
            <a:r>
              <a:rPr dirty="0" sz="1000" spc="-50">
                <a:latin typeface="SimSun"/>
                <a:cs typeface="SimSun"/>
              </a:rPr>
              <a:t>置</a:t>
            </a:r>
            <a:endParaRPr sz="1000">
              <a:latin typeface="SimSun"/>
              <a:cs typeface="SimSun"/>
            </a:endParaRPr>
          </a:p>
          <a:p>
            <a:pPr algn="just" marL="12700" marR="5080">
              <a:lnSpc>
                <a:spcPct val="183000"/>
              </a:lnSpc>
              <a:spcBef>
                <a:spcPts val="15"/>
              </a:spcBef>
            </a:pPr>
            <a:r>
              <a:rPr dirty="0" sz="1000" spc="-5">
                <a:latin typeface="SimSun"/>
                <a:cs typeface="SimSun"/>
              </a:rPr>
              <a:t>rex = keyboard_place[keyboard[x][y]][4];//</a:t>
            </a:r>
            <a:r>
              <a:rPr dirty="0" sz="1000" spc="-10">
                <a:latin typeface="SimSun"/>
                <a:cs typeface="SimSun"/>
              </a:rPr>
              <a:t>获</a:t>
            </a:r>
            <a:r>
              <a:rPr dirty="0" sz="1000" spc="-10">
                <a:latin typeface="SimSun"/>
                <a:cs typeface="SimSun"/>
              </a:rPr>
              <a:t>取</a:t>
            </a:r>
            <a:r>
              <a:rPr dirty="0" sz="1000" spc="-10">
                <a:latin typeface="SimSun"/>
                <a:cs typeface="SimSun"/>
              </a:rPr>
              <a:t>实</a:t>
            </a:r>
            <a:r>
              <a:rPr dirty="0" sz="1000" spc="-10">
                <a:latin typeface="SimSun"/>
                <a:cs typeface="SimSun"/>
              </a:rPr>
              <a:t>际</a:t>
            </a:r>
            <a:r>
              <a:rPr dirty="0" sz="1000" spc="-250">
                <a:latin typeface="SimSun"/>
                <a:cs typeface="SimSun"/>
              </a:rPr>
              <a:t> </a:t>
            </a:r>
            <a:r>
              <a:rPr dirty="0" sz="1000" spc="-5">
                <a:latin typeface="SimSun"/>
                <a:cs typeface="SimSun"/>
              </a:rPr>
              <a:t>x</a:t>
            </a:r>
            <a:r>
              <a:rPr dirty="0" sz="1000" spc="-130">
                <a:latin typeface="SimSun"/>
                <a:cs typeface="SimSun"/>
              </a:rPr>
              <a:t> 坐</a:t>
            </a:r>
            <a:r>
              <a:rPr dirty="0" sz="1000" spc="-10">
                <a:latin typeface="SimSun"/>
                <a:cs typeface="SimSun"/>
              </a:rPr>
              <a:t>标</a:t>
            </a:r>
            <a:r>
              <a:rPr dirty="0" sz="1000" spc="-5">
                <a:latin typeface="SimSun"/>
                <a:cs typeface="SimSun"/>
              </a:rPr>
              <a:t> rey = keyboard_place[keyboard[x][y]][3];//</a:t>
            </a:r>
            <a:r>
              <a:rPr dirty="0" sz="1000" spc="-10">
                <a:latin typeface="SimSun"/>
                <a:cs typeface="SimSun"/>
              </a:rPr>
              <a:t>获</a:t>
            </a:r>
            <a:r>
              <a:rPr dirty="0" sz="1000" spc="-10">
                <a:latin typeface="SimSun"/>
                <a:cs typeface="SimSun"/>
              </a:rPr>
              <a:t>取</a:t>
            </a:r>
            <a:r>
              <a:rPr dirty="0" sz="1000" spc="-10">
                <a:latin typeface="SimSun"/>
                <a:cs typeface="SimSun"/>
              </a:rPr>
              <a:t>实</a:t>
            </a:r>
            <a:r>
              <a:rPr dirty="0" sz="1000" spc="-10">
                <a:latin typeface="SimSun"/>
                <a:cs typeface="SimSun"/>
              </a:rPr>
              <a:t>际</a:t>
            </a:r>
            <a:r>
              <a:rPr dirty="0" sz="1000" spc="-250">
                <a:latin typeface="SimSun"/>
                <a:cs typeface="SimSun"/>
              </a:rPr>
              <a:t> </a:t>
            </a:r>
            <a:r>
              <a:rPr dirty="0" sz="1000" spc="-5">
                <a:latin typeface="SimSun"/>
                <a:cs typeface="SimSun"/>
              </a:rPr>
              <a:t>y</a:t>
            </a:r>
            <a:r>
              <a:rPr dirty="0" sz="1000" spc="-130">
                <a:latin typeface="SimSun"/>
                <a:cs typeface="SimSun"/>
              </a:rPr>
              <a:t> 坐</a:t>
            </a:r>
            <a:r>
              <a:rPr dirty="0" sz="1000" spc="-10">
                <a:latin typeface="SimSun"/>
                <a:cs typeface="SimSun"/>
              </a:rPr>
              <a:t>标</a:t>
            </a:r>
            <a:r>
              <a:rPr dirty="0" sz="1000" spc="-5">
                <a:latin typeface="SimSun"/>
                <a:cs typeface="SimSun"/>
              </a:rPr>
              <a:t> gotoxy(rex</a:t>
            </a:r>
            <a:r>
              <a:rPr dirty="0" sz="1000">
                <a:latin typeface="SimSun"/>
                <a:cs typeface="SimSun"/>
              </a:rPr>
              <a:t>, </a:t>
            </a:r>
            <a:r>
              <a:rPr dirty="0" sz="1000" spc="-10">
                <a:latin typeface="SimSun"/>
                <a:cs typeface="SimSun"/>
              </a:rPr>
              <a:t>rey);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30604" y="4352670"/>
            <a:ext cx="2957830" cy="5207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return;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void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load_desktop(</a:t>
            </a:r>
            <a:r>
              <a:rPr dirty="0" sz="1000" spc="-15">
                <a:latin typeface="SimSun"/>
                <a:cs typeface="SimSun"/>
              </a:rPr>
              <a:t>) {//</a:t>
            </a:r>
            <a:r>
              <a:rPr dirty="0" sz="1000" spc="-10">
                <a:latin typeface="SimSun"/>
                <a:cs typeface="SimSun"/>
              </a:rPr>
              <a:t>打</a:t>
            </a:r>
            <a:r>
              <a:rPr dirty="0" sz="1000" spc="-10">
                <a:latin typeface="SimSun"/>
                <a:cs typeface="SimSun"/>
              </a:rPr>
              <a:t>印</a:t>
            </a:r>
            <a:r>
              <a:rPr dirty="0" sz="1000" spc="-10">
                <a:latin typeface="SimSun"/>
                <a:cs typeface="SimSun"/>
              </a:rPr>
              <a:t>桌</a:t>
            </a:r>
            <a:r>
              <a:rPr dirty="0" sz="1000" spc="-50">
                <a:latin typeface="SimSun"/>
                <a:cs typeface="SimSun"/>
              </a:rPr>
              <a:t>面</a:t>
            </a:r>
            <a:endParaRPr sz="1000">
              <a:latin typeface="SimSun"/>
              <a:cs typeface="SimSun"/>
            </a:endParaRPr>
          </a:p>
          <a:p>
            <a:pPr marL="545465" marR="5080" indent="-266700">
              <a:lnSpc>
                <a:spcPts val="2200"/>
              </a:lnSpc>
              <a:spcBef>
                <a:spcPts val="240"/>
              </a:spcBef>
            </a:pP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10">
                <a:latin typeface="SimSun"/>
                <a:cs typeface="SimSun"/>
              </a:rPr>
              <a:t> (</a:t>
            </a:r>
            <a:r>
              <a:rPr dirty="0" sz="1000">
                <a:latin typeface="SimSun"/>
                <a:cs typeface="SimSun"/>
              </a:rPr>
              <a:t>if_desktop</a:t>
            </a:r>
            <a:r>
              <a:rPr dirty="0" sz="1000" spc="-15">
                <a:latin typeface="SimSun"/>
                <a:cs typeface="SimSun"/>
              </a:rPr>
              <a:t> == </a:t>
            </a:r>
            <a:r>
              <a:rPr dirty="0" sz="1000">
                <a:latin typeface="SimSun"/>
                <a:cs typeface="SimSun"/>
              </a:rPr>
              <a:t>0</a:t>
            </a:r>
            <a:r>
              <a:rPr dirty="0" sz="1000" spc="-10">
                <a:latin typeface="SimSun"/>
                <a:cs typeface="SimSun"/>
              </a:rPr>
              <a:t>) {//</a:t>
            </a:r>
            <a:r>
              <a:rPr dirty="0" sz="1000" spc="-10">
                <a:latin typeface="SimSun"/>
                <a:cs typeface="SimSun"/>
              </a:rPr>
              <a:t>若</a:t>
            </a:r>
            <a:r>
              <a:rPr dirty="0" sz="1000" spc="-10">
                <a:latin typeface="SimSun"/>
                <a:cs typeface="SimSun"/>
              </a:rPr>
              <a:t>桌</a:t>
            </a:r>
            <a:r>
              <a:rPr dirty="0" sz="1000" spc="-10">
                <a:latin typeface="SimSun"/>
                <a:cs typeface="SimSun"/>
              </a:rPr>
              <a:t>面</a:t>
            </a:r>
            <a:r>
              <a:rPr dirty="0" sz="1000">
                <a:latin typeface="SimSun"/>
                <a:cs typeface="SimSun"/>
              </a:rPr>
              <a:t>状</a:t>
            </a:r>
            <a:r>
              <a:rPr dirty="0" sz="1000" spc="-10">
                <a:latin typeface="SimSun"/>
                <a:cs typeface="SimSun"/>
              </a:rPr>
              <a:t>态</a:t>
            </a:r>
            <a:r>
              <a:rPr dirty="0" sz="1000" spc="-10">
                <a:latin typeface="SimSun"/>
                <a:cs typeface="SimSun"/>
              </a:rPr>
              <a:t>没</a:t>
            </a:r>
            <a:r>
              <a:rPr dirty="0" sz="1000">
                <a:latin typeface="SimSun"/>
                <a:cs typeface="SimSun"/>
              </a:rPr>
              <a:t>有</a:t>
            </a:r>
            <a:r>
              <a:rPr dirty="0" sz="1000" spc="-10">
                <a:latin typeface="SimSun"/>
                <a:cs typeface="SimSun"/>
              </a:rPr>
              <a:t>开</a:t>
            </a:r>
            <a:r>
              <a:rPr dirty="0" sz="1000" spc="-50">
                <a:latin typeface="SimSun"/>
                <a:cs typeface="SimSun"/>
              </a:rPr>
              <a:t>启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if_desktop</a:t>
            </a:r>
            <a:r>
              <a:rPr dirty="0" sz="1000" spc="-20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1;//</a:t>
            </a:r>
            <a:r>
              <a:rPr dirty="0" sz="1000" spc="-10">
                <a:latin typeface="SimSun"/>
                <a:cs typeface="SimSun"/>
              </a:rPr>
              <a:t>更</a:t>
            </a:r>
            <a:r>
              <a:rPr dirty="0" sz="1000" spc="-10">
                <a:latin typeface="SimSun"/>
                <a:cs typeface="SimSun"/>
              </a:rPr>
              <a:t>新</a:t>
            </a:r>
            <a:r>
              <a:rPr dirty="0" sz="1000" spc="-10">
                <a:latin typeface="SimSun"/>
                <a:cs typeface="SimSun"/>
              </a:rPr>
              <a:t>状</a:t>
            </a:r>
            <a:r>
              <a:rPr dirty="0" sz="1000" spc="-50">
                <a:latin typeface="SimSun"/>
                <a:cs typeface="SimSun"/>
              </a:rPr>
              <a:t>态</a:t>
            </a:r>
            <a:endParaRPr sz="1000">
              <a:latin typeface="SimSun"/>
              <a:cs typeface="SimSun"/>
            </a:endParaRPr>
          </a:p>
          <a:p>
            <a:pPr marL="545465" marR="942975">
              <a:lnSpc>
                <a:spcPts val="2200"/>
              </a:lnSpc>
              <a:spcBef>
                <a:spcPts val="5"/>
              </a:spcBef>
            </a:pPr>
            <a:r>
              <a:rPr dirty="0" sz="1000">
                <a:latin typeface="SimSun"/>
                <a:cs typeface="SimSun"/>
              </a:rPr>
              <a:t>gotoxy(0, </a:t>
            </a:r>
            <a:r>
              <a:rPr dirty="0" sz="1000" spc="-10">
                <a:latin typeface="SimSun"/>
                <a:cs typeface="SimSun"/>
              </a:rPr>
              <a:t>0);//</a:t>
            </a:r>
            <a:r>
              <a:rPr dirty="0" sz="1000" spc="-10">
                <a:latin typeface="SimSun"/>
                <a:cs typeface="SimSun"/>
              </a:rPr>
              <a:t>覆</a:t>
            </a:r>
            <a:r>
              <a:rPr dirty="0" sz="1000" spc="-10">
                <a:latin typeface="SimSun"/>
                <a:cs typeface="SimSun"/>
              </a:rPr>
              <a:t>盖</a:t>
            </a:r>
            <a:r>
              <a:rPr dirty="0" sz="1000" spc="-10">
                <a:latin typeface="SimSun"/>
                <a:cs typeface="SimSun"/>
              </a:rPr>
              <a:t>打</a:t>
            </a:r>
            <a:r>
              <a:rPr dirty="0" sz="1000" spc="-50">
                <a:latin typeface="SimSun"/>
                <a:cs typeface="SimSun"/>
              </a:rPr>
              <a:t>印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system("color</a:t>
            </a:r>
            <a:r>
              <a:rPr dirty="0" sz="1000" spc="-65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70");</a:t>
            </a:r>
            <a:endParaRPr sz="100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  <a:spcBef>
                <a:spcPts val="750"/>
              </a:spcBef>
            </a:pPr>
            <a:r>
              <a:rPr dirty="0" sz="1000">
                <a:latin typeface="SimSun"/>
                <a:cs typeface="SimSun"/>
              </a:rPr>
              <a:t>for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(int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&lt;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18;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i++)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{</a:t>
            </a:r>
            <a:endParaRPr sz="1000">
              <a:latin typeface="SimSun"/>
              <a:cs typeface="SimSun"/>
            </a:endParaRPr>
          </a:p>
          <a:p>
            <a:pPr marL="812165" marR="423545">
              <a:lnSpc>
                <a:spcPct val="183000"/>
              </a:lnSpc>
              <a:spcBef>
                <a:spcPts val="15"/>
              </a:spcBef>
            </a:pPr>
            <a:r>
              <a:rPr dirty="0" sz="1000">
                <a:latin typeface="SimSun"/>
                <a:cs typeface="SimSun"/>
              </a:rPr>
              <a:t>printf("%s\n",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desktop[i]); Sleep(50);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 marL="545465" marR="437515">
              <a:lnSpc>
                <a:spcPct val="183300"/>
              </a:lnSpc>
              <a:spcBef>
                <a:spcPts val="5"/>
              </a:spcBef>
            </a:pPr>
            <a:r>
              <a:rPr dirty="0" sz="1000">
                <a:latin typeface="SimSun"/>
                <a:cs typeface="SimSun"/>
              </a:rPr>
              <a:t>gotoxy(dx, </a:t>
            </a:r>
            <a:r>
              <a:rPr dirty="0" sz="1000" spc="-10">
                <a:latin typeface="SimSun"/>
                <a:cs typeface="SimSun"/>
              </a:rPr>
              <a:t>dy);//</a:t>
            </a:r>
            <a:r>
              <a:rPr dirty="0" sz="1000" spc="-10">
                <a:latin typeface="SimSun"/>
                <a:cs typeface="SimSun"/>
              </a:rPr>
              <a:t>转</a:t>
            </a:r>
            <a:r>
              <a:rPr dirty="0" sz="1000" spc="-10">
                <a:latin typeface="SimSun"/>
                <a:cs typeface="SimSun"/>
              </a:rPr>
              <a:t>到</a:t>
            </a:r>
            <a:r>
              <a:rPr dirty="0" sz="1000" spc="-10">
                <a:latin typeface="SimSun"/>
                <a:cs typeface="SimSun"/>
              </a:rPr>
              <a:t>模</a:t>
            </a:r>
            <a:r>
              <a:rPr dirty="0" sz="1000" spc="-10">
                <a:latin typeface="SimSun"/>
                <a:cs typeface="SimSun"/>
              </a:rPr>
              <a:t>块</a:t>
            </a:r>
            <a:r>
              <a:rPr dirty="0" sz="1000" spc="-10">
                <a:latin typeface="SimSun"/>
                <a:cs typeface="SimSun"/>
              </a:rPr>
              <a:t>对</a:t>
            </a:r>
            <a:r>
              <a:rPr dirty="0" sz="1000" spc="-10">
                <a:latin typeface="SimSun"/>
                <a:cs typeface="SimSun"/>
              </a:rPr>
              <a:t>应</a:t>
            </a:r>
            <a:r>
              <a:rPr dirty="0" sz="1000" spc="-50">
                <a:latin typeface="SimSun"/>
                <a:cs typeface="SimSun"/>
              </a:rPr>
              <a:t>行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cout</a:t>
            </a:r>
            <a:r>
              <a:rPr dirty="0" sz="1000" spc="-10">
                <a:latin typeface="SimSun"/>
                <a:cs typeface="SimSun"/>
              </a:rPr>
              <a:t> &lt;&lt; "[-]";//</a:t>
            </a:r>
            <a:r>
              <a:rPr dirty="0" sz="1000" spc="-10">
                <a:latin typeface="SimSun"/>
                <a:cs typeface="SimSun"/>
              </a:rPr>
              <a:t>打</a:t>
            </a:r>
            <a:r>
              <a:rPr dirty="0" sz="1000" spc="-10">
                <a:latin typeface="SimSun"/>
                <a:cs typeface="SimSun"/>
              </a:rPr>
              <a:t>印</a:t>
            </a:r>
            <a:r>
              <a:rPr dirty="0" sz="1000" spc="-10">
                <a:latin typeface="SimSun"/>
                <a:cs typeface="SimSun"/>
              </a:rPr>
              <a:t>状</a:t>
            </a:r>
            <a:r>
              <a:rPr dirty="0" sz="1000" spc="-10">
                <a:latin typeface="SimSun"/>
                <a:cs typeface="SimSun"/>
              </a:rPr>
              <a:t>态</a:t>
            </a:r>
            <a:r>
              <a:rPr dirty="0" sz="1000" spc="-10">
                <a:latin typeface="SimSun"/>
                <a:cs typeface="SimSun"/>
              </a:rPr>
              <a:t>图</a:t>
            </a:r>
            <a:r>
              <a:rPr dirty="0" sz="1000" spc="-50">
                <a:latin typeface="SimSun"/>
                <a:cs typeface="SimSun"/>
              </a:rPr>
              <a:t>标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 marL="278765" marR="766445">
              <a:lnSpc>
                <a:spcPct val="183000"/>
              </a:lnSpc>
              <a:spcBef>
                <a:spcPts val="15"/>
              </a:spcBef>
            </a:pPr>
            <a:r>
              <a:rPr dirty="0" sz="1000">
                <a:latin typeface="SimSun"/>
                <a:cs typeface="SimSun"/>
              </a:rPr>
              <a:t>else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if_desktop</a:t>
            </a:r>
            <a:r>
              <a:rPr dirty="0" sz="1000" spc="-15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0</a:t>
            </a:r>
            <a:r>
              <a:rPr dirty="0" sz="1000" spc="-10">
                <a:latin typeface="SimSun"/>
                <a:cs typeface="SimSun"/>
              </a:rPr>
              <a:t>;//更</a:t>
            </a:r>
            <a:r>
              <a:rPr dirty="0" sz="1000" spc="-10">
                <a:latin typeface="SimSun"/>
                <a:cs typeface="SimSun"/>
              </a:rPr>
              <a:t>新</a:t>
            </a:r>
            <a:r>
              <a:rPr dirty="0" sz="1000" spc="-10">
                <a:latin typeface="SimSun"/>
                <a:cs typeface="SimSun"/>
              </a:rPr>
              <a:t>状</a:t>
            </a:r>
            <a:r>
              <a:rPr dirty="0" sz="1000" spc="-50">
                <a:latin typeface="SimSun"/>
                <a:cs typeface="SimSun"/>
              </a:rPr>
              <a:t>态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return;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 marL="278765" marR="16510" indent="-266700">
              <a:lnSpc>
                <a:spcPct val="183000"/>
              </a:lnSpc>
              <a:spcBef>
                <a:spcPts val="10"/>
              </a:spcBef>
            </a:pPr>
            <a:r>
              <a:rPr dirty="0" sz="1000">
                <a:latin typeface="SimSun"/>
                <a:cs typeface="SimSun"/>
              </a:rPr>
              <a:t>void</a:t>
            </a:r>
            <a:r>
              <a:rPr dirty="0" sz="1000" spc="-3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print_ending(int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key</a:t>
            </a:r>
            <a:r>
              <a:rPr dirty="0" sz="1000" spc="-15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1</a:t>
            </a:r>
            <a:r>
              <a:rPr dirty="0" sz="1000" spc="-5">
                <a:latin typeface="SimSun"/>
                <a:cs typeface="SimSun"/>
              </a:rPr>
              <a:t>) {//</a:t>
            </a:r>
            <a:r>
              <a:rPr dirty="0" sz="1000" spc="-10">
                <a:latin typeface="SimSun"/>
                <a:cs typeface="SimSun"/>
              </a:rPr>
              <a:t>打</a:t>
            </a:r>
            <a:r>
              <a:rPr dirty="0" sz="1000" spc="-10">
                <a:latin typeface="SimSun"/>
                <a:cs typeface="SimSun"/>
              </a:rPr>
              <a:t>印</a:t>
            </a:r>
            <a:r>
              <a:rPr dirty="0" sz="1000" spc="-10">
                <a:latin typeface="SimSun"/>
                <a:cs typeface="SimSun"/>
              </a:rPr>
              <a:t>关</a:t>
            </a:r>
            <a:r>
              <a:rPr dirty="0" sz="1000" spc="-10">
                <a:latin typeface="SimSun"/>
                <a:cs typeface="SimSun"/>
              </a:rPr>
              <a:t>机</a:t>
            </a:r>
            <a:r>
              <a:rPr dirty="0" sz="1000" spc="-10">
                <a:latin typeface="SimSun"/>
                <a:cs typeface="SimSun"/>
              </a:rPr>
              <a:t>界</a:t>
            </a:r>
            <a:r>
              <a:rPr dirty="0" sz="1000" spc="-50">
                <a:latin typeface="SimSun"/>
                <a:cs typeface="SimSun"/>
              </a:rPr>
              <a:t>面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gotoxy(0</a:t>
            </a:r>
            <a:r>
              <a:rPr dirty="0" sz="1000" spc="-5">
                <a:latin typeface="SimSun"/>
                <a:cs typeface="SimSun"/>
              </a:rPr>
              <a:t>, </a:t>
            </a:r>
            <a:r>
              <a:rPr dirty="0" sz="1000" spc="-10">
                <a:latin typeface="SimSun"/>
                <a:cs typeface="SimSun"/>
              </a:rPr>
              <a:t>0);//</a:t>
            </a:r>
            <a:r>
              <a:rPr dirty="0" sz="1000" spc="-10">
                <a:latin typeface="SimSun"/>
                <a:cs typeface="SimSun"/>
              </a:rPr>
              <a:t>覆</a:t>
            </a:r>
            <a:r>
              <a:rPr dirty="0" sz="1000" spc="-10">
                <a:latin typeface="SimSun"/>
                <a:cs typeface="SimSun"/>
              </a:rPr>
              <a:t>盖</a:t>
            </a:r>
            <a:r>
              <a:rPr dirty="0" sz="1000" spc="-10">
                <a:latin typeface="SimSun"/>
                <a:cs typeface="SimSun"/>
              </a:rPr>
              <a:t>打</a:t>
            </a:r>
            <a:r>
              <a:rPr dirty="0" sz="1000" spc="-50">
                <a:latin typeface="SimSun"/>
                <a:cs typeface="SimSun"/>
              </a:rPr>
              <a:t>印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528319"/>
            <a:ext cx="3595370" cy="9031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1991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SimSun"/>
              <a:cs typeface="SimSun"/>
            </a:endParaRPr>
          </a:p>
          <a:p>
            <a:pPr marL="278765" marR="5080">
              <a:lnSpc>
                <a:spcPct val="183000"/>
              </a:lnSpc>
            </a:pPr>
            <a:r>
              <a:rPr dirty="0" sz="1000">
                <a:latin typeface="SimSun"/>
                <a:cs typeface="SimSun"/>
              </a:rPr>
              <a:t>for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(int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15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0</a:t>
            </a:r>
            <a:r>
              <a:rPr dirty="0" sz="1000" spc="-10">
                <a:latin typeface="SimSun"/>
                <a:cs typeface="SimSun"/>
              </a:rPr>
              <a:t>;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10">
                <a:latin typeface="SimSun"/>
                <a:cs typeface="SimSun"/>
              </a:rPr>
              <a:t> &lt; </a:t>
            </a:r>
            <a:r>
              <a:rPr dirty="0" sz="1000">
                <a:latin typeface="SimSun"/>
                <a:cs typeface="SimSun"/>
              </a:rPr>
              <a:t>17</a:t>
            </a:r>
            <a:r>
              <a:rPr dirty="0" sz="1000" spc="-10">
                <a:latin typeface="SimSun"/>
                <a:cs typeface="SimSun"/>
              </a:rPr>
              <a:t>; </a:t>
            </a:r>
            <a:r>
              <a:rPr dirty="0" sz="1000">
                <a:latin typeface="SimSun"/>
                <a:cs typeface="SimSun"/>
              </a:rPr>
              <a:t>i++</a:t>
            </a:r>
            <a:r>
              <a:rPr dirty="0" sz="1000" spc="-10">
                <a:latin typeface="SimSun"/>
                <a:cs typeface="SimSun"/>
              </a:rPr>
              <a:t>) </a:t>
            </a:r>
            <a:r>
              <a:rPr dirty="0" sz="1000">
                <a:latin typeface="SimSun"/>
                <a:cs typeface="SimSun"/>
              </a:rPr>
              <a:t>printf("%s\n"</a:t>
            </a:r>
            <a:r>
              <a:rPr dirty="0" sz="1000" spc="-10">
                <a:latin typeface="SimSun"/>
                <a:cs typeface="SimSun"/>
              </a:rPr>
              <a:t>, Map[i]); </a:t>
            </a:r>
            <a:r>
              <a:rPr dirty="0" sz="1000">
                <a:latin typeface="SimSun"/>
                <a:cs typeface="SimSun"/>
              </a:rPr>
              <a:t>gotoxy(0, </a:t>
            </a:r>
            <a:r>
              <a:rPr dirty="0" sz="1000" spc="-10">
                <a:latin typeface="SimSun"/>
                <a:cs typeface="SimSun"/>
              </a:rPr>
              <a:t>0);//</a:t>
            </a:r>
            <a:r>
              <a:rPr dirty="0" sz="1000" spc="-10">
                <a:latin typeface="SimSun"/>
                <a:cs typeface="SimSun"/>
              </a:rPr>
              <a:t>覆</a:t>
            </a:r>
            <a:r>
              <a:rPr dirty="0" sz="1000" spc="-10">
                <a:latin typeface="SimSun"/>
                <a:cs typeface="SimSun"/>
              </a:rPr>
              <a:t>盖</a:t>
            </a:r>
            <a:r>
              <a:rPr dirty="0" sz="1000" spc="-10">
                <a:latin typeface="SimSun"/>
                <a:cs typeface="SimSun"/>
              </a:rPr>
              <a:t>打</a:t>
            </a:r>
            <a:r>
              <a:rPr dirty="0" sz="1000" spc="-50">
                <a:latin typeface="SimSun"/>
                <a:cs typeface="SimSun"/>
              </a:rPr>
              <a:t>印</a:t>
            </a:r>
            <a:endParaRPr sz="1000">
              <a:latin typeface="SimSun"/>
              <a:cs typeface="SimSun"/>
            </a:endParaRPr>
          </a:p>
          <a:p>
            <a:pPr marL="545465" marR="1390650" indent="-266700">
              <a:lnSpc>
                <a:spcPct val="183000"/>
              </a:lnSpc>
              <a:spcBef>
                <a:spcPts val="15"/>
              </a:spcBef>
            </a:pPr>
            <a:r>
              <a:rPr dirty="0" sz="1000">
                <a:latin typeface="SimSun"/>
                <a:cs typeface="SimSun"/>
              </a:rPr>
              <a:t>for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(int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&lt;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17;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i++)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{ </a:t>
            </a: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(key)</a:t>
            </a:r>
            <a:r>
              <a:rPr dirty="0" sz="1000" spc="-10">
                <a:latin typeface="SimSun"/>
                <a:cs typeface="SimSun"/>
              </a:rPr>
              <a:t> Sleep(1000); </a:t>
            </a:r>
            <a:r>
              <a:rPr dirty="0" sz="1000">
                <a:latin typeface="SimSun"/>
                <a:cs typeface="SimSun"/>
              </a:rPr>
              <a:t>printf("%s\n",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ending[i]);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Sleep(2000);//</a:t>
            </a:r>
            <a:r>
              <a:rPr dirty="0" sz="1000" spc="-10">
                <a:latin typeface="SimSun"/>
                <a:cs typeface="SimSun"/>
              </a:rPr>
              <a:t>暂</a:t>
            </a:r>
            <a:r>
              <a:rPr dirty="0" sz="1000" spc="-10">
                <a:latin typeface="SimSun"/>
                <a:cs typeface="SimSun"/>
              </a:rPr>
              <a:t>停</a:t>
            </a:r>
            <a:r>
              <a:rPr dirty="0" sz="1000" spc="-2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2s</a:t>
            </a:r>
            <a:r>
              <a:rPr dirty="0" sz="1000" spc="20">
                <a:latin typeface="SimSun"/>
                <a:cs typeface="SimSun"/>
              </a:rPr>
              <a:t> 后</a:t>
            </a:r>
            <a:r>
              <a:rPr dirty="0" sz="1000" spc="-10">
                <a:latin typeface="SimSun"/>
                <a:cs typeface="SimSun"/>
              </a:rPr>
              <a:t>刷</a:t>
            </a:r>
            <a:r>
              <a:rPr dirty="0" sz="1000" spc="-10">
                <a:latin typeface="SimSun"/>
                <a:cs typeface="SimSun"/>
              </a:rPr>
              <a:t>新</a:t>
            </a:r>
            <a:r>
              <a:rPr dirty="0" sz="1000" spc="-10">
                <a:latin typeface="SimSun"/>
                <a:cs typeface="SimSun"/>
              </a:rPr>
              <a:t>屏</a:t>
            </a:r>
            <a:r>
              <a:rPr dirty="0" sz="1000" spc="-50">
                <a:latin typeface="SimSun"/>
                <a:cs typeface="SimSun"/>
              </a:rPr>
              <a:t>幕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gotoxy(0,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0);</a:t>
            </a:r>
            <a:endParaRPr sz="1000">
              <a:latin typeface="SimSun"/>
              <a:cs typeface="SimSun"/>
            </a:endParaRPr>
          </a:p>
          <a:p>
            <a:pPr marL="278765" marR="5080">
              <a:lnSpc>
                <a:spcPct val="183000"/>
              </a:lnSpc>
              <a:spcBef>
                <a:spcPts val="15"/>
              </a:spcBef>
            </a:pPr>
            <a:r>
              <a:rPr dirty="0" sz="1000">
                <a:latin typeface="SimSun"/>
                <a:cs typeface="SimSun"/>
              </a:rPr>
              <a:t>for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(int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&lt;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17;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i++)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printf("%s\n",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Map[i]); return;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 marL="278765" marR="1797050" indent="-266700">
              <a:lnSpc>
                <a:spcPct val="183000"/>
              </a:lnSpc>
              <a:spcBef>
                <a:spcPts val="15"/>
              </a:spcBef>
            </a:pPr>
            <a:r>
              <a:rPr dirty="0" sz="1000">
                <a:latin typeface="SimSun"/>
                <a:cs typeface="SimSun"/>
              </a:rPr>
              <a:t>void</a:t>
            </a:r>
            <a:r>
              <a:rPr dirty="0" sz="1000" spc="-3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load_more(</a:t>
            </a:r>
            <a:r>
              <a:rPr dirty="0" sz="1000" spc="-10">
                <a:latin typeface="SimSun"/>
                <a:cs typeface="SimSun"/>
              </a:rPr>
              <a:t>) {//</a:t>
            </a:r>
            <a:r>
              <a:rPr dirty="0" sz="1000" spc="-10">
                <a:latin typeface="SimSun"/>
                <a:cs typeface="SimSun"/>
              </a:rPr>
              <a:t>加</a:t>
            </a:r>
            <a:r>
              <a:rPr dirty="0" sz="1000" spc="-10">
                <a:latin typeface="SimSun"/>
                <a:cs typeface="SimSun"/>
              </a:rPr>
              <a:t>载</a:t>
            </a:r>
            <a:r>
              <a:rPr dirty="0" sz="1000" spc="-10">
                <a:latin typeface="SimSun"/>
                <a:cs typeface="SimSun"/>
              </a:rPr>
              <a:t>更</a:t>
            </a:r>
            <a:r>
              <a:rPr dirty="0" sz="1000" spc="-50">
                <a:latin typeface="SimSun"/>
                <a:cs typeface="SimSun"/>
              </a:rPr>
              <a:t>多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gotoxy(0</a:t>
            </a:r>
            <a:r>
              <a:rPr dirty="0" sz="1000" spc="-20">
                <a:latin typeface="SimSun"/>
                <a:cs typeface="SimSun"/>
              </a:rPr>
              <a:t>, </a:t>
            </a:r>
            <a:r>
              <a:rPr dirty="0" sz="1000" spc="-25">
                <a:latin typeface="SimSun"/>
                <a:cs typeface="SimSun"/>
              </a:rPr>
              <a:t>0);</a:t>
            </a:r>
            <a:endParaRPr sz="1000">
              <a:latin typeface="SimSun"/>
              <a:cs typeface="SimSun"/>
            </a:endParaRPr>
          </a:p>
          <a:p>
            <a:pPr marL="278765" marR="5080">
              <a:lnSpc>
                <a:spcPts val="2210"/>
              </a:lnSpc>
              <a:spcBef>
                <a:spcPts val="225"/>
              </a:spcBef>
            </a:pPr>
            <a:r>
              <a:rPr dirty="0" sz="1000">
                <a:latin typeface="SimSun"/>
                <a:cs typeface="SimSun"/>
              </a:rPr>
              <a:t>for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(int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&lt;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17;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i++)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printf("%s\n",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Map[i]); </a:t>
            </a:r>
            <a:r>
              <a:rPr dirty="0" sz="1000">
                <a:latin typeface="SimSun"/>
                <a:cs typeface="SimSun"/>
              </a:rPr>
              <a:t>gotoxy(0,</a:t>
            </a:r>
            <a:r>
              <a:rPr dirty="0" sz="1000" spc="-3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2);</a:t>
            </a:r>
            <a:endParaRPr sz="100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spcBef>
                <a:spcPts val="755"/>
              </a:spcBef>
            </a:pPr>
            <a:r>
              <a:rPr dirty="0" sz="1000">
                <a:latin typeface="SimSun"/>
                <a:cs typeface="SimSun"/>
              </a:rPr>
              <a:t>for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(int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&lt;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14;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i++)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{</a:t>
            </a:r>
            <a:endParaRPr sz="1000">
              <a:latin typeface="SimSun"/>
              <a:cs typeface="SimSun"/>
            </a:endParaRPr>
          </a:p>
          <a:p>
            <a:pPr marL="545465" marR="1263015">
              <a:lnSpc>
                <a:spcPts val="2210"/>
              </a:lnSpc>
              <a:spcBef>
                <a:spcPts val="229"/>
              </a:spcBef>
            </a:pPr>
            <a:r>
              <a:rPr dirty="0" sz="1000">
                <a:latin typeface="SimSun"/>
                <a:cs typeface="SimSun"/>
              </a:rPr>
              <a:t>printf("%s\n",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bilibili[i]); Sleep(500);</a:t>
            </a:r>
            <a:endParaRPr sz="100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spcBef>
                <a:spcPts val="750"/>
              </a:spcBef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return;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 marL="278765" marR="1480185" indent="-266700">
              <a:lnSpc>
                <a:spcPct val="183000"/>
              </a:lnSpc>
            </a:pPr>
            <a:r>
              <a:rPr dirty="0" sz="1000">
                <a:latin typeface="SimSun"/>
                <a:cs typeface="SimSun"/>
              </a:rPr>
              <a:t>void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load_txt</a:t>
            </a:r>
            <a:r>
              <a:rPr dirty="0" sz="1000" spc="-15">
                <a:latin typeface="SimSun"/>
                <a:cs typeface="SimSun"/>
              </a:rPr>
              <a:t>() {//加载</a:t>
            </a:r>
            <a:r>
              <a:rPr dirty="0" sz="1000" spc="-10">
                <a:latin typeface="SimSun"/>
                <a:cs typeface="SimSun"/>
              </a:rPr>
              <a:t>记</a:t>
            </a:r>
            <a:r>
              <a:rPr dirty="0" sz="1000" spc="-10">
                <a:latin typeface="SimSun"/>
                <a:cs typeface="SimSun"/>
              </a:rPr>
              <a:t>事</a:t>
            </a:r>
            <a:r>
              <a:rPr dirty="0" sz="1000" spc="-10">
                <a:latin typeface="SimSun"/>
                <a:cs typeface="SimSun"/>
              </a:rPr>
              <a:t>本</a:t>
            </a:r>
            <a:r>
              <a:rPr dirty="0" sz="1000" spc="-25">
                <a:latin typeface="SimSun"/>
                <a:cs typeface="SimSun"/>
              </a:rPr>
              <a:t>模块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5">
                <a:latin typeface="SimSun"/>
                <a:cs typeface="SimSun"/>
              </a:rPr>
              <a:t> (</a:t>
            </a:r>
            <a:r>
              <a:rPr dirty="0" sz="1000">
                <a:latin typeface="SimSun"/>
                <a:cs typeface="SimSun"/>
              </a:rPr>
              <a:t>if_txt</a:t>
            </a:r>
            <a:r>
              <a:rPr dirty="0" sz="1000" spc="-15">
                <a:latin typeface="SimSun"/>
                <a:cs typeface="SimSun"/>
              </a:rPr>
              <a:t> == </a:t>
            </a:r>
            <a:r>
              <a:rPr dirty="0" sz="1000">
                <a:latin typeface="SimSun"/>
                <a:cs typeface="SimSun"/>
              </a:rPr>
              <a:t>0</a:t>
            </a:r>
            <a:r>
              <a:rPr dirty="0" sz="1000" spc="-25">
                <a:latin typeface="SimSun"/>
                <a:cs typeface="SimSun"/>
              </a:rPr>
              <a:t>) {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gotoxy(0,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0);</a:t>
            </a:r>
            <a:endParaRPr sz="1000">
              <a:latin typeface="SimSun"/>
              <a:cs typeface="SimSun"/>
            </a:endParaRPr>
          </a:p>
          <a:p>
            <a:pPr marL="812165" marR="1137920" indent="-266700">
              <a:lnSpc>
                <a:spcPct val="183000"/>
              </a:lnSpc>
            </a:pPr>
            <a:r>
              <a:rPr dirty="0" sz="1000">
                <a:latin typeface="SimSun"/>
                <a:cs typeface="SimSun"/>
              </a:rPr>
              <a:t>for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(int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&lt;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17;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i++)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{ </a:t>
            </a:r>
            <a:r>
              <a:rPr dirty="0" sz="1000">
                <a:latin typeface="SimSun"/>
                <a:cs typeface="SimSun"/>
              </a:rPr>
              <a:t>printf("%s\n",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Map[i]);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812165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Sleep(100);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 marL="545465" marR="1516380">
              <a:lnSpc>
                <a:spcPts val="2210"/>
              </a:lnSpc>
              <a:spcBef>
                <a:spcPts val="229"/>
              </a:spcBef>
            </a:pPr>
            <a:r>
              <a:rPr dirty="0" sz="1000">
                <a:latin typeface="SimSun"/>
                <a:cs typeface="SimSun"/>
              </a:rPr>
              <a:t>if_txt = </a:t>
            </a:r>
            <a:r>
              <a:rPr dirty="0" sz="1000" spc="-10">
                <a:latin typeface="SimSun"/>
                <a:cs typeface="SimSun"/>
              </a:rPr>
              <a:t>1;//</a:t>
            </a:r>
            <a:r>
              <a:rPr dirty="0" sz="1000" spc="-10">
                <a:latin typeface="SimSun"/>
                <a:cs typeface="SimSun"/>
              </a:rPr>
              <a:t>更</a:t>
            </a:r>
            <a:r>
              <a:rPr dirty="0" sz="1000" spc="-10">
                <a:latin typeface="SimSun"/>
                <a:cs typeface="SimSun"/>
              </a:rPr>
              <a:t>新</a:t>
            </a:r>
            <a:r>
              <a:rPr dirty="0" sz="1000" spc="-10">
                <a:latin typeface="SimSun"/>
                <a:cs typeface="SimSun"/>
              </a:rPr>
              <a:t>状</a:t>
            </a:r>
            <a:r>
              <a:rPr dirty="0" sz="1000" spc="-50">
                <a:latin typeface="SimSun"/>
                <a:cs typeface="SimSun"/>
              </a:rPr>
              <a:t>态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gotoxy(22</a:t>
            </a:r>
            <a:r>
              <a:rPr dirty="0" sz="1000" spc="-20">
                <a:latin typeface="SimSun"/>
                <a:cs typeface="SimSun"/>
              </a:rPr>
              <a:t>, </a:t>
            </a:r>
            <a:r>
              <a:rPr dirty="0" sz="1000">
                <a:latin typeface="SimSun"/>
                <a:cs typeface="SimSun"/>
              </a:rPr>
              <a:t>3);//</a:t>
            </a:r>
            <a:r>
              <a:rPr dirty="0" sz="1000" spc="-10">
                <a:latin typeface="SimSun"/>
                <a:cs typeface="SimSun"/>
              </a:rPr>
              <a:t>覆</a:t>
            </a:r>
            <a:r>
              <a:rPr dirty="0" sz="1000" spc="-10">
                <a:latin typeface="SimSun"/>
                <a:cs typeface="SimSun"/>
              </a:rPr>
              <a:t>盖</a:t>
            </a:r>
            <a:r>
              <a:rPr dirty="0" sz="1000" spc="-10">
                <a:latin typeface="SimSun"/>
                <a:cs typeface="SimSun"/>
              </a:rPr>
              <a:t>打</a:t>
            </a:r>
            <a:r>
              <a:rPr dirty="0" sz="1000" spc="-50">
                <a:latin typeface="SimSun"/>
                <a:cs typeface="SimSun"/>
              </a:rPr>
              <a:t>印</a:t>
            </a:r>
            <a:endParaRPr sz="100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  <a:spcBef>
                <a:spcPts val="750"/>
              </a:spcBef>
            </a:pPr>
            <a:r>
              <a:rPr dirty="0" sz="1000">
                <a:latin typeface="SimSun"/>
                <a:cs typeface="SimSun"/>
              </a:rPr>
              <a:t>cout</a:t>
            </a:r>
            <a:r>
              <a:rPr dirty="0" sz="1000" spc="-5">
                <a:latin typeface="SimSun"/>
                <a:cs typeface="SimSun"/>
              </a:rPr>
              <a:t> &lt;&lt; "</a:t>
            </a:r>
            <a:r>
              <a:rPr dirty="0" sz="1000" spc="-10">
                <a:latin typeface="SimSun"/>
                <a:cs typeface="SimSun"/>
              </a:rPr>
              <a:t>请</a:t>
            </a:r>
            <a:r>
              <a:rPr dirty="0" sz="1000" spc="-10">
                <a:latin typeface="SimSun"/>
                <a:cs typeface="SimSun"/>
              </a:rPr>
              <a:t>写</a:t>
            </a:r>
            <a:r>
              <a:rPr dirty="0" sz="1000" spc="-10">
                <a:latin typeface="SimSun"/>
                <a:cs typeface="SimSun"/>
              </a:rPr>
              <a:t>下</a:t>
            </a:r>
            <a:r>
              <a:rPr dirty="0" sz="1000" spc="-10">
                <a:latin typeface="SimSun"/>
                <a:cs typeface="SimSun"/>
              </a:rPr>
              <a:t>你</a:t>
            </a:r>
            <a:r>
              <a:rPr dirty="0" sz="1000" spc="-10">
                <a:latin typeface="SimSun"/>
                <a:cs typeface="SimSun"/>
              </a:rPr>
              <a:t>想</a:t>
            </a:r>
            <a:r>
              <a:rPr dirty="0" sz="1000" spc="-10">
                <a:latin typeface="SimSun"/>
                <a:cs typeface="SimSun"/>
              </a:rPr>
              <a:t>写</a:t>
            </a:r>
            <a:r>
              <a:rPr dirty="0" sz="1000">
                <a:latin typeface="SimSun"/>
                <a:cs typeface="SimSun"/>
              </a:rPr>
              <a:t>下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 spc="-10">
                <a:latin typeface="SimSun"/>
                <a:cs typeface="SimSun"/>
              </a:rPr>
              <a:t>话</a:t>
            </a:r>
            <a:r>
              <a:rPr dirty="0" sz="1000" spc="-25">
                <a:latin typeface="SimSun"/>
                <a:cs typeface="SimSun"/>
              </a:rPr>
              <a:t>：";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63954" y="528319"/>
            <a:ext cx="4596130" cy="1487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8714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SimSun"/>
              <a:cs typeface="SimSun"/>
            </a:endParaRPr>
          </a:p>
          <a:p>
            <a:pPr marL="279400" marR="5080" indent="-266700">
              <a:lnSpc>
                <a:spcPct val="183000"/>
              </a:lnSpc>
            </a:pP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10">
                <a:latin typeface="SimSun"/>
                <a:cs typeface="SimSun"/>
              </a:rPr>
              <a:t> (</a:t>
            </a:r>
            <a:r>
              <a:rPr dirty="0" sz="1000">
                <a:latin typeface="SimSun"/>
                <a:cs typeface="SimSun"/>
              </a:rPr>
              <a:t>user_word[0][0</a:t>
            </a:r>
            <a:r>
              <a:rPr dirty="0" sz="1000" spc="-15">
                <a:latin typeface="SimSun"/>
                <a:cs typeface="SimSun"/>
              </a:rPr>
              <a:t>] != '</a:t>
            </a:r>
            <a:r>
              <a:rPr dirty="0" sz="1000">
                <a:latin typeface="SimSun"/>
                <a:cs typeface="SimSun"/>
              </a:rPr>
              <a:t>\0'</a:t>
            </a:r>
            <a:r>
              <a:rPr dirty="0" sz="1000" spc="-10">
                <a:latin typeface="SimSun"/>
                <a:cs typeface="SimSun"/>
              </a:rPr>
              <a:t>) {//</a:t>
            </a:r>
            <a:r>
              <a:rPr dirty="0" sz="1000" spc="-10">
                <a:latin typeface="SimSun"/>
                <a:cs typeface="SimSun"/>
              </a:rPr>
              <a:t>若</a:t>
            </a:r>
            <a:r>
              <a:rPr dirty="0" sz="1000" spc="-10">
                <a:latin typeface="SimSun"/>
                <a:cs typeface="SimSun"/>
              </a:rPr>
              <a:t>之</a:t>
            </a:r>
            <a:r>
              <a:rPr dirty="0" sz="1000" spc="-10">
                <a:latin typeface="SimSun"/>
                <a:cs typeface="SimSun"/>
              </a:rPr>
              <a:t>前</a:t>
            </a:r>
            <a:r>
              <a:rPr dirty="0" sz="1000" spc="-10">
                <a:latin typeface="SimSun"/>
                <a:cs typeface="SimSun"/>
              </a:rPr>
              <a:t>有</a:t>
            </a:r>
            <a:r>
              <a:rPr dirty="0" sz="1000" spc="-10">
                <a:latin typeface="SimSun"/>
                <a:cs typeface="SimSun"/>
              </a:rPr>
              <a:t>过</a:t>
            </a:r>
            <a:r>
              <a:rPr dirty="0" sz="1000" spc="-5">
                <a:latin typeface="SimSun"/>
                <a:cs typeface="SimSun"/>
              </a:rPr>
              <a:t>使用记</a:t>
            </a:r>
            <a:r>
              <a:rPr dirty="0" sz="1000" spc="-10">
                <a:latin typeface="SimSun"/>
                <a:cs typeface="SimSun"/>
              </a:rPr>
              <a:t>录</a:t>
            </a:r>
            <a:r>
              <a:rPr dirty="0" sz="1000" spc="-10">
                <a:latin typeface="SimSun"/>
                <a:cs typeface="SimSun"/>
              </a:rPr>
              <a:t>则</a:t>
            </a:r>
            <a:r>
              <a:rPr dirty="0" sz="1000" spc="-10">
                <a:latin typeface="SimSun"/>
                <a:cs typeface="SimSun"/>
              </a:rPr>
              <a:t>将</a:t>
            </a:r>
            <a:r>
              <a:rPr dirty="0" sz="1000">
                <a:latin typeface="SimSun"/>
                <a:cs typeface="SimSun"/>
              </a:rPr>
              <a:t>之</a:t>
            </a:r>
            <a:r>
              <a:rPr dirty="0" sz="1000" spc="-10">
                <a:latin typeface="SimSun"/>
                <a:cs typeface="SimSun"/>
              </a:rPr>
              <a:t>前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>
                <a:latin typeface="SimSun"/>
                <a:cs typeface="SimSun"/>
              </a:rPr>
              <a:t>输</a:t>
            </a:r>
            <a:r>
              <a:rPr dirty="0" sz="1000" spc="-10">
                <a:latin typeface="SimSun"/>
                <a:cs typeface="SimSun"/>
              </a:rPr>
              <a:t>入</a:t>
            </a:r>
            <a:r>
              <a:rPr dirty="0" sz="1000" spc="-10">
                <a:latin typeface="SimSun"/>
                <a:cs typeface="SimSun"/>
              </a:rPr>
              <a:t>全</a:t>
            </a:r>
            <a:r>
              <a:rPr dirty="0" sz="1000">
                <a:latin typeface="SimSun"/>
                <a:cs typeface="SimSun"/>
              </a:rPr>
              <a:t>部</a:t>
            </a:r>
            <a:r>
              <a:rPr dirty="0" sz="1000" spc="-10">
                <a:latin typeface="SimSun"/>
                <a:cs typeface="SimSun"/>
              </a:rPr>
              <a:t>打</a:t>
            </a:r>
            <a:r>
              <a:rPr dirty="0" sz="1000" spc="-50">
                <a:latin typeface="SimSun"/>
                <a:cs typeface="SimSun"/>
              </a:rPr>
              <a:t>印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for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(int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15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0</a:t>
            </a:r>
            <a:r>
              <a:rPr dirty="0" sz="1000" spc="-10">
                <a:latin typeface="SimSun"/>
                <a:cs typeface="SimSun"/>
              </a:rPr>
              <a:t>;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10">
                <a:latin typeface="SimSun"/>
                <a:cs typeface="SimSun"/>
              </a:rPr>
              <a:t> &lt; </a:t>
            </a:r>
            <a:r>
              <a:rPr dirty="0" sz="1000">
                <a:latin typeface="SimSun"/>
                <a:cs typeface="SimSun"/>
              </a:rPr>
              <a:t>word_line</a:t>
            </a:r>
            <a:r>
              <a:rPr dirty="0" sz="1000" spc="-10">
                <a:latin typeface="SimSun"/>
                <a:cs typeface="SimSun"/>
              </a:rPr>
              <a:t>; </a:t>
            </a:r>
            <a:r>
              <a:rPr dirty="0" sz="1000">
                <a:latin typeface="SimSun"/>
                <a:cs typeface="SimSun"/>
              </a:rPr>
              <a:t>i+</a:t>
            </a:r>
            <a:r>
              <a:rPr dirty="0" sz="1000" spc="-20">
                <a:latin typeface="SimSun"/>
                <a:cs typeface="SimSun"/>
              </a:rPr>
              <a:t>+) {</a:t>
            </a:r>
            <a:endParaRPr sz="1000">
              <a:latin typeface="SimSun"/>
              <a:cs typeface="SimSun"/>
            </a:endParaRPr>
          </a:p>
          <a:p>
            <a:pPr marL="546100" marR="2200910">
              <a:lnSpc>
                <a:spcPct val="183000"/>
              </a:lnSpc>
              <a:spcBef>
                <a:spcPts val="15"/>
              </a:spcBef>
            </a:pPr>
            <a:r>
              <a:rPr dirty="0" sz="1000">
                <a:latin typeface="SimSun"/>
                <a:cs typeface="SimSun"/>
              </a:rPr>
              <a:t>gotoxy(20,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ty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+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i); </a:t>
            </a:r>
            <a:r>
              <a:rPr dirty="0" sz="1000">
                <a:latin typeface="SimSun"/>
                <a:cs typeface="SimSun"/>
              </a:rPr>
              <a:t>printf("%s\n",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user_word[i]);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130604" y="2396998"/>
            <a:ext cx="4098290" cy="7162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12165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ty++;//</a:t>
            </a:r>
            <a:r>
              <a:rPr dirty="0" sz="1000" spc="-10">
                <a:latin typeface="SimSun"/>
                <a:cs typeface="SimSun"/>
              </a:rPr>
              <a:t>更</a:t>
            </a:r>
            <a:r>
              <a:rPr dirty="0" sz="1000" spc="-10">
                <a:latin typeface="SimSun"/>
                <a:cs typeface="SimSun"/>
              </a:rPr>
              <a:t>新</a:t>
            </a:r>
            <a:r>
              <a:rPr dirty="0" sz="1000" spc="-10">
                <a:latin typeface="SimSun"/>
                <a:cs typeface="SimSun"/>
              </a:rPr>
              <a:t>光</a:t>
            </a:r>
            <a:r>
              <a:rPr dirty="0" sz="1000" spc="-10">
                <a:latin typeface="SimSun"/>
                <a:cs typeface="SimSun"/>
              </a:rPr>
              <a:t>标</a:t>
            </a:r>
            <a:r>
              <a:rPr dirty="0" sz="1000" spc="-10">
                <a:latin typeface="SimSun"/>
                <a:cs typeface="SimSun"/>
              </a:rPr>
              <a:t>位</a:t>
            </a:r>
            <a:r>
              <a:rPr dirty="0" sz="1000" spc="-50">
                <a:latin typeface="SimSun"/>
                <a:cs typeface="SimSun"/>
              </a:rPr>
              <a:t>置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 marL="278765" marR="2731770">
              <a:lnSpc>
                <a:spcPct val="183000"/>
              </a:lnSpc>
            </a:pPr>
            <a:r>
              <a:rPr dirty="0" sz="1000">
                <a:latin typeface="SimSun"/>
                <a:cs typeface="SimSun"/>
              </a:rPr>
              <a:t>else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if_txt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0; </a:t>
            </a:r>
            <a:r>
              <a:rPr dirty="0" sz="1000">
                <a:latin typeface="SimSun"/>
                <a:cs typeface="SimSun"/>
              </a:rPr>
              <a:t>gotoxy(rex,</a:t>
            </a:r>
            <a:r>
              <a:rPr dirty="0" sz="1000" spc="-4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rey);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return;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 marL="278765" marR="1477010" indent="-266700">
              <a:lnSpc>
                <a:spcPts val="2210"/>
              </a:lnSpc>
              <a:spcBef>
                <a:spcPts val="229"/>
              </a:spcBef>
            </a:pPr>
            <a:r>
              <a:rPr dirty="0" sz="1000">
                <a:latin typeface="SimSun"/>
                <a:cs typeface="SimSun"/>
              </a:rPr>
              <a:t>void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input_txt(char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word,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int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back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0)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{ </a:t>
            </a:r>
            <a:r>
              <a:rPr dirty="0" sz="1000">
                <a:latin typeface="SimSun"/>
                <a:cs typeface="SimSun"/>
              </a:rPr>
              <a:t>gotoxy(tx,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ty);</a:t>
            </a:r>
            <a:endParaRPr sz="100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spcBef>
                <a:spcPts val="750"/>
              </a:spcBef>
            </a:pP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(word_line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&lt;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maxline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&amp;&amp;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word_len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&lt;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maxlen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&amp;&amp;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back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==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0)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{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tx++;//</a:t>
            </a:r>
            <a:r>
              <a:rPr dirty="0" sz="1000" spc="-10">
                <a:latin typeface="SimSun"/>
                <a:cs typeface="SimSun"/>
              </a:rPr>
              <a:t>光</a:t>
            </a:r>
            <a:r>
              <a:rPr dirty="0" sz="1000" spc="-10">
                <a:latin typeface="SimSun"/>
                <a:cs typeface="SimSun"/>
              </a:rPr>
              <a:t>标</a:t>
            </a:r>
            <a:r>
              <a:rPr dirty="0" sz="1000" spc="-10">
                <a:latin typeface="SimSun"/>
                <a:cs typeface="SimSun"/>
              </a:rPr>
              <a:t>右</a:t>
            </a:r>
            <a:r>
              <a:rPr dirty="0" sz="1000" spc="-50">
                <a:latin typeface="SimSun"/>
                <a:cs typeface="SimSun"/>
              </a:rPr>
              <a:t>移</a:t>
            </a:r>
            <a:endParaRPr sz="1000">
              <a:latin typeface="SimSun"/>
              <a:cs typeface="SimSun"/>
            </a:endParaRPr>
          </a:p>
          <a:p>
            <a:pPr marL="545465" marR="495300">
              <a:lnSpc>
                <a:spcPct val="183000"/>
              </a:lnSpc>
              <a:spcBef>
                <a:spcPts val="10"/>
              </a:spcBef>
            </a:pPr>
            <a:r>
              <a:rPr dirty="0" sz="1000" spc="-10">
                <a:latin typeface="SimSun"/>
                <a:cs typeface="SimSun"/>
              </a:rPr>
              <a:t>user_word[word_line][word_len</a:t>
            </a:r>
            <a:r>
              <a:rPr dirty="0" sz="1000" spc="30">
                <a:latin typeface="SimSun"/>
                <a:cs typeface="SimSun"/>
              </a:rPr>
              <a:t>] = </a:t>
            </a:r>
            <a:r>
              <a:rPr dirty="0" sz="1000">
                <a:latin typeface="SimSun"/>
                <a:cs typeface="SimSun"/>
              </a:rPr>
              <a:t>word;//</a:t>
            </a:r>
            <a:r>
              <a:rPr dirty="0" sz="1000" spc="-10">
                <a:latin typeface="SimSun"/>
                <a:cs typeface="SimSun"/>
              </a:rPr>
              <a:t>存</a:t>
            </a:r>
            <a:r>
              <a:rPr dirty="0" sz="1000" spc="-10">
                <a:latin typeface="SimSun"/>
                <a:cs typeface="SimSun"/>
              </a:rPr>
              <a:t>入</a:t>
            </a:r>
            <a:r>
              <a:rPr dirty="0" sz="1000" spc="-10">
                <a:latin typeface="SimSun"/>
                <a:cs typeface="SimSun"/>
              </a:rPr>
              <a:t>字</a:t>
            </a:r>
            <a:r>
              <a:rPr dirty="0" sz="1000" spc="-50">
                <a:latin typeface="SimSun"/>
                <a:cs typeface="SimSun"/>
              </a:rPr>
              <a:t>符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word_len++;//</a:t>
            </a:r>
            <a:r>
              <a:rPr dirty="0" sz="1000" spc="-10">
                <a:latin typeface="SimSun"/>
                <a:cs typeface="SimSun"/>
              </a:rPr>
              <a:t>长</a:t>
            </a:r>
            <a:r>
              <a:rPr dirty="0" sz="1000" spc="-10">
                <a:latin typeface="SimSun"/>
                <a:cs typeface="SimSun"/>
              </a:rPr>
              <a:t>度</a:t>
            </a:r>
            <a:r>
              <a:rPr dirty="0" sz="1000" spc="-10">
                <a:latin typeface="SimSun"/>
                <a:cs typeface="SimSun"/>
              </a:rPr>
              <a:t>增</a:t>
            </a:r>
            <a:r>
              <a:rPr dirty="0" sz="1000" spc="-50">
                <a:latin typeface="SimSun"/>
                <a:cs typeface="SimSun"/>
              </a:rPr>
              <a:t>加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cout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&lt;&lt;</a:t>
            </a:r>
            <a:r>
              <a:rPr dirty="0" sz="1000" spc="-10">
                <a:latin typeface="SimSun"/>
                <a:cs typeface="SimSun"/>
              </a:rPr>
              <a:t> word;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 marL="545465" marR="2477770" indent="-266700">
              <a:lnSpc>
                <a:spcPct val="183000"/>
              </a:lnSpc>
            </a:pPr>
            <a:r>
              <a:rPr dirty="0" sz="1000">
                <a:latin typeface="SimSun"/>
                <a:cs typeface="SimSun"/>
              </a:rPr>
              <a:t>else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(back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==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1)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{ </a:t>
            </a:r>
            <a:r>
              <a:rPr dirty="0" sz="1000" spc="-10">
                <a:latin typeface="SimSun"/>
                <a:cs typeface="SimSun"/>
              </a:rPr>
              <a:t>word_len-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 spc="-50"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 marL="545465" marR="1130300">
              <a:lnSpc>
                <a:spcPct val="183300"/>
              </a:lnSpc>
              <a:spcBef>
                <a:spcPts val="5"/>
              </a:spcBef>
            </a:pPr>
            <a:r>
              <a:rPr dirty="0" sz="1000" spc="-10">
                <a:latin typeface="SimSun"/>
                <a:cs typeface="SimSun"/>
              </a:rPr>
              <a:t>user_word[word_line][word_len</a:t>
            </a:r>
            <a:r>
              <a:rPr dirty="0" sz="1000" spc="20">
                <a:latin typeface="SimSun"/>
                <a:cs typeface="SimSun"/>
              </a:rPr>
              <a:t>] = '</a:t>
            </a:r>
            <a:r>
              <a:rPr dirty="0" sz="1000" spc="-20">
                <a:latin typeface="SimSun"/>
                <a:cs typeface="SimSun"/>
              </a:rPr>
              <a:t>\0'; </a:t>
            </a: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10">
                <a:latin typeface="SimSun"/>
                <a:cs typeface="SimSun"/>
              </a:rPr>
              <a:t> (</a:t>
            </a:r>
            <a:r>
              <a:rPr dirty="0" sz="1000">
                <a:latin typeface="SimSun"/>
                <a:cs typeface="SimSun"/>
              </a:rPr>
              <a:t>word_len</a:t>
            </a:r>
            <a:r>
              <a:rPr dirty="0" sz="1000" spc="-15">
                <a:latin typeface="SimSun"/>
                <a:cs typeface="SimSun"/>
              </a:rPr>
              <a:t> &lt; </a:t>
            </a:r>
            <a:r>
              <a:rPr dirty="0" sz="1000">
                <a:latin typeface="SimSun"/>
                <a:cs typeface="SimSun"/>
              </a:rPr>
              <a:t>0</a:t>
            </a:r>
            <a:r>
              <a:rPr dirty="0" sz="1000" spc="-15">
                <a:latin typeface="SimSun"/>
                <a:cs typeface="SimSun"/>
              </a:rPr>
              <a:t>) {//换</a:t>
            </a:r>
            <a:r>
              <a:rPr dirty="0" sz="1000" spc="-10">
                <a:latin typeface="SimSun"/>
                <a:cs typeface="SimSun"/>
              </a:rPr>
              <a:t>行</a:t>
            </a:r>
            <a:r>
              <a:rPr dirty="0" sz="1000" spc="-10">
                <a:latin typeface="SimSun"/>
                <a:cs typeface="SimSun"/>
              </a:rPr>
              <a:t>处</a:t>
            </a:r>
            <a:r>
              <a:rPr dirty="0" sz="1000" spc="-50">
                <a:latin typeface="SimSun"/>
                <a:cs typeface="SimSun"/>
              </a:rPr>
              <a:t>理</a:t>
            </a:r>
            <a:endParaRPr sz="1000">
              <a:latin typeface="SimSun"/>
              <a:cs typeface="SimSun"/>
            </a:endParaRPr>
          </a:p>
          <a:p>
            <a:pPr marL="812165" marR="483870">
              <a:lnSpc>
                <a:spcPts val="2210"/>
              </a:lnSpc>
              <a:spcBef>
                <a:spcPts val="229"/>
              </a:spcBef>
            </a:pPr>
            <a:r>
              <a:rPr dirty="0" sz="1000">
                <a:latin typeface="SimSun"/>
                <a:cs typeface="SimSun"/>
              </a:rPr>
              <a:t>word_len</a:t>
            </a:r>
            <a:r>
              <a:rPr dirty="0" sz="1000" spc="-15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maxlen</a:t>
            </a:r>
            <a:r>
              <a:rPr dirty="0" sz="1000" spc="-10">
                <a:latin typeface="SimSun"/>
                <a:cs typeface="SimSun"/>
              </a:rPr>
              <a:t> - 1;//</a:t>
            </a:r>
            <a:r>
              <a:rPr dirty="0" sz="1000" spc="-10">
                <a:latin typeface="SimSun"/>
                <a:cs typeface="SimSun"/>
              </a:rPr>
              <a:t>长</a:t>
            </a:r>
            <a:r>
              <a:rPr dirty="0" sz="1000" spc="-10">
                <a:latin typeface="SimSun"/>
                <a:cs typeface="SimSun"/>
              </a:rPr>
              <a:t>度</a:t>
            </a:r>
            <a:r>
              <a:rPr dirty="0" sz="1000" spc="-10">
                <a:latin typeface="SimSun"/>
                <a:cs typeface="SimSun"/>
              </a:rPr>
              <a:t>变</a:t>
            </a:r>
            <a:r>
              <a:rPr dirty="0" sz="1000">
                <a:latin typeface="SimSun"/>
                <a:cs typeface="SimSun"/>
              </a:rPr>
              <a:t>更</a:t>
            </a:r>
            <a:r>
              <a:rPr dirty="0" sz="1000" spc="-10">
                <a:latin typeface="SimSun"/>
                <a:cs typeface="SimSun"/>
              </a:rPr>
              <a:t>为</a:t>
            </a:r>
            <a:r>
              <a:rPr dirty="0" sz="1000" spc="-10">
                <a:latin typeface="SimSun"/>
                <a:cs typeface="SimSun"/>
              </a:rPr>
              <a:t>最</a:t>
            </a:r>
            <a:r>
              <a:rPr dirty="0" sz="1000">
                <a:latin typeface="SimSun"/>
                <a:cs typeface="SimSun"/>
              </a:rPr>
              <a:t>大</a:t>
            </a:r>
            <a:r>
              <a:rPr dirty="0" sz="1000" spc="-10">
                <a:latin typeface="SimSun"/>
                <a:cs typeface="SimSun"/>
              </a:rPr>
              <a:t>长</a:t>
            </a:r>
            <a:r>
              <a:rPr dirty="0" sz="1000" spc="-10">
                <a:latin typeface="SimSun"/>
                <a:cs typeface="SimSun"/>
              </a:rPr>
              <a:t>度</a:t>
            </a:r>
            <a:r>
              <a:rPr dirty="0" sz="1000">
                <a:latin typeface="SimSun"/>
                <a:cs typeface="SimSun"/>
              </a:rPr>
              <a:t>-</a:t>
            </a:r>
            <a:r>
              <a:rPr dirty="0" sz="1000" spc="-50">
                <a:latin typeface="SimSun"/>
                <a:cs typeface="SimSun"/>
              </a:rPr>
              <a:t>1 </a:t>
            </a:r>
            <a:r>
              <a:rPr dirty="0" sz="1000">
                <a:latin typeface="SimSun"/>
                <a:cs typeface="SimSun"/>
              </a:rPr>
              <a:t>ty</a:t>
            </a:r>
            <a:r>
              <a:rPr dirty="0" sz="1000" spc="-5">
                <a:latin typeface="SimSun"/>
                <a:cs typeface="SimSun"/>
              </a:rPr>
              <a:t>--;//</a:t>
            </a:r>
            <a:r>
              <a:rPr dirty="0" sz="1000" spc="-10">
                <a:latin typeface="SimSun"/>
                <a:cs typeface="SimSun"/>
              </a:rPr>
              <a:t>横</a:t>
            </a:r>
            <a:r>
              <a:rPr dirty="0" sz="1000" spc="-10">
                <a:latin typeface="SimSun"/>
                <a:cs typeface="SimSun"/>
              </a:rPr>
              <a:t>坐</a:t>
            </a:r>
            <a:r>
              <a:rPr dirty="0" sz="1000" spc="-10">
                <a:latin typeface="SimSun"/>
                <a:cs typeface="SimSun"/>
              </a:rPr>
              <a:t>标</a:t>
            </a:r>
            <a:r>
              <a:rPr dirty="0" sz="1000">
                <a:latin typeface="SimSun"/>
                <a:cs typeface="SimSun"/>
              </a:rPr>
              <a:t>-</a:t>
            </a:r>
            <a:r>
              <a:rPr dirty="0" sz="1000" spc="-50">
                <a:latin typeface="SimSun"/>
                <a:cs typeface="SimSun"/>
              </a:rPr>
              <a:t>1</a:t>
            </a:r>
            <a:endParaRPr sz="1000">
              <a:latin typeface="SimSun"/>
              <a:cs typeface="SimSun"/>
            </a:endParaRPr>
          </a:p>
          <a:p>
            <a:pPr marL="812165">
              <a:lnSpc>
                <a:spcPct val="100000"/>
              </a:lnSpc>
              <a:spcBef>
                <a:spcPts val="750"/>
              </a:spcBef>
            </a:pPr>
            <a:r>
              <a:rPr dirty="0" sz="1000">
                <a:latin typeface="SimSun"/>
                <a:cs typeface="SimSun"/>
              </a:rPr>
              <a:t>tx</a:t>
            </a:r>
            <a:r>
              <a:rPr dirty="0" sz="1000" spc="-5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20</a:t>
            </a:r>
            <a:r>
              <a:rPr dirty="0" sz="1000" spc="-10">
                <a:latin typeface="SimSun"/>
                <a:cs typeface="SimSun"/>
              </a:rPr>
              <a:t> + </a:t>
            </a:r>
            <a:r>
              <a:rPr dirty="0" sz="1000">
                <a:latin typeface="SimSun"/>
                <a:cs typeface="SimSun"/>
              </a:rPr>
              <a:t>maxlen</a:t>
            </a:r>
            <a:r>
              <a:rPr dirty="0" sz="1000" spc="-5">
                <a:latin typeface="SimSun"/>
                <a:cs typeface="SimSun"/>
              </a:rPr>
              <a:t> - </a:t>
            </a:r>
            <a:r>
              <a:rPr dirty="0" sz="1000" spc="-10">
                <a:latin typeface="SimSun"/>
                <a:cs typeface="SimSun"/>
              </a:rPr>
              <a:t>1;//</a:t>
            </a:r>
            <a:r>
              <a:rPr dirty="0" sz="1000" spc="-10">
                <a:latin typeface="SimSun"/>
                <a:cs typeface="SimSun"/>
              </a:rPr>
              <a:t>纵</a:t>
            </a:r>
            <a:r>
              <a:rPr dirty="0" sz="1000" spc="-10">
                <a:latin typeface="SimSun"/>
                <a:cs typeface="SimSun"/>
              </a:rPr>
              <a:t>坐</a:t>
            </a:r>
            <a:r>
              <a:rPr dirty="0" sz="1000" spc="-10">
                <a:latin typeface="SimSun"/>
                <a:cs typeface="SimSun"/>
              </a:rPr>
              <a:t>标</a:t>
            </a:r>
            <a:r>
              <a:rPr dirty="0" sz="1000" spc="-25">
                <a:latin typeface="SimSun"/>
                <a:cs typeface="SimSun"/>
              </a:rPr>
              <a:t>更新</a:t>
            </a:r>
            <a:endParaRPr sz="1000">
              <a:latin typeface="SimSun"/>
              <a:cs typeface="SimSun"/>
            </a:endParaRPr>
          </a:p>
          <a:p>
            <a:pPr marL="812165" marR="2324735">
              <a:lnSpc>
                <a:spcPts val="2210"/>
              </a:lnSpc>
              <a:spcBef>
                <a:spcPts val="229"/>
              </a:spcBef>
            </a:pPr>
            <a:r>
              <a:rPr dirty="0" sz="1000">
                <a:latin typeface="SimSun"/>
                <a:cs typeface="SimSun"/>
              </a:rPr>
              <a:t>gotoxy(tx,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ty); </a:t>
            </a:r>
            <a:r>
              <a:rPr dirty="0" sz="1000">
                <a:latin typeface="SimSun"/>
                <a:cs typeface="SimSun"/>
              </a:rPr>
              <a:t>cout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&lt;&lt;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"</a:t>
            </a:r>
            <a:r>
              <a:rPr dirty="0" sz="1000" spc="49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";</a:t>
            </a:r>
            <a:endParaRPr sz="100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  <a:spcBef>
                <a:spcPts val="750"/>
              </a:spcBef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38398" y="528319"/>
            <a:ext cx="16840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125016" y="832103"/>
            <a:ext cx="5312410" cy="9525"/>
          </a:xfrm>
          <a:custGeom>
            <a:avLst/>
            <a:gdLst/>
            <a:ahLst/>
            <a:cxnLst/>
            <a:rect l="l" t="t" r="r" b="b"/>
            <a:pathLst>
              <a:path w="5312410" h="9525">
                <a:moveTo>
                  <a:pt x="5312029" y="0"/>
                </a:moveTo>
                <a:lnTo>
                  <a:pt x="0" y="0"/>
                </a:lnTo>
                <a:lnTo>
                  <a:pt x="0" y="9143"/>
                </a:lnTo>
                <a:lnTo>
                  <a:pt x="5312029" y="9143"/>
                </a:lnTo>
                <a:lnTo>
                  <a:pt x="5312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397253" y="999489"/>
            <a:ext cx="2627630" cy="4090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else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{</a:t>
            </a:r>
            <a:endParaRPr sz="1000">
              <a:latin typeface="SimSun"/>
              <a:cs typeface="SimSun"/>
            </a:endParaRPr>
          </a:p>
          <a:p>
            <a:pPr marL="546100" marR="865505">
              <a:lnSpc>
                <a:spcPts val="2210"/>
              </a:lnSpc>
              <a:spcBef>
                <a:spcPts val="229"/>
              </a:spcBef>
            </a:pPr>
            <a:r>
              <a:rPr dirty="0" sz="1000">
                <a:latin typeface="SimSun"/>
                <a:cs typeface="SimSun"/>
              </a:rPr>
              <a:t>gotoxy(tx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-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1,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ty); </a:t>
            </a:r>
            <a:r>
              <a:rPr dirty="0" sz="1000">
                <a:latin typeface="SimSun"/>
                <a:cs typeface="SimSun"/>
              </a:rPr>
              <a:t>cout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&lt;&lt;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"</a:t>
            </a:r>
            <a:r>
              <a:rPr dirty="0" sz="1000" spc="49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";</a:t>
            </a:r>
            <a:endParaRPr sz="1000">
              <a:latin typeface="SimSun"/>
              <a:cs typeface="SimSun"/>
            </a:endParaRPr>
          </a:p>
          <a:p>
            <a:pPr marL="546100">
              <a:lnSpc>
                <a:spcPct val="100000"/>
              </a:lnSpc>
              <a:spcBef>
                <a:spcPts val="750"/>
              </a:spcBef>
            </a:pPr>
            <a:r>
              <a:rPr dirty="0" sz="1000">
                <a:latin typeface="SimSun"/>
                <a:cs typeface="SimSun"/>
              </a:rPr>
              <a:t>tx-</a:t>
            </a:r>
            <a:r>
              <a:rPr dirty="0" sz="1000" spc="-15">
                <a:latin typeface="SimSun"/>
                <a:cs typeface="SimSun"/>
              </a:rPr>
              <a:t>-</a:t>
            </a:r>
            <a:r>
              <a:rPr dirty="0" sz="1000" spc="-50"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94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 marL="279400" marR="5080" indent="-266700">
              <a:lnSpc>
                <a:spcPct val="183000"/>
              </a:lnSpc>
            </a:pP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10">
                <a:latin typeface="SimSun"/>
                <a:cs typeface="SimSun"/>
              </a:rPr>
              <a:t> (</a:t>
            </a:r>
            <a:r>
              <a:rPr dirty="0" sz="1000">
                <a:latin typeface="SimSun"/>
                <a:cs typeface="SimSun"/>
              </a:rPr>
              <a:t>word_len</a:t>
            </a:r>
            <a:r>
              <a:rPr dirty="0" sz="1000" spc="-15">
                <a:latin typeface="SimSun"/>
                <a:cs typeface="SimSun"/>
              </a:rPr>
              <a:t> &gt;= </a:t>
            </a:r>
            <a:r>
              <a:rPr dirty="0" sz="1000">
                <a:latin typeface="SimSun"/>
                <a:cs typeface="SimSun"/>
              </a:rPr>
              <a:t>maxlen</a:t>
            </a:r>
            <a:r>
              <a:rPr dirty="0" sz="1000" spc="-5">
                <a:latin typeface="SimSun"/>
                <a:cs typeface="SimSun"/>
              </a:rPr>
              <a:t>) {//</a:t>
            </a:r>
            <a:r>
              <a:rPr dirty="0" sz="1000" spc="-10">
                <a:latin typeface="SimSun"/>
                <a:cs typeface="SimSun"/>
              </a:rPr>
              <a:t>若</a:t>
            </a:r>
            <a:r>
              <a:rPr dirty="0" sz="1000" spc="-10">
                <a:latin typeface="SimSun"/>
                <a:cs typeface="SimSun"/>
              </a:rPr>
              <a:t>此</a:t>
            </a:r>
            <a:r>
              <a:rPr dirty="0" sz="1000" spc="-10">
                <a:latin typeface="SimSun"/>
                <a:cs typeface="SimSun"/>
              </a:rPr>
              <a:t>行</a:t>
            </a:r>
            <a:r>
              <a:rPr dirty="0" sz="1000" spc="-10">
                <a:latin typeface="SimSun"/>
                <a:cs typeface="SimSun"/>
              </a:rPr>
              <a:t>字</a:t>
            </a:r>
            <a:r>
              <a:rPr dirty="0" sz="1000" spc="-10">
                <a:latin typeface="SimSun"/>
                <a:cs typeface="SimSun"/>
              </a:rPr>
              <a:t>数</a:t>
            </a:r>
            <a:r>
              <a:rPr dirty="0" sz="1000" spc="-10">
                <a:latin typeface="SimSun"/>
                <a:cs typeface="SimSun"/>
              </a:rPr>
              <a:t>已</a:t>
            </a:r>
            <a:r>
              <a:rPr dirty="0" sz="1000" spc="-50">
                <a:latin typeface="SimSun"/>
                <a:cs typeface="SimSun"/>
              </a:rPr>
              <a:t>满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word_len</a:t>
            </a:r>
            <a:r>
              <a:rPr dirty="0" sz="1000" spc="-5">
                <a:latin typeface="SimSun"/>
                <a:cs typeface="SimSun"/>
              </a:rPr>
              <a:t> = </a:t>
            </a:r>
            <a:r>
              <a:rPr dirty="0" sz="1000" spc="-10">
                <a:latin typeface="SimSun"/>
                <a:cs typeface="SimSun"/>
              </a:rPr>
              <a:t>0;//</a:t>
            </a:r>
            <a:r>
              <a:rPr dirty="0" sz="1000" spc="-10">
                <a:latin typeface="SimSun"/>
                <a:cs typeface="SimSun"/>
              </a:rPr>
              <a:t>更</a:t>
            </a:r>
            <a:r>
              <a:rPr dirty="0" sz="1000" spc="-10">
                <a:latin typeface="SimSun"/>
                <a:cs typeface="SimSun"/>
              </a:rPr>
              <a:t>新</a:t>
            </a:r>
            <a:r>
              <a:rPr dirty="0" sz="1000" spc="-10">
                <a:latin typeface="SimSun"/>
                <a:cs typeface="SimSun"/>
              </a:rPr>
              <a:t>字</a:t>
            </a:r>
            <a:r>
              <a:rPr dirty="0" sz="1000" spc="-50">
                <a:latin typeface="SimSun"/>
                <a:cs typeface="SimSun"/>
              </a:rPr>
              <a:t>数</a:t>
            </a:r>
            <a:endParaRPr sz="1000">
              <a:latin typeface="SimSun"/>
              <a:cs typeface="SimSun"/>
            </a:endParaRPr>
          </a:p>
          <a:p>
            <a:pPr marL="279400" marR="1068705">
              <a:lnSpc>
                <a:spcPct val="183000"/>
              </a:lnSpc>
              <a:spcBef>
                <a:spcPts val="15"/>
              </a:spcBef>
            </a:pPr>
            <a:r>
              <a:rPr dirty="0" sz="1000" spc="-10">
                <a:latin typeface="SimSun"/>
                <a:cs typeface="SimSun"/>
              </a:rPr>
              <a:t>word_line++;//</a:t>
            </a:r>
            <a:r>
              <a:rPr dirty="0" sz="1000" spc="-10">
                <a:latin typeface="SimSun"/>
                <a:cs typeface="SimSun"/>
              </a:rPr>
              <a:t>行</a:t>
            </a:r>
            <a:r>
              <a:rPr dirty="0" sz="1000" spc="-10">
                <a:latin typeface="SimSun"/>
                <a:cs typeface="SimSun"/>
              </a:rPr>
              <a:t>数</a:t>
            </a:r>
            <a:r>
              <a:rPr dirty="0" sz="1000" spc="-25">
                <a:latin typeface="SimSun"/>
                <a:cs typeface="SimSun"/>
              </a:rPr>
              <a:t>+1 </a:t>
            </a:r>
            <a:r>
              <a:rPr dirty="0" sz="1000">
                <a:latin typeface="SimSun"/>
                <a:cs typeface="SimSun"/>
              </a:rPr>
              <a:t>tx</a:t>
            </a:r>
            <a:r>
              <a:rPr dirty="0" sz="1000" spc="10">
                <a:latin typeface="SimSun"/>
                <a:cs typeface="SimSun"/>
              </a:rPr>
              <a:t> = </a:t>
            </a:r>
            <a:r>
              <a:rPr dirty="0" sz="1000" spc="-10">
                <a:latin typeface="SimSun"/>
                <a:cs typeface="SimSun"/>
              </a:rPr>
              <a:t>20;//</a:t>
            </a:r>
            <a:r>
              <a:rPr dirty="0" sz="1000" spc="-10">
                <a:latin typeface="SimSun"/>
                <a:cs typeface="SimSun"/>
              </a:rPr>
              <a:t>更</a:t>
            </a:r>
            <a:r>
              <a:rPr dirty="0" sz="1000" spc="-10">
                <a:latin typeface="SimSun"/>
                <a:cs typeface="SimSun"/>
              </a:rPr>
              <a:t>新</a:t>
            </a:r>
            <a:r>
              <a:rPr dirty="0" sz="1000" spc="-10">
                <a:latin typeface="SimSun"/>
                <a:cs typeface="SimSun"/>
              </a:rPr>
              <a:t>坐</a:t>
            </a:r>
            <a:r>
              <a:rPr dirty="0" sz="1000" spc="-50">
                <a:latin typeface="SimSun"/>
                <a:cs typeface="SimSun"/>
              </a:rPr>
              <a:t>标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ty++;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2794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gotoxy(tx,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ty);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 marL="12700" marR="384810">
              <a:lnSpc>
                <a:spcPts val="2210"/>
              </a:lnSpc>
              <a:spcBef>
                <a:spcPts val="80"/>
              </a:spcBef>
            </a:pP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15">
                <a:latin typeface="SimSun"/>
                <a:cs typeface="SimSun"/>
              </a:rPr>
              <a:t> (</a:t>
            </a:r>
            <a:r>
              <a:rPr dirty="0" sz="1000">
                <a:latin typeface="SimSun"/>
                <a:cs typeface="SimSun"/>
              </a:rPr>
              <a:t>!back)cout</a:t>
            </a:r>
            <a:r>
              <a:rPr dirty="0" sz="1000" spc="-10">
                <a:latin typeface="SimSun"/>
                <a:cs typeface="SimSun"/>
              </a:rPr>
              <a:t> &lt;&lt; "_";//</a:t>
            </a:r>
            <a:r>
              <a:rPr dirty="0" sz="1000" spc="-10">
                <a:latin typeface="SimSun"/>
                <a:cs typeface="SimSun"/>
              </a:rPr>
              <a:t>打</a:t>
            </a:r>
            <a:r>
              <a:rPr dirty="0" sz="1000" spc="-10">
                <a:latin typeface="SimSun"/>
                <a:cs typeface="SimSun"/>
              </a:rPr>
              <a:t>印</a:t>
            </a:r>
            <a:r>
              <a:rPr dirty="0" sz="1000" spc="-10">
                <a:latin typeface="SimSun"/>
                <a:cs typeface="SimSun"/>
              </a:rPr>
              <a:t>状</a:t>
            </a:r>
            <a:r>
              <a:rPr dirty="0" sz="1000">
                <a:latin typeface="SimSun"/>
                <a:cs typeface="SimSun"/>
              </a:rPr>
              <a:t>态</a:t>
            </a:r>
            <a:r>
              <a:rPr dirty="0" sz="1000" spc="-10">
                <a:latin typeface="SimSun"/>
                <a:cs typeface="SimSun"/>
              </a:rPr>
              <a:t>符</a:t>
            </a:r>
            <a:r>
              <a:rPr dirty="0" sz="1000" spc="-50">
                <a:latin typeface="SimSun"/>
                <a:cs typeface="SimSun"/>
              </a:rPr>
              <a:t>_ </a:t>
            </a:r>
            <a:r>
              <a:rPr dirty="0" sz="1000">
                <a:latin typeface="SimSun"/>
                <a:cs typeface="SimSun"/>
              </a:rPr>
              <a:t>gotoxy(rex</a:t>
            </a:r>
            <a:r>
              <a:rPr dirty="0" sz="1000" spc="5">
                <a:latin typeface="SimSun"/>
                <a:cs typeface="SimSun"/>
              </a:rPr>
              <a:t>, </a:t>
            </a:r>
            <a:r>
              <a:rPr dirty="0" sz="1000" spc="-10">
                <a:latin typeface="SimSun"/>
                <a:cs typeface="SimSun"/>
              </a:rPr>
              <a:t>rey</a:t>
            </a:r>
            <a:r>
              <a:rPr dirty="0" sz="1000" spc="-15">
                <a:latin typeface="SimSun"/>
                <a:cs typeface="SimSun"/>
              </a:rPr>
              <a:t>);//返回</a:t>
            </a:r>
            <a:r>
              <a:rPr dirty="0" sz="1000" spc="-10">
                <a:latin typeface="SimSun"/>
                <a:cs typeface="SimSun"/>
              </a:rPr>
              <a:t>虚</a:t>
            </a:r>
            <a:r>
              <a:rPr dirty="0" sz="1000" spc="-10">
                <a:latin typeface="SimSun"/>
                <a:cs typeface="SimSun"/>
              </a:rPr>
              <a:t>拟</a:t>
            </a:r>
            <a:r>
              <a:rPr dirty="0" sz="1000" spc="-10">
                <a:latin typeface="SimSun"/>
                <a:cs typeface="SimSun"/>
              </a:rPr>
              <a:t>键</a:t>
            </a:r>
            <a:r>
              <a:rPr dirty="0" sz="1000" spc="-50">
                <a:latin typeface="SimSun"/>
                <a:cs typeface="SimSun"/>
              </a:rPr>
              <a:t>盘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1130604" y="5470016"/>
            <a:ext cx="4877435" cy="4090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return;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void</a:t>
            </a:r>
            <a:r>
              <a:rPr dirty="0" sz="1000" spc="-4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load_calculator(char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word,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int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back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0)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{</a:t>
            </a:r>
            <a:endParaRPr sz="1000">
              <a:latin typeface="SimSun"/>
              <a:cs typeface="SimSun"/>
            </a:endParaRPr>
          </a:p>
          <a:p>
            <a:pPr marL="545465" marR="718820" indent="-266700">
              <a:lnSpc>
                <a:spcPts val="2210"/>
              </a:lnSpc>
              <a:spcBef>
                <a:spcPts val="229"/>
              </a:spcBef>
            </a:pP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15">
                <a:latin typeface="SimSun"/>
                <a:cs typeface="SimSun"/>
              </a:rPr>
              <a:t> (</a:t>
            </a:r>
            <a:r>
              <a:rPr dirty="0" sz="1000">
                <a:latin typeface="SimSun"/>
                <a:cs typeface="SimSun"/>
              </a:rPr>
              <a:t>if_calculator</a:t>
            </a:r>
            <a:r>
              <a:rPr dirty="0" sz="1000" spc="-15">
                <a:latin typeface="SimSun"/>
                <a:cs typeface="SimSun"/>
              </a:rPr>
              <a:t> == </a:t>
            </a:r>
            <a:r>
              <a:rPr dirty="0" sz="1000">
                <a:latin typeface="SimSun"/>
                <a:cs typeface="SimSun"/>
              </a:rPr>
              <a:t>0</a:t>
            </a:r>
            <a:r>
              <a:rPr dirty="0" sz="1000" spc="-10">
                <a:latin typeface="SimSun"/>
                <a:cs typeface="SimSun"/>
              </a:rPr>
              <a:t>) {//</a:t>
            </a:r>
            <a:r>
              <a:rPr dirty="0" sz="1000" spc="-10">
                <a:latin typeface="SimSun"/>
                <a:cs typeface="SimSun"/>
              </a:rPr>
              <a:t>若</a:t>
            </a:r>
            <a:r>
              <a:rPr dirty="0" sz="1000" spc="-10">
                <a:latin typeface="SimSun"/>
                <a:cs typeface="SimSun"/>
              </a:rPr>
              <a:t>首</a:t>
            </a:r>
            <a:r>
              <a:rPr dirty="0" sz="1000" spc="-10">
                <a:latin typeface="SimSun"/>
                <a:cs typeface="SimSun"/>
              </a:rPr>
              <a:t>次</a:t>
            </a:r>
            <a:r>
              <a:rPr dirty="0" sz="1000" spc="-10">
                <a:latin typeface="SimSun"/>
                <a:cs typeface="SimSun"/>
              </a:rPr>
              <a:t>加</a:t>
            </a:r>
            <a:r>
              <a:rPr dirty="0" sz="1000" spc="-10">
                <a:latin typeface="SimSun"/>
                <a:cs typeface="SimSun"/>
              </a:rPr>
              <a:t>载</a:t>
            </a:r>
            <a:r>
              <a:rPr dirty="0" sz="1000" spc="-10">
                <a:latin typeface="SimSun"/>
                <a:cs typeface="SimSun"/>
              </a:rPr>
              <a:t>计</a:t>
            </a:r>
            <a:r>
              <a:rPr dirty="0" sz="1000">
                <a:latin typeface="SimSun"/>
                <a:cs typeface="SimSun"/>
              </a:rPr>
              <a:t>算</a:t>
            </a:r>
            <a:r>
              <a:rPr dirty="0" sz="1000" spc="-10">
                <a:latin typeface="SimSun"/>
                <a:cs typeface="SimSun"/>
              </a:rPr>
              <a:t>器</a:t>
            </a:r>
            <a:r>
              <a:rPr dirty="0" sz="1000" spc="-10">
                <a:latin typeface="SimSun"/>
                <a:cs typeface="SimSun"/>
              </a:rPr>
              <a:t>模</a:t>
            </a:r>
            <a:r>
              <a:rPr dirty="0" sz="1000">
                <a:latin typeface="SimSun"/>
                <a:cs typeface="SimSun"/>
              </a:rPr>
              <a:t>块</a:t>
            </a:r>
            <a:r>
              <a:rPr dirty="0" sz="1000" spc="-10">
                <a:latin typeface="SimSun"/>
                <a:cs typeface="SimSun"/>
              </a:rPr>
              <a:t>则</a:t>
            </a:r>
            <a:r>
              <a:rPr dirty="0" sz="1000" spc="-10">
                <a:latin typeface="SimSun"/>
                <a:cs typeface="SimSun"/>
              </a:rPr>
              <a:t>打</a:t>
            </a:r>
            <a:r>
              <a:rPr dirty="0" sz="1000" spc="-10">
                <a:latin typeface="SimSun"/>
                <a:cs typeface="SimSun"/>
              </a:rPr>
              <a:t>印</a:t>
            </a:r>
            <a:r>
              <a:rPr dirty="0" sz="1000">
                <a:latin typeface="SimSun"/>
                <a:cs typeface="SimSun"/>
              </a:rPr>
              <a:t>相</a:t>
            </a:r>
            <a:r>
              <a:rPr dirty="0" sz="1000" spc="-10">
                <a:latin typeface="SimSun"/>
                <a:cs typeface="SimSun"/>
              </a:rPr>
              <a:t>应</a:t>
            </a:r>
            <a:r>
              <a:rPr dirty="0" sz="1000" spc="-10">
                <a:latin typeface="SimSun"/>
                <a:cs typeface="SimSun"/>
              </a:rPr>
              <a:t>提</a:t>
            </a:r>
            <a:r>
              <a:rPr dirty="0" sz="1000" spc="-50">
                <a:latin typeface="SimSun"/>
                <a:cs typeface="SimSun"/>
              </a:rPr>
              <a:t>示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gotoxy(0</a:t>
            </a:r>
            <a:r>
              <a:rPr dirty="0" sz="1000" spc="-20">
                <a:latin typeface="SimSun"/>
                <a:cs typeface="SimSun"/>
              </a:rPr>
              <a:t>, </a:t>
            </a:r>
            <a:r>
              <a:rPr dirty="0" sz="1000" spc="-25">
                <a:latin typeface="SimSun"/>
                <a:cs typeface="SimSun"/>
              </a:rPr>
              <a:t>0);</a:t>
            </a:r>
            <a:endParaRPr sz="100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  <a:spcBef>
                <a:spcPts val="750"/>
              </a:spcBef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打</a:t>
            </a:r>
            <a:r>
              <a:rPr dirty="0" sz="1000" spc="-10">
                <a:latin typeface="SimSun"/>
                <a:cs typeface="SimSun"/>
              </a:rPr>
              <a:t>印</a:t>
            </a:r>
            <a:r>
              <a:rPr dirty="0" sz="1000" spc="-10">
                <a:latin typeface="SimSun"/>
                <a:cs typeface="SimSun"/>
              </a:rPr>
              <a:t>整</a:t>
            </a:r>
            <a:r>
              <a:rPr dirty="0" sz="1000" spc="-10">
                <a:latin typeface="SimSun"/>
                <a:cs typeface="SimSun"/>
              </a:rPr>
              <a:t>体</a:t>
            </a:r>
            <a:r>
              <a:rPr dirty="0" sz="1000" spc="-10">
                <a:latin typeface="SimSun"/>
                <a:cs typeface="SimSun"/>
              </a:rPr>
              <a:t>框</a:t>
            </a:r>
            <a:r>
              <a:rPr dirty="0" sz="1000" spc="-50">
                <a:latin typeface="SimSun"/>
                <a:cs typeface="SimSun"/>
              </a:rPr>
              <a:t>架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for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(int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&lt;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17;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i++)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{</a:t>
            </a:r>
            <a:endParaRPr sz="1000">
              <a:latin typeface="SimSun"/>
              <a:cs typeface="SimSun"/>
            </a:endParaRPr>
          </a:p>
          <a:p>
            <a:pPr marL="812165" marR="2596515">
              <a:lnSpc>
                <a:spcPct val="183300"/>
              </a:lnSpc>
              <a:spcBef>
                <a:spcPts val="10"/>
              </a:spcBef>
            </a:pPr>
            <a:r>
              <a:rPr dirty="0" sz="1000">
                <a:latin typeface="SimSun"/>
                <a:cs typeface="SimSun"/>
              </a:rPr>
              <a:t>printf("%s\n",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Map[i]); Sleep(50);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gotoxy(20,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3);</a:t>
            </a:r>
            <a:endParaRPr sz="1000">
              <a:latin typeface="SimSun"/>
              <a:cs typeface="SimSun"/>
            </a:endParaRPr>
          </a:p>
          <a:p>
            <a:pPr marL="545465" marR="5080">
              <a:lnSpc>
                <a:spcPct val="183000"/>
              </a:lnSpc>
            </a:pPr>
            <a:r>
              <a:rPr dirty="0" sz="1000">
                <a:latin typeface="SimSun"/>
                <a:cs typeface="SimSun"/>
              </a:rPr>
              <a:t>cout</a:t>
            </a:r>
            <a:r>
              <a:rPr dirty="0" sz="1000" spc="-5">
                <a:latin typeface="SimSun"/>
                <a:cs typeface="SimSun"/>
              </a:rPr>
              <a:t> &lt;&lt; "</a:t>
            </a:r>
            <a:r>
              <a:rPr dirty="0" sz="1000" spc="-10">
                <a:latin typeface="SimSun"/>
                <a:cs typeface="SimSun"/>
              </a:rPr>
              <a:t>请</a:t>
            </a:r>
            <a:r>
              <a:rPr dirty="0" sz="1000" spc="-10">
                <a:latin typeface="SimSun"/>
                <a:cs typeface="SimSun"/>
              </a:rPr>
              <a:t>写</a:t>
            </a:r>
            <a:r>
              <a:rPr dirty="0" sz="1000" spc="-10">
                <a:latin typeface="SimSun"/>
                <a:cs typeface="SimSun"/>
              </a:rPr>
              <a:t>下</a:t>
            </a:r>
            <a:r>
              <a:rPr dirty="0" sz="1000" spc="-10">
                <a:latin typeface="SimSun"/>
                <a:cs typeface="SimSun"/>
              </a:rPr>
              <a:t>要</a:t>
            </a:r>
            <a:r>
              <a:rPr dirty="0" sz="1000" spc="-10">
                <a:latin typeface="SimSun"/>
                <a:cs typeface="SimSun"/>
              </a:rPr>
              <a:t>计</a:t>
            </a:r>
            <a:r>
              <a:rPr dirty="0" sz="1000" spc="-10">
                <a:latin typeface="SimSun"/>
                <a:cs typeface="SimSun"/>
              </a:rPr>
              <a:t>算</a:t>
            </a:r>
            <a:r>
              <a:rPr dirty="0" sz="1000">
                <a:latin typeface="SimSun"/>
                <a:cs typeface="SimSun"/>
              </a:rPr>
              <a:t>的</a:t>
            </a:r>
            <a:r>
              <a:rPr dirty="0" sz="1000" spc="-10">
                <a:latin typeface="SimSun"/>
                <a:cs typeface="SimSun"/>
              </a:rPr>
              <a:t>式</a:t>
            </a:r>
            <a:r>
              <a:rPr dirty="0" sz="1000" spc="-10">
                <a:latin typeface="SimSun"/>
                <a:cs typeface="SimSun"/>
              </a:rPr>
              <a:t>子</a:t>
            </a:r>
            <a:r>
              <a:rPr dirty="0" sz="1000">
                <a:latin typeface="SimSun"/>
                <a:cs typeface="SimSun"/>
              </a:rPr>
              <a:t>:(</a:t>
            </a:r>
            <a:r>
              <a:rPr dirty="0" sz="1000" spc="-10">
                <a:latin typeface="SimSun"/>
                <a:cs typeface="SimSun"/>
              </a:rPr>
              <a:t>写</a:t>
            </a:r>
            <a:r>
              <a:rPr dirty="0" sz="1000" spc="-10">
                <a:latin typeface="SimSun"/>
                <a:cs typeface="SimSun"/>
              </a:rPr>
              <a:t>完</a:t>
            </a:r>
            <a:r>
              <a:rPr dirty="0" sz="1000" spc="-10">
                <a:latin typeface="SimSun"/>
                <a:cs typeface="SimSun"/>
              </a:rPr>
              <a:t>只</a:t>
            </a:r>
            <a:r>
              <a:rPr dirty="0" sz="1000">
                <a:latin typeface="SimSun"/>
                <a:cs typeface="SimSun"/>
              </a:rPr>
              <a:t>有</a:t>
            </a:r>
            <a:r>
              <a:rPr dirty="0" sz="1000" spc="-10">
                <a:latin typeface="SimSun"/>
                <a:cs typeface="SimSun"/>
              </a:rPr>
              <a:t>记</a:t>
            </a:r>
            <a:r>
              <a:rPr dirty="0" sz="1000" spc="-10">
                <a:latin typeface="SimSun"/>
                <a:cs typeface="SimSun"/>
              </a:rPr>
              <a:t>得</a:t>
            </a:r>
            <a:r>
              <a:rPr dirty="0" sz="1000" spc="-5">
                <a:latin typeface="SimSun"/>
                <a:cs typeface="SimSun"/>
              </a:rPr>
              <a:t>敲一下</a:t>
            </a:r>
            <a:r>
              <a:rPr dirty="0" sz="1000" spc="-10">
                <a:latin typeface="SimSun"/>
                <a:cs typeface="SimSun"/>
              </a:rPr>
              <a:t>回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10">
                <a:latin typeface="SimSun"/>
                <a:cs typeface="SimSun"/>
              </a:rPr>
              <a:t>才</a:t>
            </a:r>
            <a:r>
              <a:rPr dirty="0" sz="1000" spc="-10">
                <a:latin typeface="SimSun"/>
                <a:cs typeface="SimSun"/>
              </a:rPr>
              <a:t>会</a:t>
            </a:r>
            <a:r>
              <a:rPr dirty="0" sz="1000" spc="-10">
                <a:latin typeface="SimSun"/>
                <a:cs typeface="SimSun"/>
              </a:rPr>
              <a:t>生</a:t>
            </a:r>
            <a:r>
              <a:rPr dirty="0" sz="1000">
                <a:latin typeface="SimSun"/>
                <a:cs typeface="SimSun"/>
              </a:rPr>
              <a:t>成</a:t>
            </a:r>
            <a:r>
              <a:rPr dirty="0" sz="1000" spc="-10">
                <a:latin typeface="SimSun"/>
                <a:cs typeface="SimSun"/>
              </a:rPr>
              <a:t>结</a:t>
            </a:r>
            <a:r>
              <a:rPr dirty="0" sz="1000" spc="-10">
                <a:latin typeface="SimSun"/>
                <a:cs typeface="SimSun"/>
              </a:rPr>
              <a:t>果</a:t>
            </a:r>
            <a:r>
              <a:rPr dirty="0" sz="1000" spc="-10">
                <a:latin typeface="SimSun"/>
                <a:cs typeface="SimSun"/>
              </a:rPr>
              <a:t>哦</a:t>
            </a:r>
            <a:r>
              <a:rPr dirty="0" sz="1000" spc="-20">
                <a:latin typeface="SimSun"/>
                <a:cs typeface="SimSun"/>
              </a:rPr>
              <a:t>~)"; </a:t>
            </a:r>
            <a:r>
              <a:rPr dirty="0" sz="1000">
                <a:latin typeface="SimSun"/>
                <a:cs typeface="SimSun"/>
              </a:rPr>
              <a:t>if_calculator</a:t>
            </a:r>
            <a:r>
              <a:rPr dirty="0" sz="1000" spc="-25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1;//</a:t>
            </a:r>
            <a:r>
              <a:rPr dirty="0" sz="1000" spc="-10">
                <a:latin typeface="SimSun"/>
                <a:cs typeface="SimSun"/>
              </a:rPr>
              <a:t>更</a:t>
            </a:r>
            <a:r>
              <a:rPr dirty="0" sz="1000" spc="-10">
                <a:latin typeface="SimSun"/>
                <a:cs typeface="SimSun"/>
              </a:rPr>
              <a:t>新</a:t>
            </a:r>
            <a:r>
              <a:rPr dirty="0" sz="1000" spc="-10">
                <a:latin typeface="SimSun"/>
                <a:cs typeface="SimSun"/>
              </a:rPr>
              <a:t>状</a:t>
            </a:r>
            <a:r>
              <a:rPr dirty="0" sz="1000" spc="-50">
                <a:latin typeface="SimSun"/>
                <a:cs typeface="SimSun"/>
              </a:rPr>
              <a:t>态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else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{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97253" y="528319"/>
            <a:ext cx="3923029" cy="5957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5384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SimSun"/>
              <a:cs typeface="SimSun"/>
            </a:endParaRPr>
          </a:p>
          <a:p>
            <a:pPr marL="279400" marR="2493645">
              <a:lnSpc>
                <a:spcPct val="183000"/>
              </a:lnSpc>
            </a:pPr>
            <a:r>
              <a:rPr dirty="0" sz="1000">
                <a:latin typeface="SimSun"/>
                <a:cs typeface="SimSun"/>
              </a:rPr>
              <a:t>gotoxy(cx,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cy);</a:t>
            </a:r>
            <a:r>
              <a:rPr dirty="0" sz="1000" spc="50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(word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==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'=')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{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5461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cout &lt;&lt; " = " &lt;&lt; </a:t>
            </a:r>
            <a:r>
              <a:rPr dirty="0" sz="1000" spc="-10">
                <a:latin typeface="SimSun"/>
                <a:cs typeface="SimSun"/>
              </a:rPr>
              <a:t>calculator(posture);//</a:t>
            </a:r>
            <a:r>
              <a:rPr dirty="0" sz="1000" spc="-10">
                <a:latin typeface="SimSun"/>
                <a:cs typeface="SimSun"/>
              </a:rPr>
              <a:t>计</a:t>
            </a:r>
            <a:r>
              <a:rPr dirty="0" sz="1000" spc="-10">
                <a:latin typeface="SimSun"/>
                <a:cs typeface="SimSun"/>
              </a:rPr>
              <a:t>算</a:t>
            </a:r>
            <a:r>
              <a:rPr dirty="0" sz="1000" spc="-10">
                <a:latin typeface="SimSun"/>
                <a:cs typeface="SimSun"/>
              </a:rPr>
              <a:t>后</a:t>
            </a:r>
            <a:r>
              <a:rPr dirty="0" sz="1000" spc="-10">
                <a:latin typeface="SimSun"/>
                <a:cs typeface="SimSun"/>
              </a:rPr>
              <a:t>输</a:t>
            </a:r>
            <a:r>
              <a:rPr dirty="0" sz="1000" spc="-10">
                <a:latin typeface="SimSun"/>
                <a:cs typeface="SimSun"/>
              </a:rPr>
              <a:t>出</a:t>
            </a:r>
            <a:r>
              <a:rPr dirty="0" sz="1000" spc="-10">
                <a:latin typeface="SimSun"/>
                <a:cs typeface="SimSun"/>
              </a:rPr>
              <a:t>结</a:t>
            </a:r>
            <a:r>
              <a:rPr dirty="0" sz="1000" spc="-60">
                <a:latin typeface="SimSun"/>
                <a:cs typeface="SimSun"/>
              </a:rPr>
              <a:t>果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94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94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else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{</a:t>
            </a:r>
            <a:endParaRPr sz="1000">
              <a:latin typeface="SimSun"/>
              <a:cs typeface="SimSun"/>
            </a:endParaRPr>
          </a:p>
          <a:p>
            <a:pPr marL="812800" marR="1718310" indent="-266700">
              <a:lnSpc>
                <a:spcPct val="183000"/>
              </a:lnSpc>
              <a:spcBef>
                <a:spcPts val="10"/>
              </a:spcBef>
            </a:pP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10">
                <a:latin typeface="SimSun"/>
                <a:cs typeface="SimSun"/>
              </a:rPr>
              <a:t> (</a:t>
            </a:r>
            <a:r>
              <a:rPr dirty="0" sz="1000">
                <a:latin typeface="SimSun"/>
                <a:cs typeface="SimSun"/>
              </a:rPr>
              <a:t>back</a:t>
            </a:r>
            <a:r>
              <a:rPr dirty="0" sz="1000" spc="-15">
                <a:latin typeface="SimSun"/>
                <a:cs typeface="SimSun"/>
              </a:rPr>
              <a:t> == </a:t>
            </a:r>
            <a:r>
              <a:rPr dirty="0" sz="1000">
                <a:latin typeface="SimSun"/>
                <a:cs typeface="SimSun"/>
              </a:rPr>
              <a:t>0</a:t>
            </a:r>
            <a:r>
              <a:rPr dirty="0" sz="1000" spc="-10">
                <a:latin typeface="SimSun"/>
                <a:cs typeface="SimSun"/>
              </a:rPr>
              <a:t>) {//</a:t>
            </a:r>
            <a:r>
              <a:rPr dirty="0" sz="1000" spc="-10">
                <a:latin typeface="SimSun"/>
                <a:cs typeface="SimSun"/>
              </a:rPr>
              <a:t>输</a:t>
            </a:r>
            <a:r>
              <a:rPr dirty="0" sz="1000" spc="-10">
                <a:latin typeface="SimSun"/>
                <a:cs typeface="SimSun"/>
              </a:rPr>
              <a:t>入</a:t>
            </a:r>
            <a:r>
              <a:rPr dirty="0" sz="1000" spc="-10">
                <a:latin typeface="SimSun"/>
                <a:cs typeface="SimSun"/>
              </a:rPr>
              <a:t>操</a:t>
            </a:r>
            <a:r>
              <a:rPr dirty="0" sz="1000" spc="-50">
                <a:latin typeface="SimSun"/>
                <a:cs typeface="SimSun"/>
              </a:rPr>
              <a:t>作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cx++;//</a:t>
            </a:r>
            <a:r>
              <a:rPr dirty="0" sz="1000" spc="-10">
                <a:latin typeface="SimSun"/>
                <a:cs typeface="SimSun"/>
              </a:rPr>
              <a:t>光</a:t>
            </a:r>
            <a:r>
              <a:rPr dirty="0" sz="1000" spc="-10">
                <a:latin typeface="SimSun"/>
                <a:cs typeface="SimSun"/>
              </a:rPr>
              <a:t>标</a:t>
            </a:r>
            <a:r>
              <a:rPr dirty="0" sz="1000" spc="-10">
                <a:latin typeface="SimSun"/>
                <a:cs typeface="SimSun"/>
              </a:rPr>
              <a:t>右</a:t>
            </a:r>
            <a:r>
              <a:rPr dirty="0" sz="1000" spc="-50">
                <a:latin typeface="SimSun"/>
                <a:cs typeface="SimSun"/>
              </a:rPr>
              <a:t>移</a:t>
            </a:r>
            <a:endParaRPr sz="1000">
              <a:latin typeface="SimSun"/>
              <a:cs typeface="SimSun"/>
            </a:endParaRPr>
          </a:p>
          <a:p>
            <a:pPr marL="812800" marR="688975">
              <a:lnSpc>
                <a:spcPts val="2210"/>
              </a:lnSpc>
              <a:spcBef>
                <a:spcPts val="229"/>
              </a:spcBef>
            </a:pPr>
            <a:r>
              <a:rPr dirty="0" sz="1000">
                <a:latin typeface="SimSun"/>
                <a:cs typeface="SimSun"/>
              </a:rPr>
              <a:t>posture[posture_len</a:t>
            </a:r>
            <a:r>
              <a:rPr dirty="0" sz="1000" spc="-10">
                <a:latin typeface="SimSun"/>
                <a:cs typeface="SimSun"/>
              </a:rPr>
              <a:t>] = word;//</a:t>
            </a:r>
            <a:r>
              <a:rPr dirty="0" sz="1000" spc="-10">
                <a:latin typeface="SimSun"/>
                <a:cs typeface="SimSun"/>
              </a:rPr>
              <a:t>存</a:t>
            </a:r>
            <a:r>
              <a:rPr dirty="0" sz="1000" spc="-10">
                <a:latin typeface="SimSun"/>
                <a:cs typeface="SimSun"/>
              </a:rPr>
              <a:t>入</a:t>
            </a:r>
            <a:r>
              <a:rPr dirty="0" sz="1000" spc="-10">
                <a:latin typeface="SimSun"/>
                <a:cs typeface="SimSun"/>
              </a:rPr>
              <a:t>字</a:t>
            </a:r>
            <a:r>
              <a:rPr dirty="0" sz="1000" spc="-50">
                <a:latin typeface="SimSun"/>
                <a:cs typeface="SimSun"/>
              </a:rPr>
              <a:t>符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posture_len++;//</a:t>
            </a:r>
            <a:r>
              <a:rPr dirty="0" sz="1000" spc="-10">
                <a:latin typeface="SimSun"/>
                <a:cs typeface="SimSun"/>
              </a:rPr>
              <a:t>长</a:t>
            </a:r>
            <a:r>
              <a:rPr dirty="0" sz="1000" spc="-10">
                <a:latin typeface="SimSun"/>
                <a:cs typeface="SimSun"/>
              </a:rPr>
              <a:t>度</a:t>
            </a:r>
            <a:r>
              <a:rPr dirty="0" sz="1000" spc="-10">
                <a:latin typeface="SimSun"/>
                <a:cs typeface="SimSun"/>
              </a:rPr>
              <a:t>增</a:t>
            </a:r>
            <a:r>
              <a:rPr dirty="0" sz="1000" spc="-50">
                <a:latin typeface="SimSun"/>
                <a:cs typeface="SimSun"/>
              </a:rPr>
              <a:t>加</a:t>
            </a:r>
            <a:endParaRPr sz="1000">
              <a:latin typeface="SimSun"/>
              <a:cs typeface="SimSun"/>
            </a:endParaRPr>
          </a:p>
          <a:p>
            <a:pPr marL="812800">
              <a:lnSpc>
                <a:spcPct val="100000"/>
              </a:lnSpc>
              <a:spcBef>
                <a:spcPts val="755"/>
              </a:spcBef>
            </a:pPr>
            <a:r>
              <a:rPr dirty="0" sz="1000">
                <a:latin typeface="SimSun"/>
                <a:cs typeface="SimSun"/>
              </a:rPr>
              <a:t>cout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&lt;&lt;</a:t>
            </a:r>
            <a:r>
              <a:rPr dirty="0" sz="1000" spc="-10">
                <a:latin typeface="SimSun"/>
                <a:cs typeface="SimSun"/>
              </a:rPr>
              <a:t> word;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5461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5461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else</a:t>
            </a:r>
            <a:r>
              <a:rPr dirty="0" sz="1000" spc="-10">
                <a:latin typeface="SimSun"/>
                <a:cs typeface="SimSun"/>
              </a:rPr>
              <a:t> {//</a:t>
            </a:r>
            <a:r>
              <a:rPr dirty="0" sz="1000" spc="-10">
                <a:latin typeface="SimSun"/>
                <a:cs typeface="SimSun"/>
              </a:rPr>
              <a:t>删</a:t>
            </a:r>
            <a:r>
              <a:rPr dirty="0" sz="1000" spc="-10">
                <a:latin typeface="SimSun"/>
                <a:cs typeface="SimSun"/>
              </a:rPr>
              <a:t>除</a:t>
            </a:r>
            <a:r>
              <a:rPr dirty="0" sz="1000" spc="-10">
                <a:latin typeface="SimSun"/>
                <a:cs typeface="SimSun"/>
              </a:rPr>
              <a:t>操</a:t>
            </a:r>
            <a:r>
              <a:rPr dirty="0" sz="1000" spc="-50">
                <a:latin typeface="SimSun"/>
                <a:cs typeface="SimSun"/>
              </a:rPr>
              <a:t>作</a:t>
            </a:r>
            <a:endParaRPr sz="1000">
              <a:latin typeface="SimSun"/>
              <a:cs typeface="SimSun"/>
            </a:endParaRPr>
          </a:p>
          <a:p>
            <a:pPr marL="812800" marR="688975">
              <a:lnSpc>
                <a:spcPct val="183000"/>
              </a:lnSpc>
            </a:pPr>
            <a:r>
              <a:rPr dirty="0" sz="1000" spc="-10">
                <a:latin typeface="SimSun"/>
                <a:cs typeface="SimSun"/>
              </a:rPr>
              <a:t>posture_len--;//</a:t>
            </a:r>
            <a:r>
              <a:rPr dirty="0" sz="1000" spc="-10">
                <a:latin typeface="SimSun"/>
                <a:cs typeface="SimSun"/>
              </a:rPr>
              <a:t>式</a:t>
            </a:r>
            <a:r>
              <a:rPr dirty="0" sz="1000" spc="-10">
                <a:latin typeface="SimSun"/>
                <a:cs typeface="SimSun"/>
              </a:rPr>
              <a:t>子</a:t>
            </a:r>
            <a:r>
              <a:rPr dirty="0" sz="1000" spc="-10">
                <a:latin typeface="SimSun"/>
                <a:cs typeface="SimSun"/>
              </a:rPr>
              <a:t>长</a:t>
            </a:r>
            <a:r>
              <a:rPr dirty="0" sz="1000" spc="-10">
                <a:latin typeface="SimSun"/>
                <a:cs typeface="SimSun"/>
              </a:rPr>
              <a:t>度</a:t>
            </a:r>
            <a:r>
              <a:rPr dirty="0" sz="1000">
                <a:latin typeface="SimSun"/>
                <a:cs typeface="SimSun"/>
              </a:rPr>
              <a:t>-</a:t>
            </a:r>
            <a:r>
              <a:rPr dirty="0" sz="1000" spc="-50">
                <a:latin typeface="SimSun"/>
                <a:cs typeface="SimSun"/>
              </a:rPr>
              <a:t>1 </a:t>
            </a:r>
            <a:r>
              <a:rPr dirty="0" sz="1000">
                <a:latin typeface="SimSun"/>
                <a:cs typeface="SimSun"/>
              </a:rPr>
              <a:t>posture[posture_len</a:t>
            </a:r>
            <a:r>
              <a:rPr dirty="0" sz="1000" spc="-15">
                <a:latin typeface="SimSun"/>
                <a:cs typeface="SimSun"/>
              </a:rPr>
              <a:t>] = '</a:t>
            </a:r>
            <a:r>
              <a:rPr dirty="0" sz="1000" spc="-10">
                <a:latin typeface="SimSun"/>
                <a:cs typeface="SimSun"/>
              </a:rPr>
              <a:t>\0';//</a:t>
            </a:r>
            <a:r>
              <a:rPr dirty="0" sz="1000" spc="-10">
                <a:latin typeface="SimSun"/>
                <a:cs typeface="SimSun"/>
              </a:rPr>
              <a:t>更</a:t>
            </a:r>
            <a:r>
              <a:rPr dirty="0" sz="1000" spc="-10">
                <a:latin typeface="SimSun"/>
                <a:cs typeface="SimSun"/>
              </a:rPr>
              <a:t>新</a:t>
            </a:r>
            <a:r>
              <a:rPr dirty="0" sz="1000" spc="-10">
                <a:latin typeface="SimSun"/>
                <a:cs typeface="SimSun"/>
              </a:rPr>
              <a:t>式</a:t>
            </a:r>
            <a:r>
              <a:rPr dirty="0" sz="1000" spc="-50">
                <a:latin typeface="SimSun"/>
                <a:cs typeface="SimSun"/>
              </a:rPr>
              <a:t>子</a:t>
            </a:r>
            <a:endParaRPr sz="1000">
              <a:latin typeface="SimSun"/>
              <a:cs typeface="SimSun"/>
            </a:endParaRPr>
          </a:p>
          <a:p>
            <a:pPr marL="812800" marR="1262380">
              <a:lnSpc>
                <a:spcPct val="183000"/>
              </a:lnSpc>
              <a:spcBef>
                <a:spcPts val="15"/>
              </a:spcBef>
            </a:pPr>
            <a:r>
              <a:rPr dirty="0" sz="1000">
                <a:latin typeface="SimSun"/>
                <a:cs typeface="SimSun"/>
              </a:rPr>
              <a:t>gotoxy(cx</a:t>
            </a:r>
            <a:r>
              <a:rPr dirty="0" sz="1000" spc="-5">
                <a:latin typeface="SimSun"/>
                <a:cs typeface="SimSun"/>
              </a:rPr>
              <a:t> - </a:t>
            </a:r>
            <a:r>
              <a:rPr dirty="0" sz="1000">
                <a:latin typeface="SimSun"/>
                <a:cs typeface="SimSun"/>
              </a:rPr>
              <a:t>1, </a:t>
            </a:r>
            <a:r>
              <a:rPr dirty="0" sz="1000" spc="-10">
                <a:latin typeface="SimSun"/>
                <a:cs typeface="SimSun"/>
              </a:rPr>
              <a:t>cy)</a:t>
            </a:r>
            <a:r>
              <a:rPr dirty="0" sz="1000" spc="-15">
                <a:latin typeface="SimSun"/>
                <a:cs typeface="SimSun"/>
              </a:rPr>
              <a:t>;//移</a:t>
            </a:r>
            <a:r>
              <a:rPr dirty="0" sz="1000" spc="-10">
                <a:latin typeface="SimSun"/>
                <a:cs typeface="SimSun"/>
              </a:rPr>
              <a:t>动</a:t>
            </a:r>
            <a:r>
              <a:rPr dirty="0" sz="1000" spc="-10">
                <a:latin typeface="SimSun"/>
                <a:cs typeface="SimSun"/>
              </a:rPr>
              <a:t>光</a:t>
            </a:r>
            <a:r>
              <a:rPr dirty="0" sz="1000" spc="-50">
                <a:latin typeface="SimSun"/>
                <a:cs typeface="SimSun"/>
              </a:rPr>
              <a:t>标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cout</a:t>
            </a:r>
            <a:r>
              <a:rPr dirty="0" sz="1000" spc="-10">
                <a:latin typeface="SimSun"/>
                <a:cs typeface="SimSun"/>
              </a:rPr>
              <a:t> &lt;&lt; "  ";//</a:t>
            </a:r>
            <a:r>
              <a:rPr dirty="0" sz="1000" spc="-10">
                <a:latin typeface="SimSun"/>
                <a:cs typeface="SimSun"/>
              </a:rPr>
              <a:t>覆</a:t>
            </a:r>
            <a:r>
              <a:rPr dirty="0" sz="1000" spc="-10">
                <a:latin typeface="SimSun"/>
                <a:cs typeface="SimSun"/>
              </a:rPr>
              <a:t>盖</a:t>
            </a:r>
            <a:r>
              <a:rPr dirty="0" sz="1000" spc="-10">
                <a:latin typeface="SimSun"/>
                <a:cs typeface="SimSun"/>
              </a:rPr>
              <a:t>打</a:t>
            </a:r>
            <a:r>
              <a:rPr dirty="0" sz="1000" spc="-50">
                <a:latin typeface="SimSun"/>
                <a:cs typeface="SimSun"/>
              </a:rPr>
              <a:t>印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8128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cx</a:t>
            </a:r>
            <a:r>
              <a:rPr dirty="0" sz="1000" spc="-5">
                <a:latin typeface="SimSun"/>
                <a:cs typeface="SimSun"/>
              </a:rPr>
              <a:t>--;//</a:t>
            </a:r>
            <a:r>
              <a:rPr dirty="0" sz="1000" spc="-10">
                <a:latin typeface="SimSun"/>
                <a:cs typeface="SimSun"/>
              </a:rPr>
              <a:t>更</a:t>
            </a:r>
            <a:r>
              <a:rPr dirty="0" sz="1000" spc="-10">
                <a:latin typeface="SimSun"/>
                <a:cs typeface="SimSun"/>
              </a:rPr>
              <a:t>新</a:t>
            </a:r>
            <a:r>
              <a:rPr dirty="0" sz="1000" spc="-10">
                <a:latin typeface="SimSun"/>
                <a:cs typeface="SimSun"/>
              </a:rPr>
              <a:t>坐</a:t>
            </a:r>
            <a:r>
              <a:rPr dirty="0" sz="1000" spc="-50">
                <a:latin typeface="SimSun"/>
                <a:cs typeface="SimSun"/>
              </a:rPr>
              <a:t>标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5461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94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397253" y="6867525"/>
            <a:ext cx="22466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gotoxy(rex</a:t>
            </a:r>
            <a:r>
              <a:rPr dirty="0" sz="1000" spc="5">
                <a:latin typeface="SimSun"/>
                <a:cs typeface="SimSun"/>
              </a:rPr>
              <a:t>, </a:t>
            </a:r>
            <a:r>
              <a:rPr dirty="0" sz="1000" spc="-10">
                <a:latin typeface="SimSun"/>
                <a:cs typeface="SimSun"/>
              </a:rPr>
              <a:t>rey</a:t>
            </a:r>
            <a:r>
              <a:rPr dirty="0" sz="1000" spc="-15">
                <a:latin typeface="SimSun"/>
                <a:cs typeface="SimSun"/>
              </a:rPr>
              <a:t>);//光标</a:t>
            </a:r>
            <a:r>
              <a:rPr dirty="0" sz="1000" spc="-10">
                <a:latin typeface="SimSun"/>
                <a:cs typeface="SimSun"/>
              </a:rPr>
              <a:t>返</a:t>
            </a:r>
            <a:r>
              <a:rPr dirty="0" sz="1000" spc="-10">
                <a:latin typeface="SimSun"/>
                <a:cs typeface="SimSun"/>
              </a:rPr>
              <a:t>回</a:t>
            </a:r>
            <a:r>
              <a:rPr dirty="0" sz="1000" spc="-10">
                <a:latin typeface="SimSun"/>
                <a:cs typeface="SimSun"/>
              </a:rPr>
              <a:t>虚</a:t>
            </a:r>
            <a:r>
              <a:rPr dirty="0" sz="1000">
                <a:latin typeface="SimSun"/>
                <a:cs typeface="SimSun"/>
              </a:rPr>
              <a:t>拟</a:t>
            </a:r>
            <a:r>
              <a:rPr dirty="0" sz="1000" spc="-10">
                <a:latin typeface="SimSun"/>
                <a:cs typeface="SimSun"/>
              </a:rPr>
              <a:t>键</a:t>
            </a:r>
            <a:r>
              <a:rPr dirty="0" sz="1000" spc="-50">
                <a:latin typeface="SimSun"/>
                <a:cs typeface="SimSun"/>
              </a:rPr>
              <a:t>盘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30604" y="7426832"/>
            <a:ext cx="3846195" cy="2132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return;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SimSun"/>
                <a:cs typeface="SimSun"/>
              </a:rPr>
              <a:t>int</a:t>
            </a:r>
            <a:r>
              <a:rPr dirty="0" sz="1000" spc="-5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guess_number(int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number)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{</a:t>
            </a:r>
            <a:endParaRPr sz="1000">
              <a:latin typeface="SimSun"/>
              <a:cs typeface="SimSun"/>
            </a:endParaRPr>
          </a:p>
          <a:p>
            <a:pPr marL="545465" marR="5080" indent="-266700">
              <a:lnSpc>
                <a:spcPct val="183000"/>
              </a:lnSpc>
              <a:spcBef>
                <a:spcPts val="10"/>
              </a:spcBef>
            </a:pP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5">
                <a:latin typeface="SimSun"/>
                <a:cs typeface="SimSun"/>
              </a:rPr>
              <a:t> (</a:t>
            </a:r>
            <a:r>
              <a:rPr dirty="0" sz="1000">
                <a:latin typeface="SimSun"/>
                <a:cs typeface="SimSun"/>
              </a:rPr>
              <a:t>if_guess</a:t>
            </a:r>
            <a:r>
              <a:rPr dirty="0" sz="1000" spc="-15">
                <a:latin typeface="SimSun"/>
                <a:cs typeface="SimSun"/>
              </a:rPr>
              <a:t> == </a:t>
            </a:r>
            <a:r>
              <a:rPr dirty="0" sz="1000">
                <a:latin typeface="SimSun"/>
                <a:cs typeface="SimSun"/>
              </a:rPr>
              <a:t>0</a:t>
            </a:r>
            <a:r>
              <a:rPr dirty="0" sz="1000" spc="-10">
                <a:latin typeface="SimSun"/>
                <a:cs typeface="SimSun"/>
              </a:rPr>
              <a:t>) {//若</a:t>
            </a:r>
            <a:r>
              <a:rPr dirty="0" sz="1000" spc="-10">
                <a:latin typeface="SimSun"/>
                <a:cs typeface="SimSun"/>
              </a:rPr>
              <a:t>首</a:t>
            </a:r>
            <a:r>
              <a:rPr dirty="0" sz="1000" spc="-10">
                <a:latin typeface="SimSun"/>
                <a:cs typeface="SimSun"/>
              </a:rPr>
              <a:t>次</a:t>
            </a:r>
            <a:r>
              <a:rPr dirty="0" sz="1000" spc="-10">
                <a:latin typeface="SimSun"/>
                <a:cs typeface="SimSun"/>
              </a:rPr>
              <a:t>加</a:t>
            </a:r>
            <a:r>
              <a:rPr dirty="0" sz="1000">
                <a:latin typeface="SimSun"/>
                <a:cs typeface="SimSun"/>
              </a:rPr>
              <a:t>载</a:t>
            </a:r>
            <a:r>
              <a:rPr dirty="0" sz="1000" spc="-10">
                <a:latin typeface="SimSun"/>
                <a:cs typeface="SimSun"/>
              </a:rPr>
              <a:t>猜</a:t>
            </a:r>
            <a:r>
              <a:rPr dirty="0" sz="1000" spc="-10">
                <a:latin typeface="SimSun"/>
                <a:cs typeface="SimSun"/>
              </a:rPr>
              <a:t>数</a:t>
            </a:r>
            <a:r>
              <a:rPr dirty="0" sz="1000">
                <a:latin typeface="SimSun"/>
                <a:cs typeface="SimSun"/>
              </a:rPr>
              <a:t>字</a:t>
            </a:r>
            <a:r>
              <a:rPr dirty="0" sz="1000" spc="-10">
                <a:latin typeface="SimSun"/>
                <a:cs typeface="SimSun"/>
              </a:rPr>
              <a:t>模</a:t>
            </a:r>
            <a:r>
              <a:rPr dirty="0" sz="1000" spc="-10">
                <a:latin typeface="SimSun"/>
                <a:cs typeface="SimSun"/>
              </a:rPr>
              <a:t>块</a:t>
            </a:r>
            <a:r>
              <a:rPr dirty="0" sz="1000" spc="-5">
                <a:latin typeface="SimSun"/>
                <a:cs typeface="SimSun"/>
              </a:rPr>
              <a:t>则打印</a:t>
            </a:r>
            <a:r>
              <a:rPr dirty="0" sz="1000" spc="-10">
                <a:latin typeface="SimSun"/>
                <a:cs typeface="SimSun"/>
              </a:rPr>
              <a:t>相</a:t>
            </a:r>
            <a:r>
              <a:rPr dirty="0" sz="1000" spc="-10">
                <a:latin typeface="SimSun"/>
                <a:cs typeface="SimSun"/>
              </a:rPr>
              <a:t>应</a:t>
            </a:r>
            <a:r>
              <a:rPr dirty="0" sz="1000" spc="-10">
                <a:latin typeface="SimSun"/>
                <a:cs typeface="SimSun"/>
              </a:rPr>
              <a:t>提</a:t>
            </a:r>
            <a:r>
              <a:rPr dirty="0" sz="1000" spc="-50">
                <a:latin typeface="SimSun"/>
                <a:cs typeface="SimSun"/>
              </a:rPr>
              <a:t>示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gotoxy(0</a:t>
            </a:r>
            <a:r>
              <a:rPr dirty="0" sz="1000" spc="-20">
                <a:latin typeface="SimSun"/>
                <a:cs typeface="SimSun"/>
              </a:rPr>
              <a:t>, </a:t>
            </a:r>
            <a:r>
              <a:rPr dirty="0" sz="1000" spc="-25">
                <a:latin typeface="SimSun"/>
                <a:cs typeface="SimSun"/>
              </a:rPr>
              <a:t>0);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打</a:t>
            </a:r>
            <a:r>
              <a:rPr dirty="0" sz="1000" spc="-10">
                <a:latin typeface="SimSun"/>
                <a:cs typeface="SimSun"/>
              </a:rPr>
              <a:t>印</a:t>
            </a:r>
            <a:r>
              <a:rPr dirty="0" sz="1000" spc="-10">
                <a:latin typeface="SimSun"/>
                <a:cs typeface="SimSun"/>
              </a:rPr>
              <a:t>整</a:t>
            </a:r>
            <a:r>
              <a:rPr dirty="0" sz="1000" spc="-10">
                <a:latin typeface="SimSun"/>
                <a:cs typeface="SimSun"/>
              </a:rPr>
              <a:t>体</a:t>
            </a:r>
            <a:r>
              <a:rPr dirty="0" sz="1000" spc="-10">
                <a:latin typeface="SimSun"/>
                <a:cs typeface="SimSun"/>
              </a:rPr>
              <a:t>框</a:t>
            </a:r>
            <a:r>
              <a:rPr dirty="0" sz="1000" spc="-50">
                <a:latin typeface="SimSun"/>
                <a:cs typeface="SimSun"/>
              </a:rPr>
              <a:t>架</a:t>
            </a:r>
            <a:endParaRPr sz="1000">
              <a:latin typeface="SimSun"/>
              <a:cs typeface="SimSun"/>
            </a:endParaRPr>
          </a:p>
          <a:p>
            <a:pPr marL="812165" marR="1388745" indent="-266700">
              <a:lnSpc>
                <a:spcPct val="183000"/>
              </a:lnSpc>
              <a:spcBef>
                <a:spcPts val="10"/>
              </a:spcBef>
            </a:pPr>
            <a:r>
              <a:rPr dirty="0" sz="1000">
                <a:latin typeface="SimSun"/>
                <a:cs typeface="SimSun"/>
              </a:rPr>
              <a:t>for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(int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&lt;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17;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i++)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{ </a:t>
            </a:r>
            <a:r>
              <a:rPr dirty="0" sz="1000">
                <a:latin typeface="SimSun"/>
                <a:cs typeface="SimSun"/>
              </a:rPr>
              <a:t>printf("%s\n",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Map[i]);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38398" y="528319"/>
            <a:ext cx="16840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125016" y="832103"/>
            <a:ext cx="5312410" cy="9525"/>
          </a:xfrm>
          <a:custGeom>
            <a:avLst/>
            <a:gdLst/>
            <a:ahLst/>
            <a:cxnLst/>
            <a:rect l="l" t="t" r="r" b="b"/>
            <a:pathLst>
              <a:path w="5312410" h="9525">
                <a:moveTo>
                  <a:pt x="5312029" y="0"/>
                </a:moveTo>
                <a:lnTo>
                  <a:pt x="0" y="0"/>
                </a:lnTo>
                <a:lnTo>
                  <a:pt x="0" y="9143"/>
                </a:lnTo>
                <a:lnTo>
                  <a:pt x="5312029" y="9143"/>
                </a:lnTo>
                <a:lnTo>
                  <a:pt x="5312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130604" y="860754"/>
            <a:ext cx="2616200" cy="996315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1600" spc="-25" b="1">
                <a:latin typeface="Microsoft YaHei"/>
                <a:cs typeface="Microsoft YaHei"/>
              </a:rPr>
              <a:t>三</a:t>
            </a:r>
            <a:r>
              <a:rPr dirty="0" sz="1600" spc="-25" b="1">
                <a:latin typeface="Microsoft YaHei"/>
                <a:cs typeface="Microsoft YaHei"/>
              </a:rPr>
              <a:t>、</a:t>
            </a:r>
            <a:r>
              <a:rPr dirty="0" sz="1600" spc="-25" b="1">
                <a:latin typeface="Microsoft YaHei"/>
                <a:cs typeface="Microsoft YaHei"/>
              </a:rPr>
              <a:t>详</a:t>
            </a:r>
            <a:r>
              <a:rPr dirty="0" sz="1600" spc="-10" b="1">
                <a:latin typeface="Microsoft YaHei"/>
                <a:cs typeface="Microsoft YaHei"/>
              </a:rPr>
              <a:t>细</a:t>
            </a:r>
            <a:r>
              <a:rPr dirty="0" sz="1600" spc="-25" b="1">
                <a:latin typeface="Microsoft YaHei"/>
                <a:cs typeface="Microsoft YaHei"/>
              </a:rPr>
              <a:t>设</a:t>
            </a:r>
            <a:r>
              <a:rPr dirty="0" sz="1600" spc="-50" b="1">
                <a:latin typeface="Microsoft YaHei"/>
                <a:cs typeface="Microsoft YaHei"/>
              </a:rPr>
              <a:t>计</a:t>
            </a:r>
            <a:endParaRPr sz="16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500" b="1">
                <a:latin typeface="Microsoft YaHei"/>
                <a:cs typeface="Microsoft YaHei"/>
              </a:rPr>
              <a:t>3.1</a:t>
            </a:r>
            <a:r>
              <a:rPr dirty="0" sz="1500" spc="40" b="1">
                <a:latin typeface="Microsoft YaHei"/>
                <a:cs typeface="Microsoft YaHei"/>
              </a:rPr>
              <a:t> 项目概括</a:t>
            </a:r>
            <a:endParaRPr sz="1500">
              <a:latin typeface="Microsoft YaHei"/>
              <a:cs typeface="Microsoft YaHei"/>
            </a:endParaRPr>
          </a:p>
          <a:p>
            <a:pPr marL="316865">
              <a:lnSpc>
                <a:spcPct val="100000"/>
              </a:lnSpc>
              <a:spcBef>
                <a:spcPts val="700"/>
              </a:spcBef>
            </a:pPr>
            <a:r>
              <a:rPr dirty="0" sz="1200" spc="-5">
                <a:latin typeface="SimSun"/>
                <a:cs typeface="SimSun"/>
              </a:rPr>
              <a:t>项目代码主要由一下四个文件组成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30604" y="4049394"/>
            <a:ext cx="5245735" cy="1143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04165">
              <a:lnSpc>
                <a:spcPct val="152500"/>
              </a:lnSpc>
              <a:spcBef>
                <a:spcPts val="100"/>
              </a:spcBef>
            </a:pPr>
            <a:r>
              <a:rPr dirty="0" sz="1200" spc="-100">
                <a:latin typeface="SimSun"/>
                <a:cs typeface="SimSun"/>
              </a:rPr>
              <a:t>其中 </a:t>
            </a:r>
            <a:r>
              <a:rPr dirty="0" sz="1200">
                <a:latin typeface="SimSun"/>
                <a:cs typeface="SimSun"/>
              </a:rPr>
              <a:t>main.cpp</a:t>
            </a:r>
            <a:r>
              <a:rPr dirty="0" sz="1200" spc="-40">
                <a:latin typeface="SimSun"/>
                <a:cs typeface="SimSun"/>
              </a:rPr>
              <a:t> 是主程序的所在的代码、</a:t>
            </a:r>
            <a:r>
              <a:rPr dirty="0" sz="1200">
                <a:latin typeface="SimSun"/>
                <a:cs typeface="SimSun"/>
              </a:rPr>
              <a:t>map.h</a:t>
            </a:r>
            <a:r>
              <a:rPr dirty="0" sz="1200" spc="-45">
                <a:latin typeface="SimSun"/>
                <a:cs typeface="SimSun"/>
              </a:rPr>
              <a:t> 本地头文件的功能主要是用</a:t>
            </a:r>
            <a:r>
              <a:rPr dirty="0" sz="1200">
                <a:latin typeface="SimSun"/>
                <a:cs typeface="SimSun"/>
              </a:rPr>
              <a:t>来实现可视化窗口与用户的交互、snake.h</a:t>
            </a:r>
            <a:r>
              <a:rPr dirty="0" sz="1200" spc="-45">
                <a:latin typeface="SimSun"/>
                <a:cs typeface="SimSun"/>
              </a:rPr>
              <a:t> 头文件主要负责贪吃蛇模块的运</a:t>
            </a:r>
            <a:endParaRPr sz="1200">
              <a:latin typeface="SimSun"/>
              <a:cs typeface="SimSun"/>
            </a:endParaRPr>
          </a:p>
          <a:p>
            <a:pPr marL="316865" marR="157480" indent="-304800">
              <a:lnSpc>
                <a:spcPts val="2210"/>
              </a:lnSpc>
              <a:spcBef>
                <a:spcPts val="85"/>
              </a:spcBef>
            </a:pPr>
            <a:r>
              <a:rPr dirty="0" sz="1200" spc="-5">
                <a:latin typeface="SimSun"/>
                <a:cs typeface="SimSun"/>
              </a:rPr>
              <a:t>作、</a:t>
            </a:r>
            <a:r>
              <a:rPr dirty="0" sz="1200">
                <a:latin typeface="SimSun"/>
                <a:cs typeface="SimSun"/>
              </a:rPr>
              <a:t>calcualtor.h</a:t>
            </a:r>
            <a:r>
              <a:rPr dirty="0" sz="1200" spc="-45">
                <a:latin typeface="SimSun"/>
                <a:cs typeface="SimSun"/>
              </a:rPr>
              <a:t> 头文件主要负责计算器模块的逻辑运算并返回计算结果。</a:t>
            </a:r>
            <a:r>
              <a:rPr dirty="0" sz="1200" spc="-5">
                <a:latin typeface="SimSun"/>
                <a:cs typeface="SimSun"/>
              </a:rPr>
              <a:t>主要用到的函数具体如下：</a:t>
            </a:r>
            <a:endParaRPr sz="1200">
              <a:latin typeface="SimSun"/>
              <a:cs typeface="SimSun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143304" y="5203570"/>
          <a:ext cx="5275580" cy="4283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8945"/>
                <a:gridCol w="2280285"/>
              </a:tblGrid>
              <a:tr h="28638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20" b="1">
                          <a:latin typeface="SimSun"/>
                          <a:cs typeface="SimSun"/>
                        </a:rPr>
                        <a:t>map.h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 b="1">
                          <a:latin typeface="SimSun"/>
                          <a:cs typeface="SimSun"/>
                        </a:rPr>
                        <a:t>功</a:t>
                      </a:r>
                      <a:r>
                        <a:rPr dirty="0" sz="1200" spc="-50" b="1">
                          <a:latin typeface="SimSun"/>
                          <a:cs typeface="SimSun"/>
                        </a:rPr>
                        <a:t>能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511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200" spc="-10">
                          <a:latin typeface="SimSun"/>
                          <a:cs typeface="SimSun"/>
                        </a:rPr>
                        <a:t>print_password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9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200" spc="-10">
                          <a:latin typeface="SimSun"/>
                          <a:cs typeface="SimSun"/>
                        </a:rPr>
                        <a:t>打印密码界面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9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SimSun"/>
                          <a:cs typeface="SimSun"/>
                        </a:rPr>
                        <a:t>input_passerword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SimSun"/>
                          <a:cs typeface="SimSun"/>
                        </a:rPr>
                        <a:t>密码输入界面的删除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20">
                          <a:latin typeface="SimSun"/>
                          <a:cs typeface="SimSun"/>
                        </a:rPr>
                        <a:t>back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SimSun"/>
                          <a:cs typeface="SimSun"/>
                        </a:rPr>
                        <a:t>打印开始界面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SimSun"/>
                          <a:cs typeface="SimSun"/>
                        </a:rPr>
                        <a:t>print_start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SimSun"/>
                          <a:cs typeface="SimSun"/>
                        </a:rPr>
                        <a:t>默认会有间隔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SimSun"/>
                          <a:cs typeface="SimSun"/>
                        </a:rPr>
                        <a:t>print_init_op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SimSun"/>
                          <a:cs typeface="SimSun"/>
                        </a:rPr>
                        <a:t>初始化操作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SimSun"/>
                          <a:cs typeface="SimSun"/>
                        </a:rPr>
                        <a:t>init_shell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5">
                          <a:latin typeface="SimSun"/>
                          <a:cs typeface="SimSun"/>
                        </a:rPr>
                        <a:t>打印桌面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SimSun"/>
                          <a:cs typeface="SimSun"/>
                        </a:rPr>
                        <a:t>load_desktop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SimSun"/>
                          <a:cs typeface="SimSun"/>
                        </a:rPr>
                        <a:t>加载桌面界面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SimSun"/>
                          <a:cs typeface="SimSun"/>
                        </a:rPr>
                        <a:t>print_ending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SimSun"/>
                          <a:cs typeface="SimSun"/>
                        </a:rPr>
                        <a:t>打印关机界面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511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200" spc="-10">
                          <a:latin typeface="SimSun"/>
                          <a:cs typeface="SimSun"/>
                        </a:rPr>
                        <a:t>load_more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9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200" spc="-15">
                          <a:latin typeface="SimSun"/>
                          <a:cs typeface="SimSun"/>
                        </a:rPr>
                        <a:t>加载更多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9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SimSun"/>
                          <a:cs typeface="SimSun"/>
                        </a:rPr>
                        <a:t>load_txt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SimSun"/>
                          <a:cs typeface="SimSun"/>
                        </a:rPr>
                        <a:t>加载记事本模块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SimSun"/>
                          <a:cs typeface="SimSun"/>
                        </a:rPr>
                        <a:t>input_txt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SimSun"/>
                          <a:cs typeface="SimSun"/>
                        </a:rPr>
                        <a:t>加载计算器模块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SimSun"/>
                          <a:cs typeface="SimSun"/>
                        </a:rPr>
                        <a:t>load_calculator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SimSun"/>
                          <a:cs typeface="SimSun"/>
                        </a:rPr>
                        <a:t>加载计算器模块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SimSun"/>
                          <a:cs typeface="SimSun"/>
                        </a:rPr>
                        <a:t>guess_number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SimSun"/>
                          <a:cs typeface="SimSun"/>
                        </a:rPr>
                        <a:t>加载猜数字游戏模块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20">
                          <a:latin typeface="SimSun"/>
                          <a:cs typeface="SimSun"/>
                        </a:rPr>
                        <a:t>move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5">
                          <a:latin typeface="SimSun"/>
                          <a:cs typeface="SimSun"/>
                        </a:rPr>
                        <a:t>监测键盘并实现与用户的交互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2797022" y="2010792"/>
            <a:ext cx="1078230" cy="358775"/>
          </a:xfrm>
          <a:prstGeom prst="rect">
            <a:avLst/>
          </a:prstGeom>
          <a:solidFill>
            <a:srgbClr val="4671C4"/>
          </a:solidFill>
          <a:ln w="3175">
            <a:solidFill>
              <a:srgbClr val="C7C7C7"/>
            </a:solidFill>
          </a:ln>
        </p:spPr>
        <p:txBody>
          <a:bodyPr wrap="square" lIns="0" tIns="87630" rIns="0" bIns="0" rtlCol="0" vert="horz">
            <a:spAutoFit/>
          </a:bodyPr>
          <a:lstStyle/>
          <a:p>
            <a:pPr marL="299720">
              <a:lnSpc>
                <a:spcPct val="100000"/>
              </a:lnSpc>
              <a:spcBef>
                <a:spcPts val="690"/>
              </a:spcBef>
            </a:pPr>
            <a:r>
              <a:rPr dirty="0" sz="1000" spc="-10">
                <a:solidFill>
                  <a:srgbClr val="FDFFFF"/>
                </a:solidFill>
                <a:latin typeface="Calibri"/>
                <a:cs typeface="Calibri"/>
              </a:rPr>
              <a:t>main.cpp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797022" y="2743241"/>
            <a:ext cx="1078230" cy="358775"/>
          </a:xfrm>
          <a:prstGeom prst="rect">
            <a:avLst/>
          </a:prstGeom>
          <a:solidFill>
            <a:srgbClr val="4671C4"/>
          </a:solidFill>
          <a:ln w="3175">
            <a:solidFill>
              <a:srgbClr val="C7C7C7"/>
            </a:solidFill>
          </a:ln>
        </p:spPr>
        <p:txBody>
          <a:bodyPr wrap="square" lIns="0" tIns="908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</a:pPr>
            <a:r>
              <a:rPr dirty="0" sz="1000" spc="-10">
                <a:solidFill>
                  <a:srgbClr val="FDFFFF"/>
                </a:solidFill>
                <a:latin typeface="Calibri"/>
                <a:cs typeface="Calibri"/>
              </a:rPr>
              <a:t>map.h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515599" y="3707402"/>
            <a:ext cx="1078230" cy="358775"/>
          </a:xfrm>
          <a:prstGeom prst="rect">
            <a:avLst/>
          </a:prstGeom>
          <a:solidFill>
            <a:srgbClr val="4671C4"/>
          </a:solidFill>
          <a:ln w="3175">
            <a:solidFill>
              <a:srgbClr val="C7C7C7"/>
            </a:solidFill>
          </a:ln>
        </p:spPr>
        <p:txBody>
          <a:bodyPr wrap="square" lIns="0" tIns="93980" rIns="0" bIns="0" rtlCol="0" vert="horz">
            <a:spAutoFit/>
          </a:bodyPr>
          <a:lstStyle/>
          <a:p>
            <a:pPr marL="237490">
              <a:lnSpc>
                <a:spcPct val="100000"/>
              </a:lnSpc>
              <a:spcBef>
                <a:spcPts val="740"/>
              </a:spcBef>
            </a:pPr>
            <a:r>
              <a:rPr dirty="0" sz="1000" spc="-10">
                <a:solidFill>
                  <a:srgbClr val="FDFFFF"/>
                </a:solidFill>
                <a:latin typeface="Calibri"/>
                <a:cs typeface="Calibri"/>
              </a:rPr>
              <a:t>calcualtor.h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168308" y="3707402"/>
            <a:ext cx="1078230" cy="358775"/>
          </a:xfrm>
          <a:prstGeom prst="rect">
            <a:avLst/>
          </a:prstGeom>
          <a:solidFill>
            <a:srgbClr val="4671C4"/>
          </a:solidFill>
          <a:ln w="3175">
            <a:solidFill>
              <a:srgbClr val="C7C7C7"/>
            </a:solidFill>
          </a:ln>
        </p:spPr>
        <p:txBody>
          <a:bodyPr wrap="square" lIns="0" tIns="93980" rIns="0" bIns="0" rtlCol="0" vert="horz">
            <a:spAutoFit/>
          </a:bodyPr>
          <a:lstStyle/>
          <a:p>
            <a:pPr marL="337820">
              <a:lnSpc>
                <a:spcPct val="100000"/>
              </a:lnSpc>
              <a:spcBef>
                <a:spcPts val="740"/>
              </a:spcBef>
            </a:pPr>
            <a:r>
              <a:rPr dirty="0" sz="1000" spc="-10">
                <a:solidFill>
                  <a:srgbClr val="FDFFFF"/>
                </a:solidFill>
                <a:latin typeface="Calibri"/>
                <a:cs typeface="Calibri"/>
              </a:rPr>
              <a:t>snake.h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3291294" y="2369543"/>
            <a:ext cx="89535" cy="374015"/>
            <a:chOff x="3291294" y="2369543"/>
            <a:chExt cx="89535" cy="374015"/>
          </a:xfrm>
        </p:grpSpPr>
        <p:sp>
          <p:nvSpPr>
            <p:cNvPr id="12" name="object 12" descr=""/>
            <p:cNvSpPr/>
            <p:nvPr/>
          </p:nvSpPr>
          <p:spPr>
            <a:xfrm>
              <a:off x="3335907" y="2447505"/>
              <a:ext cx="0" cy="295910"/>
            </a:xfrm>
            <a:custGeom>
              <a:avLst/>
              <a:gdLst/>
              <a:ahLst/>
              <a:cxnLst/>
              <a:rect l="l" t="t" r="r" b="b"/>
              <a:pathLst>
                <a:path w="0" h="295910">
                  <a:moveTo>
                    <a:pt x="0" y="295773"/>
                  </a:moveTo>
                  <a:lnTo>
                    <a:pt x="0" y="0"/>
                  </a:lnTo>
                </a:path>
              </a:pathLst>
            </a:custGeom>
            <a:ln w="12673">
              <a:solidFill>
                <a:srgbClr val="46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291294" y="2369543"/>
              <a:ext cx="89535" cy="89535"/>
            </a:xfrm>
            <a:custGeom>
              <a:avLst/>
              <a:gdLst/>
              <a:ahLst/>
              <a:cxnLst/>
              <a:rect l="l" t="t" r="r" b="b"/>
              <a:pathLst>
                <a:path w="89535" h="89535">
                  <a:moveTo>
                    <a:pt x="44612" y="0"/>
                  </a:moveTo>
                  <a:lnTo>
                    <a:pt x="0" y="89099"/>
                  </a:lnTo>
                  <a:lnTo>
                    <a:pt x="89224" y="89099"/>
                  </a:lnTo>
                  <a:lnTo>
                    <a:pt x="44612" y="0"/>
                  </a:lnTo>
                  <a:close/>
                </a:path>
              </a:pathLst>
            </a:custGeom>
            <a:solidFill>
              <a:srgbClr val="4671C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2700869" y="3101991"/>
            <a:ext cx="1360170" cy="612140"/>
            <a:chOff x="2700869" y="3101991"/>
            <a:chExt cx="1360170" cy="612140"/>
          </a:xfrm>
        </p:grpSpPr>
        <p:sp>
          <p:nvSpPr>
            <p:cNvPr id="15" name="object 15" descr=""/>
            <p:cNvSpPr/>
            <p:nvPr/>
          </p:nvSpPr>
          <p:spPr>
            <a:xfrm>
              <a:off x="2707201" y="3179953"/>
              <a:ext cx="629285" cy="527685"/>
            </a:xfrm>
            <a:custGeom>
              <a:avLst/>
              <a:gdLst/>
              <a:ahLst/>
              <a:cxnLst/>
              <a:rect l="l" t="t" r="r" b="b"/>
              <a:pathLst>
                <a:path w="629285" h="527685">
                  <a:moveTo>
                    <a:pt x="0" y="527444"/>
                  </a:moveTo>
                  <a:lnTo>
                    <a:pt x="0" y="367065"/>
                  </a:lnTo>
                  <a:lnTo>
                    <a:pt x="628705" y="367065"/>
                  </a:lnTo>
                  <a:lnTo>
                    <a:pt x="628705" y="0"/>
                  </a:lnTo>
                </a:path>
              </a:pathLst>
            </a:custGeom>
            <a:ln w="12663">
              <a:solidFill>
                <a:srgbClr val="46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291295" y="3101991"/>
              <a:ext cx="89535" cy="89535"/>
            </a:xfrm>
            <a:custGeom>
              <a:avLst/>
              <a:gdLst/>
              <a:ahLst/>
              <a:cxnLst/>
              <a:rect l="l" t="t" r="r" b="b"/>
              <a:pathLst>
                <a:path w="89535" h="89535">
                  <a:moveTo>
                    <a:pt x="44612" y="0"/>
                  </a:moveTo>
                  <a:lnTo>
                    <a:pt x="0" y="89099"/>
                  </a:lnTo>
                  <a:lnTo>
                    <a:pt x="89224" y="89099"/>
                  </a:lnTo>
                  <a:lnTo>
                    <a:pt x="44612" y="0"/>
                  </a:lnTo>
                  <a:close/>
                </a:path>
              </a:pathLst>
            </a:custGeom>
            <a:solidFill>
              <a:srgbClr val="46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335907" y="3179953"/>
              <a:ext cx="718820" cy="527685"/>
            </a:xfrm>
            <a:custGeom>
              <a:avLst/>
              <a:gdLst/>
              <a:ahLst/>
              <a:cxnLst/>
              <a:rect l="l" t="t" r="r" b="b"/>
              <a:pathLst>
                <a:path w="718820" h="527685">
                  <a:moveTo>
                    <a:pt x="718589" y="527444"/>
                  </a:moveTo>
                  <a:lnTo>
                    <a:pt x="718589" y="367065"/>
                  </a:lnTo>
                  <a:lnTo>
                    <a:pt x="0" y="367065"/>
                  </a:lnTo>
                  <a:lnTo>
                    <a:pt x="0" y="0"/>
                  </a:lnTo>
                </a:path>
              </a:pathLst>
            </a:custGeom>
            <a:ln w="12662">
              <a:solidFill>
                <a:srgbClr val="46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291295" y="3101991"/>
              <a:ext cx="89535" cy="89535"/>
            </a:xfrm>
            <a:custGeom>
              <a:avLst/>
              <a:gdLst/>
              <a:ahLst/>
              <a:cxnLst/>
              <a:rect l="l" t="t" r="r" b="b"/>
              <a:pathLst>
                <a:path w="89535" h="89535">
                  <a:moveTo>
                    <a:pt x="44612" y="0"/>
                  </a:moveTo>
                  <a:lnTo>
                    <a:pt x="0" y="89099"/>
                  </a:lnTo>
                  <a:lnTo>
                    <a:pt x="89224" y="89099"/>
                  </a:lnTo>
                  <a:lnTo>
                    <a:pt x="44612" y="0"/>
                  </a:lnTo>
                  <a:close/>
                </a:path>
              </a:pathLst>
            </a:custGeom>
            <a:solidFill>
              <a:srgbClr val="46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528319"/>
            <a:ext cx="4433570" cy="6237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1991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>
              <a:latin typeface="SimSun"/>
              <a:cs typeface="SimSun"/>
            </a:endParaRPr>
          </a:p>
          <a:p>
            <a:pPr marL="812165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Sleep(50);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gotoxy(20,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3);</a:t>
            </a:r>
            <a:endParaRPr sz="1000">
              <a:latin typeface="SimSun"/>
              <a:cs typeface="SimSun"/>
            </a:endParaRPr>
          </a:p>
          <a:p>
            <a:pPr marL="545465" marR="1911350">
              <a:lnSpc>
                <a:spcPct val="183000"/>
              </a:lnSpc>
            </a:pPr>
            <a:r>
              <a:rPr dirty="0" sz="1000">
                <a:latin typeface="SimSun"/>
                <a:cs typeface="SimSun"/>
              </a:rPr>
              <a:t>cout</a:t>
            </a:r>
            <a:r>
              <a:rPr dirty="0" sz="1000" spc="-5">
                <a:latin typeface="SimSun"/>
                <a:cs typeface="SimSun"/>
              </a:rPr>
              <a:t> &lt;&lt; "</a:t>
            </a:r>
            <a:r>
              <a:rPr dirty="0" sz="1000" spc="-10">
                <a:latin typeface="SimSun"/>
                <a:cs typeface="SimSun"/>
              </a:rPr>
              <a:t>欢</a:t>
            </a:r>
            <a:r>
              <a:rPr dirty="0" sz="1000" spc="-10">
                <a:latin typeface="SimSun"/>
                <a:cs typeface="SimSun"/>
              </a:rPr>
              <a:t>迎</a:t>
            </a:r>
            <a:r>
              <a:rPr dirty="0" sz="1000" spc="-10">
                <a:latin typeface="SimSun"/>
                <a:cs typeface="SimSun"/>
              </a:rPr>
              <a:t>来</a:t>
            </a:r>
            <a:r>
              <a:rPr dirty="0" sz="1000" spc="-10">
                <a:latin typeface="SimSun"/>
                <a:cs typeface="SimSun"/>
              </a:rPr>
              <a:t>到</a:t>
            </a:r>
            <a:r>
              <a:rPr dirty="0" sz="1000" spc="-10">
                <a:latin typeface="SimSun"/>
                <a:cs typeface="SimSun"/>
              </a:rPr>
              <a:t>猜</a:t>
            </a:r>
            <a:r>
              <a:rPr dirty="0" sz="1000" spc="-10">
                <a:latin typeface="SimSun"/>
                <a:cs typeface="SimSun"/>
              </a:rPr>
              <a:t>数</a:t>
            </a:r>
            <a:r>
              <a:rPr dirty="0" sz="1000">
                <a:latin typeface="SimSun"/>
                <a:cs typeface="SimSun"/>
              </a:rPr>
              <a:t>字</a:t>
            </a:r>
            <a:r>
              <a:rPr dirty="0" sz="1000" spc="-10">
                <a:latin typeface="SimSun"/>
                <a:cs typeface="SimSun"/>
              </a:rPr>
              <a:t>小</a:t>
            </a:r>
            <a:r>
              <a:rPr dirty="0" sz="1000" spc="-10">
                <a:latin typeface="SimSun"/>
                <a:cs typeface="SimSun"/>
              </a:rPr>
              <a:t>游</a:t>
            </a:r>
            <a:r>
              <a:rPr dirty="0" sz="1000" spc="-10">
                <a:latin typeface="SimSun"/>
                <a:cs typeface="SimSun"/>
              </a:rPr>
              <a:t>戏</a:t>
            </a:r>
            <a:r>
              <a:rPr dirty="0" sz="1000" spc="-25">
                <a:latin typeface="SimSun"/>
                <a:cs typeface="SimSun"/>
              </a:rPr>
              <a:t>"; </a:t>
            </a:r>
            <a:r>
              <a:rPr dirty="0" sz="1000">
                <a:latin typeface="SimSun"/>
                <a:cs typeface="SimSun"/>
              </a:rPr>
              <a:t>gotoxy(20</a:t>
            </a:r>
            <a:r>
              <a:rPr dirty="0" sz="1000" spc="-20">
                <a:latin typeface="SimSun"/>
                <a:cs typeface="SimSun"/>
              </a:rPr>
              <a:t>, </a:t>
            </a:r>
            <a:r>
              <a:rPr dirty="0" sz="1000" spc="-25">
                <a:latin typeface="SimSun"/>
                <a:cs typeface="SimSun"/>
              </a:rPr>
              <a:t>4);</a:t>
            </a:r>
            <a:endParaRPr sz="1000">
              <a:latin typeface="SimSun"/>
              <a:cs typeface="SimSun"/>
            </a:endParaRPr>
          </a:p>
          <a:p>
            <a:pPr marL="545465" marR="5080">
              <a:lnSpc>
                <a:spcPct val="183000"/>
              </a:lnSpc>
              <a:spcBef>
                <a:spcPts val="10"/>
              </a:spcBef>
            </a:pPr>
            <a:r>
              <a:rPr dirty="0" sz="1000">
                <a:latin typeface="SimSun"/>
                <a:cs typeface="SimSun"/>
              </a:rPr>
              <a:t>cout</a:t>
            </a:r>
            <a:r>
              <a:rPr dirty="0" sz="1000" spc="-5">
                <a:latin typeface="SimSun"/>
                <a:cs typeface="SimSun"/>
              </a:rPr>
              <a:t> &lt;&lt; "</a:t>
            </a:r>
            <a:r>
              <a:rPr dirty="0" sz="1000" spc="-10">
                <a:latin typeface="SimSun"/>
                <a:cs typeface="SimSun"/>
              </a:rPr>
              <a:t>答</a:t>
            </a:r>
            <a:r>
              <a:rPr dirty="0" sz="1000" spc="-10">
                <a:latin typeface="SimSun"/>
                <a:cs typeface="SimSun"/>
              </a:rPr>
              <a:t>案</a:t>
            </a:r>
            <a:r>
              <a:rPr dirty="0" sz="1000" spc="-10">
                <a:latin typeface="SimSun"/>
                <a:cs typeface="SimSun"/>
              </a:rPr>
              <a:t>在</a:t>
            </a:r>
            <a:r>
              <a:rPr dirty="0" sz="1000" spc="-24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0~10</a:t>
            </a:r>
            <a:r>
              <a:rPr dirty="0" sz="1000" spc="-125">
                <a:latin typeface="SimSun"/>
                <a:cs typeface="SimSun"/>
              </a:rPr>
              <a:t> 之</a:t>
            </a:r>
            <a:r>
              <a:rPr dirty="0" sz="1000" spc="-10">
                <a:latin typeface="SimSun"/>
                <a:cs typeface="SimSun"/>
              </a:rPr>
              <a:t>间</a:t>
            </a:r>
            <a:r>
              <a:rPr dirty="0" sz="1000" spc="-10">
                <a:latin typeface="SimSun"/>
                <a:cs typeface="SimSun"/>
              </a:rPr>
              <a:t>哦</a:t>
            </a:r>
            <a:r>
              <a:rPr dirty="0" sz="1000" spc="-10">
                <a:latin typeface="SimSun"/>
                <a:cs typeface="SimSun"/>
              </a:rPr>
              <a:t>，</a:t>
            </a:r>
            <a:r>
              <a:rPr dirty="0" sz="1000" spc="-10">
                <a:latin typeface="SimSun"/>
                <a:cs typeface="SimSun"/>
              </a:rPr>
              <a:t>选</a:t>
            </a:r>
            <a:r>
              <a:rPr dirty="0" sz="1000">
                <a:latin typeface="SimSun"/>
                <a:cs typeface="SimSun"/>
              </a:rPr>
              <a:t>好</a:t>
            </a:r>
            <a:r>
              <a:rPr dirty="0" sz="1000" spc="-10">
                <a:latin typeface="SimSun"/>
                <a:cs typeface="SimSun"/>
              </a:rPr>
              <a:t>数</a:t>
            </a:r>
            <a:r>
              <a:rPr dirty="0" sz="1000" spc="-10">
                <a:latin typeface="SimSun"/>
                <a:cs typeface="SimSun"/>
              </a:rPr>
              <a:t>字</a:t>
            </a:r>
            <a:r>
              <a:rPr dirty="0" sz="1000">
                <a:latin typeface="SimSun"/>
                <a:cs typeface="SimSun"/>
              </a:rPr>
              <a:t>之</a:t>
            </a:r>
            <a:r>
              <a:rPr dirty="0" sz="1000" spc="-10">
                <a:latin typeface="SimSun"/>
                <a:cs typeface="SimSun"/>
              </a:rPr>
              <a:t>后</a:t>
            </a:r>
            <a:r>
              <a:rPr dirty="0" sz="1000" spc="-10">
                <a:latin typeface="SimSun"/>
                <a:cs typeface="SimSun"/>
              </a:rPr>
              <a:t>敲</a:t>
            </a:r>
            <a:r>
              <a:rPr dirty="0" sz="1000" spc="-5">
                <a:latin typeface="SimSun"/>
                <a:cs typeface="SimSun"/>
              </a:rPr>
              <a:t>下空格</a:t>
            </a:r>
            <a:r>
              <a:rPr dirty="0" sz="1000" spc="-10">
                <a:latin typeface="SimSun"/>
                <a:cs typeface="SimSun"/>
              </a:rPr>
              <a:t>确</a:t>
            </a:r>
            <a:r>
              <a:rPr dirty="0" sz="1000" spc="-10">
                <a:latin typeface="SimSun"/>
                <a:cs typeface="SimSun"/>
              </a:rPr>
              <a:t>认</a:t>
            </a:r>
            <a:r>
              <a:rPr dirty="0" sz="1000" spc="-10">
                <a:latin typeface="SimSun"/>
                <a:cs typeface="SimSun"/>
              </a:rPr>
              <a:t>答</a:t>
            </a:r>
            <a:r>
              <a:rPr dirty="0" sz="1000">
                <a:latin typeface="SimSun"/>
                <a:cs typeface="SimSun"/>
              </a:rPr>
              <a:t>案</a:t>
            </a:r>
            <a:r>
              <a:rPr dirty="0" sz="1000" spc="-10">
                <a:latin typeface="SimSun"/>
                <a:cs typeface="SimSun"/>
              </a:rPr>
              <a:t>哦</a:t>
            </a:r>
            <a:r>
              <a:rPr dirty="0" sz="1000" spc="-25">
                <a:latin typeface="SimSun"/>
                <a:cs typeface="SimSun"/>
              </a:rPr>
              <a:t>~"; </a:t>
            </a:r>
            <a:r>
              <a:rPr dirty="0" sz="1000">
                <a:latin typeface="SimSun"/>
                <a:cs typeface="SimSun"/>
              </a:rPr>
              <a:t>if_guess</a:t>
            </a:r>
            <a:r>
              <a:rPr dirty="0" sz="1000" spc="-5">
                <a:latin typeface="SimSun"/>
                <a:cs typeface="SimSun"/>
              </a:rPr>
              <a:t> = </a:t>
            </a:r>
            <a:r>
              <a:rPr dirty="0" sz="1000" spc="-10">
                <a:latin typeface="SimSun"/>
                <a:cs typeface="SimSun"/>
              </a:rPr>
              <a:t>1;//</a:t>
            </a:r>
            <a:r>
              <a:rPr dirty="0" sz="1000" spc="-10">
                <a:latin typeface="SimSun"/>
                <a:cs typeface="SimSun"/>
              </a:rPr>
              <a:t>更</a:t>
            </a:r>
            <a:r>
              <a:rPr dirty="0" sz="1000" spc="-10">
                <a:latin typeface="SimSun"/>
                <a:cs typeface="SimSun"/>
              </a:rPr>
              <a:t>新</a:t>
            </a:r>
            <a:r>
              <a:rPr dirty="0" sz="1000" spc="-10">
                <a:latin typeface="SimSun"/>
                <a:cs typeface="SimSun"/>
              </a:rPr>
              <a:t>状</a:t>
            </a:r>
            <a:r>
              <a:rPr dirty="0" sz="1000" spc="-50">
                <a:latin typeface="SimSun"/>
                <a:cs typeface="SimSun"/>
              </a:rPr>
              <a:t>态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else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{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gotoxy(cx,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cy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+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1);</a:t>
            </a:r>
            <a:endParaRPr sz="1000">
              <a:latin typeface="SimSun"/>
              <a:cs typeface="SimSun"/>
            </a:endParaRPr>
          </a:p>
          <a:p>
            <a:pPr marL="545465" marR="2418715">
              <a:lnSpc>
                <a:spcPts val="2210"/>
              </a:lnSpc>
              <a:spcBef>
                <a:spcPts val="229"/>
              </a:spcBef>
              <a:tabLst>
                <a:tab pos="1751330" algn="l"/>
              </a:tabLst>
            </a:pPr>
            <a:r>
              <a:rPr dirty="0" sz="1000">
                <a:latin typeface="SimSun"/>
                <a:cs typeface="SimSun"/>
              </a:rPr>
              <a:t>int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num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number -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'0'; </a:t>
            </a:r>
            <a:r>
              <a:rPr dirty="0" sz="1000">
                <a:latin typeface="SimSun"/>
                <a:cs typeface="SimSun"/>
              </a:rPr>
              <a:t>cout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&lt;&lt;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num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&lt;&lt;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"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";</a:t>
            </a:r>
            <a:endParaRPr sz="100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  <a:spcBef>
                <a:spcPts val="750"/>
              </a:spcBef>
            </a:pP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5">
                <a:latin typeface="SimSun"/>
                <a:cs typeface="SimSun"/>
              </a:rPr>
              <a:t> (</a:t>
            </a:r>
            <a:r>
              <a:rPr dirty="0" sz="1000">
                <a:latin typeface="SimSun"/>
                <a:cs typeface="SimSun"/>
              </a:rPr>
              <a:t>num</a:t>
            </a:r>
            <a:r>
              <a:rPr dirty="0" sz="1000" spc="-10">
                <a:latin typeface="SimSun"/>
                <a:cs typeface="SimSun"/>
              </a:rPr>
              <a:t> &gt; </a:t>
            </a:r>
            <a:r>
              <a:rPr dirty="0" sz="1000">
                <a:latin typeface="SimSun"/>
                <a:cs typeface="SimSun"/>
              </a:rPr>
              <a:t>ans</a:t>
            </a:r>
            <a:r>
              <a:rPr dirty="0" sz="1000" spc="-5">
                <a:latin typeface="SimSun"/>
                <a:cs typeface="SimSun"/>
              </a:rPr>
              <a:t>) </a:t>
            </a:r>
            <a:r>
              <a:rPr dirty="0" sz="1000">
                <a:latin typeface="SimSun"/>
                <a:cs typeface="SimSun"/>
              </a:rPr>
              <a:t>cout</a:t>
            </a:r>
            <a:r>
              <a:rPr dirty="0" sz="1000" spc="-15">
                <a:latin typeface="SimSun"/>
                <a:cs typeface="SimSun"/>
              </a:rPr>
              <a:t> &lt;&lt; '(' &lt;&lt; "</a:t>
            </a:r>
            <a:r>
              <a:rPr dirty="0" sz="1000" spc="-10">
                <a:latin typeface="SimSun"/>
                <a:cs typeface="SimSun"/>
              </a:rPr>
              <a:t>猜</a:t>
            </a:r>
            <a:r>
              <a:rPr dirty="0" sz="1000" spc="-10">
                <a:latin typeface="SimSun"/>
                <a:cs typeface="SimSun"/>
              </a:rPr>
              <a:t>大</a:t>
            </a:r>
            <a:r>
              <a:rPr dirty="0" sz="1000" spc="-10">
                <a:latin typeface="SimSun"/>
                <a:cs typeface="SimSun"/>
              </a:rPr>
              <a:t>了</a:t>
            </a:r>
            <a:r>
              <a:rPr dirty="0" sz="1000" spc="-10">
                <a:latin typeface="SimSun"/>
                <a:cs typeface="SimSun"/>
              </a:rPr>
              <a:t>猜</a:t>
            </a:r>
            <a:r>
              <a:rPr dirty="0" sz="1000" spc="-10">
                <a:latin typeface="SimSun"/>
                <a:cs typeface="SimSun"/>
              </a:rPr>
              <a:t>大</a:t>
            </a:r>
            <a:r>
              <a:rPr dirty="0" sz="1000" spc="-10">
                <a:latin typeface="SimSun"/>
                <a:cs typeface="SimSun"/>
              </a:rPr>
              <a:t>了</a:t>
            </a:r>
            <a:r>
              <a:rPr dirty="0" sz="1000" spc="-20">
                <a:latin typeface="SimSun"/>
                <a:cs typeface="SimSun"/>
              </a:rPr>
              <a:t>" &lt;&lt; ')';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else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(num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==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ans)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{</a:t>
            </a:r>
            <a:endParaRPr sz="1000">
              <a:latin typeface="SimSun"/>
              <a:cs typeface="SimSun"/>
            </a:endParaRPr>
          </a:p>
          <a:p>
            <a:pPr marL="812165" marR="565150">
              <a:lnSpc>
                <a:spcPct val="183000"/>
              </a:lnSpc>
              <a:spcBef>
                <a:spcPts val="15"/>
              </a:spcBef>
            </a:pPr>
            <a:r>
              <a:rPr dirty="0" sz="1000">
                <a:latin typeface="SimSun"/>
                <a:cs typeface="SimSun"/>
              </a:rPr>
              <a:t>cout</a:t>
            </a:r>
            <a:r>
              <a:rPr dirty="0" sz="1000" spc="-15">
                <a:latin typeface="SimSun"/>
                <a:cs typeface="SimSun"/>
              </a:rPr>
              <a:t> &lt;&lt; '(' &lt;&lt; "</a:t>
            </a:r>
            <a:r>
              <a:rPr dirty="0" sz="1000" spc="-10">
                <a:latin typeface="SimSun"/>
                <a:cs typeface="SimSun"/>
              </a:rPr>
              <a:t>恭</a:t>
            </a:r>
            <a:r>
              <a:rPr dirty="0" sz="1000" spc="-10">
                <a:latin typeface="SimSun"/>
                <a:cs typeface="SimSun"/>
              </a:rPr>
              <a:t>喜</a:t>
            </a:r>
            <a:r>
              <a:rPr dirty="0" sz="1000">
                <a:latin typeface="SimSun"/>
                <a:cs typeface="SimSun"/>
              </a:rPr>
              <a:t>你</a:t>
            </a:r>
            <a:r>
              <a:rPr dirty="0" sz="1000" spc="-15">
                <a:latin typeface="SimSun"/>
                <a:cs typeface="SimSun"/>
              </a:rPr>
              <a:t> 猜</a:t>
            </a:r>
            <a:r>
              <a:rPr dirty="0" sz="1000" spc="-10">
                <a:latin typeface="SimSun"/>
                <a:cs typeface="SimSun"/>
              </a:rPr>
              <a:t>对</a:t>
            </a:r>
            <a:r>
              <a:rPr dirty="0" sz="1000" spc="-10">
                <a:latin typeface="SimSun"/>
                <a:cs typeface="SimSun"/>
              </a:rPr>
              <a:t>了</a:t>
            </a:r>
            <a:r>
              <a:rPr dirty="0" sz="1000">
                <a:latin typeface="SimSun"/>
                <a:cs typeface="SimSun"/>
              </a:rPr>
              <a:t>！(*^▽^*)</a:t>
            </a:r>
            <a:r>
              <a:rPr dirty="0" sz="1000" spc="-20">
                <a:latin typeface="SimSun"/>
                <a:cs typeface="SimSun"/>
              </a:rPr>
              <a:t>" &lt;&lt; ')'; </a:t>
            </a:r>
            <a:r>
              <a:rPr dirty="0" sz="1000">
                <a:latin typeface="SimSun"/>
                <a:cs typeface="SimSun"/>
              </a:rPr>
              <a:t>return</a:t>
            </a:r>
            <a:r>
              <a:rPr dirty="0" sz="1000" spc="-25">
                <a:latin typeface="SimSun"/>
                <a:cs typeface="SimSun"/>
              </a:rPr>
              <a:t> 1;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SimSun"/>
                <a:cs typeface="SimSun"/>
              </a:rPr>
              <a:t>else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cout</a:t>
            </a:r>
            <a:r>
              <a:rPr dirty="0" sz="1000" spc="-15">
                <a:latin typeface="SimSun"/>
                <a:cs typeface="SimSun"/>
              </a:rPr>
              <a:t> &lt;&lt; '(' &lt;&lt; "猜</a:t>
            </a:r>
            <a:r>
              <a:rPr dirty="0" sz="1000" spc="-10">
                <a:latin typeface="SimSun"/>
                <a:cs typeface="SimSun"/>
              </a:rPr>
              <a:t>小</a:t>
            </a:r>
            <a:r>
              <a:rPr dirty="0" sz="1000" spc="-10">
                <a:latin typeface="SimSun"/>
                <a:cs typeface="SimSun"/>
              </a:rPr>
              <a:t>了</a:t>
            </a:r>
            <a:r>
              <a:rPr dirty="0" sz="1000" spc="-10">
                <a:latin typeface="SimSun"/>
                <a:cs typeface="SimSun"/>
              </a:rPr>
              <a:t>猜</a:t>
            </a:r>
            <a:r>
              <a:rPr dirty="0" sz="1000">
                <a:latin typeface="SimSun"/>
                <a:cs typeface="SimSun"/>
              </a:rPr>
              <a:t>小</a:t>
            </a:r>
            <a:r>
              <a:rPr dirty="0" sz="1000" spc="-10">
                <a:latin typeface="SimSun"/>
                <a:cs typeface="SimSun"/>
              </a:rPr>
              <a:t>了</a:t>
            </a:r>
            <a:r>
              <a:rPr dirty="0" sz="1000" spc="-15">
                <a:latin typeface="SimSun"/>
                <a:cs typeface="SimSun"/>
              </a:rPr>
              <a:t>" &lt;&lt; ')';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SimSun"/>
                <a:cs typeface="SimSun"/>
              </a:rPr>
              <a:t>return</a:t>
            </a:r>
            <a:r>
              <a:rPr dirty="0" sz="1000" spc="-25">
                <a:latin typeface="SimSun"/>
                <a:cs typeface="SimSun"/>
              </a:rPr>
              <a:t> 0;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130604" y="7146416"/>
            <a:ext cx="42119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int</a:t>
            </a:r>
            <a:r>
              <a:rPr dirty="0" sz="1000" spc="-3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move(int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key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int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in_animation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int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in_password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1)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{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97253" y="7706105"/>
            <a:ext cx="7232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int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ch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 </a:t>
            </a:r>
            <a:r>
              <a:rPr dirty="0" sz="1000" spc="-25">
                <a:latin typeface="SimSun"/>
                <a:cs typeface="SimSun"/>
              </a:rPr>
              <a:t>0;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97253" y="8265414"/>
            <a:ext cx="2258695" cy="12947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while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(ch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!=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32)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{</a:t>
            </a:r>
            <a:endParaRPr sz="1000">
              <a:latin typeface="SimSun"/>
              <a:cs typeface="SimSun"/>
            </a:endParaRPr>
          </a:p>
          <a:p>
            <a:pPr marL="279400" marR="5080">
              <a:lnSpc>
                <a:spcPct val="183000"/>
              </a:lnSpc>
            </a:pPr>
            <a:r>
              <a:rPr dirty="0" sz="1000">
                <a:latin typeface="SimSun"/>
                <a:cs typeface="SimSun"/>
              </a:rPr>
              <a:t>lx</a:t>
            </a:r>
            <a:r>
              <a:rPr dirty="0" sz="1000" spc="-10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x</a:t>
            </a:r>
            <a:r>
              <a:rPr dirty="0" sz="1000" spc="-5">
                <a:latin typeface="SimSun"/>
                <a:cs typeface="SimSun"/>
              </a:rPr>
              <a:t>, </a:t>
            </a:r>
            <a:r>
              <a:rPr dirty="0" sz="1000">
                <a:latin typeface="SimSun"/>
                <a:cs typeface="SimSun"/>
              </a:rPr>
              <a:t>ly</a:t>
            </a:r>
            <a:r>
              <a:rPr dirty="0" sz="1000" spc="-10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y;//</a:t>
            </a:r>
            <a:r>
              <a:rPr dirty="0" sz="1000" spc="-10">
                <a:latin typeface="SimSun"/>
                <a:cs typeface="SimSun"/>
              </a:rPr>
              <a:t>记</a:t>
            </a:r>
            <a:r>
              <a:rPr dirty="0" sz="1000" spc="-10">
                <a:latin typeface="SimSun"/>
                <a:cs typeface="SimSun"/>
              </a:rPr>
              <a:t>录</a:t>
            </a:r>
            <a:r>
              <a:rPr dirty="0" sz="1000" spc="-10">
                <a:latin typeface="SimSun"/>
                <a:cs typeface="SimSun"/>
              </a:rPr>
              <a:t>前</a:t>
            </a:r>
            <a:r>
              <a:rPr dirty="0" sz="1000" spc="-10">
                <a:latin typeface="SimSun"/>
                <a:cs typeface="SimSun"/>
              </a:rPr>
              <a:t>一</a:t>
            </a:r>
            <a:r>
              <a:rPr dirty="0" sz="1000" spc="-10">
                <a:latin typeface="SimSun"/>
                <a:cs typeface="SimSun"/>
              </a:rPr>
              <a:t>个</a:t>
            </a:r>
            <a:r>
              <a:rPr dirty="0" sz="1000" spc="-10">
                <a:latin typeface="SimSun"/>
                <a:cs typeface="SimSun"/>
              </a:rPr>
              <a:t>状</a:t>
            </a:r>
            <a:r>
              <a:rPr dirty="0" sz="1000" spc="-50">
                <a:latin typeface="SimSun"/>
                <a:cs typeface="SimSun"/>
              </a:rPr>
              <a:t>态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ch</a:t>
            </a:r>
            <a:r>
              <a:rPr dirty="0" sz="1000" spc="-5">
                <a:latin typeface="SimSun"/>
                <a:cs typeface="SimSun"/>
              </a:rPr>
              <a:t> = </a:t>
            </a:r>
            <a:r>
              <a:rPr dirty="0" sz="1000" spc="-10">
                <a:latin typeface="SimSun"/>
                <a:cs typeface="SimSun"/>
              </a:rPr>
              <a:t>getch();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2794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switch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(ch)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{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5461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case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0xe0: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63954" y="528319"/>
            <a:ext cx="2958465" cy="5957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8714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SimSun"/>
              <a:cs typeface="SimSun"/>
            </a:endParaRPr>
          </a:p>
          <a:p>
            <a:pPr marL="546100" marR="1261745">
              <a:lnSpc>
                <a:spcPct val="183000"/>
              </a:lnSpc>
            </a:pPr>
            <a:r>
              <a:rPr dirty="0" sz="1000">
                <a:latin typeface="SimSun"/>
                <a:cs typeface="SimSun"/>
              </a:rPr>
              <a:t>switch</a:t>
            </a:r>
            <a:r>
              <a:rPr dirty="0" sz="1000" spc="-3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(getch</a:t>
            </a:r>
            <a:r>
              <a:rPr dirty="0" sz="1000" spc="-20">
                <a:latin typeface="SimSun"/>
                <a:cs typeface="SimSun"/>
              </a:rPr>
              <a:t>()) {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case</a:t>
            </a:r>
            <a:r>
              <a:rPr dirty="0" sz="1000" spc="3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72</a:t>
            </a:r>
            <a:r>
              <a:rPr dirty="0" sz="1000" spc="-20">
                <a:latin typeface="SimSun"/>
                <a:cs typeface="SimSun"/>
              </a:rPr>
              <a:t>://上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8128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x--</a:t>
            </a:r>
            <a:r>
              <a:rPr dirty="0" sz="1000" spc="-50"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 marL="546100" marR="1640205" indent="266700">
              <a:lnSpc>
                <a:spcPct val="183000"/>
              </a:lnSpc>
            </a:pPr>
            <a:r>
              <a:rPr dirty="0" sz="1000" spc="-10">
                <a:latin typeface="SimSun"/>
                <a:cs typeface="SimSun"/>
              </a:rPr>
              <a:t>break; </a:t>
            </a:r>
            <a:r>
              <a:rPr dirty="0" sz="1000">
                <a:latin typeface="SimSun"/>
                <a:cs typeface="SimSun"/>
              </a:rPr>
              <a:t>case</a:t>
            </a:r>
            <a:r>
              <a:rPr dirty="0" sz="1000" spc="3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75</a:t>
            </a:r>
            <a:r>
              <a:rPr dirty="0" sz="1000" spc="-20">
                <a:latin typeface="SimSun"/>
                <a:cs typeface="SimSun"/>
              </a:rPr>
              <a:t>://左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8128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y--</a:t>
            </a:r>
            <a:r>
              <a:rPr dirty="0" sz="1000" spc="-50"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 marL="546100" marR="1640205" indent="266700">
              <a:lnSpc>
                <a:spcPct val="183000"/>
              </a:lnSpc>
            </a:pPr>
            <a:r>
              <a:rPr dirty="0" sz="1000" spc="-10">
                <a:latin typeface="SimSun"/>
                <a:cs typeface="SimSun"/>
              </a:rPr>
              <a:t>break; </a:t>
            </a:r>
            <a:r>
              <a:rPr dirty="0" sz="1000">
                <a:latin typeface="SimSun"/>
                <a:cs typeface="SimSun"/>
              </a:rPr>
              <a:t>case</a:t>
            </a:r>
            <a:r>
              <a:rPr dirty="0" sz="1000" spc="3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80</a:t>
            </a:r>
            <a:r>
              <a:rPr dirty="0" sz="1000" spc="-20">
                <a:latin typeface="SimSun"/>
                <a:cs typeface="SimSun"/>
              </a:rPr>
              <a:t>://下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812800">
              <a:lnSpc>
                <a:spcPct val="100000"/>
              </a:lnSpc>
            </a:pPr>
            <a:r>
              <a:rPr dirty="0" sz="1000" spc="-20">
                <a:latin typeface="SimSun"/>
                <a:cs typeface="SimSun"/>
              </a:rPr>
              <a:t>x++;</a:t>
            </a:r>
            <a:endParaRPr sz="1000">
              <a:latin typeface="SimSun"/>
              <a:cs typeface="SimSun"/>
            </a:endParaRPr>
          </a:p>
          <a:p>
            <a:pPr marL="546100" marR="1640205" indent="266700">
              <a:lnSpc>
                <a:spcPct val="183000"/>
              </a:lnSpc>
            </a:pPr>
            <a:r>
              <a:rPr dirty="0" sz="1000" spc="-10">
                <a:latin typeface="SimSun"/>
                <a:cs typeface="SimSun"/>
              </a:rPr>
              <a:t>break; </a:t>
            </a:r>
            <a:r>
              <a:rPr dirty="0" sz="1000">
                <a:latin typeface="SimSun"/>
                <a:cs typeface="SimSun"/>
              </a:rPr>
              <a:t>case</a:t>
            </a:r>
            <a:r>
              <a:rPr dirty="0" sz="1000" spc="3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77</a:t>
            </a:r>
            <a:r>
              <a:rPr dirty="0" sz="1000" spc="-20">
                <a:latin typeface="SimSun"/>
                <a:cs typeface="SimSun"/>
              </a:rPr>
              <a:t>://右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812800">
              <a:lnSpc>
                <a:spcPct val="100000"/>
              </a:lnSpc>
              <a:spcBef>
                <a:spcPts val="5"/>
              </a:spcBef>
            </a:pPr>
            <a:r>
              <a:rPr dirty="0" sz="1000" spc="-20">
                <a:latin typeface="SimSun"/>
                <a:cs typeface="SimSun"/>
              </a:rPr>
              <a:t>y++;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SimSun"/>
              <a:cs typeface="SimSun"/>
            </a:endParaRPr>
          </a:p>
          <a:p>
            <a:pPr marL="812800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latin typeface="SimSun"/>
                <a:cs typeface="SimSun"/>
              </a:rPr>
              <a:t>break;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SimSun"/>
              <a:cs typeface="SimSun"/>
            </a:endParaRPr>
          </a:p>
          <a:p>
            <a:pPr marL="5461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54610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break;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94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case</a:t>
            </a:r>
            <a:r>
              <a:rPr dirty="0" sz="1000" spc="2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27://esc</a:t>
            </a:r>
            <a:r>
              <a:rPr dirty="0" sz="1000" spc="-135">
                <a:latin typeface="SimSun"/>
                <a:cs typeface="SimSun"/>
              </a:rPr>
              <a:t> 键</a:t>
            </a:r>
            <a:endParaRPr sz="1000">
              <a:latin typeface="SimSun"/>
              <a:cs typeface="SimSun"/>
            </a:endParaRPr>
          </a:p>
          <a:p>
            <a:pPr marL="546100" marR="1832610">
              <a:lnSpc>
                <a:spcPts val="2210"/>
              </a:lnSpc>
              <a:spcBef>
                <a:spcPts val="229"/>
              </a:spcBef>
            </a:pPr>
            <a:r>
              <a:rPr dirty="0" sz="1000">
                <a:latin typeface="SimSun"/>
                <a:cs typeface="SimSun"/>
              </a:rPr>
              <a:t>return</a:t>
            </a:r>
            <a:r>
              <a:rPr dirty="0" sz="1000" spc="-25">
                <a:latin typeface="SimSun"/>
                <a:cs typeface="SimSun"/>
              </a:rPr>
              <a:t> 0; </a:t>
            </a:r>
            <a:r>
              <a:rPr dirty="0" sz="1000" spc="-10">
                <a:latin typeface="SimSun"/>
                <a:cs typeface="SimSun"/>
              </a:rPr>
              <a:t>break;</a:t>
            </a:r>
            <a:endParaRPr sz="1000">
              <a:latin typeface="SimSun"/>
              <a:cs typeface="SimSun"/>
            </a:endParaRPr>
          </a:p>
          <a:p>
            <a:pPr marL="279400">
              <a:lnSpc>
                <a:spcPct val="100000"/>
              </a:lnSpc>
              <a:spcBef>
                <a:spcPts val="750"/>
              </a:spcBef>
            </a:pPr>
            <a:r>
              <a:rPr dirty="0" sz="1000" spc="-10">
                <a:latin typeface="SimSun"/>
                <a:cs typeface="SimSun"/>
              </a:rPr>
              <a:t>break;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397253" y="6867525"/>
            <a:ext cx="4608830" cy="1575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键</a:t>
            </a:r>
            <a:r>
              <a:rPr dirty="0" sz="1000" spc="-10">
                <a:latin typeface="SimSun"/>
                <a:cs typeface="SimSun"/>
              </a:rPr>
              <a:t>位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 spc="-10">
                <a:latin typeface="SimSun"/>
                <a:cs typeface="SimSun"/>
              </a:rPr>
              <a:t>智</a:t>
            </a:r>
            <a:r>
              <a:rPr dirty="0" sz="1000" spc="-10">
                <a:latin typeface="SimSun"/>
                <a:cs typeface="SimSun"/>
              </a:rPr>
              <a:t>能</a:t>
            </a:r>
            <a:r>
              <a:rPr dirty="0" sz="1000" spc="-25">
                <a:latin typeface="SimSun"/>
                <a:cs typeface="SimSun"/>
              </a:rPr>
              <a:t>移动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algn="just" marL="2794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10">
                <a:latin typeface="SimSun"/>
                <a:cs typeface="SimSun"/>
              </a:rPr>
              <a:t> (</a:t>
            </a:r>
            <a:r>
              <a:rPr dirty="0" sz="1000">
                <a:latin typeface="SimSun"/>
                <a:cs typeface="SimSun"/>
              </a:rPr>
              <a:t>keyboard[x][y</a:t>
            </a:r>
            <a:r>
              <a:rPr dirty="0" sz="1000" spc="-15">
                <a:latin typeface="SimSun"/>
                <a:cs typeface="SimSun"/>
              </a:rPr>
              <a:t>] == </a:t>
            </a:r>
            <a:r>
              <a:rPr dirty="0" sz="1000">
                <a:latin typeface="SimSun"/>
                <a:cs typeface="SimSun"/>
              </a:rPr>
              <a:t>0</a:t>
            </a:r>
            <a:r>
              <a:rPr dirty="0" sz="1000" spc="235">
                <a:latin typeface="SimSun"/>
                <a:cs typeface="SimSun"/>
              </a:rPr>
              <a:t>) </a:t>
            </a:r>
            <a:r>
              <a:rPr dirty="0" sz="1000">
                <a:latin typeface="SimSun"/>
                <a:cs typeface="SimSun"/>
              </a:rPr>
              <a:t>x</a:t>
            </a:r>
            <a:r>
              <a:rPr dirty="0" sz="1000" spc="-10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lx</a:t>
            </a:r>
            <a:r>
              <a:rPr dirty="0" sz="1000" spc="-10">
                <a:latin typeface="SimSun"/>
                <a:cs typeface="SimSun"/>
              </a:rPr>
              <a:t>, </a:t>
            </a:r>
            <a:r>
              <a:rPr dirty="0" sz="1000">
                <a:latin typeface="SimSun"/>
                <a:cs typeface="SimSun"/>
              </a:rPr>
              <a:t>y</a:t>
            </a:r>
            <a:r>
              <a:rPr dirty="0" sz="1000" spc="-10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ly</a:t>
            </a:r>
            <a:r>
              <a:rPr dirty="0" sz="1000" spc="-10">
                <a:latin typeface="SimSun"/>
                <a:cs typeface="SimSun"/>
              </a:rPr>
              <a:t>;//恢复</a:t>
            </a:r>
            <a:r>
              <a:rPr dirty="0" sz="1000" spc="-10">
                <a:latin typeface="SimSun"/>
                <a:cs typeface="SimSun"/>
              </a:rPr>
              <a:t>到</a:t>
            </a:r>
            <a:r>
              <a:rPr dirty="0" sz="1000" spc="-10">
                <a:latin typeface="SimSun"/>
                <a:cs typeface="SimSun"/>
              </a:rPr>
              <a:t>前</a:t>
            </a:r>
            <a:r>
              <a:rPr dirty="0" sz="1000" spc="-10">
                <a:latin typeface="SimSun"/>
                <a:cs typeface="SimSun"/>
              </a:rPr>
              <a:t>一</a:t>
            </a:r>
            <a:r>
              <a:rPr dirty="0" sz="1000">
                <a:latin typeface="SimSun"/>
                <a:cs typeface="SimSun"/>
              </a:rPr>
              <a:t>个</a:t>
            </a:r>
            <a:r>
              <a:rPr dirty="0" sz="1000" spc="-10">
                <a:latin typeface="SimSun"/>
                <a:cs typeface="SimSun"/>
              </a:rPr>
              <a:t>状</a:t>
            </a:r>
            <a:r>
              <a:rPr dirty="0" sz="1000">
                <a:latin typeface="SimSun"/>
                <a:cs typeface="SimSun"/>
              </a:rPr>
              <a:t>态</a:t>
            </a:r>
            <a:r>
              <a:rPr dirty="0" sz="1000" spc="-10">
                <a:latin typeface="SimSun"/>
                <a:cs typeface="SimSun"/>
              </a:rPr>
              <a:t> 动态</a:t>
            </a:r>
            <a:r>
              <a:rPr dirty="0" sz="1000" spc="-10">
                <a:latin typeface="SimSun"/>
                <a:cs typeface="SimSun"/>
              </a:rPr>
              <a:t>黏</a:t>
            </a:r>
            <a:r>
              <a:rPr dirty="0" sz="1000" spc="-50">
                <a:latin typeface="SimSun"/>
                <a:cs typeface="SimSun"/>
              </a:rPr>
              <a:t>贴</a:t>
            </a:r>
            <a:endParaRPr sz="1000">
              <a:latin typeface="SimSun"/>
              <a:cs typeface="SimSun"/>
            </a:endParaRPr>
          </a:p>
          <a:p>
            <a:pPr algn="just" marL="279400" marR="765175">
              <a:lnSpc>
                <a:spcPct val="183100"/>
              </a:lnSpc>
              <a:spcBef>
                <a:spcPts val="10"/>
              </a:spcBef>
            </a:pPr>
            <a:r>
              <a:rPr dirty="0" sz="1000" spc="-5">
                <a:latin typeface="SimSun"/>
                <a:cs typeface="SimSun"/>
              </a:rPr>
              <a:t>rex = keyboard_place[keyboard[x][y]][4];//</a:t>
            </a:r>
            <a:r>
              <a:rPr dirty="0" sz="1000" spc="-10">
                <a:latin typeface="SimSun"/>
                <a:cs typeface="SimSun"/>
              </a:rPr>
              <a:t>获</a:t>
            </a:r>
            <a:r>
              <a:rPr dirty="0" sz="1000" spc="-10">
                <a:latin typeface="SimSun"/>
                <a:cs typeface="SimSun"/>
              </a:rPr>
              <a:t>取</a:t>
            </a:r>
            <a:r>
              <a:rPr dirty="0" sz="1000" spc="-10">
                <a:latin typeface="SimSun"/>
                <a:cs typeface="SimSun"/>
              </a:rPr>
              <a:t>实</a:t>
            </a:r>
            <a:r>
              <a:rPr dirty="0" sz="1000" spc="-10">
                <a:latin typeface="SimSun"/>
                <a:cs typeface="SimSun"/>
              </a:rPr>
              <a:t>际</a:t>
            </a:r>
            <a:r>
              <a:rPr dirty="0" sz="1000" spc="-250">
                <a:latin typeface="SimSun"/>
                <a:cs typeface="SimSun"/>
              </a:rPr>
              <a:t> </a:t>
            </a:r>
            <a:r>
              <a:rPr dirty="0" sz="1000" spc="-5">
                <a:latin typeface="SimSun"/>
                <a:cs typeface="SimSun"/>
              </a:rPr>
              <a:t>x</a:t>
            </a:r>
            <a:r>
              <a:rPr dirty="0" sz="1000" spc="-130">
                <a:latin typeface="SimSun"/>
                <a:cs typeface="SimSun"/>
              </a:rPr>
              <a:t> 坐</a:t>
            </a:r>
            <a:r>
              <a:rPr dirty="0" sz="1000" spc="-10">
                <a:latin typeface="SimSun"/>
                <a:cs typeface="SimSun"/>
              </a:rPr>
              <a:t>标</a:t>
            </a:r>
            <a:r>
              <a:rPr dirty="0" sz="1000" spc="-5">
                <a:latin typeface="SimSun"/>
                <a:cs typeface="SimSun"/>
              </a:rPr>
              <a:t> rey = keyboard_place[keyboard[x][y]][3];//</a:t>
            </a:r>
            <a:r>
              <a:rPr dirty="0" sz="1000" spc="-10">
                <a:latin typeface="SimSun"/>
                <a:cs typeface="SimSun"/>
              </a:rPr>
              <a:t>获</a:t>
            </a:r>
            <a:r>
              <a:rPr dirty="0" sz="1000" spc="-10">
                <a:latin typeface="SimSun"/>
                <a:cs typeface="SimSun"/>
              </a:rPr>
              <a:t>取</a:t>
            </a:r>
            <a:r>
              <a:rPr dirty="0" sz="1000" spc="-10">
                <a:latin typeface="SimSun"/>
                <a:cs typeface="SimSun"/>
              </a:rPr>
              <a:t>实</a:t>
            </a:r>
            <a:r>
              <a:rPr dirty="0" sz="1000" spc="-10">
                <a:latin typeface="SimSun"/>
                <a:cs typeface="SimSun"/>
              </a:rPr>
              <a:t>际</a:t>
            </a:r>
            <a:r>
              <a:rPr dirty="0" sz="1000" spc="-250">
                <a:latin typeface="SimSun"/>
                <a:cs typeface="SimSun"/>
              </a:rPr>
              <a:t> </a:t>
            </a:r>
            <a:r>
              <a:rPr dirty="0" sz="1000" spc="-5">
                <a:latin typeface="SimSun"/>
                <a:cs typeface="SimSun"/>
              </a:rPr>
              <a:t>y</a:t>
            </a:r>
            <a:r>
              <a:rPr dirty="0" sz="1000" spc="-130">
                <a:latin typeface="SimSun"/>
                <a:cs typeface="SimSun"/>
              </a:rPr>
              <a:t> 坐</a:t>
            </a:r>
            <a:r>
              <a:rPr dirty="0" sz="1000" spc="-10">
                <a:latin typeface="SimSun"/>
                <a:cs typeface="SimSun"/>
              </a:rPr>
              <a:t>标</a:t>
            </a:r>
            <a:r>
              <a:rPr dirty="0" sz="1000" spc="-5">
                <a:latin typeface="SimSun"/>
                <a:cs typeface="SimSun"/>
              </a:rPr>
              <a:t> gotoxy(rex</a:t>
            </a:r>
            <a:r>
              <a:rPr dirty="0" sz="1000">
                <a:latin typeface="SimSun"/>
                <a:cs typeface="SimSun"/>
              </a:rPr>
              <a:t>, </a:t>
            </a:r>
            <a:r>
              <a:rPr dirty="0" sz="1000" spc="-10">
                <a:latin typeface="SimSun"/>
                <a:cs typeface="SimSun"/>
              </a:rPr>
              <a:t>rey);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30604" y="8823197"/>
            <a:ext cx="5184140" cy="736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判</a:t>
            </a:r>
            <a:r>
              <a:rPr dirty="0" sz="1000" spc="-10">
                <a:latin typeface="SimSun"/>
                <a:cs typeface="SimSun"/>
              </a:rPr>
              <a:t>断</a:t>
            </a:r>
            <a:r>
              <a:rPr dirty="0" sz="1000" spc="-24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shift</a:t>
            </a:r>
            <a:r>
              <a:rPr dirty="0" sz="1000" spc="-120">
                <a:latin typeface="SimSun"/>
                <a:cs typeface="SimSun"/>
              </a:rPr>
              <a:t> 的</a:t>
            </a:r>
            <a:r>
              <a:rPr dirty="0" sz="1000" spc="-10">
                <a:latin typeface="SimSun"/>
                <a:cs typeface="SimSun"/>
              </a:rPr>
              <a:t>状</a:t>
            </a:r>
            <a:r>
              <a:rPr dirty="0" sz="1000" spc="-50">
                <a:latin typeface="SimSun"/>
                <a:cs typeface="SimSun"/>
              </a:rPr>
              <a:t>态</a:t>
            </a:r>
            <a:endParaRPr sz="1000">
              <a:latin typeface="SimSun"/>
              <a:cs typeface="SimSun"/>
            </a:endParaRPr>
          </a:p>
          <a:p>
            <a:pPr marL="12700" marR="5080" indent="266065">
              <a:lnSpc>
                <a:spcPct val="183000"/>
              </a:lnSpc>
              <a:spcBef>
                <a:spcPts val="10"/>
              </a:spcBef>
            </a:pP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5">
                <a:latin typeface="SimSun"/>
                <a:cs typeface="SimSun"/>
              </a:rPr>
              <a:t> (</a:t>
            </a:r>
            <a:r>
              <a:rPr dirty="0" sz="1000" spc="-10">
                <a:latin typeface="SimSun"/>
                <a:cs typeface="SimSun"/>
              </a:rPr>
              <a:t>keyboard_place[keyboard[x][y]][0] == </a:t>
            </a:r>
            <a:r>
              <a:rPr dirty="0" sz="1000">
                <a:latin typeface="SimSun"/>
                <a:cs typeface="SimSun"/>
              </a:rPr>
              <a:t>4 &amp;&amp; ch == 32) {//</a:t>
            </a:r>
            <a:r>
              <a:rPr dirty="0" sz="1000" spc="-10">
                <a:latin typeface="SimSun"/>
                <a:cs typeface="SimSun"/>
              </a:rPr>
              <a:t>光</a:t>
            </a:r>
            <a:r>
              <a:rPr dirty="0" sz="1000" spc="-10">
                <a:latin typeface="SimSun"/>
                <a:cs typeface="SimSun"/>
              </a:rPr>
              <a:t>标</a:t>
            </a:r>
            <a:r>
              <a:rPr dirty="0" sz="1000" spc="-10">
                <a:latin typeface="SimSun"/>
                <a:cs typeface="SimSun"/>
              </a:rPr>
              <a:t>停</a:t>
            </a:r>
            <a:r>
              <a:rPr dirty="0" sz="1000" spc="-10">
                <a:latin typeface="SimSun"/>
                <a:cs typeface="SimSun"/>
              </a:rPr>
              <a:t>留</a:t>
            </a:r>
            <a:r>
              <a:rPr dirty="0" sz="1000" spc="-10">
                <a:latin typeface="SimSun"/>
                <a:cs typeface="SimSun"/>
              </a:rPr>
              <a:t>在</a:t>
            </a:r>
            <a:r>
              <a:rPr dirty="0" sz="1000" spc="-23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shift</a:t>
            </a:r>
            <a:r>
              <a:rPr dirty="0" sz="1000" spc="-145">
                <a:latin typeface="SimSun"/>
                <a:cs typeface="SimSun"/>
              </a:rPr>
              <a:t> 键</a:t>
            </a:r>
            <a:r>
              <a:rPr dirty="0" sz="1000" spc="-10">
                <a:latin typeface="SimSun"/>
                <a:cs typeface="SimSun"/>
              </a:rPr>
              <a:t>且</a:t>
            </a:r>
            <a:r>
              <a:rPr dirty="0" sz="1000" spc="-10">
                <a:latin typeface="SimSun"/>
                <a:cs typeface="SimSun"/>
              </a:rPr>
              <a:t>按</a:t>
            </a:r>
            <a:r>
              <a:rPr dirty="0" sz="1000" spc="-10">
                <a:latin typeface="SimSun"/>
                <a:cs typeface="SimSun"/>
              </a:rPr>
              <a:t>下</a:t>
            </a:r>
            <a:r>
              <a:rPr dirty="0" sz="1000">
                <a:latin typeface="SimSun"/>
                <a:cs typeface="SimSun"/>
              </a:rPr>
              <a:t>了</a:t>
            </a:r>
            <a:r>
              <a:rPr dirty="0" sz="1000" spc="-10">
                <a:latin typeface="SimSun"/>
                <a:cs typeface="SimSun"/>
              </a:rPr>
              <a:t>空</a:t>
            </a:r>
            <a:r>
              <a:rPr dirty="0" sz="1000">
                <a:latin typeface="SimSun"/>
                <a:cs typeface="SimSun"/>
              </a:rPr>
              <a:t>格</a:t>
            </a:r>
            <a:r>
              <a:rPr dirty="0" sz="1000" spc="-10">
                <a:latin typeface="SimSun"/>
                <a:cs typeface="SimSun"/>
              </a:rPr>
              <a:t> 视为</a:t>
            </a:r>
            <a:r>
              <a:rPr dirty="0" sz="1000" spc="-10">
                <a:latin typeface="SimSun"/>
                <a:cs typeface="SimSun"/>
              </a:rPr>
              <a:t>更</a:t>
            </a:r>
            <a:r>
              <a:rPr dirty="0" sz="1000" spc="-10">
                <a:latin typeface="SimSun"/>
                <a:cs typeface="SimSun"/>
              </a:rPr>
              <a:t>新</a:t>
            </a:r>
            <a:r>
              <a:rPr dirty="0" sz="1000" spc="-24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shift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97253" y="528319"/>
            <a:ext cx="3225165" cy="1207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5384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SimSun"/>
              <a:cs typeface="SimSun"/>
            </a:endParaRPr>
          </a:p>
          <a:p>
            <a:pPr marL="279400" marR="908050">
              <a:lnSpc>
                <a:spcPct val="183000"/>
              </a:lnSpc>
            </a:pP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(if_shift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==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1)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if_shift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0; </a:t>
            </a:r>
            <a:r>
              <a:rPr dirty="0" sz="1000">
                <a:latin typeface="SimSun"/>
                <a:cs typeface="SimSun"/>
              </a:rPr>
              <a:t>else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if_shift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1;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397253" y="2396998"/>
            <a:ext cx="6597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判</a:t>
            </a:r>
            <a:r>
              <a:rPr dirty="0" sz="1000" spc="-10">
                <a:latin typeface="SimSun"/>
                <a:cs typeface="SimSun"/>
              </a:rPr>
              <a:t>断</a:t>
            </a:r>
            <a:r>
              <a:rPr dirty="0" sz="1000" spc="-10">
                <a:latin typeface="SimSun"/>
                <a:cs typeface="SimSun"/>
              </a:rPr>
              <a:t>开</a:t>
            </a:r>
            <a:r>
              <a:rPr dirty="0" sz="1000" spc="-50">
                <a:latin typeface="SimSun"/>
                <a:cs typeface="SimSun"/>
              </a:rPr>
              <a:t>机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97253" y="2675889"/>
            <a:ext cx="42119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(x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==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&amp;&amp;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(y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==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19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||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y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==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20)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&amp;&amp;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ch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==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32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&amp;&amp;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if_start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==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0)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{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710378" y="2675889"/>
            <a:ext cx="6648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//此</a:t>
            </a:r>
            <a:r>
              <a:rPr dirty="0" sz="1000" spc="-10">
                <a:latin typeface="SimSun"/>
                <a:cs typeface="SimSun"/>
              </a:rPr>
              <a:t>时</a:t>
            </a:r>
            <a:r>
              <a:rPr dirty="0" sz="1000" spc="-10">
                <a:latin typeface="SimSun"/>
                <a:cs typeface="SimSun"/>
              </a:rPr>
              <a:t>光</a:t>
            </a:r>
            <a:r>
              <a:rPr dirty="0" sz="1000" spc="-50">
                <a:latin typeface="SimSun"/>
                <a:cs typeface="SimSun"/>
              </a:rPr>
              <a:t>标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30604" y="2954781"/>
            <a:ext cx="5182235" cy="46494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停</a:t>
            </a:r>
            <a:r>
              <a:rPr dirty="0" sz="1000" spc="-10">
                <a:latin typeface="SimSun"/>
                <a:cs typeface="SimSun"/>
              </a:rPr>
              <a:t>留</a:t>
            </a:r>
            <a:r>
              <a:rPr dirty="0" sz="1000" spc="-10">
                <a:latin typeface="SimSun"/>
                <a:cs typeface="SimSun"/>
              </a:rPr>
              <a:t>在</a:t>
            </a:r>
            <a:r>
              <a:rPr dirty="0" sz="1000">
                <a:latin typeface="SimSun"/>
                <a:cs typeface="SimSun"/>
              </a:rPr>
              <a:t>开</a:t>
            </a:r>
            <a:r>
              <a:rPr dirty="0" sz="1000" spc="-10">
                <a:latin typeface="SimSun"/>
                <a:cs typeface="SimSun"/>
              </a:rPr>
              <a:t>机</a:t>
            </a:r>
            <a:r>
              <a:rPr dirty="0" sz="1000">
                <a:latin typeface="SimSun"/>
                <a:cs typeface="SimSun"/>
              </a:rPr>
              <a:t>键</a:t>
            </a:r>
            <a:r>
              <a:rPr dirty="0" sz="1000" spc="-10">
                <a:latin typeface="SimSun"/>
                <a:cs typeface="SimSun"/>
              </a:rPr>
              <a:t> 未开机 且 按</a:t>
            </a:r>
            <a:r>
              <a:rPr dirty="0" sz="1000" spc="-10">
                <a:latin typeface="SimSun"/>
                <a:cs typeface="SimSun"/>
              </a:rPr>
              <a:t>下</a:t>
            </a:r>
            <a:r>
              <a:rPr dirty="0" sz="1000" spc="-10">
                <a:latin typeface="SimSun"/>
                <a:cs typeface="SimSun"/>
              </a:rPr>
              <a:t>了</a:t>
            </a:r>
            <a:r>
              <a:rPr dirty="0" sz="1000" spc="-10">
                <a:latin typeface="SimSun"/>
                <a:cs typeface="SimSun"/>
              </a:rPr>
              <a:t>空格 视</a:t>
            </a:r>
            <a:r>
              <a:rPr dirty="0" sz="1000" spc="-10">
                <a:latin typeface="SimSun"/>
                <a:cs typeface="SimSun"/>
              </a:rPr>
              <a:t>为</a:t>
            </a:r>
            <a:r>
              <a:rPr dirty="0" sz="1000" spc="-25">
                <a:latin typeface="SimSun"/>
                <a:cs typeface="SimSun"/>
              </a:rPr>
              <a:t>开机</a:t>
            </a:r>
            <a:endParaRPr sz="1000">
              <a:latin typeface="SimSun"/>
              <a:cs typeface="SimSun"/>
            </a:endParaRPr>
          </a:p>
          <a:p>
            <a:pPr algn="just" marL="545465" marR="2673985">
              <a:lnSpc>
                <a:spcPct val="183000"/>
              </a:lnSpc>
              <a:spcBef>
                <a:spcPts val="15"/>
              </a:spcBef>
            </a:pPr>
            <a:r>
              <a:rPr dirty="0" sz="1000">
                <a:latin typeface="SimSun"/>
                <a:cs typeface="SimSun"/>
              </a:rPr>
              <a:t>if_start</a:t>
            </a:r>
            <a:r>
              <a:rPr dirty="0" sz="1000" spc="-10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1</a:t>
            </a:r>
            <a:r>
              <a:rPr dirty="0" sz="1000" spc="170">
                <a:latin typeface="SimSun"/>
                <a:cs typeface="SimSun"/>
              </a:rPr>
              <a:t>;  //</a:t>
            </a:r>
            <a:r>
              <a:rPr dirty="0" sz="1000" spc="-10">
                <a:latin typeface="SimSun"/>
                <a:cs typeface="SimSun"/>
              </a:rPr>
              <a:t>更</a:t>
            </a:r>
            <a:r>
              <a:rPr dirty="0" sz="1000" spc="-10">
                <a:latin typeface="SimSun"/>
                <a:cs typeface="SimSun"/>
              </a:rPr>
              <a:t>新</a:t>
            </a:r>
            <a:r>
              <a:rPr dirty="0" sz="1000" spc="-10">
                <a:latin typeface="SimSun"/>
                <a:cs typeface="SimSun"/>
              </a:rPr>
              <a:t>开</a:t>
            </a:r>
            <a:r>
              <a:rPr dirty="0" sz="1000" spc="-10">
                <a:latin typeface="SimSun"/>
                <a:cs typeface="SimSun"/>
              </a:rPr>
              <a:t>机</a:t>
            </a:r>
            <a:r>
              <a:rPr dirty="0" sz="1000" spc="-10">
                <a:latin typeface="SimSun"/>
                <a:cs typeface="SimSun"/>
              </a:rPr>
              <a:t>状</a:t>
            </a:r>
            <a:r>
              <a:rPr dirty="0" sz="1000" spc="-50">
                <a:latin typeface="SimSun"/>
                <a:cs typeface="SimSun"/>
              </a:rPr>
              <a:t>态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if_input</a:t>
            </a:r>
            <a:r>
              <a:rPr dirty="0" sz="1000" spc="-10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1</a:t>
            </a:r>
            <a:r>
              <a:rPr dirty="0" sz="1000" spc="170">
                <a:latin typeface="SimSun"/>
                <a:cs typeface="SimSun"/>
              </a:rPr>
              <a:t>;  //</a:t>
            </a:r>
            <a:r>
              <a:rPr dirty="0" sz="1000" spc="-10">
                <a:latin typeface="SimSun"/>
                <a:cs typeface="SimSun"/>
              </a:rPr>
              <a:t>更</a:t>
            </a:r>
            <a:r>
              <a:rPr dirty="0" sz="1000" spc="-10">
                <a:latin typeface="SimSun"/>
                <a:cs typeface="SimSun"/>
              </a:rPr>
              <a:t>新</a:t>
            </a:r>
            <a:r>
              <a:rPr dirty="0" sz="1000" spc="-10">
                <a:latin typeface="SimSun"/>
                <a:cs typeface="SimSun"/>
              </a:rPr>
              <a:t>输</a:t>
            </a:r>
            <a:r>
              <a:rPr dirty="0" sz="1000" spc="-10">
                <a:latin typeface="SimSun"/>
                <a:cs typeface="SimSun"/>
              </a:rPr>
              <a:t>入</a:t>
            </a:r>
            <a:r>
              <a:rPr dirty="0" sz="1000" spc="-10">
                <a:latin typeface="SimSun"/>
                <a:cs typeface="SimSun"/>
              </a:rPr>
              <a:t>状</a:t>
            </a:r>
            <a:r>
              <a:rPr dirty="0" sz="1000" spc="-50">
                <a:latin typeface="SimSun"/>
                <a:cs typeface="SimSun"/>
              </a:rPr>
              <a:t>态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gotoxy(0, </a:t>
            </a:r>
            <a:r>
              <a:rPr dirty="0" sz="1000" spc="-10">
                <a:latin typeface="SimSun"/>
                <a:cs typeface="SimSun"/>
              </a:rPr>
              <a:t>0);//</a:t>
            </a:r>
            <a:r>
              <a:rPr dirty="0" sz="1000" spc="-10">
                <a:latin typeface="SimSun"/>
                <a:cs typeface="SimSun"/>
              </a:rPr>
              <a:t>光</a:t>
            </a:r>
            <a:r>
              <a:rPr dirty="0" sz="1000" spc="-10">
                <a:latin typeface="SimSun"/>
                <a:cs typeface="SimSun"/>
              </a:rPr>
              <a:t>标</a:t>
            </a:r>
            <a:r>
              <a:rPr dirty="0" sz="1000" spc="-10">
                <a:latin typeface="SimSun"/>
                <a:cs typeface="SimSun"/>
              </a:rPr>
              <a:t>回</a:t>
            </a:r>
            <a:r>
              <a:rPr dirty="0" sz="1000" spc="-10">
                <a:latin typeface="SimSun"/>
                <a:cs typeface="SimSun"/>
              </a:rPr>
              <a:t>到</a:t>
            </a:r>
            <a:r>
              <a:rPr dirty="0" sz="1000" spc="-10">
                <a:latin typeface="SimSun"/>
                <a:cs typeface="SimSun"/>
              </a:rPr>
              <a:t>最</a:t>
            </a:r>
            <a:r>
              <a:rPr dirty="0" sz="1000" spc="-50">
                <a:latin typeface="SimSun"/>
                <a:cs typeface="SimSun"/>
              </a:rPr>
              <a:t>初</a:t>
            </a:r>
            <a:endParaRPr sz="1000">
              <a:latin typeface="SimSun"/>
              <a:cs typeface="SimSun"/>
            </a:endParaRPr>
          </a:p>
          <a:p>
            <a:pPr algn="just" marL="545465" marR="945515">
              <a:lnSpc>
                <a:spcPct val="183000"/>
              </a:lnSpc>
              <a:spcBef>
                <a:spcPts val="10"/>
              </a:spcBef>
            </a:pPr>
            <a:r>
              <a:rPr dirty="0" sz="1000">
                <a:latin typeface="SimSun"/>
                <a:cs typeface="SimSun"/>
              </a:rPr>
              <a:t>print_start(key</a:t>
            </a:r>
            <a:r>
              <a:rPr dirty="0" sz="1000" spc="-10">
                <a:latin typeface="SimSun"/>
                <a:cs typeface="SimSun"/>
              </a:rPr>
              <a:t>, </a:t>
            </a:r>
            <a:r>
              <a:rPr dirty="0" sz="1000">
                <a:latin typeface="SimSun"/>
                <a:cs typeface="SimSun"/>
              </a:rPr>
              <a:t>in_animation</a:t>
            </a:r>
            <a:r>
              <a:rPr dirty="0" sz="1000" spc="-5">
                <a:latin typeface="SimSun"/>
                <a:cs typeface="SimSun"/>
              </a:rPr>
              <a:t>, </a:t>
            </a:r>
            <a:r>
              <a:rPr dirty="0" sz="1000" spc="-10">
                <a:latin typeface="SimSun"/>
                <a:cs typeface="SimSun"/>
              </a:rPr>
              <a:t>in_password</a:t>
            </a:r>
            <a:r>
              <a:rPr dirty="0" sz="1000" spc="-15">
                <a:latin typeface="SimSun"/>
                <a:cs typeface="SimSun"/>
              </a:rPr>
              <a:t>);//播</a:t>
            </a:r>
            <a:r>
              <a:rPr dirty="0" sz="1000" spc="-10">
                <a:latin typeface="SimSun"/>
                <a:cs typeface="SimSun"/>
              </a:rPr>
              <a:t>放</a:t>
            </a:r>
            <a:r>
              <a:rPr dirty="0" sz="1000" spc="-10">
                <a:latin typeface="SimSun"/>
                <a:cs typeface="SimSun"/>
              </a:rPr>
              <a:t>开</a:t>
            </a:r>
            <a:r>
              <a:rPr dirty="0" sz="1000" spc="-10">
                <a:latin typeface="SimSun"/>
                <a:cs typeface="SimSun"/>
              </a:rPr>
              <a:t>机</a:t>
            </a:r>
            <a:r>
              <a:rPr dirty="0" sz="1000" spc="-25">
                <a:latin typeface="SimSun"/>
                <a:cs typeface="SimSun"/>
              </a:rPr>
              <a:t>画面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gotoxy(rex</a:t>
            </a:r>
            <a:r>
              <a:rPr dirty="0" sz="1000" spc="5">
                <a:latin typeface="SimSun"/>
                <a:cs typeface="SimSun"/>
              </a:rPr>
              <a:t>, </a:t>
            </a:r>
            <a:r>
              <a:rPr dirty="0" sz="1000" spc="-10">
                <a:latin typeface="SimSun"/>
                <a:cs typeface="SimSun"/>
              </a:rPr>
              <a:t>rey</a:t>
            </a:r>
            <a:r>
              <a:rPr dirty="0" sz="1000" spc="-15">
                <a:latin typeface="SimSun"/>
                <a:cs typeface="SimSun"/>
              </a:rPr>
              <a:t>);//恢复</a:t>
            </a:r>
            <a:r>
              <a:rPr dirty="0" sz="1000" spc="-10">
                <a:latin typeface="SimSun"/>
                <a:cs typeface="SimSun"/>
              </a:rPr>
              <a:t>光</a:t>
            </a:r>
            <a:r>
              <a:rPr dirty="0" sz="1000" spc="-10">
                <a:latin typeface="SimSun"/>
                <a:cs typeface="SimSun"/>
              </a:rPr>
              <a:t>标</a:t>
            </a:r>
            <a:r>
              <a:rPr dirty="0" sz="1000" spc="-10">
                <a:latin typeface="SimSun"/>
                <a:cs typeface="SimSun"/>
              </a:rPr>
              <a:t>位</a:t>
            </a:r>
            <a:r>
              <a:rPr dirty="0" sz="1000" spc="-50">
                <a:latin typeface="SimSun"/>
                <a:cs typeface="SimSun"/>
              </a:rPr>
              <a:t>置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}//</a:t>
            </a:r>
            <a:r>
              <a:rPr dirty="0" sz="1000" spc="-10">
                <a:latin typeface="SimSun"/>
                <a:cs typeface="SimSun"/>
              </a:rPr>
              <a:t>判</a:t>
            </a:r>
            <a:r>
              <a:rPr dirty="0" sz="1000" spc="-10">
                <a:latin typeface="SimSun"/>
                <a:cs typeface="SimSun"/>
              </a:rPr>
              <a:t>断</a:t>
            </a:r>
            <a:r>
              <a:rPr dirty="0" sz="1000" spc="-10">
                <a:latin typeface="SimSun"/>
                <a:cs typeface="SimSun"/>
              </a:rPr>
              <a:t>关</a:t>
            </a:r>
            <a:r>
              <a:rPr dirty="0" sz="1000" spc="-50">
                <a:latin typeface="SimSun"/>
                <a:cs typeface="SimSun"/>
              </a:rPr>
              <a:t>机</a:t>
            </a:r>
            <a:endParaRPr sz="1000">
              <a:latin typeface="SimSun"/>
              <a:cs typeface="SimSun"/>
            </a:endParaRPr>
          </a:p>
          <a:p>
            <a:pPr marL="12700" marR="5080" indent="266065">
              <a:lnSpc>
                <a:spcPct val="183000"/>
              </a:lnSpc>
              <a:spcBef>
                <a:spcPts val="15"/>
              </a:spcBef>
            </a:pPr>
            <a:r>
              <a:rPr dirty="0" sz="1000">
                <a:latin typeface="SimSun"/>
                <a:cs typeface="SimSun"/>
              </a:rPr>
              <a:t>else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10">
                <a:latin typeface="SimSun"/>
                <a:cs typeface="SimSun"/>
              </a:rPr>
              <a:t> (</a:t>
            </a:r>
            <a:r>
              <a:rPr dirty="0" sz="1000">
                <a:latin typeface="SimSun"/>
                <a:cs typeface="SimSun"/>
              </a:rPr>
              <a:t>x</a:t>
            </a:r>
            <a:r>
              <a:rPr dirty="0" sz="1000" spc="-15">
                <a:latin typeface="SimSun"/>
                <a:cs typeface="SimSun"/>
              </a:rPr>
              <a:t> == </a:t>
            </a:r>
            <a:r>
              <a:rPr dirty="0" sz="1000">
                <a:latin typeface="SimSun"/>
                <a:cs typeface="SimSun"/>
              </a:rPr>
              <a:t>1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&amp;&amp;</a:t>
            </a:r>
            <a:r>
              <a:rPr dirty="0" sz="1000" spc="-10">
                <a:latin typeface="SimSun"/>
                <a:cs typeface="SimSun"/>
              </a:rPr>
              <a:t> (</a:t>
            </a:r>
            <a:r>
              <a:rPr dirty="0" sz="1000">
                <a:latin typeface="SimSun"/>
                <a:cs typeface="SimSun"/>
              </a:rPr>
              <a:t>y</a:t>
            </a:r>
            <a:r>
              <a:rPr dirty="0" sz="1000" spc="-15">
                <a:latin typeface="SimSun"/>
                <a:cs typeface="SimSun"/>
              </a:rPr>
              <a:t> == </a:t>
            </a:r>
            <a:r>
              <a:rPr dirty="0" sz="1000">
                <a:latin typeface="SimSun"/>
                <a:cs typeface="SimSun"/>
              </a:rPr>
              <a:t>19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||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y</a:t>
            </a:r>
            <a:r>
              <a:rPr dirty="0" sz="1000" spc="-5">
                <a:latin typeface="SimSun"/>
                <a:cs typeface="SimSun"/>
              </a:rPr>
              <a:t> == </a:t>
            </a:r>
            <a:r>
              <a:rPr dirty="0" sz="1000">
                <a:latin typeface="SimSun"/>
                <a:cs typeface="SimSun"/>
              </a:rPr>
              <a:t>20</a:t>
            </a:r>
            <a:r>
              <a:rPr dirty="0" sz="1000" spc="-10">
                <a:latin typeface="SimSun"/>
                <a:cs typeface="SimSun"/>
              </a:rPr>
              <a:t>) </a:t>
            </a:r>
            <a:r>
              <a:rPr dirty="0" sz="1000">
                <a:latin typeface="SimSun"/>
                <a:cs typeface="SimSun"/>
              </a:rPr>
              <a:t>&amp;&amp;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ch</a:t>
            </a:r>
            <a:r>
              <a:rPr dirty="0" sz="1000" spc="-15">
                <a:latin typeface="SimSun"/>
                <a:cs typeface="SimSun"/>
              </a:rPr>
              <a:t> == </a:t>
            </a:r>
            <a:r>
              <a:rPr dirty="0" sz="1000">
                <a:latin typeface="SimSun"/>
                <a:cs typeface="SimSun"/>
              </a:rPr>
              <a:t>32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&amp;&amp;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if_start</a:t>
            </a:r>
            <a:r>
              <a:rPr dirty="0" sz="1000" spc="-15">
                <a:latin typeface="SimSun"/>
                <a:cs typeface="SimSun"/>
              </a:rPr>
              <a:t> == </a:t>
            </a:r>
            <a:r>
              <a:rPr dirty="0" sz="1000">
                <a:latin typeface="SimSun"/>
                <a:cs typeface="SimSun"/>
              </a:rPr>
              <a:t>1</a:t>
            </a:r>
            <a:r>
              <a:rPr dirty="0" sz="1000" spc="-10">
                <a:latin typeface="SimSun"/>
                <a:cs typeface="SimSun"/>
              </a:rPr>
              <a:t>) {//</a:t>
            </a:r>
            <a:r>
              <a:rPr dirty="0" sz="1000" spc="-10">
                <a:latin typeface="SimSun"/>
                <a:cs typeface="SimSun"/>
              </a:rPr>
              <a:t>此</a:t>
            </a:r>
            <a:r>
              <a:rPr dirty="0" sz="1000" spc="-50">
                <a:latin typeface="SimSun"/>
                <a:cs typeface="SimSun"/>
              </a:rPr>
              <a:t>时</a:t>
            </a:r>
            <a:r>
              <a:rPr dirty="0" sz="1000" spc="-10">
                <a:latin typeface="SimSun"/>
                <a:cs typeface="SimSun"/>
              </a:rPr>
              <a:t>光</a:t>
            </a:r>
            <a:r>
              <a:rPr dirty="0" sz="1000" spc="-10">
                <a:latin typeface="SimSun"/>
                <a:cs typeface="SimSun"/>
              </a:rPr>
              <a:t>标</a:t>
            </a:r>
            <a:r>
              <a:rPr dirty="0" sz="1000" spc="-10">
                <a:latin typeface="SimSun"/>
                <a:cs typeface="SimSun"/>
              </a:rPr>
              <a:t>停</a:t>
            </a:r>
            <a:r>
              <a:rPr dirty="0" sz="1000">
                <a:latin typeface="SimSun"/>
                <a:cs typeface="SimSun"/>
              </a:rPr>
              <a:t>留</a:t>
            </a:r>
            <a:r>
              <a:rPr dirty="0" sz="1000" spc="-10">
                <a:latin typeface="SimSun"/>
                <a:cs typeface="SimSun"/>
              </a:rPr>
              <a:t>在</a:t>
            </a:r>
            <a:r>
              <a:rPr dirty="0" sz="1000" spc="-10">
                <a:latin typeface="SimSun"/>
                <a:cs typeface="SimSun"/>
              </a:rPr>
              <a:t>开</a:t>
            </a:r>
            <a:r>
              <a:rPr dirty="0" sz="1000" spc="-10">
                <a:latin typeface="SimSun"/>
                <a:cs typeface="SimSun"/>
              </a:rPr>
              <a:t>机键 已</a:t>
            </a:r>
            <a:r>
              <a:rPr dirty="0" sz="1000" spc="-10">
                <a:latin typeface="SimSun"/>
                <a:cs typeface="SimSun"/>
              </a:rPr>
              <a:t>开</a:t>
            </a:r>
            <a:r>
              <a:rPr dirty="0" sz="1000">
                <a:latin typeface="SimSun"/>
                <a:cs typeface="SimSun"/>
              </a:rPr>
              <a:t>机</a:t>
            </a:r>
            <a:r>
              <a:rPr dirty="0" sz="1000" spc="-10">
                <a:latin typeface="SimSun"/>
                <a:cs typeface="SimSun"/>
              </a:rPr>
              <a:t> 且 按</a:t>
            </a:r>
            <a:r>
              <a:rPr dirty="0" sz="1000" spc="-10">
                <a:latin typeface="SimSun"/>
                <a:cs typeface="SimSun"/>
              </a:rPr>
              <a:t>下</a:t>
            </a:r>
            <a:r>
              <a:rPr dirty="0" sz="1000" spc="-10">
                <a:latin typeface="SimSun"/>
                <a:cs typeface="SimSun"/>
              </a:rPr>
              <a:t>了</a:t>
            </a:r>
            <a:r>
              <a:rPr dirty="0" sz="1000" spc="-10">
                <a:latin typeface="SimSun"/>
                <a:cs typeface="SimSun"/>
              </a:rPr>
              <a:t>空格 视</a:t>
            </a:r>
            <a:r>
              <a:rPr dirty="0" sz="1000" spc="-10">
                <a:latin typeface="SimSun"/>
                <a:cs typeface="SimSun"/>
              </a:rPr>
              <a:t>为</a:t>
            </a:r>
            <a:r>
              <a:rPr dirty="0" sz="1000" spc="-25">
                <a:latin typeface="SimSun"/>
                <a:cs typeface="SimSun"/>
              </a:rPr>
              <a:t>关机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  <a:tabLst>
                <a:tab pos="1879600" algn="l"/>
              </a:tabLst>
            </a:pPr>
            <a:r>
              <a:rPr dirty="0" sz="1000">
                <a:latin typeface="SimSun"/>
                <a:cs typeface="SimSun"/>
              </a:rPr>
              <a:t>if_start</a:t>
            </a:r>
            <a:r>
              <a:rPr dirty="0" sz="1000" spc="-15">
                <a:latin typeface="SimSun"/>
                <a:cs typeface="SimSun"/>
              </a:rPr>
              <a:t> = </a:t>
            </a:r>
            <a:r>
              <a:rPr dirty="0" sz="1000" spc="-35">
                <a:latin typeface="SimSun"/>
                <a:cs typeface="SimSun"/>
              </a:rPr>
              <a:t>0;</a:t>
            </a:r>
            <a:r>
              <a:rPr dirty="0" sz="1000">
                <a:latin typeface="SimSun"/>
                <a:cs typeface="SimSun"/>
              </a:rPr>
              <a:t>	//</a:t>
            </a:r>
            <a:r>
              <a:rPr dirty="0" sz="1000" spc="-10">
                <a:latin typeface="SimSun"/>
                <a:cs typeface="SimSun"/>
              </a:rPr>
              <a:t>更</a:t>
            </a:r>
            <a:r>
              <a:rPr dirty="0" sz="1000" spc="-10">
                <a:latin typeface="SimSun"/>
                <a:cs typeface="SimSun"/>
              </a:rPr>
              <a:t>新</a:t>
            </a:r>
            <a:r>
              <a:rPr dirty="0" sz="1000" spc="-10">
                <a:latin typeface="SimSun"/>
                <a:cs typeface="SimSun"/>
              </a:rPr>
              <a:t>开</a:t>
            </a:r>
            <a:r>
              <a:rPr dirty="0" sz="1000" spc="-10">
                <a:latin typeface="SimSun"/>
                <a:cs typeface="SimSun"/>
              </a:rPr>
              <a:t>机</a:t>
            </a:r>
            <a:r>
              <a:rPr dirty="0" sz="1000" spc="-10">
                <a:latin typeface="SimSun"/>
                <a:cs typeface="SimSun"/>
              </a:rPr>
              <a:t>状</a:t>
            </a:r>
            <a:r>
              <a:rPr dirty="0" sz="1000" spc="-50">
                <a:latin typeface="SimSun"/>
                <a:cs typeface="SimSun"/>
              </a:rPr>
              <a:t>态</a:t>
            </a:r>
            <a:endParaRPr sz="1000">
              <a:latin typeface="SimSun"/>
              <a:cs typeface="SimSun"/>
            </a:endParaRPr>
          </a:p>
          <a:p>
            <a:pPr marL="545465" marR="2407285">
              <a:lnSpc>
                <a:spcPct val="183000"/>
              </a:lnSpc>
              <a:spcBef>
                <a:spcPts val="15"/>
              </a:spcBef>
              <a:tabLst>
                <a:tab pos="1879600" algn="l"/>
              </a:tabLst>
            </a:pPr>
            <a:r>
              <a:rPr dirty="0" sz="1000">
                <a:latin typeface="SimSun"/>
                <a:cs typeface="SimSun"/>
              </a:rPr>
              <a:t>if_input</a:t>
            </a:r>
            <a:r>
              <a:rPr dirty="0" sz="1000" spc="-15">
                <a:latin typeface="SimSun"/>
                <a:cs typeface="SimSun"/>
              </a:rPr>
              <a:t> = </a:t>
            </a:r>
            <a:r>
              <a:rPr dirty="0" sz="1000" spc="-35">
                <a:latin typeface="SimSun"/>
                <a:cs typeface="SimSun"/>
              </a:rPr>
              <a:t>0;</a:t>
            </a:r>
            <a:r>
              <a:rPr dirty="0" sz="1000">
                <a:latin typeface="SimSun"/>
                <a:cs typeface="SimSun"/>
              </a:rPr>
              <a:t>	//</a:t>
            </a:r>
            <a:r>
              <a:rPr dirty="0" sz="1000" spc="-10">
                <a:latin typeface="SimSun"/>
                <a:cs typeface="SimSun"/>
              </a:rPr>
              <a:t>更</a:t>
            </a:r>
            <a:r>
              <a:rPr dirty="0" sz="1000" spc="-10">
                <a:latin typeface="SimSun"/>
                <a:cs typeface="SimSun"/>
              </a:rPr>
              <a:t>新</a:t>
            </a:r>
            <a:r>
              <a:rPr dirty="0" sz="1000" spc="-10">
                <a:latin typeface="SimSun"/>
                <a:cs typeface="SimSun"/>
              </a:rPr>
              <a:t>输</a:t>
            </a:r>
            <a:r>
              <a:rPr dirty="0" sz="1000" spc="-10">
                <a:latin typeface="SimSun"/>
                <a:cs typeface="SimSun"/>
              </a:rPr>
              <a:t>入</a:t>
            </a:r>
            <a:r>
              <a:rPr dirty="0" sz="1000" spc="-10">
                <a:latin typeface="SimSun"/>
                <a:cs typeface="SimSun"/>
              </a:rPr>
              <a:t>状</a:t>
            </a:r>
            <a:r>
              <a:rPr dirty="0" sz="1000" spc="-50">
                <a:latin typeface="SimSun"/>
                <a:cs typeface="SimSun"/>
              </a:rPr>
              <a:t>态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load_desktop</a:t>
            </a:r>
            <a:r>
              <a:rPr dirty="0" sz="1000" spc="55">
                <a:latin typeface="SimSun"/>
                <a:cs typeface="SimSun"/>
              </a:rPr>
              <a:t>(); //</a:t>
            </a:r>
            <a:r>
              <a:rPr dirty="0" sz="1000" spc="-10">
                <a:latin typeface="SimSun"/>
                <a:cs typeface="SimSun"/>
              </a:rPr>
              <a:t>更</a:t>
            </a:r>
            <a:r>
              <a:rPr dirty="0" sz="1000" spc="-10">
                <a:latin typeface="SimSun"/>
                <a:cs typeface="SimSun"/>
              </a:rPr>
              <a:t>新</a:t>
            </a:r>
            <a:r>
              <a:rPr dirty="0" sz="1000" spc="-10">
                <a:latin typeface="SimSun"/>
                <a:cs typeface="SimSun"/>
              </a:rPr>
              <a:t>桌</a:t>
            </a:r>
            <a:r>
              <a:rPr dirty="0" sz="1000" spc="-10">
                <a:latin typeface="SimSun"/>
                <a:cs typeface="SimSun"/>
              </a:rPr>
              <a:t>面</a:t>
            </a:r>
            <a:r>
              <a:rPr dirty="0" sz="1000" spc="-10">
                <a:latin typeface="SimSun"/>
                <a:cs typeface="SimSun"/>
              </a:rPr>
              <a:t>状</a:t>
            </a:r>
            <a:r>
              <a:rPr dirty="0" sz="1000" spc="-50">
                <a:latin typeface="SimSun"/>
                <a:cs typeface="SimSun"/>
              </a:rPr>
              <a:t>态</a:t>
            </a:r>
            <a:endParaRPr sz="1000">
              <a:latin typeface="SimSun"/>
              <a:cs typeface="SimSun"/>
            </a:endParaRPr>
          </a:p>
          <a:p>
            <a:pPr marL="545465" marR="374015">
              <a:lnSpc>
                <a:spcPts val="2210"/>
              </a:lnSpc>
              <a:spcBef>
                <a:spcPts val="225"/>
              </a:spcBef>
            </a:pPr>
            <a:r>
              <a:rPr dirty="0" sz="1000">
                <a:latin typeface="SimSun"/>
                <a:cs typeface="SimSun"/>
              </a:rPr>
              <a:t>for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(int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15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0</a:t>
            </a:r>
            <a:r>
              <a:rPr dirty="0" sz="1000" spc="-10">
                <a:latin typeface="SimSun"/>
                <a:cs typeface="SimSun"/>
              </a:rPr>
              <a:t>;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10">
                <a:latin typeface="SimSun"/>
                <a:cs typeface="SimSun"/>
              </a:rPr>
              <a:t> &lt; </a:t>
            </a:r>
            <a:r>
              <a:rPr dirty="0" sz="1000">
                <a:latin typeface="SimSun"/>
                <a:cs typeface="SimSun"/>
              </a:rPr>
              <a:t>20</a:t>
            </a:r>
            <a:r>
              <a:rPr dirty="0" sz="1000" spc="-10">
                <a:latin typeface="SimSun"/>
                <a:cs typeface="SimSun"/>
              </a:rPr>
              <a:t>; </a:t>
            </a:r>
            <a:r>
              <a:rPr dirty="0" sz="1000">
                <a:latin typeface="SimSun"/>
                <a:cs typeface="SimSun"/>
              </a:rPr>
              <a:t>i++</a:t>
            </a:r>
            <a:r>
              <a:rPr dirty="0" sz="1000" spc="-10">
                <a:latin typeface="SimSun"/>
                <a:cs typeface="SimSun"/>
              </a:rPr>
              <a:t>) </a:t>
            </a:r>
            <a:r>
              <a:rPr dirty="0" sz="1000">
                <a:latin typeface="SimSun"/>
                <a:cs typeface="SimSun"/>
              </a:rPr>
              <a:t>user_password[i</a:t>
            </a:r>
            <a:r>
              <a:rPr dirty="0" sz="1000" spc="-15">
                <a:latin typeface="SimSun"/>
                <a:cs typeface="SimSun"/>
              </a:rPr>
              <a:t>] = '</a:t>
            </a:r>
            <a:r>
              <a:rPr dirty="0" sz="1000">
                <a:latin typeface="SimSun"/>
                <a:cs typeface="SimSun"/>
              </a:rPr>
              <a:t>\0';//</a:t>
            </a:r>
            <a:r>
              <a:rPr dirty="0" sz="1000" spc="-10">
                <a:latin typeface="SimSun"/>
                <a:cs typeface="SimSun"/>
              </a:rPr>
              <a:t>重</a:t>
            </a:r>
            <a:r>
              <a:rPr dirty="0" sz="1000" spc="-10">
                <a:latin typeface="SimSun"/>
                <a:cs typeface="SimSun"/>
              </a:rPr>
              <a:t>置</a:t>
            </a:r>
            <a:r>
              <a:rPr dirty="0" sz="1000" spc="-10">
                <a:latin typeface="SimSun"/>
                <a:cs typeface="SimSun"/>
              </a:rPr>
              <a:t>密</a:t>
            </a:r>
            <a:r>
              <a:rPr dirty="0" sz="1000" spc="-10">
                <a:latin typeface="SimSun"/>
                <a:cs typeface="SimSun"/>
              </a:rPr>
              <a:t>码</a:t>
            </a:r>
            <a:r>
              <a:rPr dirty="0" sz="1000" spc="-10">
                <a:latin typeface="SimSun"/>
                <a:cs typeface="SimSun"/>
              </a:rPr>
              <a:t>状</a:t>
            </a:r>
            <a:r>
              <a:rPr dirty="0" sz="1000" spc="-50">
                <a:latin typeface="SimSun"/>
                <a:cs typeface="SimSun"/>
              </a:rPr>
              <a:t>态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num</a:t>
            </a:r>
            <a:r>
              <a:rPr dirty="0" sz="1000" spc="5">
                <a:latin typeface="SimSun"/>
                <a:cs typeface="SimSun"/>
              </a:rPr>
              <a:t> = </a:t>
            </a:r>
            <a:r>
              <a:rPr dirty="0" sz="1000" spc="-10">
                <a:latin typeface="SimSun"/>
                <a:cs typeface="SimSun"/>
              </a:rPr>
              <a:t>0;//</a:t>
            </a:r>
            <a:r>
              <a:rPr dirty="0" sz="1000" spc="-10">
                <a:latin typeface="SimSun"/>
                <a:cs typeface="SimSun"/>
              </a:rPr>
              <a:t>重</a:t>
            </a:r>
            <a:r>
              <a:rPr dirty="0" sz="1000" spc="-50">
                <a:latin typeface="SimSun"/>
                <a:cs typeface="SimSun"/>
              </a:rPr>
              <a:t>置</a:t>
            </a:r>
            <a:endParaRPr sz="100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  <a:spcBef>
                <a:spcPts val="755"/>
              </a:spcBef>
            </a:pPr>
            <a:r>
              <a:rPr dirty="0" sz="1000">
                <a:latin typeface="SimSun"/>
                <a:cs typeface="SimSun"/>
              </a:rPr>
              <a:t>gotoxy(0, </a:t>
            </a:r>
            <a:r>
              <a:rPr dirty="0" sz="1000" spc="-10">
                <a:latin typeface="SimSun"/>
                <a:cs typeface="SimSun"/>
              </a:rPr>
              <a:t>0);//</a:t>
            </a:r>
            <a:r>
              <a:rPr dirty="0" sz="1000" spc="-10">
                <a:latin typeface="SimSun"/>
                <a:cs typeface="SimSun"/>
              </a:rPr>
              <a:t>光</a:t>
            </a:r>
            <a:r>
              <a:rPr dirty="0" sz="1000" spc="-10">
                <a:latin typeface="SimSun"/>
                <a:cs typeface="SimSun"/>
              </a:rPr>
              <a:t>标</a:t>
            </a:r>
            <a:r>
              <a:rPr dirty="0" sz="1000" spc="-10">
                <a:latin typeface="SimSun"/>
                <a:cs typeface="SimSun"/>
              </a:rPr>
              <a:t>回</a:t>
            </a:r>
            <a:r>
              <a:rPr dirty="0" sz="1000" spc="-10">
                <a:latin typeface="SimSun"/>
                <a:cs typeface="SimSun"/>
              </a:rPr>
              <a:t>到</a:t>
            </a:r>
            <a:r>
              <a:rPr dirty="0" sz="1000" spc="-10">
                <a:latin typeface="SimSun"/>
                <a:cs typeface="SimSun"/>
              </a:rPr>
              <a:t>最</a:t>
            </a:r>
            <a:r>
              <a:rPr dirty="0" sz="1000" spc="-50">
                <a:latin typeface="SimSun"/>
                <a:cs typeface="SimSun"/>
              </a:rPr>
              <a:t>初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latin typeface="SimSun"/>
                <a:cs typeface="SimSun"/>
              </a:rPr>
              <a:t>print_ending(key);//</a:t>
            </a:r>
            <a:r>
              <a:rPr dirty="0" sz="1000" spc="-10">
                <a:latin typeface="SimSun"/>
                <a:cs typeface="SimSun"/>
              </a:rPr>
              <a:t>播</a:t>
            </a:r>
            <a:r>
              <a:rPr dirty="0" sz="1000" spc="-10">
                <a:latin typeface="SimSun"/>
                <a:cs typeface="SimSun"/>
              </a:rPr>
              <a:t>放</a:t>
            </a:r>
            <a:r>
              <a:rPr dirty="0" sz="1000" spc="-10">
                <a:latin typeface="SimSun"/>
                <a:cs typeface="SimSun"/>
              </a:rPr>
              <a:t>关</a:t>
            </a:r>
            <a:r>
              <a:rPr dirty="0" sz="1000" spc="-10">
                <a:latin typeface="SimSun"/>
                <a:cs typeface="SimSun"/>
              </a:rPr>
              <a:t>机</a:t>
            </a:r>
            <a:r>
              <a:rPr dirty="0" sz="1000" spc="-10">
                <a:latin typeface="SimSun"/>
                <a:cs typeface="SimSun"/>
              </a:rPr>
              <a:t>画</a:t>
            </a:r>
            <a:r>
              <a:rPr dirty="0" sz="1000" spc="-50">
                <a:latin typeface="SimSun"/>
                <a:cs typeface="SimSun"/>
              </a:rPr>
              <a:t>面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30604" y="7984997"/>
            <a:ext cx="5242560" cy="1574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输</a:t>
            </a:r>
            <a:r>
              <a:rPr dirty="0" sz="1000" spc="-10">
                <a:latin typeface="SimSun"/>
                <a:cs typeface="SimSun"/>
              </a:rPr>
              <a:t>入</a:t>
            </a:r>
            <a:r>
              <a:rPr dirty="0" sz="1000" spc="-10">
                <a:latin typeface="SimSun"/>
                <a:cs typeface="SimSun"/>
              </a:rPr>
              <a:t>密</a:t>
            </a:r>
            <a:r>
              <a:rPr dirty="0" sz="1000" spc="-50">
                <a:latin typeface="SimSun"/>
                <a:cs typeface="SimSun"/>
              </a:rPr>
              <a:t>码</a:t>
            </a:r>
            <a:endParaRPr sz="1000">
              <a:latin typeface="SimSun"/>
              <a:cs typeface="SimSun"/>
            </a:endParaRPr>
          </a:p>
          <a:p>
            <a:pPr algn="just" marL="12700" marR="5080" indent="266065">
              <a:lnSpc>
                <a:spcPct val="183000"/>
              </a:lnSpc>
              <a:spcBef>
                <a:spcPts val="10"/>
              </a:spcBef>
            </a:pP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5">
                <a:latin typeface="SimSun"/>
                <a:cs typeface="SimSun"/>
              </a:rPr>
              <a:t> (</a:t>
            </a:r>
            <a:r>
              <a:rPr dirty="0" sz="1000">
                <a:latin typeface="SimSun"/>
                <a:cs typeface="SimSun"/>
              </a:rPr>
              <a:t>if_input</a:t>
            </a:r>
            <a:r>
              <a:rPr dirty="0" sz="1000" spc="-5">
                <a:latin typeface="SimSun"/>
                <a:cs typeface="SimSun"/>
              </a:rPr>
              <a:t> == </a:t>
            </a:r>
            <a:r>
              <a:rPr dirty="0" sz="1000">
                <a:latin typeface="SimSun"/>
                <a:cs typeface="SimSun"/>
              </a:rPr>
              <a:t>1</a:t>
            </a:r>
            <a:r>
              <a:rPr dirty="0" sz="1000" spc="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&amp;&amp;</a:t>
            </a:r>
            <a:r>
              <a:rPr dirty="0" sz="1000" spc="5">
                <a:latin typeface="SimSun"/>
                <a:cs typeface="SimSun"/>
              </a:rPr>
              <a:t> (</a:t>
            </a:r>
            <a:r>
              <a:rPr dirty="0" sz="1000">
                <a:latin typeface="SimSun"/>
                <a:cs typeface="SimSun"/>
              </a:rPr>
              <a:t>ch</a:t>
            </a:r>
            <a:r>
              <a:rPr dirty="0" sz="1000" spc="-5">
                <a:latin typeface="SimSun"/>
                <a:cs typeface="SimSun"/>
              </a:rPr>
              <a:t> == </a:t>
            </a:r>
            <a:r>
              <a:rPr dirty="0" sz="1000">
                <a:latin typeface="SimSun"/>
                <a:cs typeface="SimSun"/>
              </a:rPr>
              <a:t>32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||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keyboard_place[keyboard[x][y]][0</a:t>
            </a:r>
            <a:r>
              <a:rPr dirty="0" sz="1000" spc="-5">
                <a:latin typeface="SimSun"/>
                <a:cs typeface="SimSun"/>
              </a:rPr>
              <a:t>] == ' ') </a:t>
            </a:r>
            <a:r>
              <a:rPr dirty="0" sz="1000" spc="-25">
                <a:latin typeface="SimSun"/>
                <a:cs typeface="SimSun"/>
              </a:rPr>
              <a:t>&amp;&amp; </a:t>
            </a:r>
            <a:r>
              <a:rPr dirty="0" sz="1000" spc="-10">
                <a:latin typeface="SimSun"/>
                <a:cs typeface="SimSun"/>
              </a:rPr>
              <a:t>keyboard_place[keyboard[x][y]][0] &gt; </a:t>
            </a:r>
            <a:r>
              <a:rPr dirty="0" sz="1000">
                <a:latin typeface="SimSun"/>
                <a:cs typeface="SimSun"/>
              </a:rPr>
              <a:t>9) {//</a:t>
            </a:r>
            <a:r>
              <a:rPr dirty="0" sz="1000" spc="-10">
                <a:latin typeface="SimSun"/>
                <a:cs typeface="SimSun"/>
              </a:rPr>
              <a:t>输</a:t>
            </a:r>
            <a:r>
              <a:rPr dirty="0" sz="1000" spc="-10">
                <a:latin typeface="SimSun"/>
                <a:cs typeface="SimSun"/>
              </a:rPr>
              <a:t>入</a:t>
            </a:r>
            <a:r>
              <a:rPr dirty="0" sz="1000" spc="-10">
                <a:latin typeface="SimSun"/>
                <a:cs typeface="SimSun"/>
              </a:rPr>
              <a:t>状</a:t>
            </a:r>
            <a:r>
              <a:rPr dirty="0" sz="1000" spc="-10">
                <a:latin typeface="SimSun"/>
                <a:cs typeface="SimSun"/>
              </a:rPr>
              <a:t>态</a:t>
            </a:r>
            <a:r>
              <a:rPr dirty="0" sz="1000" spc="-10">
                <a:latin typeface="SimSun"/>
                <a:cs typeface="SimSun"/>
              </a:rPr>
              <a:t>开</a:t>
            </a:r>
            <a:r>
              <a:rPr dirty="0" sz="1000">
                <a:latin typeface="SimSun"/>
                <a:cs typeface="SimSun"/>
              </a:rPr>
              <a:t>启</a:t>
            </a:r>
            <a:r>
              <a:rPr dirty="0" sz="1000" spc="-5">
                <a:latin typeface="SimSun"/>
                <a:cs typeface="SimSun"/>
              </a:rPr>
              <a:t> 监控</a:t>
            </a:r>
            <a:r>
              <a:rPr dirty="0" sz="1000" spc="-10">
                <a:latin typeface="SimSun"/>
                <a:cs typeface="SimSun"/>
              </a:rPr>
              <a:t>到</a:t>
            </a:r>
            <a:r>
              <a:rPr dirty="0" sz="1000" spc="-10">
                <a:latin typeface="SimSun"/>
                <a:cs typeface="SimSun"/>
              </a:rPr>
              <a:t>了</a:t>
            </a:r>
            <a:r>
              <a:rPr dirty="0" sz="1000" spc="-5">
                <a:latin typeface="SimSun"/>
                <a:cs typeface="SimSun"/>
              </a:rPr>
              <a:t>空格 则将</a:t>
            </a:r>
            <a:r>
              <a:rPr dirty="0" sz="1000" spc="-10">
                <a:latin typeface="SimSun"/>
                <a:cs typeface="SimSun"/>
              </a:rPr>
              <a:t>输</a:t>
            </a:r>
            <a:r>
              <a:rPr dirty="0" sz="1000" spc="-10">
                <a:latin typeface="SimSun"/>
                <a:cs typeface="SimSun"/>
              </a:rPr>
              <a:t>入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>
                <a:latin typeface="SimSun"/>
                <a:cs typeface="SimSun"/>
              </a:rPr>
              <a:t>密</a:t>
            </a:r>
            <a:r>
              <a:rPr dirty="0" sz="1000" spc="-50">
                <a:latin typeface="SimSun"/>
                <a:cs typeface="SimSun"/>
              </a:rPr>
              <a:t>码</a:t>
            </a:r>
            <a:r>
              <a:rPr dirty="0" sz="1000" spc="-10">
                <a:latin typeface="SimSun"/>
                <a:cs typeface="SimSun"/>
              </a:rPr>
              <a:t>显</a:t>
            </a:r>
            <a:r>
              <a:rPr dirty="0" sz="1000" spc="-10">
                <a:latin typeface="SimSun"/>
                <a:cs typeface="SimSun"/>
              </a:rPr>
              <a:t>示</a:t>
            </a:r>
            <a:r>
              <a:rPr dirty="0" sz="1000" spc="-10">
                <a:latin typeface="SimSun"/>
                <a:cs typeface="SimSun"/>
              </a:rPr>
              <a:t>到</a:t>
            </a:r>
            <a:r>
              <a:rPr dirty="0" sz="1000">
                <a:latin typeface="SimSun"/>
                <a:cs typeface="SimSun"/>
              </a:rPr>
              <a:t>屏</a:t>
            </a:r>
            <a:r>
              <a:rPr dirty="0" sz="1000" spc="-10">
                <a:latin typeface="SimSun"/>
                <a:cs typeface="SimSun"/>
              </a:rPr>
              <a:t>幕</a:t>
            </a:r>
            <a:r>
              <a:rPr dirty="0" sz="1000" spc="-50">
                <a:latin typeface="SimSun"/>
                <a:cs typeface="SimSun"/>
              </a:rPr>
              <a:t>上</a:t>
            </a:r>
            <a:endParaRPr sz="1000">
              <a:latin typeface="SimSun"/>
              <a:cs typeface="SimSun"/>
            </a:endParaRPr>
          </a:p>
          <a:p>
            <a:pPr algn="just" marL="12700" marR="175260" indent="532765">
              <a:lnSpc>
                <a:spcPct val="183000"/>
              </a:lnSpc>
              <a:spcBef>
                <a:spcPts val="15"/>
              </a:spcBef>
            </a:pP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10">
                <a:latin typeface="SimSun"/>
                <a:cs typeface="SimSun"/>
              </a:rPr>
              <a:t> (</a:t>
            </a:r>
            <a:r>
              <a:rPr dirty="0" sz="1000">
                <a:latin typeface="SimSun"/>
                <a:cs typeface="SimSun"/>
              </a:rPr>
              <a:t>if_shift</a:t>
            </a:r>
            <a:r>
              <a:rPr dirty="0" sz="1000" spc="-15">
                <a:latin typeface="SimSun"/>
                <a:cs typeface="SimSun"/>
              </a:rPr>
              <a:t> == </a:t>
            </a:r>
            <a:r>
              <a:rPr dirty="0" sz="1000" spc="-25">
                <a:latin typeface="SimSun"/>
                <a:cs typeface="SimSun"/>
              </a:rPr>
              <a:t>1) </a:t>
            </a:r>
            <a:r>
              <a:rPr dirty="0" sz="1000" spc="-10">
                <a:latin typeface="SimSun"/>
                <a:cs typeface="SimSun"/>
              </a:rPr>
              <a:t>input_passerword(keyboard_place[keyboard[x][y]][1]);//shift</a:t>
            </a:r>
            <a:r>
              <a:rPr dirty="0" sz="1000" spc="40">
                <a:latin typeface="SimSun"/>
                <a:cs typeface="SimSun"/>
              </a:rPr>
              <a:t> 键</a:t>
            </a:r>
            <a:r>
              <a:rPr dirty="0" sz="1000" spc="-10">
                <a:latin typeface="SimSun"/>
                <a:cs typeface="SimSun"/>
              </a:rPr>
              <a:t>开</a:t>
            </a:r>
            <a:r>
              <a:rPr dirty="0" sz="1000" spc="-10">
                <a:latin typeface="SimSun"/>
                <a:cs typeface="SimSun"/>
              </a:rPr>
              <a:t>启</a:t>
            </a:r>
            <a:r>
              <a:rPr dirty="0" sz="1000" spc="-10">
                <a:latin typeface="SimSun"/>
                <a:cs typeface="SimSun"/>
              </a:rPr>
              <a:t>后</a:t>
            </a:r>
            <a:r>
              <a:rPr dirty="0" sz="1000" spc="-10">
                <a:latin typeface="SimSun"/>
                <a:cs typeface="SimSun"/>
              </a:rPr>
              <a:t>输</a:t>
            </a:r>
            <a:r>
              <a:rPr dirty="0" sz="1000">
                <a:latin typeface="SimSun"/>
                <a:cs typeface="SimSun"/>
              </a:rPr>
              <a:t>入</a:t>
            </a:r>
            <a:r>
              <a:rPr dirty="0" sz="1000" spc="-10">
                <a:latin typeface="SimSun"/>
                <a:cs typeface="SimSun"/>
              </a:rPr>
              <a:t>相</a:t>
            </a:r>
            <a:r>
              <a:rPr dirty="0" sz="1000" spc="-10">
                <a:latin typeface="SimSun"/>
                <a:cs typeface="SimSun"/>
              </a:rPr>
              <a:t>应</a:t>
            </a:r>
            <a:r>
              <a:rPr dirty="0" sz="1000" spc="-10">
                <a:latin typeface="SimSun"/>
                <a:cs typeface="SimSun"/>
              </a:rPr>
              <a:t>字</a:t>
            </a:r>
            <a:r>
              <a:rPr dirty="0" sz="1000" spc="-50">
                <a:latin typeface="SimSun"/>
                <a:cs typeface="SimSun"/>
              </a:rPr>
              <a:t>符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528319"/>
            <a:ext cx="5247640" cy="4839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5143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else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input_passerword(keyboard_place[keyboard[x][y]][0]);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确</a:t>
            </a:r>
            <a:r>
              <a:rPr dirty="0" sz="1000" spc="-10">
                <a:latin typeface="SimSun"/>
                <a:cs typeface="SimSun"/>
              </a:rPr>
              <a:t>认</a:t>
            </a:r>
            <a:r>
              <a:rPr dirty="0" sz="1000" spc="-10">
                <a:latin typeface="SimSun"/>
                <a:cs typeface="SimSun"/>
              </a:rPr>
              <a:t>密</a:t>
            </a:r>
            <a:r>
              <a:rPr dirty="0" sz="1000" spc="-50">
                <a:latin typeface="SimSun"/>
                <a:cs typeface="SimSun"/>
              </a:rPr>
              <a:t>码</a:t>
            </a:r>
            <a:endParaRPr sz="1000">
              <a:latin typeface="SimSun"/>
              <a:cs typeface="SimSun"/>
            </a:endParaRPr>
          </a:p>
          <a:p>
            <a:pPr marL="12700" marR="5080" indent="266065">
              <a:lnSpc>
                <a:spcPct val="183000"/>
              </a:lnSpc>
            </a:pPr>
            <a:r>
              <a:rPr dirty="0" sz="1000">
                <a:latin typeface="SimSun"/>
                <a:cs typeface="SimSun"/>
              </a:rPr>
              <a:t>if (if_input</a:t>
            </a:r>
            <a:r>
              <a:rPr dirty="0" sz="1000" spc="-5">
                <a:latin typeface="SimSun"/>
                <a:cs typeface="SimSun"/>
              </a:rPr>
              <a:t> == </a:t>
            </a:r>
            <a:r>
              <a:rPr dirty="0" sz="1000">
                <a:latin typeface="SimSun"/>
                <a:cs typeface="SimSun"/>
              </a:rPr>
              <a:t>1 &amp;&amp; ch</a:t>
            </a:r>
            <a:r>
              <a:rPr dirty="0" sz="1000" spc="-5">
                <a:latin typeface="SimSun"/>
                <a:cs typeface="SimSun"/>
              </a:rPr>
              <a:t> == </a:t>
            </a:r>
            <a:r>
              <a:rPr dirty="0" sz="1000">
                <a:latin typeface="SimSun"/>
                <a:cs typeface="SimSun"/>
              </a:rPr>
              <a:t>32 &amp;&amp; </a:t>
            </a:r>
            <a:r>
              <a:rPr dirty="0" sz="1000" spc="-10">
                <a:latin typeface="SimSun"/>
                <a:cs typeface="SimSun"/>
              </a:rPr>
              <a:t>keyboard_place[keyboard[x][y]][0] == </a:t>
            </a:r>
            <a:r>
              <a:rPr dirty="0" sz="1000">
                <a:latin typeface="SimSun"/>
                <a:cs typeface="SimSun"/>
              </a:rPr>
              <a:t>3</a:t>
            </a:r>
            <a:r>
              <a:rPr dirty="0" sz="1000" spc="-5">
                <a:latin typeface="SimSun"/>
                <a:cs typeface="SimSun"/>
              </a:rPr>
              <a:t>) {//</a:t>
            </a:r>
            <a:r>
              <a:rPr dirty="0" sz="1000" spc="-50">
                <a:latin typeface="SimSun"/>
                <a:cs typeface="SimSun"/>
              </a:rPr>
              <a:t>输</a:t>
            </a:r>
            <a:r>
              <a:rPr dirty="0" sz="1000" spc="-10">
                <a:latin typeface="SimSun"/>
                <a:cs typeface="SimSun"/>
              </a:rPr>
              <a:t>入</a:t>
            </a:r>
            <a:r>
              <a:rPr dirty="0" sz="1000" spc="-10">
                <a:latin typeface="SimSun"/>
                <a:cs typeface="SimSun"/>
              </a:rPr>
              <a:t>状</a:t>
            </a:r>
            <a:r>
              <a:rPr dirty="0" sz="1000" spc="-10">
                <a:latin typeface="SimSun"/>
                <a:cs typeface="SimSun"/>
              </a:rPr>
              <a:t>态</a:t>
            </a:r>
            <a:r>
              <a:rPr dirty="0" sz="1000" spc="-10">
                <a:latin typeface="SimSun"/>
                <a:cs typeface="SimSun"/>
              </a:rPr>
              <a:t>开启 且</a:t>
            </a:r>
            <a:r>
              <a:rPr dirty="0" sz="1000" spc="-10">
                <a:latin typeface="SimSun"/>
                <a:cs typeface="SimSun"/>
              </a:rPr>
              <a:t>读</a:t>
            </a:r>
            <a:r>
              <a:rPr dirty="0" sz="1000">
                <a:latin typeface="SimSun"/>
                <a:cs typeface="SimSun"/>
              </a:rPr>
              <a:t>到</a:t>
            </a:r>
            <a:r>
              <a:rPr dirty="0" sz="1000" spc="-10">
                <a:latin typeface="SimSun"/>
                <a:cs typeface="SimSun"/>
              </a:rPr>
              <a:t>了</a:t>
            </a:r>
            <a:r>
              <a:rPr dirty="0" sz="1000" spc="-10">
                <a:latin typeface="SimSun"/>
                <a:cs typeface="SimSun"/>
              </a:rPr>
              <a:t>空</a:t>
            </a:r>
            <a:r>
              <a:rPr dirty="0" sz="1000">
                <a:latin typeface="SimSun"/>
                <a:cs typeface="SimSun"/>
              </a:rPr>
              <a:t>格</a:t>
            </a:r>
            <a:r>
              <a:rPr dirty="0" sz="1000">
                <a:latin typeface="SimSun"/>
                <a:cs typeface="SimSun"/>
              </a:rPr>
              <a:t> 判</a:t>
            </a:r>
            <a:r>
              <a:rPr dirty="0" sz="1000" spc="-10">
                <a:latin typeface="SimSun"/>
                <a:cs typeface="SimSun"/>
              </a:rPr>
              <a:t>断</a:t>
            </a:r>
            <a:r>
              <a:rPr dirty="0" sz="1000" spc="-10">
                <a:latin typeface="SimSun"/>
                <a:cs typeface="SimSun"/>
              </a:rPr>
              <a:t>为</a:t>
            </a:r>
            <a:r>
              <a:rPr dirty="0" sz="1000">
                <a:latin typeface="SimSun"/>
                <a:cs typeface="SimSun"/>
              </a:rPr>
              <a:t>用</a:t>
            </a:r>
            <a:r>
              <a:rPr dirty="0" sz="1000" spc="-10">
                <a:latin typeface="SimSun"/>
                <a:cs typeface="SimSun"/>
              </a:rPr>
              <a:t>户</a:t>
            </a:r>
            <a:r>
              <a:rPr dirty="0" sz="1000" spc="-10">
                <a:latin typeface="SimSun"/>
                <a:cs typeface="SimSun"/>
              </a:rPr>
              <a:t>敲</a:t>
            </a:r>
            <a:r>
              <a:rPr dirty="0" sz="1000">
                <a:latin typeface="SimSun"/>
                <a:cs typeface="SimSun"/>
              </a:rPr>
              <a:t>完</a:t>
            </a:r>
            <a:r>
              <a:rPr dirty="0" sz="1000" spc="-10">
                <a:latin typeface="SimSun"/>
                <a:cs typeface="SimSun"/>
              </a:rPr>
              <a:t>密</a:t>
            </a:r>
            <a:r>
              <a:rPr dirty="0" sz="1000" spc="-10">
                <a:latin typeface="SimSun"/>
                <a:cs typeface="SimSun"/>
              </a:rPr>
              <a:t>码</a:t>
            </a:r>
            <a:r>
              <a:rPr dirty="0" sz="1000" spc="-20">
                <a:latin typeface="SimSun"/>
                <a:cs typeface="SimSun"/>
              </a:rPr>
              <a:t>进行确认</a:t>
            </a:r>
            <a:endParaRPr sz="1000">
              <a:latin typeface="SimSun"/>
              <a:cs typeface="SimSun"/>
            </a:endParaRPr>
          </a:p>
          <a:p>
            <a:pPr marL="812165" marR="1075055" indent="-266700">
              <a:lnSpc>
                <a:spcPct val="183000"/>
              </a:lnSpc>
              <a:spcBef>
                <a:spcPts val="10"/>
              </a:spcBef>
            </a:pP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25">
                <a:latin typeface="SimSun"/>
                <a:cs typeface="SimSun"/>
              </a:rPr>
              <a:t> (</a:t>
            </a:r>
            <a:r>
              <a:rPr dirty="0" sz="1000">
                <a:latin typeface="SimSun"/>
                <a:cs typeface="SimSun"/>
              </a:rPr>
              <a:t>strcmp(password</a:t>
            </a:r>
            <a:r>
              <a:rPr dirty="0" sz="1000" spc="-20">
                <a:latin typeface="SimSun"/>
                <a:cs typeface="SimSun"/>
              </a:rPr>
              <a:t>, </a:t>
            </a:r>
            <a:r>
              <a:rPr dirty="0" sz="1000">
                <a:latin typeface="SimSun"/>
                <a:cs typeface="SimSun"/>
              </a:rPr>
              <a:t>user_password</a:t>
            </a:r>
            <a:r>
              <a:rPr dirty="0" sz="1000" spc="-20">
                <a:latin typeface="SimSun"/>
                <a:cs typeface="SimSun"/>
              </a:rPr>
              <a:t>) == </a:t>
            </a:r>
            <a:r>
              <a:rPr dirty="0" sz="1000">
                <a:latin typeface="SimSun"/>
                <a:cs typeface="SimSun"/>
              </a:rPr>
              <a:t>0</a:t>
            </a:r>
            <a:r>
              <a:rPr dirty="0" sz="1000" spc="-20">
                <a:latin typeface="SimSun"/>
                <a:cs typeface="SimSun"/>
              </a:rPr>
              <a:t>) {//密</a:t>
            </a:r>
            <a:r>
              <a:rPr dirty="0" sz="1000" spc="-10">
                <a:latin typeface="SimSun"/>
                <a:cs typeface="SimSun"/>
              </a:rPr>
              <a:t>码</a:t>
            </a:r>
            <a:r>
              <a:rPr dirty="0" sz="1000" spc="-10">
                <a:latin typeface="SimSun"/>
                <a:cs typeface="SimSun"/>
              </a:rPr>
              <a:t>输</a:t>
            </a:r>
            <a:r>
              <a:rPr dirty="0" sz="1000" spc="-10">
                <a:latin typeface="SimSun"/>
                <a:cs typeface="SimSun"/>
              </a:rPr>
              <a:t>入</a:t>
            </a:r>
            <a:r>
              <a:rPr dirty="0" sz="1000" spc="-25">
                <a:latin typeface="SimSun"/>
                <a:cs typeface="SimSun"/>
              </a:rPr>
              <a:t>正确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load_desktop</a:t>
            </a:r>
            <a:r>
              <a:rPr dirty="0" sz="1000" spc="50">
                <a:latin typeface="SimSun"/>
                <a:cs typeface="SimSun"/>
              </a:rPr>
              <a:t>(); //</a:t>
            </a:r>
            <a:r>
              <a:rPr dirty="0" sz="1000" spc="-10">
                <a:latin typeface="SimSun"/>
                <a:cs typeface="SimSun"/>
              </a:rPr>
              <a:t>载</a:t>
            </a:r>
            <a:r>
              <a:rPr dirty="0" sz="1000" spc="-10">
                <a:latin typeface="SimSun"/>
                <a:cs typeface="SimSun"/>
              </a:rPr>
              <a:t>入</a:t>
            </a:r>
            <a:r>
              <a:rPr dirty="0" sz="1000" spc="-10">
                <a:latin typeface="SimSun"/>
                <a:cs typeface="SimSun"/>
              </a:rPr>
              <a:t>桌</a:t>
            </a:r>
            <a:r>
              <a:rPr dirty="0" sz="1000" spc="-50">
                <a:latin typeface="SimSun"/>
                <a:cs typeface="SimSun"/>
              </a:rPr>
              <a:t>面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812165">
              <a:lnSpc>
                <a:spcPct val="100000"/>
              </a:lnSpc>
              <a:tabLst>
                <a:tab pos="2146300" algn="l"/>
              </a:tabLst>
            </a:pPr>
            <a:r>
              <a:rPr dirty="0" sz="1000">
                <a:latin typeface="SimSun"/>
                <a:cs typeface="SimSun"/>
              </a:rPr>
              <a:t>if_input</a:t>
            </a:r>
            <a:r>
              <a:rPr dirty="0" sz="1000" spc="-15">
                <a:latin typeface="SimSun"/>
                <a:cs typeface="SimSun"/>
              </a:rPr>
              <a:t> = </a:t>
            </a:r>
            <a:r>
              <a:rPr dirty="0" sz="1000" spc="-35">
                <a:latin typeface="SimSun"/>
                <a:cs typeface="SimSun"/>
              </a:rPr>
              <a:t>0;</a:t>
            </a:r>
            <a:r>
              <a:rPr dirty="0" sz="1000">
                <a:latin typeface="SimSun"/>
                <a:cs typeface="SimSun"/>
              </a:rPr>
              <a:t>	//</a:t>
            </a:r>
            <a:r>
              <a:rPr dirty="0" sz="1000" spc="-10">
                <a:latin typeface="SimSun"/>
                <a:cs typeface="SimSun"/>
              </a:rPr>
              <a:t>输</a:t>
            </a:r>
            <a:r>
              <a:rPr dirty="0" sz="1000" spc="-10">
                <a:latin typeface="SimSun"/>
                <a:cs typeface="SimSun"/>
              </a:rPr>
              <a:t>入</a:t>
            </a:r>
            <a:r>
              <a:rPr dirty="0" sz="1000" spc="-10">
                <a:latin typeface="SimSun"/>
                <a:cs typeface="SimSun"/>
              </a:rPr>
              <a:t>状</a:t>
            </a:r>
            <a:r>
              <a:rPr dirty="0" sz="1000" spc="-10">
                <a:latin typeface="SimSun"/>
                <a:cs typeface="SimSun"/>
              </a:rPr>
              <a:t>态</a:t>
            </a:r>
            <a:r>
              <a:rPr dirty="0" sz="1000" spc="-10">
                <a:latin typeface="SimSun"/>
                <a:cs typeface="SimSun"/>
              </a:rPr>
              <a:t>关</a:t>
            </a:r>
            <a:r>
              <a:rPr dirty="0" sz="1000" spc="-50">
                <a:latin typeface="SimSun"/>
                <a:cs typeface="SimSun"/>
              </a:rPr>
              <a:t>闭</a:t>
            </a:r>
            <a:endParaRPr sz="1000">
              <a:latin typeface="SimSun"/>
              <a:cs typeface="SimSun"/>
            </a:endParaRPr>
          </a:p>
          <a:p>
            <a:pPr marL="812165" marR="1125220">
              <a:lnSpc>
                <a:spcPct val="183000"/>
              </a:lnSpc>
              <a:spcBef>
                <a:spcPts val="15"/>
              </a:spcBef>
            </a:pPr>
            <a:r>
              <a:rPr dirty="0" sz="1000">
                <a:latin typeface="SimSun"/>
                <a:cs typeface="SimSun"/>
              </a:rPr>
              <a:t>rex</a:t>
            </a:r>
            <a:r>
              <a:rPr dirty="0" sz="1000" spc="55">
                <a:latin typeface="SimSun"/>
                <a:cs typeface="SimSun"/>
              </a:rPr>
              <a:t> = </a:t>
            </a:r>
            <a:r>
              <a:rPr dirty="0" sz="1000" spc="-10">
                <a:latin typeface="SimSun"/>
                <a:cs typeface="SimSun"/>
              </a:rPr>
              <a:t>keyboard_place[keyboard[--x][y]][4];//</a:t>
            </a:r>
            <a:r>
              <a:rPr dirty="0" sz="1000" spc="-10">
                <a:latin typeface="SimSun"/>
                <a:cs typeface="SimSun"/>
              </a:rPr>
              <a:t>调</a:t>
            </a:r>
            <a:r>
              <a:rPr dirty="0" sz="1000" spc="-10">
                <a:latin typeface="SimSun"/>
                <a:cs typeface="SimSun"/>
              </a:rPr>
              <a:t>整</a:t>
            </a:r>
            <a:r>
              <a:rPr dirty="0" sz="1000" spc="-10">
                <a:latin typeface="SimSun"/>
                <a:cs typeface="SimSun"/>
              </a:rPr>
              <a:t>坐</a:t>
            </a:r>
            <a:r>
              <a:rPr dirty="0" sz="1000" spc="-50">
                <a:latin typeface="SimSun"/>
                <a:cs typeface="SimSun"/>
              </a:rPr>
              <a:t>标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rey</a:t>
            </a:r>
            <a:r>
              <a:rPr dirty="0" sz="1000" spc="60">
                <a:latin typeface="SimSun"/>
                <a:cs typeface="SimSun"/>
              </a:rPr>
              <a:t> = </a:t>
            </a:r>
            <a:r>
              <a:rPr dirty="0" sz="1000" spc="-10">
                <a:latin typeface="SimSun"/>
                <a:cs typeface="SimSun"/>
              </a:rPr>
              <a:t>keyboard_place[keyboard[x][y]][3];//</a:t>
            </a:r>
            <a:r>
              <a:rPr dirty="0" sz="1000" spc="-10">
                <a:latin typeface="SimSun"/>
                <a:cs typeface="SimSun"/>
              </a:rPr>
              <a:t>调</a:t>
            </a:r>
            <a:r>
              <a:rPr dirty="0" sz="1000" spc="-10">
                <a:latin typeface="SimSun"/>
                <a:cs typeface="SimSun"/>
              </a:rPr>
              <a:t>整</a:t>
            </a:r>
            <a:r>
              <a:rPr dirty="0" sz="1000" spc="-10">
                <a:latin typeface="SimSun"/>
                <a:cs typeface="SimSun"/>
              </a:rPr>
              <a:t>坐</a:t>
            </a:r>
            <a:r>
              <a:rPr dirty="0" sz="1000" spc="-50">
                <a:latin typeface="SimSun"/>
                <a:cs typeface="SimSun"/>
              </a:rPr>
              <a:t>标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gotoxy(rex</a:t>
            </a:r>
            <a:r>
              <a:rPr dirty="0" sz="1000" spc="-25">
                <a:latin typeface="SimSun"/>
                <a:cs typeface="SimSun"/>
              </a:rPr>
              <a:t>, </a:t>
            </a:r>
            <a:r>
              <a:rPr dirty="0" sz="1000" spc="-10">
                <a:latin typeface="SimSun"/>
                <a:cs typeface="SimSun"/>
              </a:rPr>
              <a:t>rey);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SimSun"/>
                <a:cs typeface="SimSun"/>
              </a:rPr>
              <a:t>else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{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SimSun"/>
              <a:cs typeface="SimSun"/>
            </a:endParaRPr>
          </a:p>
          <a:p>
            <a:pPr marL="812165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SimSun"/>
                <a:cs typeface="SimSun"/>
              </a:rPr>
              <a:t>num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 </a:t>
            </a:r>
            <a:r>
              <a:rPr dirty="0" sz="1000" spc="-25">
                <a:latin typeface="SimSun"/>
                <a:cs typeface="SimSun"/>
              </a:rPr>
              <a:t>0;</a:t>
            </a:r>
            <a:endParaRPr sz="1000">
              <a:latin typeface="SimSun"/>
              <a:cs typeface="SimSun"/>
            </a:endParaRPr>
          </a:p>
          <a:p>
            <a:pPr marL="812165" marR="172720">
              <a:lnSpc>
                <a:spcPct val="183000"/>
              </a:lnSpc>
              <a:spcBef>
                <a:spcPts val="10"/>
              </a:spcBef>
            </a:pPr>
            <a:r>
              <a:rPr dirty="0" sz="1000">
                <a:latin typeface="SimSun"/>
                <a:cs typeface="SimSun"/>
              </a:rPr>
              <a:t>for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(int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15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0</a:t>
            </a:r>
            <a:r>
              <a:rPr dirty="0" sz="1000" spc="-10">
                <a:latin typeface="SimSun"/>
                <a:cs typeface="SimSun"/>
              </a:rPr>
              <a:t>;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10">
                <a:latin typeface="SimSun"/>
                <a:cs typeface="SimSun"/>
              </a:rPr>
              <a:t> &lt; </a:t>
            </a:r>
            <a:r>
              <a:rPr dirty="0" sz="1000">
                <a:latin typeface="SimSun"/>
                <a:cs typeface="SimSun"/>
              </a:rPr>
              <a:t>20</a:t>
            </a:r>
            <a:r>
              <a:rPr dirty="0" sz="1000" spc="-10">
                <a:latin typeface="SimSun"/>
                <a:cs typeface="SimSun"/>
              </a:rPr>
              <a:t>; </a:t>
            </a:r>
            <a:r>
              <a:rPr dirty="0" sz="1000">
                <a:latin typeface="SimSun"/>
                <a:cs typeface="SimSun"/>
              </a:rPr>
              <a:t>i++</a:t>
            </a:r>
            <a:r>
              <a:rPr dirty="0" sz="1000" spc="-10">
                <a:latin typeface="SimSun"/>
                <a:cs typeface="SimSun"/>
              </a:rPr>
              <a:t>) </a:t>
            </a:r>
            <a:r>
              <a:rPr dirty="0" sz="1000">
                <a:latin typeface="SimSun"/>
                <a:cs typeface="SimSun"/>
              </a:rPr>
              <a:t>user_password[i</a:t>
            </a:r>
            <a:r>
              <a:rPr dirty="0" sz="1000" spc="-15">
                <a:latin typeface="SimSun"/>
                <a:cs typeface="SimSun"/>
              </a:rPr>
              <a:t>] = '</a:t>
            </a:r>
            <a:r>
              <a:rPr dirty="0" sz="1000">
                <a:latin typeface="SimSun"/>
                <a:cs typeface="SimSun"/>
              </a:rPr>
              <a:t>\0';//</a:t>
            </a:r>
            <a:r>
              <a:rPr dirty="0" sz="1000" spc="-10">
                <a:latin typeface="SimSun"/>
                <a:cs typeface="SimSun"/>
              </a:rPr>
              <a:t>重</a:t>
            </a:r>
            <a:r>
              <a:rPr dirty="0" sz="1000" spc="-10">
                <a:latin typeface="SimSun"/>
                <a:cs typeface="SimSun"/>
              </a:rPr>
              <a:t>置</a:t>
            </a:r>
            <a:r>
              <a:rPr dirty="0" sz="1000" spc="-10">
                <a:latin typeface="SimSun"/>
                <a:cs typeface="SimSun"/>
              </a:rPr>
              <a:t>密</a:t>
            </a:r>
            <a:r>
              <a:rPr dirty="0" sz="1000" spc="-10">
                <a:latin typeface="SimSun"/>
                <a:cs typeface="SimSun"/>
              </a:rPr>
              <a:t>码</a:t>
            </a:r>
            <a:r>
              <a:rPr dirty="0" sz="1000" spc="-10">
                <a:latin typeface="SimSun"/>
                <a:cs typeface="SimSun"/>
              </a:rPr>
              <a:t>状</a:t>
            </a:r>
            <a:r>
              <a:rPr dirty="0" sz="1000" spc="-50">
                <a:latin typeface="SimSun"/>
                <a:cs typeface="SimSun"/>
              </a:rPr>
              <a:t>态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gotoxy(77</a:t>
            </a:r>
            <a:r>
              <a:rPr dirty="0" sz="1000" spc="-20">
                <a:latin typeface="SimSun"/>
                <a:cs typeface="SimSun"/>
              </a:rPr>
              <a:t> + </a:t>
            </a:r>
            <a:r>
              <a:rPr dirty="0" sz="1000">
                <a:latin typeface="SimSun"/>
                <a:cs typeface="SimSun"/>
              </a:rPr>
              <a:t>num</a:t>
            </a:r>
            <a:r>
              <a:rPr dirty="0" sz="1000" spc="-10">
                <a:latin typeface="SimSun"/>
                <a:cs typeface="SimSun"/>
              </a:rPr>
              <a:t>, </a:t>
            </a:r>
            <a:r>
              <a:rPr dirty="0" sz="1000" spc="-25">
                <a:latin typeface="SimSun"/>
                <a:cs typeface="SimSun"/>
              </a:rPr>
              <a:t>9);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930654" y="5470016"/>
            <a:ext cx="199326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cout</a:t>
            </a:r>
            <a:r>
              <a:rPr dirty="0" sz="1000" spc="-5">
                <a:latin typeface="SimSun"/>
                <a:cs typeface="SimSun"/>
              </a:rPr>
              <a:t> &lt;&lt; "</a:t>
            </a:r>
            <a:r>
              <a:rPr dirty="0" sz="1000" spc="-10">
                <a:latin typeface="SimSun"/>
                <a:cs typeface="SimSun"/>
              </a:rPr>
              <a:t>密</a:t>
            </a:r>
            <a:r>
              <a:rPr dirty="0" sz="1000" spc="-10">
                <a:latin typeface="SimSun"/>
                <a:cs typeface="SimSun"/>
              </a:rPr>
              <a:t>码</a:t>
            </a:r>
            <a:r>
              <a:rPr dirty="0" sz="1000" spc="-10">
                <a:latin typeface="SimSun"/>
                <a:cs typeface="SimSun"/>
              </a:rPr>
              <a:t>错</a:t>
            </a:r>
            <a:r>
              <a:rPr dirty="0" sz="1000" spc="-10">
                <a:latin typeface="SimSun"/>
                <a:cs typeface="SimSun"/>
              </a:rPr>
              <a:t>误</a:t>
            </a:r>
            <a:r>
              <a:rPr dirty="0" sz="1000" spc="-10">
                <a:latin typeface="SimSun"/>
                <a:cs typeface="SimSun"/>
              </a:rPr>
              <a:t>！</a:t>
            </a:r>
            <a:r>
              <a:rPr dirty="0" sz="1000" spc="-10">
                <a:latin typeface="SimSun"/>
                <a:cs typeface="SimSun"/>
              </a:rPr>
              <a:t>请</a:t>
            </a:r>
            <a:r>
              <a:rPr dirty="0" sz="1000">
                <a:latin typeface="SimSun"/>
                <a:cs typeface="SimSun"/>
              </a:rPr>
              <a:t>重</a:t>
            </a:r>
            <a:r>
              <a:rPr dirty="0" sz="1000" spc="-10">
                <a:latin typeface="SimSun"/>
                <a:cs typeface="SimSun"/>
              </a:rPr>
              <a:t>新</a:t>
            </a:r>
            <a:r>
              <a:rPr dirty="0" sz="1000" spc="-10">
                <a:latin typeface="SimSun"/>
                <a:cs typeface="SimSun"/>
              </a:rPr>
              <a:t>输</a:t>
            </a:r>
            <a:r>
              <a:rPr dirty="0" sz="1000" spc="-10">
                <a:latin typeface="SimSun"/>
                <a:cs typeface="SimSun"/>
              </a:rPr>
              <a:t>入</a:t>
            </a:r>
            <a:r>
              <a:rPr dirty="0" sz="1000" spc="-25">
                <a:latin typeface="SimSun"/>
                <a:cs typeface="SimSun"/>
              </a:rPr>
              <a:t>";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064889" y="5470016"/>
            <a:ext cx="91249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打</a:t>
            </a:r>
            <a:r>
              <a:rPr dirty="0" sz="1000" spc="-10">
                <a:latin typeface="SimSun"/>
                <a:cs typeface="SimSun"/>
              </a:rPr>
              <a:t>印</a:t>
            </a:r>
            <a:r>
              <a:rPr dirty="0" sz="1000" spc="-10">
                <a:latin typeface="SimSun"/>
                <a:cs typeface="SimSun"/>
              </a:rPr>
              <a:t>错</a:t>
            </a:r>
            <a:r>
              <a:rPr dirty="0" sz="1000" spc="-10">
                <a:latin typeface="SimSun"/>
                <a:cs typeface="SimSun"/>
              </a:rPr>
              <a:t>误</a:t>
            </a:r>
            <a:r>
              <a:rPr dirty="0" sz="1000" spc="-10">
                <a:latin typeface="SimSun"/>
                <a:cs typeface="SimSun"/>
              </a:rPr>
              <a:t>提</a:t>
            </a:r>
            <a:r>
              <a:rPr dirty="0" sz="1000" spc="-50">
                <a:latin typeface="SimSun"/>
                <a:cs typeface="SimSun"/>
              </a:rPr>
              <a:t>示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30654" y="5750432"/>
            <a:ext cx="851535" cy="456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Sleep(1500);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gotoxy(0,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9);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930654" y="6308216"/>
            <a:ext cx="19926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printf("%s",</a:t>
            </a:r>
            <a:r>
              <a:rPr dirty="0" sz="1000" spc="-5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password_load[9]);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064889" y="6308216"/>
            <a:ext cx="6597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恢</a:t>
            </a:r>
            <a:r>
              <a:rPr dirty="0" sz="1000" spc="-10">
                <a:latin typeface="SimSun"/>
                <a:cs typeface="SimSun"/>
              </a:rPr>
              <a:t>复</a:t>
            </a:r>
            <a:r>
              <a:rPr dirty="0" sz="1000" spc="-10">
                <a:latin typeface="SimSun"/>
                <a:cs typeface="SimSun"/>
              </a:rPr>
              <a:t>界</a:t>
            </a:r>
            <a:r>
              <a:rPr dirty="0" sz="1000" spc="-50">
                <a:latin typeface="SimSun"/>
                <a:cs typeface="SimSun"/>
              </a:rPr>
              <a:t>面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30604" y="6588632"/>
            <a:ext cx="5294630" cy="2971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1216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gotoxy(77,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9);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删</a:t>
            </a:r>
            <a:r>
              <a:rPr dirty="0" sz="1000" spc="-10">
                <a:latin typeface="SimSun"/>
                <a:cs typeface="SimSun"/>
              </a:rPr>
              <a:t>除</a:t>
            </a:r>
            <a:r>
              <a:rPr dirty="0" sz="1000" spc="-10">
                <a:latin typeface="SimSun"/>
                <a:cs typeface="SimSun"/>
              </a:rPr>
              <a:t>字</a:t>
            </a:r>
            <a:r>
              <a:rPr dirty="0" sz="1000" spc="-50">
                <a:latin typeface="SimSun"/>
                <a:cs typeface="SimSun"/>
              </a:rPr>
              <a:t>符</a:t>
            </a:r>
            <a:endParaRPr sz="1000">
              <a:latin typeface="SimSun"/>
              <a:cs typeface="SimSun"/>
            </a:endParaRPr>
          </a:p>
          <a:p>
            <a:pPr marL="12700" marR="51435" indent="266065">
              <a:lnSpc>
                <a:spcPct val="183000"/>
              </a:lnSpc>
              <a:spcBef>
                <a:spcPts val="5"/>
              </a:spcBef>
            </a:pPr>
            <a:r>
              <a:rPr dirty="0" sz="1000">
                <a:latin typeface="SimSun"/>
                <a:cs typeface="SimSun"/>
              </a:rPr>
              <a:t>if (if_input</a:t>
            </a:r>
            <a:r>
              <a:rPr dirty="0" sz="1000" spc="-5">
                <a:latin typeface="SimSun"/>
                <a:cs typeface="SimSun"/>
              </a:rPr>
              <a:t> == </a:t>
            </a:r>
            <a:r>
              <a:rPr dirty="0" sz="1000">
                <a:latin typeface="SimSun"/>
                <a:cs typeface="SimSun"/>
              </a:rPr>
              <a:t>1 &amp;&amp; ch</a:t>
            </a:r>
            <a:r>
              <a:rPr dirty="0" sz="1000" spc="-5">
                <a:latin typeface="SimSun"/>
                <a:cs typeface="SimSun"/>
              </a:rPr>
              <a:t> == </a:t>
            </a:r>
            <a:r>
              <a:rPr dirty="0" sz="1000">
                <a:latin typeface="SimSun"/>
                <a:cs typeface="SimSun"/>
              </a:rPr>
              <a:t>32 &amp;&amp; </a:t>
            </a:r>
            <a:r>
              <a:rPr dirty="0" sz="1000" spc="-10">
                <a:latin typeface="SimSun"/>
                <a:cs typeface="SimSun"/>
              </a:rPr>
              <a:t>keyboard_place[keyboard[x][y]][0] == </a:t>
            </a:r>
            <a:r>
              <a:rPr dirty="0" sz="1000">
                <a:latin typeface="SimSun"/>
                <a:cs typeface="SimSun"/>
              </a:rPr>
              <a:t>2</a:t>
            </a:r>
            <a:r>
              <a:rPr dirty="0" sz="1000" spc="-5">
                <a:latin typeface="SimSun"/>
                <a:cs typeface="SimSun"/>
              </a:rPr>
              <a:t>) {//</a:t>
            </a:r>
            <a:r>
              <a:rPr dirty="0" sz="1000" spc="-50">
                <a:latin typeface="SimSun"/>
                <a:cs typeface="SimSun"/>
              </a:rPr>
              <a:t>输</a:t>
            </a:r>
            <a:r>
              <a:rPr dirty="0" sz="1000" spc="-10">
                <a:latin typeface="SimSun"/>
                <a:cs typeface="SimSun"/>
              </a:rPr>
              <a:t>入</a:t>
            </a:r>
            <a:r>
              <a:rPr dirty="0" sz="1000" spc="-10">
                <a:latin typeface="SimSun"/>
                <a:cs typeface="SimSun"/>
              </a:rPr>
              <a:t>状</a:t>
            </a:r>
            <a:r>
              <a:rPr dirty="0" sz="1000" spc="-10">
                <a:latin typeface="SimSun"/>
                <a:cs typeface="SimSun"/>
              </a:rPr>
              <a:t>态</a:t>
            </a:r>
            <a:r>
              <a:rPr dirty="0" sz="1000" spc="-10">
                <a:latin typeface="SimSun"/>
                <a:cs typeface="SimSun"/>
              </a:rPr>
              <a:t>开启 且</a:t>
            </a:r>
            <a:r>
              <a:rPr dirty="0" sz="1000" spc="-10">
                <a:latin typeface="SimSun"/>
                <a:cs typeface="SimSun"/>
              </a:rPr>
              <a:t>监</a:t>
            </a:r>
            <a:r>
              <a:rPr dirty="0" sz="1000">
                <a:latin typeface="SimSun"/>
                <a:cs typeface="SimSun"/>
              </a:rPr>
              <a:t>控</a:t>
            </a:r>
            <a:r>
              <a:rPr dirty="0" sz="1000" spc="-10">
                <a:latin typeface="SimSun"/>
                <a:cs typeface="SimSun"/>
              </a:rPr>
              <a:t>到</a:t>
            </a:r>
            <a:r>
              <a:rPr dirty="0" sz="1000" spc="-10">
                <a:latin typeface="SimSun"/>
                <a:cs typeface="SimSun"/>
              </a:rPr>
              <a:t>了</a:t>
            </a:r>
            <a:r>
              <a:rPr dirty="0" sz="1000" spc="-10">
                <a:latin typeface="SimSun"/>
                <a:cs typeface="SimSun"/>
              </a:rPr>
              <a:t>空格 判</a:t>
            </a:r>
            <a:r>
              <a:rPr dirty="0" sz="1000" spc="-10">
                <a:latin typeface="SimSun"/>
                <a:cs typeface="SimSun"/>
              </a:rPr>
              <a:t>用</a:t>
            </a:r>
            <a:r>
              <a:rPr dirty="0" sz="1000" spc="-10">
                <a:latin typeface="SimSun"/>
                <a:cs typeface="SimSun"/>
              </a:rPr>
              <a:t>户</a:t>
            </a:r>
            <a:r>
              <a:rPr dirty="0" sz="1000">
                <a:latin typeface="SimSun"/>
                <a:cs typeface="SimSun"/>
              </a:rPr>
              <a:t>执</a:t>
            </a:r>
            <a:r>
              <a:rPr dirty="0" sz="1000" spc="-10">
                <a:latin typeface="SimSun"/>
                <a:cs typeface="SimSun"/>
              </a:rPr>
              <a:t>行</a:t>
            </a:r>
            <a:r>
              <a:rPr dirty="0" sz="1000" spc="-10">
                <a:latin typeface="SimSun"/>
                <a:cs typeface="SimSun"/>
              </a:rPr>
              <a:t>删</a:t>
            </a:r>
            <a:r>
              <a:rPr dirty="0" sz="1000" spc="-25">
                <a:latin typeface="SimSun"/>
                <a:cs typeface="SimSun"/>
              </a:rPr>
              <a:t>除键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back();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桌</a:t>
            </a:r>
            <a:r>
              <a:rPr dirty="0" sz="1000" spc="-10">
                <a:latin typeface="SimSun"/>
                <a:cs typeface="SimSun"/>
              </a:rPr>
              <a:t>面</a:t>
            </a:r>
            <a:r>
              <a:rPr dirty="0" sz="1000" spc="-10">
                <a:latin typeface="SimSun"/>
                <a:cs typeface="SimSun"/>
              </a:rPr>
              <a:t>光</a:t>
            </a:r>
            <a:r>
              <a:rPr dirty="0" sz="1000" spc="-10">
                <a:latin typeface="SimSun"/>
                <a:cs typeface="SimSun"/>
              </a:rPr>
              <a:t>标</a:t>
            </a:r>
            <a:r>
              <a:rPr dirty="0" sz="1000" spc="-10">
                <a:latin typeface="SimSun"/>
                <a:cs typeface="SimSun"/>
              </a:rPr>
              <a:t>移</a:t>
            </a:r>
            <a:r>
              <a:rPr dirty="0" sz="1000" spc="-50">
                <a:latin typeface="SimSun"/>
                <a:cs typeface="SimSun"/>
              </a:rPr>
              <a:t>动</a:t>
            </a:r>
            <a:endParaRPr sz="1000">
              <a:latin typeface="SimSun"/>
              <a:cs typeface="SimSun"/>
            </a:endParaRPr>
          </a:p>
          <a:p>
            <a:pPr marL="12700" marR="5080" indent="266065">
              <a:lnSpc>
                <a:spcPct val="183000"/>
              </a:lnSpc>
              <a:spcBef>
                <a:spcPts val="15"/>
              </a:spcBef>
            </a:pPr>
            <a:r>
              <a:rPr dirty="0" sz="1000">
                <a:latin typeface="SimSun"/>
                <a:cs typeface="SimSun"/>
              </a:rPr>
              <a:t>if (if_desktop</a:t>
            </a:r>
            <a:r>
              <a:rPr dirty="0" sz="1000" spc="5">
                <a:latin typeface="SimSun"/>
                <a:cs typeface="SimSun"/>
              </a:rPr>
              <a:t> == </a:t>
            </a:r>
            <a:r>
              <a:rPr dirty="0" sz="1000">
                <a:latin typeface="SimSun"/>
                <a:cs typeface="SimSun"/>
              </a:rPr>
              <a:t>1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&amp;&amp;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ch</a:t>
            </a:r>
            <a:r>
              <a:rPr dirty="0" sz="1000" spc="-5">
                <a:latin typeface="SimSun"/>
                <a:cs typeface="SimSun"/>
              </a:rPr>
              <a:t> == </a:t>
            </a:r>
            <a:r>
              <a:rPr dirty="0" sz="1000">
                <a:latin typeface="SimSun"/>
                <a:cs typeface="SimSun"/>
              </a:rPr>
              <a:t>32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&amp;&amp;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keyboard_place[keyboard[x][y]][0</a:t>
            </a:r>
            <a:r>
              <a:rPr dirty="0" sz="1000" spc="-5">
                <a:latin typeface="SimSun"/>
                <a:cs typeface="SimSun"/>
              </a:rPr>
              <a:t>] &gt;= </a:t>
            </a:r>
            <a:r>
              <a:rPr dirty="0" sz="1000">
                <a:latin typeface="SimSun"/>
                <a:cs typeface="SimSun"/>
              </a:rPr>
              <a:t>5</a:t>
            </a:r>
            <a:r>
              <a:rPr dirty="0" sz="1000" spc="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&amp;&amp; </a:t>
            </a:r>
            <a:r>
              <a:rPr dirty="0" sz="1000" spc="-10">
                <a:latin typeface="SimSun"/>
                <a:cs typeface="SimSun"/>
              </a:rPr>
              <a:t>keyboard_place[keyboard[x][y]][0</a:t>
            </a:r>
            <a:r>
              <a:rPr dirty="0" sz="1000" spc="5">
                <a:latin typeface="SimSun"/>
                <a:cs typeface="SimSun"/>
              </a:rPr>
              <a:t>] &lt;= </a:t>
            </a:r>
            <a:r>
              <a:rPr dirty="0" sz="1000">
                <a:latin typeface="SimSun"/>
                <a:cs typeface="SimSun"/>
              </a:rPr>
              <a:t>8</a:t>
            </a:r>
            <a:r>
              <a:rPr dirty="0" sz="1000" spc="-10">
                <a:latin typeface="SimSun"/>
                <a:cs typeface="SimSun"/>
              </a:rPr>
              <a:t>) {//桌面</a:t>
            </a:r>
            <a:r>
              <a:rPr dirty="0" sz="1000" spc="-10">
                <a:latin typeface="SimSun"/>
                <a:cs typeface="SimSun"/>
              </a:rPr>
              <a:t>状</a:t>
            </a:r>
            <a:r>
              <a:rPr dirty="0" sz="1000" spc="-10">
                <a:latin typeface="SimSun"/>
                <a:cs typeface="SimSun"/>
              </a:rPr>
              <a:t>态</a:t>
            </a:r>
            <a:r>
              <a:rPr dirty="0" sz="1000" spc="-10">
                <a:latin typeface="SimSun"/>
                <a:cs typeface="SimSun"/>
              </a:rPr>
              <a:t>开</a:t>
            </a:r>
            <a:r>
              <a:rPr dirty="0" sz="1000">
                <a:latin typeface="SimSun"/>
                <a:cs typeface="SimSun"/>
              </a:rPr>
              <a:t>启</a:t>
            </a:r>
            <a:r>
              <a:rPr dirty="0" sz="1000" spc="20">
                <a:latin typeface="SimSun"/>
                <a:cs typeface="SimSun"/>
              </a:rPr>
              <a:t> 监</a:t>
            </a:r>
            <a:r>
              <a:rPr dirty="0" sz="1000" spc="-10">
                <a:latin typeface="SimSun"/>
                <a:cs typeface="SimSun"/>
              </a:rPr>
              <a:t>控</a:t>
            </a:r>
            <a:r>
              <a:rPr dirty="0" sz="1000" spc="-10">
                <a:latin typeface="SimSun"/>
                <a:cs typeface="SimSun"/>
              </a:rPr>
              <a:t>到</a:t>
            </a:r>
            <a:r>
              <a:rPr dirty="0" sz="1000">
                <a:latin typeface="SimSun"/>
                <a:cs typeface="SimSun"/>
              </a:rPr>
              <a:t>空格 且位</a:t>
            </a:r>
            <a:r>
              <a:rPr dirty="0" sz="1000" spc="-10">
                <a:latin typeface="SimSun"/>
                <a:cs typeface="SimSun"/>
              </a:rPr>
              <a:t>置</a:t>
            </a:r>
            <a:r>
              <a:rPr dirty="0" sz="1000" spc="-10">
                <a:latin typeface="SimSun"/>
                <a:cs typeface="SimSun"/>
              </a:rPr>
              <a:t>在</a:t>
            </a:r>
            <a:r>
              <a:rPr dirty="0" sz="1000" spc="-10">
                <a:latin typeface="SimSun"/>
                <a:cs typeface="SimSun"/>
              </a:rPr>
              <a:t>上</a:t>
            </a:r>
            <a:r>
              <a:rPr dirty="0" sz="1000">
                <a:latin typeface="SimSun"/>
                <a:cs typeface="SimSun"/>
              </a:rPr>
              <a:t>下</a:t>
            </a:r>
            <a:r>
              <a:rPr dirty="0" sz="1000" spc="-10">
                <a:latin typeface="SimSun"/>
                <a:cs typeface="SimSun"/>
              </a:rPr>
              <a:t>左</a:t>
            </a:r>
            <a:r>
              <a:rPr dirty="0" sz="1000" spc="-50">
                <a:latin typeface="SimSun"/>
                <a:cs typeface="SimSun"/>
              </a:rPr>
              <a:t>右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528319"/>
            <a:ext cx="3491865" cy="2045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1991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几</a:t>
            </a:r>
            <a:r>
              <a:rPr dirty="0" sz="1000" spc="-10">
                <a:latin typeface="SimSun"/>
                <a:cs typeface="SimSun"/>
              </a:rPr>
              <a:t>个</a:t>
            </a:r>
            <a:r>
              <a:rPr dirty="0" sz="1000" spc="-10">
                <a:latin typeface="SimSun"/>
                <a:cs typeface="SimSun"/>
              </a:rPr>
              <a:t>键</a:t>
            </a:r>
            <a:r>
              <a:rPr dirty="0" sz="1000">
                <a:latin typeface="SimSun"/>
                <a:cs typeface="SimSun"/>
              </a:rPr>
              <a:t>上</a:t>
            </a:r>
            <a:r>
              <a:rPr dirty="0" sz="1000" spc="-5">
                <a:latin typeface="SimSun"/>
                <a:cs typeface="SimSun"/>
              </a:rPr>
              <a:t> 则</a:t>
            </a:r>
            <a:r>
              <a:rPr dirty="0" sz="1000" spc="-10">
                <a:latin typeface="SimSun"/>
                <a:cs typeface="SimSun"/>
              </a:rPr>
              <a:t>进</a:t>
            </a:r>
            <a:r>
              <a:rPr dirty="0" sz="1000" spc="-10">
                <a:latin typeface="SimSun"/>
                <a:cs typeface="SimSun"/>
              </a:rPr>
              <a:t>行</a:t>
            </a:r>
            <a:r>
              <a:rPr dirty="0" sz="1000">
                <a:latin typeface="SimSun"/>
                <a:cs typeface="SimSun"/>
              </a:rPr>
              <a:t>相</a:t>
            </a:r>
            <a:r>
              <a:rPr dirty="0" sz="1000" spc="-10">
                <a:latin typeface="SimSun"/>
                <a:cs typeface="SimSun"/>
              </a:rPr>
              <a:t>应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>
                <a:latin typeface="SimSun"/>
                <a:cs typeface="SimSun"/>
              </a:rPr>
              <a:t>桌</a:t>
            </a:r>
            <a:r>
              <a:rPr dirty="0" sz="1000" spc="-10">
                <a:latin typeface="SimSun"/>
                <a:cs typeface="SimSun"/>
              </a:rPr>
              <a:t>面</a:t>
            </a:r>
            <a:r>
              <a:rPr dirty="0" sz="1000" spc="-10">
                <a:latin typeface="SimSun"/>
                <a:cs typeface="SimSun"/>
              </a:rPr>
              <a:t>光</a:t>
            </a:r>
            <a:r>
              <a:rPr dirty="0" sz="1000" spc="-10">
                <a:latin typeface="SimSun"/>
                <a:cs typeface="SimSun"/>
              </a:rPr>
              <a:t>标</a:t>
            </a:r>
            <a:r>
              <a:rPr dirty="0" sz="1000" spc="-25">
                <a:latin typeface="SimSun"/>
                <a:cs typeface="SimSun"/>
              </a:rPr>
              <a:t>移动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ldx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dex,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ldy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dey;</a:t>
            </a:r>
            <a:endParaRPr sz="1000">
              <a:latin typeface="SimSun"/>
              <a:cs typeface="SimSun"/>
            </a:endParaRPr>
          </a:p>
          <a:p>
            <a:pPr marL="545465" marR="146685">
              <a:lnSpc>
                <a:spcPct val="183000"/>
              </a:lnSpc>
              <a:spcBef>
                <a:spcPts val="15"/>
              </a:spcBef>
              <a:tabLst>
                <a:tab pos="1346200" algn="l"/>
              </a:tabLst>
            </a:pPr>
            <a:r>
              <a:rPr dirty="0" sz="1000">
                <a:latin typeface="SimSun"/>
                <a:cs typeface="SimSun"/>
              </a:rPr>
              <a:t>switch</a:t>
            </a:r>
            <a:r>
              <a:rPr dirty="0" sz="1000" spc="6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(keyboard_place[keyboard[x][y]][0</a:t>
            </a:r>
            <a:r>
              <a:rPr dirty="0" sz="1000" spc="-5">
                <a:latin typeface="SimSun"/>
                <a:cs typeface="SimSun"/>
              </a:rPr>
              <a:t>]) {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case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5: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0">
                <a:latin typeface="SimSun"/>
                <a:cs typeface="SimSun"/>
              </a:rPr>
              <a:t>//上</a:t>
            </a:r>
            <a:endParaRPr sz="1000">
              <a:latin typeface="SimSun"/>
              <a:cs typeface="SimSun"/>
            </a:endParaRPr>
          </a:p>
          <a:p>
            <a:pPr marL="812165" marR="2289175">
              <a:lnSpc>
                <a:spcPts val="2210"/>
              </a:lnSpc>
              <a:spcBef>
                <a:spcPts val="80"/>
              </a:spcBef>
            </a:pPr>
            <a:r>
              <a:rPr dirty="0" sz="1000" spc="-10">
                <a:latin typeface="SimSun"/>
                <a:cs typeface="SimSun"/>
              </a:rPr>
              <a:t>dex-</a:t>
            </a:r>
            <a:r>
              <a:rPr dirty="0" sz="1000">
                <a:latin typeface="SimSun"/>
                <a:cs typeface="SimSun"/>
              </a:rPr>
              <a:t>-</a:t>
            </a:r>
            <a:r>
              <a:rPr dirty="0" sz="1000" spc="-50">
                <a:latin typeface="SimSun"/>
                <a:cs typeface="SimSun"/>
              </a:rPr>
              <a:t>; </a:t>
            </a:r>
            <a:r>
              <a:rPr dirty="0" sz="1000" spc="-10">
                <a:latin typeface="SimSun"/>
                <a:cs typeface="SimSun"/>
              </a:rPr>
              <a:t>break;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663954" y="2675889"/>
            <a:ext cx="47053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case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6: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464435" y="2675889"/>
            <a:ext cx="280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//左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30654" y="2954781"/>
            <a:ext cx="407670" cy="4584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dey-</a:t>
            </a:r>
            <a:r>
              <a:rPr dirty="0" sz="1000">
                <a:latin typeface="SimSun"/>
                <a:cs typeface="SimSun"/>
              </a:rPr>
              <a:t>-</a:t>
            </a:r>
            <a:r>
              <a:rPr dirty="0" sz="1000" spc="-50"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break;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663954" y="3514471"/>
            <a:ext cx="47053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case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7: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464435" y="3514471"/>
            <a:ext cx="280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//下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930654" y="3793362"/>
            <a:ext cx="407034" cy="4578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dex++;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break;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663954" y="4352670"/>
            <a:ext cx="47053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case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8: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426321" y="4352670"/>
            <a:ext cx="280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//右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663954" y="4631563"/>
            <a:ext cx="673735" cy="736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dey++;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27940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break;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663954" y="5750432"/>
            <a:ext cx="4634865" cy="735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20">
                <a:latin typeface="SimSun"/>
                <a:cs typeface="SimSun"/>
              </a:rPr>
              <a:t> (</a:t>
            </a:r>
            <a:r>
              <a:rPr dirty="0" sz="1000">
                <a:latin typeface="SimSun"/>
                <a:cs typeface="SimSun"/>
              </a:rPr>
              <a:t>desktop_map[dex][dey</a:t>
            </a:r>
            <a:r>
              <a:rPr dirty="0" sz="1000" spc="-15">
                <a:latin typeface="SimSun"/>
                <a:cs typeface="SimSun"/>
              </a:rPr>
              <a:t>] == </a:t>
            </a:r>
            <a:r>
              <a:rPr dirty="0" sz="1000">
                <a:latin typeface="SimSun"/>
                <a:cs typeface="SimSun"/>
              </a:rPr>
              <a:t>0</a:t>
            </a:r>
            <a:r>
              <a:rPr dirty="0" sz="1000" spc="229">
                <a:latin typeface="SimSun"/>
                <a:cs typeface="SimSun"/>
              </a:rPr>
              <a:t>) </a:t>
            </a:r>
            <a:r>
              <a:rPr dirty="0" sz="1000">
                <a:latin typeface="SimSun"/>
                <a:cs typeface="SimSun"/>
              </a:rPr>
              <a:t>dex</a:t>
            </a:r>
            <a:r>
              <a:rPr dirty="0" sz="1000" spc="-15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ldx</a:t>
            </a:r>
            <a:r>
              <a:rPr dirty="0" sz="1000" spc="-10">
                <a:latin typeface="SimSun"/>
                <a:cs typeface="SimSun"/>
              </a:rPr>
              <a:t>, </a:t>
            </a:r>
            <a:r>
              <a:rPr dirty="0" sz="1000">
                <a:latin typeface="SimSun"/>
                <a:cs typeface="SimSun"/>
              </a:rPr>
              <a:t>dey</a:t>
            </a:r>
            <a:r>
              <a:rPr dirty="0" sz="1000" spc="-15">
                <a:latin typeface="SimSun"/>
                <a:cs typeface="SimSun"/>
              </a:rPr>
              <a:t> = </a:t>
            </a:r>
            <a:r>
              <a:rPr dirty="0" sz="1000" spc="-10">
                <a:latin typeface="SimSun"/>
                <a:cs typeface="SimSun"/>
              </a:rPr>
              <a:t>ldy</a:t>
            </a:r>
            <a:r>
              <a:rPr dirty="0" sz="1000" spc="-45">
                <a:latin typeface="SimSun"/>
                <a:cs typeface="SimSun"/>
              </a:rPr>
              <a:t>; //</a:t>
            </a:r>
            <a:r>
              <a:rPr dirty="0" sz="1000" spc="-10">
                <a:latin typeface="SimSun"/>
                <a:cs typeface="SimSun"/>
              </a:rPr>
              <a:t>恢</a:t>
            </a:r>
            <a:r>
              <a:rPr dirty="0" sz="1000" spc="-10">
                <a:latin typeface="SimSun"/>
                <a:cs typeface="SimSun"/>
              </a:rPr>
              <a:t>复</a:t>
            </a:r>
            <a:r>
              <a:rPr dirty="0" sz="1000" spc="-10">
                <a:latin typeface="SimSun"/>
                <a:cs typeface="SimSun"/>
              </a:rPr>
              <a:t>到</a:t>
            </a:r>
            <a:r>
              <a:rPr dirty="0" sz="1000" spc="-10">
                <a:latin typeface="SimSun"/>
                <a:cs typeface="SimSun"/>
              </a:rPr>
              <a:t>前</a:t>
            </a:r>
            <a:r>
              <a:rPr dirty="0" sz="1000" spc="-10">
                <a:latin typeface="SimSun"/>
                <a:cs typeface="SimSun"/>
              </a:rPr>
              <a:t>一</a:t>
            </a:r>
            <a:r>
              <a:rPr dirty="0" sz="1000">
                <a:latin typeface="SimSun"/>
                <a:cs typeface="SimSun"/>
              </a:rPr>
              <a:t>个</a:t>
            </a:r>
            <a:r>
              <a:rPr dirty="0" sz="1000" spc="-10">
                <a:latin typeface="SimSun"/>
                <a:cs typeface="SimSun"/>
              </a:rPr>
              <a:t>状</a:t>
            </a:r>
            <a:r>
              <a:rPr dirty="0" sz="1000" spc="-50">
                <a:latin typeface="SimSun"/>
                <a:cs typeface="SimSun"/>
              </a:rPr>
              <a:t>态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213100" algn="l"/>
              </a:tabLst>
            </a:pPr>
            <a:r>
              <a:rPr dirty="0" sz="1000">
                <a:latin typeface="SimSun"/>
                <a:cs typeface="SimSun"/>
              </a:rPr>
              <a:t>dx</a:t>
            </a:r>
            <a:r>
              <a:rPr dirty="0" sz="1000" spc="-5">
                <a:latin typeface="SimSun"/>
                <a:cs typeface="SimSun"/>
              </a:rPr>
              <a:t> = </a:t>
            </a:r>
            <a:r>
              <a:rPr dirty="0" sz="1000" spc="-10">
                <a:latin typeface="SimSun"/>
                <a:cs typeface="SimSun"/>
              </a:rPr>
              <a:t>desktop_place[desktop_map[dex][dey]][1];</a:t>
            </a:r>
            <a:r>
              <a:rPr dirty="0" sz="1000">
                <a:latin typeface="SimSun"/>
                <a:cs typeface="SimSun"/>
              </a:rPr>
              <a:t>	//</a:t>
            </a:r>
            <a:r>
              <a:rPr dirty="0" sz="1000" spc="-10">
                <a:latin typeface="SimSun"/>
                <a:cs typeface="SimSun"/>
              </a:rPr>
              <a:t>获</a:t>
            </a:r>
            <a:r>
              <a:rPr dirty="0" sz="1000" spc="-10">
                <a:latin typeface="SimSun"/>
                <a:cs typeface="SimSun"/>
              </a:rPr>
              <a:t>取</a:t>
            </a:r>
            <a:r>
              <a:rPr dirty="0" sz="1000" spc="-10">
                <a:latin typeface="SimSun"/>
                <a:cs typeface="SimSun"/>
              </a:rPr>
              <a:t>实</a:t>
            </a:r>
            <a:r>
              <a:rPr dirty="0" sz="1000" spc="-10">
                <a:latin typeface="SimSun"/>
                <a:cs typeface="SimSun"/>
              </a:rPr>
              <a:t>际</a:t>
            </a:r>
            <a:r>
              <a:rPr dirty="0" sz="1000" spc="-26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x</a:t>
            </a:r>
            <a:r>
              <a:rPr dirty="0" sz="1000" spc="-125">
                <a:latin typeface="SimSun"/>
                <a:cs typeface="SimSun"/>
              </a:rPr>
              <a:t> 坐</a:t>
            </a:r>
            <a:r>
              <a:rPr dirty="0" sz="1000" spc="-50">
                <a:latin typeface="SimSun"/>
                <a:cs typeface="SimSun"/>
              </a:rPr>
              <a:t>标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213100" algn="l"/>
              </a:tabLst>
            </a:pPr>
            <a:r>
              <a:rPr dirty="0" sz="1000">
                <a:latin typeface="SimSun"/>
                <a:cs typeface="SimSun"/>
              </a:rPr>
              <a:t>dy</a:t>
            </a:r>
            <a:r>
              <a:rPr dirty="0" sz="1000" spc="-5">
                <a:latin typeface="SimSun"/>
                <a:cs typeface="SimSun"/>
              </a:rPr>
              <a:t> = </a:t>
            </a:r>
            <a:r>
              <a:rPr dirty="0" sz="1000" spc="-10">
                <a:latin typeface="SimSun"/>
                <a:cs typeface="SimSun"/>
              </a:rPr>
              <a:t>desktop_place[desktop_map[dex][dey]][0];</a:t>
            </a:r>
            <a:r>
              <a:rPr dirty="0" sz="1000">
                <a:latin typeface="SimSun"/>
                <a:cs typeface="SimSun"/>
              </a:rPr>
              <a:t>	//</a:t>
            </a:r>
            <a:r>
              <a:rPr dirty="0" sz="1000" spc="-10">
                <a:latin typeface="SimSun"/>
                <a:cs typeface="SimSun"/>
              </a:rPr>
              <a:t>获</a:t>
            </a:r>
            <a:r>
              <a:rPr dirty="0" sz="1000" spc="-10">
                <a:latin typeface="SimSun"/>
                <a:cs typeface="SimSun"/>
              </a:rPr>
              <a:t>取</a:t>
            </a:r>
            <a:r>
              <a:rPr dirty="0" sz="1000" spc="-10">
                <a:latin typeface="SimSun"/>
                <a:cs typeface="SimSun"/>
              </a:rPr>
              <a:t>实</a:t>
            </a:r>
            <a:r>
              <a:rPr dirty="0" sz="1000" spc="-10">
                <a:latin typeface="SimSun"/>
                <a:cs typeface="SimSun"/>
              </a:rPr>
              <a:t>际</a:t>
            </a:r>
            <a:r>
              <a:rPr dirty="0" sz="1000" spc="-26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y</a:t>
            </a:r>
            <a:r>
              <a:rPr dirty="0" sz="1000" spc="-125">
                <a:latin typeface="SimSun"/>
                <a:cs typeface="SimSun"/>
              </a:rPr>
              <a:t> 坐</a:t>
            </a:r>
            <a:r>
              <a:rPr dirty="0" sz="1000" spc="-50">
                <a:latin typeface="SimSun"/>
                <a:cs typeface="SimSun"/>
              </a:rPr>
              <a:t>标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130604" y="6867525"/>
            <a:ext cx="5205730" cy="1016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45465">
              <a:lnSpc>
                <a:spcPct val="100000"/>
              </a:lnSpc>
              <a:spcBef>
                <a:spcPts val="95"/>
              </a:spcBef>
              <a:tabLst>
                <a:tab pos="2146300" algn="l"/>
              </a:tabLst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刷</a:t>
            </a:r>
            <a:r>
              <a:rPr dirty="0" sz="1000" spc="-10">
                <a:latin typeface="SimSun"/>
                <a:cs typeface="SimSun"/>
              </a:rPr>
              <a:t>新</a:t>
            </a:r>
            <a:r>
              <a:rPr dirty="0" sz="1000" spc="-50">
                <a:latin typeface="SimSun"/>
                <a:cs typeface="SimSun"/>
              </a:rPr>
              <a:t>行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10">
                <a:latin typeface="SimSun"/>
                <a:cs typeface="SimSun"/>
              </a:rPr>
              <a:t>两</a:t>
            </a:r>
            <a:r>
              <a:rPr dirty="0" sz="1000" spc="-10">
                <a:latin typeface="SimSun"/>
                <a:cs typeface="SimSun"/>
              </a:rPr>
              <a:t>次</a:t>
            </a:r>
            <a:r>
              <a:rPr dirty="0" sz="1000" spc="-10">
                <a:latin typeface="SimSun"/>
                <a:cs typeface="SimSun"/>
              </a:rPr>
              <a:t>状</a:t>
            </a:r>
            <a:r>
              <a:rPr dirty="0" sz="1000">
                <a:latin typeface="SimSun"/>
                <a:cs typeface="SimSun"/>
              </a:rPr>
              <a:t>态</a:t>
            </a:r>
            <a:r>
              <a:rPr dirty="0" sz="1000" spc="-10">
                <a:latin typeface="SimSun"/>
                <a:cs typeface="SimSun"/>
              </a:rPr>
              <a:t>不</a:t>
            </a:r>
            <a:r>
              <a:rPr dirty="0" sz="1000" spc="-10">
                <a:latin typeface="SimSun"/>
                <a:cs typeface="SimSun"/>
              </a:rPr>
              <a:t>在</a:t>
            </a:r>
            <a:r>
              <a:rPr dirty="0" sz="1000">
                <a:latin typeface="SimSun"/>
                <a:cs typeface="SimSun"/>
              </a:rPr>
              <a:t>同</a:t>
            </a:r>
            <a:r>
              <a:rPr dirty="0" sz="1000" spc="-10">
                <a:latin typeface="SimSun"/>
                <a:cs typeface="SimSun"/>
              </a:rPr>
              <a:t>一</a:t>
            </a:r>
            <a:r>
              <a:rPr dirty="0" sz="1000" spc="-10">
                <a:latin typeface="SimSun"/>
                <a:cs typeface="SimSun"/>
              </a:rPr>
              <a:t>行</a:t>
            </a:r>
            <a:r>
              <a:rPr dirty="0" sz="1000">
                <a:latin typeface="SimSun"/>
                <a:cs typeface="SimSun"/>
              </a:rPr>
              <a:t>则</a:t>
            </a:r>
            <a:r>
              <a:rPr dirty="0" sz="1000" spc="-10">
                <a:latin typeface="SimSun"/>
                <a:cs typeface="SimSun"/>
              </a:rPr>
              <a:t>刷</a:t>
            </a:r>
            <a:r>
              <a:rPr dirty="0" sz="1000">
                <a:latin typeface="SimSun"/>
                <a:cs typeface="SimSun"/>
              </a:rPr>
              <a:t>新</a:t>
            </a:r>
            <a:r>
              <a:rPr dirty="0" sz="1000" spc="-10">
                <a:latin typeface="SimSun"/>
                <a:cs typeface="SimSun"/>
              </a:rPr>
              <a:t>上</a:t>
            </a:r>
            <a:r>
              <a:rPr dirty="0" sz="1000" spc="-10">
                <a:latin typeface="SimSun"/>
                <a:cs typeface="SimSun"/>
              </a:rPr>
              <a:t>次</a:t>
            </a:r>
            <a:r>
              <a:rPr dirty="0" sz="1000" spc="-10">
                <a:latin typeface="SimSun"/>
                <a:cs typeface="SimSun"/>
              </a:rPr>
              <a:t>所</a:t>
            </a:r>
            <a:r>
              <a:rPr dirty="0" sz="1000">
                <a:latin typeface="SimSun"/>
                <a:cs typeface="SimSun"/>
              </a:rPr>
              <a:t>在</a:t>
            </a:r>
            <a:r>
              <a:rPr dirty="0" sz="1000" spc="-50">
                <a:latin typeface="SimSun"/>
                <a:cs typeface="SimSun"/>
              </a:rPr>
              <a:t>行</a:t>
            </a:r>
            <a:endParaRPr sz="1000">
              <a:latin typeface="SimSun"/>
              <a:cs typeface="SimSun"/>
            </a:endParaRPr>
          </a:p>
          <a:p>
            <a:pPr marL="12700" marR="349885" indent="532765">
              <a:lnSpc>
                <a:spcPts val="2210"/>
              </a:lnSpc>
              <a:spcBef>
                <a:spcPts val="225"/>
              </a:spcBef>
            </a:pP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(dex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!=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ldx)</a:t>
            </a:r>
            <a:r>
              <a:rPr dirty="0" sz="1000" spc="37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gotoxy(0,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desktop_place[desktop_map[ldx][ldy]][0]), </a:t>
            </a:r>
            <a:r>
              <a:rPr dirty="0" sz="1000">
                <a:latin typeface="SimSun"/>
                <a:cs typeface="SimSun"/>
              </a:rPr>
              <a:t>printf("%s",</a:t>
            </a:r>
            <a:r>
              <a:rPr dirty="0" sz="1000" spc="-6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desktop[desktop_place[desktop_map[ldx][ldy]][0]]);</a:t>
            </a:r>
            <a:endParaRPr sz="100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  <a:spcBef>
                <a:spcPts val="755"/>
              </a:spcBef>
            </a:pPr>
            <a:r>
              <a:rPr dirty="0" sz="1000">
                <a:latin typeface="SimSun"/>
                <a:cs typeface="SimSun"/>
              </a:rPr>
              <a:t>elsegotoxy(0</a:t>
            </a:r>
            <a:r>
              <a:rPr dirty="0" sz="1000" spc="5">
                <a:latin typeface="SimSun"/>
                <a:cs typeface="SimSun"/>
              </a:rPr>
              <a:t>, </a:t>
            </a:r>
            <a:r>
              <a:rPr dirty="0" sz="1000">
                <a:latin typeface="SimSun"/>
                <a:cs typeface="SimSun"/>
              </a:rPr>
              <a:t>dy</a:t>
            </a:r>
            <a:r>
              <a:rPr dirty="0" sz="1000" spc="10">
                <a:latin typeface="SimSun"/>
                <a:cs typeface="SimSun"/>
              </a:rPr>
              <a:t>), </a:t>
            </a:r>
            <a:r>
              <a:rPr dirty="0" sz="1000">
                <a:latin typeface="SimSun"/>
                <a:cs typeface="SimSun"/>
              </a:rPr>
              <a:t>printf("%s"</a:t>
            </a:r>
            <a:r>
              <a:rPr dirty="0" sz="1000" spc="10">
                <a:latin typeface="SimSun"/>
                <a:cs typeface="SimSun"/>
              </a:rPr>
              <a:t>, </a:t>
            </a:r>
            <a:r>
              <a:rPr dirty="0" sz="1000" spc="-10">
                <a:latin typeface="SimSun"/>
                <a:cs typeface="SimSun"/>
              </a:rPr>
              <a:t>desktop[dy]</a:t>
            </a:r>
            <a:r>
              <a:rPr dirty="0" sz="1000" spc="-15">
                <a:latin typeface="SimSun"/>
                <a:cs typeface="SimSun"/>
              </a:rPr>
              <a:t>);//两次</a:t>
            </a:r>
            <a:r>
              <a:rPr dirty="0" sz="1000" spc="-10">
                <a:latin typeface="SimSun"/>
                <a:cs typeface="SimSun"/>
              </a:rPr>
              <a:t>状</a:t>
            </a:r>
            <a:r>
              <a:rPr dirty="0" sz="1000" spc="-10">
                <a:latin typeface="SimSun"/>
                <a:cs typeface="SimSun"/>
              </a:rPr>
              <a:t>态</a:t>
            </a:r>
            <a:r>
              <a:rPr dirty="0" sz="1000" spc="-10">
                <a:latin typeface="SimSun"/>
                <a:cs typeface="SimSun"/>
              </a:rPr>
              <a:t>在</a:t>
            </a:r>
            <a:r>
              <a:rPr dirty="0" sz="1000">
                <a:latin typeface="SimSun"/>
                <a:cs typeface="SimSun"/>
              </a:rPr>
              <a:t>同</a:t>
            </a:r>
            <a:r>
              <a:rPr dirty="0" sz="1000" spc="-10">
                <a:latin typeface="SimSun"/>
                <a:cs typeface="SimSun"/>
              </a:rPr>
              <a:t>一</a:t>
            </a:r>
            <a:r>
              <a:rPr dirty="0" sz="1000" spc="-10">
                <a:latin typeface="SimSun"/>
                <a:cs typeface="SimSun"/>
              </a:rPr>
              <a:t>行</a:t>
            </a:r>
            <a:r>
              <a:rPr dirty="0" sz="1000">
                <a:latin typeface="SimSun"/>
                <a:cs typeface="SimSun"/>
              </a:rPr>
              <a:t>则</a:t>
            </a:r>
            <a:r>
              <a:rPr dirty="0" sz="1000" spc="-10">
                <a:latin typeface="SimSun"/>
                <a:cs typeface="SimSun"/>
              </a:rPr>
              <a:t>刷</a:t>
            </a:r>
            <a:r>
              <a:rPr dirty="0" sz="1000" spc="-10">
                <a:latin typeface="SimSun"/>
                <a:cs typeface="SimSun"/>
              </a:rPr>
              <a:t>新</a:t>
            </a:r>
            <a:r>
              <a:rPr dirty="0" sz="1000" spc="-25">
                <a:latin typeface="SimSun"/>
                <a:cs typeface="SimSun"/>
              </a:rPr>
              <a:t>此行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663954" y="8265414"/>
            <a:ext cx="1991995" cy="735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gotoxy(dx, </a:t>
            </a:r>
            <a:r>
              <a:rPr dirty="0" sz="1000" spc="-10">
                <a:latin typeface="SimSun"/>
                <a:cs typeface="SimSun"/>
              </a:rPr>
              <a:t>dy);//</a:t>
            </a:r>
            <a:r>
              <a:rPr dirty="0" sz="1000" spc="-10">
                <a:latin typeface="SimSun"/>
                <a:cs typeface="SimSun"/>
              </a:rPr>
              <a:t>转</a:t>
            </a:r>
            <a:r>
              <a:rPr dirty="0" sz="1000" spc="-10">
                <a:latin typeface="SimSun"/>
                <a:cs typeface="SimSun"/>
              </a:rPr>
              <a:t>到</a:t>
            </a:r>
            <a:r>
              <a:rPr dirty="0" sz="1000" spc="-10">
                <a:latin typeface="SimSun"/>
                <a:cs typeface="SimSun"/>
              </a:rPr>
              <a:t>模</a:t>
            </a:r>
            <a:r>
              <a:rPr dirty="0" sz="1000" spc="-10">
                <a:latin typeface="SimSun"/>
                <a:cs typeface="SimSun"/>
              </a:rPr>
              <a:t>块</a:t>
            </a:r>
            <a:r>
              <a:rPr dirty="0" sz="1000" spc="-10">
                <a:latin typeface="SimSun"/>
                <a:cs typeface="SimSun"/>
              </a:rPr>
              <a:t>对</a:t>
            </a:r>
            <a:r>
              <a:rPr dirty="0" sz="1000" spc="-10">
                <a:latin typeface="SimSun"/>
                <a:cs typeface="SimSun"/>
              </a:rPr>
              <a:t>应</a:t>
            </a:r>
            <a:r>
              <a:rPr dirty="0" sz="1000" spc="-50">
                <a:latin typeface="SimSun"/>
                <a:cs typeface="SimSun"/>
              </a:rPr>
              <a:t>行</a:t>
            </a:r>
            <a:endParaRPr sz="1000">
              <a:latin typeface="SimSun"/>
              <a:cs typeface="SimSun"/>
            </a:endParaRPr>
          </a:p>
          <a:p>
            <a:pPr marL="12700" marR="5080">
              <a:lnSpc>
                <a:spcPct val="183000"/>
              </a:lnSpc>
            </a:pPr>
            <a:r>
              <a:rPr dirty="0" sz="1000">
                <a:latin typeface="SimSun"/>
                <a:cs typeface="SimSun"/>
              </a:rPr>
              <a:t>cout</a:t>
            </a:r>
            <a:r>
              <a:rPr dirty="0" sz="1000" spc="-10">
                <a:latin typeface="SimSun"/>
                <a:cs typeface="SimSun"/>
              </a:rPr>
              <a:t> &lt;&lt; "[-]";//</a:t>
            </a:r>
            <a:r>
              <a:rPr dirty="0" sz="1000" spc="-10">
                <a:latin typeface="SimSun"/>
                <a:cs typeface="SimSun"/>
              </a:rPr>
              <a:t>打</a:t>
            </a:r>
            <a:r>
              <a:rPr dirty="0" sz="1000" spc="-10">
                <a:latin typeface="SimSun"/>
                <a:cs typeface="SimSun"/>
              </a:rPr>
              <a:t>印</a:t>
            </a:r>
            <a:r>
              <a:rPr dirty="0" sz="1000" spc="-10">
                <a:latin typeface="SimSun"/>
                <a:cs typeface="SimSun"/>
              </a:rPr>
              <a:t>区</a:t>
            </a:r>
            <a:r>
              <a:rPr dirty="0" sz="1000" spc="-10">
                <a:latin typeface="SimSun"/>
                <a:cs typeface="SimSun"/>
              </a:rPr>
              <a:t>分</a:t>
            </a:r>
            <a:r>
              <a:rPr dirty="0" sz="1000" spc="-10">
                <a:latin typeface="SimSun"/>
                <a:cs typeface="SimSun"/>
              </a:rPr>
              <a:t>标</a:t>
            </a:r>
            <a:r>
              <a:rPr dirty="0" sz="1000" spc="-50">
                <a:latin typeface="SimSun"/>
                <a:cs typeface="SimSun"/>
              </a:rPr>
              <a:t>识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gotoxy(rex</a:t>
            </a:r>
            <a:r>
              <a:rPr dirty="0" sz="1000" spc="5">
                <a:latin typeface="SimSun"/>
                <a:cs typeface="SimSun"/>
              </a:rPr>
              <a:t>, </a:t>
            </a:r>
            <a:r>
              <a:rPr dirty="0" sz="1000" spc="-10">
                <a:latin typeface="SimSun"/>
                <a:cs typeface="SimSun"/>
              </a:rPr>
              <a:t>rey</a:t>
            </a:r>
            <a:r>
              <a:rPr dirty="0" sz="1000" spc="-15">
                <a:latin typeface="SimSun"/>
                <a:cs typeface="SimSun"/>
              </a:rPr>
              <a:t>);//返回</a:t>
            </a:r>
            <a:r>
              <a:rPr dirty="0" sz="1000" spc="-10">
                <a:latin typeface="SimSun"/>
                <a:cs typeface="SimSun"/>
              </a:rPr>
              <a:t>虚</a:t>
            </a:r>
            <a:r>
              <a:rPr dirty="0" sz="1000" spc="-10">
                <a:latin typeface="SimSun"/>
                <a:cs typeface="SimSun"/>
              </a:rPr>
              <a:t>拟</a:t>
            </a:r>
            <a:r>
              <a:rPr dirty="0" sz="1000" spc="-10">
                <a:latin typeface="SimSun"/>
                <a:cs typeface="SimSun"/>
              </a:rPr>
              <a:t>键</a:t>
            </a:r>
            <a:r>
              <a:rPr dirty="0" sz="1000" spc="-50">
                <a:latin typeface="SimSun"/>
                <a:cs typeface="SimSun"/>
              </a:rPr>
              <a:t>盘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397253" y="9382455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38398" y="528319"/>
            <a:ext cx="16840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125016" y="832103"/>
            <a:ext cx="5312410" cy="9525"/>
          </a:xfrm>
          <a:custGeom>
            <a:avLst/>
            <a:gdLst/>
            <a:ahLst/>
            <a:cxnLst/>
            <a:rect l="l" t="t" r="r" b="b"/>
            <a:pathLst>
              <a:path w="5312410" h="9525">
                <a:moveTo>
                  <a:pt x="5312029" y="0"/>
                </a:moveTo>
                <a:lnTo>
                  <a:pt x="0" y="0"/>
                </a:lnTo>
                <a:lnTo>
                  <a:pt x="0" y="9143"/>
                </a:lnTo>
                <a:lnTo>
                  <a:pt x="5312029" y="9143"/>
                </a:lnTo>
                <a:lnTo>
                  <a:pt x="5312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130604" y="1278381"/>
            <a:ext cx="5113020" cy="8281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桌</a:t>
            </a:r>
            <a:r>
              <a:rPr dirty="0" sz="1000" spc="-10">
                <a:latin typeface="SimSun"/>
                <a:cs typeface="SimSun"/>
              </a:rPr>
              <a:t>面</a:t>
            </a:r>
            <a:r>
              <a:rPr dirty="0" sz="1000" spc="-10">
                <a:latin typeface="SimSun"/>
                <a:cs typeface="SimSun"/>
              </a:rPr>
              <a:t>小</a:t>
            </a:r>
            <a:r>
              <a:rPr dirty="0" sz="1000" spc="-10">
                <a:latin typeface="SimSun"/>
                <a:cs typeface="SimSun"/>
              </a:rPr>
              <a:t>组</a:t>
            </a:r>
            <a:r>
              <a:rPr dirty="0" sz="1000" spc="-50">
                <a:latin typeface="SimSun"/>
                <a:cs typeface="SimSun"/>
              </a:rPr>
              <a:t>件</a:t>
            </a:r>
            <a:endParaRPr sz="1000">
              <a:latin typeface="SimSun"/>
              <a:cs typeface="SimSun"/>
            </a:endParaRPr>
          </a:p>
          <a:p>
            <a:pPr marL="545465" marR="5080" indent="-266700">
              <a:lnSpc>
                <a:spcPct val="183000"/>
              </a:lnSpc>
              <a:spcBef>
                <a:spcPts val="10"/>
              </a:spcBef>
            </a:pPr>
            <a:r>
              <a:rPr dirty="0" sz="1000">
                <a:latin typeface="SimSun"/>
                <a:cs typeface="SimSun"/>
              </a:rPr>
              <a:t>if (if_desktop == 1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&amp;&amp;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ch</a:t>
            </a:r>
            <a:r>
              <a:rPr dirty="0" sz="1000" spc="-5">
                <a:latin typeface="SimSun"/>
                <a:cs typeface="SimSun"/>
              </a:rPr>
              <a:t> == </a:t>
            </a:r>
            <a:r>
              <a:rPr dirty="0" sz="1000">
                <a:latin typeface="SimSun"/>
                <a:cs typeface="SimSun"/>
              </a:rPr>
              <a:t>32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&amp;&amp;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keyboard_place[keyboard[x][y]][0</a:t>
            </a:r>
            <a:r>
              <a:rPr dirty="0" sz="1000" spc="-5">
                <a:latin typeface="SimSun"/>
                <a:cs typeface="SimSun"/>
              </a:rPr>
              <a:t>] == </a:t>
            </a:r>
            <a:r>
              <a:rPr dirty="0" sz="1000">
                <a:latin typeface="SimSun"/>
                <a:cs typeface="SimSun"/>
              </a:rPr>
              <a:t>3</a:t>
            </a:r>
            <a:r>
              <a:rPr dirty="0" sz="1000" spc="-20">
                <a:latin typeface="SimSun"/>
                <a:cs typeface="SimSun"/>
              </a:rPr>
              <a:t>) {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switch</a:t>
            </a:r>
            <a:r>
              <a:rPr dirty="0" sz="1000" spc="-7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(desktop_map[dex][dey</a:t>
            </a:r>
            <a:r>
              <a:rPr dirty="0" sz="1000" spc="-15">
                <a:latin typeface="SimSun"/>
                <a:cs typeface="SimSun"/>
              </a:rPr>
              <a:t>]) {//</a:t>
            </a:r>
            <a:r>
              <a:rPr dirty="0" sz="1000" spc="-10">
                <a:latin typeface="SimSun"/>
                <a:cs typeface="SimSun"/>
              </a:rPr>
              <a:t>判</a:t>
            </a:r>
            <a:r>
              <a:rPr dirty="0" sz="1000" spc="-10">
                <a:latin typeface="SimSun"/>
                <a:cs typeface="SimSun"/>
              </a:rPr>
              <a:t>断</a:t>
            </a:r>
            <a:r>
              <a:rPr dirty="0" sz="1000" spc="-10">
                <a:latin typeface="SimSun"/>
                <a:cs typeface="SimSun"/>
              </a:rPr>
              <a:t>组</a:t>
            </a:r>
            <a:r>
              <a:rPr dirty="0" sz="1000" spc="-10">
                <a:latin typeface="SimSun"/>
                <a:cs typeface="SimSun"/>
              </a:rPr>
              <a:t>件</a:t>
            </a:r>
            <a:r>
              <a:rPr dirty="0" sz="1000" spc="-10">
                <a:latin typeface="SimSun"/>
                <a:cs typeface="SimSun"/>
              </a:rPr>
              <a:t>类</a:t>
            </a:r>
            <a:r>
              <a:rPr dirty="0" sz="1000" spc="-50">
                <a:latin typeface="SimSun"/>
                <a:cs typeface="SimSun"/>
              </a:rPr>
              <a:t>别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812165" indent="-266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case</a:t>
            </a:r>
            <a:r>
              <a:rPr dirty="0" sz="1000" spc="1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1://TXT</a:t>
            </a:r>
            <a:r>
              <a:rPr dirty="0" sz="1000" spc="-120">
                <a:latin typeface="SimSun"/>
                <a:cs typeface="SimSun"/>
              </a:rPr>
              <a:t> 记</a:t>
            </a:r>
            <a:r>
              <a:rPr dirty="0" sz="1000" spc="-10">
                <a:latin typeface="SimSun"/>
                <a:cs typeface="SimSun"/>
              </a:rPr>
              <a:t>事</a:t>
            </a:r>
            <a:r>
              <a:rPr dirty="0" sz="1000" spc="-50">
                <a:latin typeface="SimSun"/>
                <a:cs typeface="SimSun"/>
              </a:rPr>
              <a:t>本</a:t>
            </a:r>
            <a:endParaRPr sz="1000">
              <a:latin typeface="SimSun"/>
              <a:cs typeface="SimSun"/>
            </a:endParaRPr>
          </a:p>
          <a:p>
            <a:pPr marL="812165" marR="3594100">
              <a:lnSpc>
                <a:spcPct val="183000"/>
              </a:lnSpc>
              <a:spcBef>
                <a:spcPts val="15"/>
              </a:spcBef>
            </a:pPr>
            <a:r>
              <a:rPr dirty="0" sz="1000" spc="-10">
                <a:latin typeface="SimSun"/>
                <a:cs typeface="SimSun"/>
              </a:rPr>
              <a:t>load_txt(); break;</a:t>
            </a:r>
            <a:endParaRPr sz="1000">
              <a:latin typeface="SimSun"/>
              <a:cs typeface="SimSun"/>
            </a:endParaRPr>
          </a:p>
          <a:p>
            <a:pPr marL="812165" marR="3035935" indent="-266700">
              <a:lnSpc>
                <a:spcPts val="2210"/>
              </a:lnSpc>
              <a:spcBef>
                <a:spcPts val="225"/>
              </a:spcBef>
            </a:pPr>
            <a:r>
              <a:rPr dirty="0" sz="1000">
                <a:latin typeface="SimSun"/>
                <a:cs typeface="SimSun"/>
              </a:rPr>
              <a:t>case</a:t>
            </a:r>
            <a:r>
              <a:rPr dirty="0" sz="1000" spc="2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2://</a:t>
            </a:r>
            <a:r>
              <a:rPr dirty="0" sz="1000" spc="-10">
                <a:latin typeface="SimSun"/>
                <a:cs typeface="SimSun"/>
              </a:rPr>
              <a:t>小</a:t>
            </a:r>
            <a:r>
              <a:rPr dirty="0" sz="1000" spc="-10">
                <a:latin typeface="SimSun"/>
                <a:cs typeface="SimSun"/>
              </a:rPr>
              <a:t>游</a:t>
            </a:r>
            <a:r>
              <a:rPr dirty="0" sz="1000" spc="-10">
                <a:latin typeface="SimSun"/>
                <a:cs typeface="SimSun"/>
              </a:rPr>
              <a:t>戏</a:t>
            </a:r>
            <a:r>
              <a:rPr dirty="0" sz="1000">
                <a:latin typeface="SimSun"/>
                <a:cs typeface="SimSun"/>
              </a:rPr>
              <a:t>(</a:t>
            </a:r>
            <a:r>
              <a:rPr dirty="0" sz="1000" spc="-10">
                <a:latin typeface="SimSun"/>
                <a:cs typeface="SimSun"/>
              </a:rPr>
              <a:t>开</a:t>
            </a:r>
            <a:r>
              <a:rPr dirty="0" sz="1000" spc="-10">
                <a:latin typeface="SimSun"/>
                <a:cs typeface="SimSun"/>
              </a:rPr>
              <a:t>发</a:t>
            </a:r>
            <a:r>
              <a:rPr dirty="0" sz="1000" spc="-10">
                <a:latin typeface="SimSun"/>
                <a:cs typeface="SimSun"/>
              </a:rPr>
              <a:t>中</a:t>
            </a:r>
            <a:r>
              <a:rPr dirty="0" sz="1000" spc="-50">
                <a:latin typeface="SimSun"/>
                <a:cs typeface="SimSun"/>
              </a:rPr>
              <a:t>） </a:t>
            </a:r>
            <a:r>
              <a:rPr dirty="0" sz="1000">
                <a:latin typeface="SimSun"/>
                <a:cs typeface="SimSun"/>
              </a:rPr>
              <a:t>gotoxy(0</a:t>
            </a:r>
            <a:r>
              <a:rPr dirty="0" sz="1000" spc="-20">
                <a:latin typeface="SimSun"/>
                <a:cs typeface="SimSun"/>
              </a:rPr>
              <a:t>, </a:t>
            </a:r>
            <a:r>
              <a:rPr dirty="0" sz="1000" spc="-25">
                <a:latin typeface="SimSun"/>
                <a:cs typeface="SimSun"/>
              </a:rPr>
              <a:t>0);</a:t>
            </a:r>
            <a:endParaRPr sz="1000">
              <a:latin typeface="SimSun"/>
              <a:cs typeface="SimSun"/>
            </a:endParaRPr>
          </a:p>
          <a:p>
            <a:pPr marL="812165">
              <a:lnSpc>
                <a:spcPct val="100000"/>
              </a:lnSpc>
              <a:spcBef>
                <a:spcPts val="755"/>
              </a:spcBef>
            </a:pPr>
            <a:r>
              <a:rPr dirty="0" sz="1000">
                <a:latin typeface="SimSun"/>
                <a:cs typeface="SimSun"/>
              </a:rPr>
              <a:t>for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(int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&lt;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17;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i++)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{</a:t>
            </a:r>
            <a:endParaRPr sz="1000">
              <a:latin typeface="SimSun"/>
              <a:cs typeface="SimSun"/>
            </a:endParaRPr>
          </a:p>
          <a:p>
            <a:pPr marL="1078865" marR="2565400">
              <a:lnSpc>
                <a:spcPts val="2210"/>
              </a:lnSpc>
              <a:spcBef>
                <a:spcPts val="229"/>
              </a:spcBef>
            </a:pPr>
            <a:r>
              <a:rPr dirty="0" sz="1000">
                <a:latin typeface="SimSun"/>
                <a:cs typeface="SimSun"/>
              </a:rPr>
              <a:t>printf("%s\n",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Map[i]); Sleep(100);</a:t>
            </a:r>
            <a:endParaRPr sz="1000">
              <a:latin typeface="SimSun"/>
              <a:cs typeface="SimSun"/>
            </a:endParaRPr>
          </a:p>
          <a:p>
            <a:pPr marL="812165">
              <a:lnSpc>
                <a:spcPct val="100000"/>
              </a:lnSpc>
              <a:spcBef>
                <a:spcPts val="750"/>
              </a:spcBef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8121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gotoxy(30,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3);</a:t>
            </a:r>
            <a:endParaRPr sz="1000">
              <a:latin typeface="SimSun"/>
              <a:cs typeface="SimSun"/>
            </a:endParaRPr>
          </a:p>
          <a:p>
            <a:pPr marL="812165" marR="3340100">
              <a:lnSpc>
                <a:spcPct val="183400"/>
              </a:lnSpc>
              <a:spcBef>
                <a:spcPts val="10"/>
              </a:spcBef>
            </a:pPr>
            <a:r>
              <a:rPr dirty="0" sz="1000" spc="-10">
                <a:latin typeface="SimSun"/>
                <a:cs typeface="SimSun"/>
              </a:rPr>
              <a:t>load_shake(); Sleep(2000); load_desktop(); break;</a:t>
            </a:r>
            <a:endParaRPr sz="1000">
              <a:latin typeface="SimSun"/>
              <a:cs typeface="SimSun"/>
            </a:endParaRPr>
          </a:p>
          <a:p>
            <a:pPr marL="812165" marR="2893695" indent="-266700">
              <a:lnSpc>
                <a:spcPct val="183000"/>
              </a:lnSpc>
            </a:pPr>
            <a:r>
              <a:rPr dirty="0" sz="1000">
                <a:latin typeface="SimSun"/>
                <a:cs typeface="SimSun"/>
              </a:rPr>
              <a:t>case</a:t>
            </a:r>
            <a:r>
              <a:rPr dirty="0" sz="1000" spc="2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3://</a:t>
            </a:r>
            <a:r>
              <a:rPr dirty="0" sz="1000" spc="-10">
                <a:latin typeface="SimSun"/>
                <a:cs typeface="SimSun"/>
              </a:rPr>
              <a:t>计</a:t>
            </a:r>
            <a:r>
              <a:rPr dirty="0" sz="1000" spc="-10">
                <a:latin typeface="SimSun"/>
                <a:cs typeface="SimSun"/>
              </a:rPr>
              <a:t>算</a:t>
            </a:r>
            <a:r>
              <a:rPr dirty="0" sz="1000" spc="-50">
                <a:latin typeface="SimSun"/>
                <a:cs typeface="SimSun"/>
              </a:rPr>
              <a:t>器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load_calculator('\0');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812165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break;</a:t>
            </a:r>
            <a:endParaRPr sz="1000">
              <a:latin typeface="SimSun"/>
              <a:cs typeface="SimSun"/>
            </a:endParaRPr>
          </a:p>
          <a:p>
            <a:pPr marL="812165" marR="3479800" indent="-266700">
              <a:lnSpc>
                <a:spcPct val="183000"/>
              </a:lnSpc>
            </a:pPr>
            <a:r>
              <a:rPr dirty="0" sz="1000">
                <a:latin typeface="SimSun"/>
                <a:cs typeface="SimSun"/>
              </a:rPr>
              <a:t>case</a:t>
            </a:r>
            <a:r>
              <a:rPr dirty="0" sz="1000" spc="2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4://</a:t>
            </a:r>
            <a:r>
              <a:rPr dirty="0" sz="1000" spc="-10">
                <a:latin typeface="SimSun"/>
                <a:cs typeface="SimSun"/>
              </a:rPr>
              <a:t>更</a:t>
            </a:r>
            <a:r>
              <a:rPr dirty="0" sz="1000" spc="-10">
                <a:latin typeface="SimSun"/>
                <a:cs typeface="SimSun"/>
              </a:rPr>
              <a:t>多</a:t>
            </a:r>
            <a:r>
              <a:rPr dirty="0" sz="1000" spc="-10">
                <a:latin typeface="SimSun"/>
                <a:cs typeface="SimSun"/>
              </a:rPr>
              <a:t>信</a:t>
            </a:r>
            <a:r>
              <a:rPr dirty="0" sz="1000" spc="-50">
                <a:latin typeface="SimSun"/>
                <a:cs typeface="SimSun"/>
              </a:rPr>
              <a:t>息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load_more();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812165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latin typeface="SimSun"/>
                <a:cs typeface="SimSun"/>
              </a:rPr>
              <a:t>break;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case</a:t>
            </a:r>
            <a:r>
              <a:rPr dirty="0" sz="1000" spc="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5://IE</a:t>
            </a:r>
            <a:r>
              <a:rPr dirty="0" sz="1000" spc="-120">
                <a:latin typeface="SimSun"/>
                <a:cs typeface="SimSun"/>
              </a:rPr>
              <a:t> 浏</a:t>
            </a:r>
            <a:r>
              <a:rPr dirty="0" sz="1000" spc="-10">
                <a:latin typeface="SimSun"/>
                <a:cs typeface="SimSun"/>
              </a:rPr>
              <a:t>览</a:t>
            </a:r>
            <a:r>
              <a:rPr dirty="0" sz="1000" spc="-50">
                <a:latin typeface="SimSun"/>
                <a:cs typeface="SimSun"/>
              </a:rPr>
              <a:t>器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8121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ShellExecute(NULL,</a:t>
            </a:r>
            <a:r>
              <a:rPr dirty="0" sz="1000" spc="-7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_T("open"),</a:t>
            </a:r>
            <a:r>
              <a:rPr dirty="0" sz="1000" spc="-7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_T("explorer.exe"),</a:t>
            </a:r>
            <a:endParaRPr sz="1000">
              <a:latin typeface="SimSun"/>
              <a:cs typeface="SimSun"/>
            </a:endParaRPr>
          </a:p>
          <a:p>
            <a:pPr marL="812165" marR="2364105" indent="-800100">
              <a:lnSpc>
                <a:spcPct val="183000"/>
              </a:lnSpc>
              <a:spcBef>
                <a:spcPts val="15"/>
              </a:spcBef>
            </a:pPr>
            <a:r>
              <a:rPr dirty="0" sz="1000" spc="-10">
                <a:latin typeface="SimSun"/>
                <a:cs typeface="SimSun"/>
              </a:rPr>
              <a:t>_T("</a:t>
            </a:r>
            <a:r>
              <a:rPr dirty="0" sz="1000" spc="-10">
                <a:latin typeface="SimSun"/>
                <a:cs typeface="SimSun"/>
                <a:hlinkClick r:id="rId2"/>
              </a:rPr>
              <a:t>http://www.baidu.com</a:t>
            </a:r>
            <a:r>
              <a:rPr dirty="0" sz="1000" spc="-10">
                <a:latin typeface="SimSun"/>
                <a:cs typeface="SimSun"/>
              </a:rPr>
              <a:t>"),</a:t>
            </a:r>
            <a:r>
              <a:rPr dirty="0" sz="1000" spc="4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NULL,</a:t>
            </a:r>
            <a:r>
              <a:rPr dirty="0" sz="1000" spc="6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SW_SHOW); break;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SimSun"/>
                <a:cs typeface="SimSun"/>
              </a:rPr>
              <a:t>case</a:t>
            </a:r>
            <a:r>
              <a:rPr dirty="0" sz="1000" spc="2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6://</a:t>
            </a:r>
            <a:r>
              <a:rPr dirty="0" sz="1000" spc="-10">
                <a:latin typeface="SimSun"/>
                <a:cs typeface="SimSun"/>
              </a:rPr>
              <a:t>猜</a:t>
            </a:r>
            <a:r>
              <a:rPr dirty="0" sz="1000" spc="-10">
                <a:latin typeface="SimSun"/>
                <a:cs typeface="SimSun"/>
              </a:rPr>
              <a:t>数</a:t>
            </a:r>
            <a:r>
              <a:rPr dirty="0" sz="1000" spc="-50">
                <a:latin typeface="SimSun"/>
                <a:cs typeface="SimSun"/>
              </a:rPr>
              <a:t>字</a:t>
            </a:r>
            <a:endParaRPr sz="1000">
              <a:latin typeface="SimSun"/>
              <a:cs typeface="SimSun"/>
            </a:endParaRPr>
          </a:p>
          <a:p>
            <a:pPr marL="812165" marR="3149600">
              <a:lnSpc>
                <a:spcPct val="183000"/>
              </a:lnSpc>
              <a:spcBef>
                <a:spcPts val="10"/>
              </a:spcBef>
            </a:pPr>
            <a:r>
              <a:rPr dirty="0" sz="1000" spc="-10">
                <a:latin typeface="SimSun"/>
                <a:cs typeface="SimSun"/>
              </a:rPr>
              <a:t>srand(time(0)); </a:t>
            </a:r>
            <a:r>
              <a:rPr dirty="0" sz="1000">
                <a:latin typeface="SimSun"/>
                <a:cs typeface="SimSun"/>
              </a:rPr>
              <a:t>ans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rand()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%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11;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97253" y="528319"/>
            <a:ext cx="3225165" cy="1487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5384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SimSun"/>
              <a:cs typeface="SimSun"/>
            </a:endParaRPr>
          </a:p>
          <a:p>
            <a:pPr marL="546100" marR="1654810">
              <a:lnSpc>
                <a:spcPct val="183000"/>
              </a:lnSpc>
            </a:pPr>
            <a:r>
              <a:rPr dirty="0" sz="1000" spc="-10">
                <a:latin typeface="SimSun"/>
                <a:cs typeface="SimSun"/>
              </a:rPr>
              <a:t>guess_number(0); break;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2794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130604" y="2396998"/>
            <a:ext cx="5295265" cy="2971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记</a:t>
            </a:r>
            <a:r>
              <a:rPr dirty="0" sz="1000" spc="-10">
                <a:latin typeface="SimSun"/>
                <a:cs typeface="SimSun"/>
              </a:rPr>
              <a:t>事</a:t>
            </a:r>
            <a:r>
              <a:rPr dirty="0" sz="1000" spc="-10">
                <a:latin typeface="SimSun"/>
                <a:cs typeface="SimSun"/>
              </a:rPr>
              <a:t>本</a:t>
            </a:r>
            <a:r>
              <a:rPr dirty="0" sz="1000" spc="-10">
                <a:latin typeface="SimSun"/>
                <a:cs typeface="SimSun"/>
              </a:rPr>
              <a:t>模</a:t>
            </a:r>
            <a:r>
              <a:rPr dirty="0" sz="1000" spc="-50">
                <a:latin typeface="SimSun"/>
                <a:cs typeface="SimSun"/>
              </a:rPr>
              <a:t>块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(if_txt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== 1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&amp;&amp;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(ch ==</a:t>
            </a:r>
            <a:r>
              <a:rPr dirty="0" sz="1000" spc="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32 ||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keyboard_place[keyboard[x][y]][0]</a:t>
            </a:r>
            <a:r>
              <a:rPr dirty="0" sz="1000" spc="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==</a:t>
            </a:r>
            <a:r>
              <a:rPr dirty="0" sz="1000" spc="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'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'))</a:t>
            </a:r>
            <a:r>
              <a:rPr dirty="0" sz="1000" spc="1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{//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若</a:t>
            </a:r>
            <a:r>
              <a:rPr dirty="0" sz="1000" spc="-10">
                <a:latin typeface="SimSun"/>
                <a:cs typeface="SimSun"/>
              </a:rPr>
              <a:t>记</a:t>
            </a:r>
            <a:r>
              <a:rPr dirty="0" sz="1000" spc="-10">
                <a:latin typeface="SimSun"/>
                <a:cs typeface="SimSun"/>
              </a:rPr>
              <a:t>事</a:t>
            </a:r>
            <a:r>
              <a:rPr dirty="0" sz="1000">
                <a:latin typeface="SimSun"/>
                <a:cs typeface="SimSun"/>
              </a:rPr>
              <a:t>本</a:t>
            </a:r>
            <a:r>
              <a:rPr dirty="0" sz="1000" spc="-10">
                <a:latin typeface="SimSun"/>
                <a:cs typeface="SimSun"/>
              </a:rPr>
              <a:t>已</a:t>
            </a:r>
            <a:r>
              <a:rPr dirty="0" sz="1000" spc="-10">
                <a:latin typeface="SimSun"/>
                <a:cs typeface="SimSun"/>
              </a:rPr>
              <a:t>打</a:t>
            </a:r>
            <a:r>
              <a:rPr dirty="0" sz="1000">
                <a:latin typeface="SimSun"/>
                <a:cs typeface="SimSun"/>
              </a:rPr>
              <a:t>开</a:t>
            </a:r>
            <a:r>
              <a:rPr dirty="0" sz="1000" spc="-5">
                <a:latin typeface="SimSun"/>
                <a:cs typeface="SimSun"/>
              </a:rPr>
              <a:t> 且</a:t>
            </a:r>
            <a:r>
              <a:rPr dirty="0" sz="1000" spc="-10">
                <a:latin typeface="SimSun"/>
                <a:cs typeface="SimSun"/>
              </a:rPr>
              <a:t>监</a:t>
            </a:r>
            <a:r>
              <a:rPr dirty="0" sz="1000" spc="-10">
                <a:latin typeface="SimSun"/>
                <a:cs typeface="SimSun"/>
              </a:rPr>
              <a:t>控</a:t>
            </a:r>
            <a:r>
              <a:rPr dirty="0" sz="1000">
                <a:latin typeface="SimSun"/>
                <a:cs typeface="SimSun"/>
              </a:rPr>
              <a:t>到</a:t>
            </a:r>
            <a:r>
              <a:rPr dirty="0" sz="1000" spc="-10">
                <a:latin typeface="SimSun"/>
                <a:cs typeface="SimSun"/>
              </a:rPr>
              <a:t>了</a:t>
            </a:r>
            <a:r>
              <a:rPr dirty="0" sz="1000" spc="-10">
                <a:latin typeface="SimSun"/>
                <a:cs typeface="SimSun"/>
              </a:rPr>
              <a:t>空</a:t>
            </a:r>
            <a:r>
              <a:rPr dirty="0" sz="1000" spc="-10">
                <a:latin typeface="SimSun"/>
                <a:cs typeface="SimSun"/>
              </a:rPr>
              <a:t>格</a:t>
            </a:r>
            <a:r>
              <a:rPr dirty="0" sz="1000" spc="-5">
                <a:latin typeface="SimSun"/>
                <a:cs typeface="SimSun"/>
              </a:rPr>
              <a:t>操作 那</a:t>
            </a:r>
            <a:r>
              <a:rPr dirty="0" sz="1000" spc="-10">
                <a:latin typeface="SimSun"/>
                <a:cs typeface="SimSun"/>
              </a:rPr>
              <a:t>么</a:t>
            </a:r>
            <a:r>
              <a:rPr dirty="0" sz="1000">
                <a:latin typeface="SimSun"/>
                <a:cs typeface="SimSun"/>
              </a:rPr>
              <a:t>就</a:t>
            </a:r>
            <a:r>
              <a:rPr dirty="0" sz="1000" spc="-10">
                <a:latin typeface="SimSun"/>
                <a:cs typeface="SimSun"/>
              </a:rPr>
              <a:t>执</a:t>
            </a:r>
            <a:r>
              <a:rPr dirty="0" sz="1000" spc="-10">
                <a:latin typeface="SimSun"/>
                <a:cs typeface="SimSun"/>
              </a:rPr>
              <a:t>行</a:t>
            </a:r>
            <a:r>
              <a:rPr dirty="0" sz="1000">
                <a:latin typeface="SimSun"/>
                <a:cs typeface="SimSun"/>
              </a:rPr>
              <a:t>相</a:t>
            </a:r>
            <a:r>
              <a:rPr dirty="0" sz="1000" spc="-10">
                <a:latin typeface="SimSun"/>
                <a:cs typeface="SimSun"/>
              </a:rPr>
              <a:t>应</a:t>
            </a:r>
            <a:r>
              <a:rPr dirty="0" sz="1000" spc="-10">
                <a:latin typeface="SimSun"/>
                <a:cs typeface="SimSun"/>
              </a:rPr>
              <a:t>判</a:t>
            </a:r>
            <a:r>
              <a:rPr dirty="0" sz="1000" spc="-50">
                <a:latin typeface="SimSun"/>
                <a:cs typeface="SimSun"/>
              </a:rPr>
              <a:t>断</a:t>
            </a:r>
            <a:endParaRPr sz="1000">
              <a:latin typeface="SimSun"/>
              <a:cs typeface="SimSun"/>
            </a:endParaRPr>
          </a:p>
          <a:p>
            <a:pPr marL="12700" marR="29845" indent="532765">
              <a:lnSpc>
                <a:spcPct val="183000"/>
              </a:lnSpc>
              <a:spcBef>
                <a:spcPts val="15"/>
              </a:spcBef>
              <a:tabLst>
                <a:tab pos="3479800" algn="l"/>
              </a:tabLst>
            </a:pP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5">
                <a:latin typeface="SimSun"/>
                <a:cs typeface="SimSun"/>
              </a:rPr>
              <a:t> (</a:t>
            </a:r>
            <a:r>
              <a:rPr dirty="0" sz="1000" spc="-10">
                <a:latin typeface="SimSun"/>
                <a:cs typeface="SimSun"/>
              </a:rPr>
              <a:t>keyboard_place[keyboard[x][y]][0</a:t>
            </a:r>
            <a:r>
              <a:rPr dirty="0" sz="1000" spc="10">
                <a:latin typeface="SimSun"/>
                <a:cs typeface="SimSun"/>
              </a:rPr>
              <a:t>] &gt; </a:t>
            </a:r>
            <a:r>
              <a:rPr dirty="0" sz="1000">
                <a:latin typeface="SimSun"/>
                <a:cs typeface="SimSun"/>
              </a:rPr>
              <a:t>9</a:t>
            </a:r>
            <a:r>
              <a:rPr dirty="0" sz="1000" spc="-10">
                <a:latin typeface="SimSun"/>
                <a:cs typeface="SimSun"/>
              </a:rPr>
              <a:t>) {</a:t>
            </a:r>
            <a:r>
              <a:rPr dirty="0" sz="1000">
                <a:latin typeface="SimSun"/>
                <a:cs typeface="SimSun"/>
              </a:rPr>
              <a:t>	//</a:t>
            </a:r>
            <a:r>
              <a:rPr dirty="0" sz="1000" spc="-10">
                <a:latin typeface="SimSun"/>
                <a:cs typeface="SimSun"/>
              </a:rPr>
              <a:t>若</a:t>
            </a:r>
            <a:r>
              <a:rPr dirty="0" sz="1000" spc="-10">
                <a:latin typeface="SimSun"/>
                <a:cs typeface="SimSun"/>
              </a:rPr>
              <a:t>执</a:t>
            </a:r>
            <a:r>
              <a:rPr dirty="0" sz="1000" spc="-10">
                <a:latin typeface="SimSun"/>
                <a:cs typeface="SimSun"/>
              </a:rPr>
              <a:t>行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 spc="-10">
                <a:latin typeface="SimSun"/>
                <a:cs typeface="SimSun"/>
              </a:rPr>
              <a:t>键</a:t>
            </a:r>
            <a:r>
              <a:rPr dirty="0" sz="1000">
                <a:latin typeface="SimSun"/>
                <a:cs typeface="SimSun"/>
              </a:rPr>
              <a:t>位</a:t>
            </a:r>
            <a:r>
              <a:rPr dirty="0" sz="1000" spc="-10">
                <a:latin typeface="SimSun"/>
                <a:cs typeface="SimSun"/>
              </a:rPr>
              <a:t>是</a:t>
            </a:r>
            <a:r>
              <a:rPr dirty="0" sz="1000" spc="-10">
                <a:latin typeface="SimSun"/>
                <a:cs typeface="SimSun"/>
              </a:rPr>
              <a:t>字</a:t>
            </a:r>
            <a:r>
              <a:rPr dirty="0" sz="1000" spc="-5">
                <a:latin typeface="SimSun"/>
                <a:cs typeface="SimSun"/>
              </a:rPr>
              <a:t>符键位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 spc="-50">
                <a:latin typeface="SimSun"/>
                <a:cs typeface="SimSun"/>
              </a:rPr>
              <a:t>话</a:t>
            </a:r>
            <a:r>
              <a:rPr dirty="0" sz="1000" spc="-10">
                <a:latin typeface="SimSun"/>
                <a:cs typeface="SimSun"/>
              </a:rPr>
              <a:t>则</a:t>
            </a:r>
            <a:r>
              <a:rPr dirty="0" sz="1000" spc="-10">
                <a:latin typeface="SimSun"/>
                <a:cs typeface="SimSun"/>
              </a:rPr>
              <a:t>在</a:t>
            </a:r>
            <a:r>
              <a:rPr dirty="0" sz="1000" spc="-10">
                <a:latin typeface="SimSun"/>
                <a:cs typeface="SimSun"/>
              </a:rPr>
              <a:t>屏</a:t>
            </a:r>
            <a:r>
              <a:rPr dirty="0" sz="1000">
                <a:latin typeface="SimSun"/>
                <a:cs typeface="SimSun"/>
              </a:rPr>
              <a:t>幕</a:t>
            </a:r>
            <a:r>
              <a:rPr dirty="0" sz="1000" spc="-10">
                <a:latin typeface="SimSun"/>
                <a:cs typeface="SimSun"/>
              </a:rPr>
              <a:t>上</a:t>
            </a:r>
            <a:r>
              <a:rPr dirty="0" sz="1000" spc="-10">
                <a:latin typeface="SimSun"/>
                <a:cs typeface="SimSun"/>
              </a:rPr>
              <a:t>显</a:t>
            </a:r>
            <a:r>
              <a:rPr dirty="0" sz="1000">
                <a:latin typeface="SimSun"/>
                <a:cs typeface="SimSun"/>
              </a:rPr>
              <a:t>示</a:t>
            </a:r>
            <a:r>
              <a:rPr dirty="0" sz="1000" spc="-10">
                <a:latin typeface="SimSun"/>
                <a:cs typeface="SimSun"/>
              </a:rPr>
              <a:t>字</a:t>
            </a:r>
            <a:r>
              <a:rPr dirty="0" sz="1000" spc="-50">
                <a:latin typeface="SimSun"/>
                <a:cs typeface="SimSun"/>
              </a:rPr>
              <a:t>符</a:t>
            </a:r>
            <a:endParaRPr sz="1000">
              <a:latin typeface="SimSun"/>
              <a:cs typeface="SimSun"/>
            </a:endParaRPr>
          </a:p>
          <a:p>
            <a:pPr marL="812165" marR="413384">
              <a:lnSpc>
                <a:spcPts val="2210"/>
              </a:lnSpc>
              <a:spcBef>
                <a:spcPts val="229"/>
              </a:spcBef>
            </a:pP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(if_shift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==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1)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input_txt(keyboard_place[keyboard[x][y]][1]); </a:t>
            </a:r>
            <a:r>
              <a:rPr dirty="0" sz="1000">
                <a:latin typeface="SimSun"/>
                <a:cs typeface="SimSun"/>
              </a:rPr>
              <a:t>else</a:t>
            </a:r>
            <a:r>
              <a:rPr dirty="0" sz="1000" spc="-10">
                <a:latin typeface="SimSun"/>
                <a:cs typeface="SimSun"/>
              </a:rPr>
              <a:t> input_txt(keyboard_place[keyboard[x][y]][0]);</a:t>
            </a:r>
            <a:endParaRPr sz="100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  <a:spcBef>
                <a:spcPts val="750"/>
              </a:spcBef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 marL="12700" marR="5080" indent="532765">
              <a:lnSpc>
                <a:spcPts val="2210"/>
              </a:lnSpc>
              <a:spcBef>
                <a:spcPts val="229"/>
              </a:spcBef>
            </a:pPr>
            <a:r>
              <a:rPr dirty="0" sz="1000">
                <a:latin typeface="SimSun"/>
                <a:cs typeface="SimSun"/>
              </a:rPr>
              <a:t>else</a:t>
            </a:r>
            <a:r>
              <a:rPr dirty="0" sz="1000" spc="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10">
                <a:latin typeface="SimSun"/>
                <a:cs typeface="SimSun"/>
              </a:rPr>
              <a:t> (</a:t>
            </a:r>
            <a:r>
              <a:rPr dirty="0" sz="1000" spc="-10">
                <a:latin typeface="SimSun"/>
                <a:cs typeface="SimSun"/>
              </a:rPr>
              <a:t>keyboard_place[keyboard[x][y]][0</a:t>
            </a:r>
            <a:r>
              <a:rPr dirty="0" sz="1000" spc="5">
                <a:latin typeface="SimSun"/>
                <a:cs typeface="SimSun"/>
              </a:rPr>
              <a:t>] == </a:t>
            </a:r>
            <a:r>
              <a:rPr dirty="0" sz="1000" spc="-25">
                <a:latin typeface="SimSun"/>
                <a:cs typeface="SimSun"/>
              </a:rPr>
              <a:t>2) </a:t>
            </a:r>
            <a:r>
              <a:rPr dirty="0" sz="1000" spc="-10">
                <a:latin typeface="SimSun"/>
                <a:cs typeface="SimSun"/>
              </a:rPr>
              <a:t>input_txt(keyboard_place[keyboard[x][y]][0</a:t>
            </a:r>
            <a:r>
              <a:rPr dirty="0" sz="1000" spc="25">
                <a:latin typeface="SimSun"/>
                <a:cs typeface="SimSun"/>
              </a:rPr>
              <a:t>], </a:t>
            </a:r>
            <a:r>
              <a:rPr dirty="0" sz="1000">
                <a:latin typeface="SimSun"/>
                <a:cs typeface="SimSun"/>
              </a:rPr>
              <a:t>1);//</a:t>
            </a:r>
            <a:r>
              <a:rPr dirty="0" sz="1000" spc="-10">
                <a:latin typeface="SimSun"/>
                <a:cs typeface="SimSun"/>
              </a:rPr>
              <a:t>若</a:t>
            </a:r>
            <a:r>
              <a:rPr dirty="0" sz="1000" spc="-10">
                <a:latin typeface="SimSun"/>
                <a:cs typeface="SimSun"/>
              </a:rPr>
              <a:t>执</a:t>
            </a:r>
            <a:r>
              <a:rPr dirty="0" sz="1000" spc="-10">
                <a:latin typeface="SimSun"/>
                <a:cs typeface="SimSun"/>
              </a:rPr>
              <a:t>行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 spc="-10">
                <a:latin typeface="SimSun"/>
                <a:cs typeface="SimSun"/>
              </a:rPr>
              <a:t>是</a:t>
            </a:r>
            <a:r>
              <a:rPr dirty="0" sz="1000">
                <a:latin typeface="SimSun"/>
                <a:cs typeface="SimSun"/>
              </a:rPr>
              <a:t>删</a:t>
            </a:r>
            <a:r>
              <a:rPr dirty="0" sz="1000" spc="-10">
                <a:latin typeface="SimSun"/>
                <a:cs typeface="SimSun"/>
              </a:rPr>
              <a:t>除</a:t>
            </a:r>
            <a:r>
              <a:rPr dirty="0" sz="1000" spc="-10">
                <a:latin typeface="SimSun"/>
                <a:cs typeface="SimSun"/>
              </a:rPr>
              <a:t>操</a:t>
            </a:r>
            <a:r>
              <a:rPr dirty="0" sz="1000">
                <a:latin typeface="SimSun"/>
                <a:cs typeface="SimSun"/>
              </a:rPr>
              <a:t>作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>
                <a:latin typeface="SimSun"/>
                <a:cs typeface="SimSun"/>
              </a:rPr>
              <a:t>话</a:t>
            </a:r>
            <a:r>
              <a:rPr dirty="0" sz="1000" spc="60">
                <a:latin typeface="SimSun"/>
                <a:cs typeface="SimSun"/>
              </a:rPr>
              <a:t> 则</a:t>
            </a:r>
            <a:r>
              <a:rPr dirty="0" sz="1000" spc="-10">
                <a:latin typeface="SimSun"/>
                <a:cs typeface="SimSun"/>
              </a:rPr>
              <a:t>删</a:t>
            </a:r>
            <a:r>
              <a:rPr dirty="0" sz="1000" spc="-10">
                <a:latin typeface="SimSun"/>
                <a:cs typeface="SimSun"/>
              </a:rPr>
              <a:t>除</a:t>
            </a:r>
            <a:r>
              <a:rPr dirty="0" sz="1000" spc="-10">
                <a:latin typeface="SimSun"/>
                <a:cs typeface="SimSun"/>
              </a:rPr>
              <a:t>字</a:t>
            </a:r>
            <a:r>
              <a:rPr dirty="0" sz="1000" spc="-50">
                <a:latin typeface="SimSun"/>
                <a:cs typeface="SimSun"/>
              </a:rPr>
              <a:t>符</a:t>
            </a:r>
            <a:endParaRPr sz="100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spcBef>
                <a:spcPts val="750"/>
              </a:spcBef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30604" y="5750432"/>
            <a:ext cx="5269865" cy="2971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计</a:t>
            </a:r>
            <a:r>
              <a:rPr dirty="0" sz="1000" spc="-10">
                <a:latin typeface="SimSun"/>
                <a:cs typeface="SimSun"/>
              </a:rPr>
              <a:t>算</a:t>
            </a:r>
            <a:r>
              <a:rPr dirty="0" sz="1000" spc="-10">
                <a:latin typeface="SimSun"/>
                <a:cs typeface="SimSun"/>
              </a:rPr>
              <a:t>器</a:t>
            </a:r>
            <a:r>
              <a:rPr dirty="0" sz="1000" spc="-10">
                <a:latin typeface="SimSun"/>
                <a:cs typeface="SimSun"/>
              </a:rPr>
              <a:t>模</a:t>
            </a:r>
            <a:r>
              <a:rPr dirty="0" sz="1000" spc="-50">
                <a:latin typeface="SimSun"/>
                <a:cs typeface="SimSun"/>
              </a:rPr>
              <a:t>块</a:t>
            </a:r>
            <a:endParaRPr sz="1000">
              <a:latin typeface="SimSun"/>
              <a:cs typeface="SimSun"/>
            </a:endParaRPr>
          </a:p>
          <a:p>
            <a:pPr marL="12700" marR="43815" indent="266065">
              <a:lnSpc>
                <a:spcPct val="183000"/>
              </a:lnSpc>
            </a:pP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10">
                <a:latin typeface="SimSun"/>
                <a:cs typeface="SimSun"/>
              </a:rPr>
              <a:t> (</a:t>
            </a:r>
            <a:r>
              <a:rPr dirty="0" sz="1000">
                <a:latin typeface="SimSun"/>
                <a:cs typeface="SimSun"/>
              </a:rPr>
              <a:t>if_calculator</a:t>
            </a:r>
            <a:r>
              <a:rPr dirty="0" sz="1000" spc="-15">
                <a:latin typeface="SimSun"/>
                <a:cs typeface="SimSun"/>
              </a:rPr>
              <a:t> == </a:t>
            </a:r>
            <a:r>
              <a:rPr dirty="0" sz="1000">
                <a:latin typeface="SimSun"/>
                <a:cs typeface="SimSun"/>
              </a:rPr>
              <a:t>1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&amp;&amp;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ch</a:t>
            </a:r>
            <a:r>
              <a:rPr dirty="0" sz="1000" spc="-15">
                <a:latin typeface="SimSun"/>
                <a:cs typeface="SimSun"/>
              </a:rPr>
              <a:t> == </a:t>
            </a:r>
            <a:r>
              <a:rPr dirty="0" sz="1000">
                <a:latin typeface="SimSun"/>
                <a:cs typeface="SimSun"/>
              </a:rPr>
              <a:t>32</a:t>
            </a:r>
            <a:r>
              <a:rPr dirty="0" sz="1000" spc="-25">
                <a:latin typeface="SimSun"/>
                <a:cs typeface="SimSun"/>
              </a:rPr>
              <a:t>) { //</a:t>
            </a:r>
            <a:r>
              <a:rPr dirty="0" sz="1000" spc="-10">
                <a:latin typeface="SimSun"/>
                <a:cs typeface="SimSun"/>
              </a:rPr>
              <a:t>若</a:t>
            </a:r>
            <a:r>
              <a:rPr dirty="0" sz="1000" spc="-10">
                <a:latin typeface="SimSun"/>
                <a:cs typeface="SimSun"/>
              </a:rPr>
              <a:t>计</a:t>
            </a:r>
            <a:r>
              <a:rPr dirty="0" sz="1000" spc="-10">
                <a:latin typeface="SimSun"/>
                <a:cs typeface="SimSun"/>
              </a:rPr>
              <a:t>算</a:t>
            </a:r>
            <a:r>
              <a:rPr dirty="0" sz="1000" spc="-10">
                <a:latin typeface="SimSun"/>
                <a:cs typeface="SimSun"/>
              </a:rPr>
              <a:t>器</a:t>
            </a:r>
            <a:r>
              <a:rPr dirty="0" sz="1000" spc="-10">
                <a:latin typeface="SimSun"/>
                <a:cs typeface="SimSun"/>
              </a:rPr>
              <a:t>已</a:t>
            </a:r>
            <a:r>
              <a:rPr dirty="0" sz="1000" spc="-10">
                <a:latin typeface="SimSun"/>
                <a:cs typeface="SimSun"/>
              </a:rPr>
              <a:t>打开 且</a:t>
            </a:r>
            <a:r>
              <a:rPr dirty="0" sz="1000" spc="-10">
                <a:latin typeface="SimSun"/>
                <a:cs typeface="SimSun"/>
              </a:rPr>
              <a:t>监</a:t>
            </a:r>
            <a:r>
              <a:rPr dirty="0" sz="1000">
                <a:latin typeface="SimSun"/>
                <a:cs typeface="SimSun"/>
              </a:rPr>
              <a:t>控</a:t>
            </a:r>
            <a:r>
              <a:rPr dirty="0" sz="1000" spc="-10">
                <a:latin typeface="SimSun"/>
                <a:cs typeface="SimSun"/>
              </a:rPr>
              <a:t>到</a:t>
            </a:r>
            <a:r>
              <a:rPr dirty="0" sz="1000" spc="-10">
                <a:latin typeface="SimSun"/>
                <a:cs typeface="SimSun"/>
              </a:rPr>
              <a:t>了</a:t>
            </a:r>
            <a:r>
              <a:rPr dirty="0" sz="1000" spc="-10">
                <a:latin typeface="SimSun"/>
                <a:cs typeface="SimSun"/>
              </a:rPr>
              <a:t>空</a:t>
            </a:r>
            <a:r>
              <a:rPr dirty="0" sz="1000">
                <a:latin typeface="SimSun"/>
                <a:cs typeface="SimSun"/>
              </a:rPr>
              <a:t>格</a:t>
            </a:r>
            <a:r>
              <a:rPr dirty="0" sz="1000" spc="-10">
                <a:latin typeface="SimSun"/>
                <a:cs typeface="SimSun"/>
              </a:rPr>
              <a:t>操</a:t>
            </a:r>
            <a:r>
              <a:rPr dirty="0" sz="1000">
                <a:latin typeface="SimSun"/>
                <a:cs typeface="SimSun"/>
              </a:rPr>
              <a:t>作</a:t>
            </a:r>
            <a:r>
              <a:rPr dirty="0" sz="1000" spc="-15">
                <a:latin typeface="SimSun"/>
                <a:cs typeface="SimSun"/>
              </a:rPr>
              <a:t> 那</a:t>
            </a:r>
            <a:r>
              <a:rPr dirty="0" sz="1000" spc="-50">
                <a:latin typeface="SimSun"/>
                <a:cs typeface="SimSun"/>
              </a:rPr>
              <a:t>么</a:t>
            </a:r>
            <a:r>
              <a:rPr dirty="0" sz="1000" spc="-10">
                <a:latin typeface="SimSun"/>
                <a:cs typeface="SimSun"/>
              </a:rPr>
              <a:t>就</a:t>
            </a:r>
            <a:r>
              <a:rPr dirty="0" sz="1000" spc="-10">
                <a:latin typeface="SimSun"/>
                <a:cs typeface="SimSun"/>
              </a:rPr>
              <a:t>执</a:t>
            </a:r>
            <a:r>
              <a:rPr dirty="0" sz="1000" spc="-10">
                <a:latin typeface="SimSun"/>
                <a:cs typeface="SimSun"/>
              </a:rPr>
              <a:t>行</a:t>
            </a:r>
            <a:r>
              <a:rPr dirty="0" sz="1000">
                <a:latin typeface="SimSun"/>
                <a:cs typeface="SimSun"/>
              </a:rPr>
              <a:t>相</a:t>
            </a:r>
            <a:r>
              <a:rPr dirty="0" sz="1000" spc="-10">
                <a:latin typeface="SimSun"/>
                <a:cs typeface="SimSun"/>
              </a:rPr>
              <a:t>应</a:t>
            </a:r>
            <a:r>
              <a:rPr dirty="0" sz="1000" spc="-10">
                <a:latin typeface="SimSun"/>
                <a:cs typeface="SimSun"/>
              </a:rPr>
              <a:t>判</a:t>
            </a:r>
            <a:r>
              <a:rPr dirty="0" sz="1000" spc="-50">
                <a:latin typeface="SimSun"/>
                <a:cs typeface="SimSun"/>
              </a:rPr>
              <a:t>断</a:t>
            </a:r>
            <a:endParaRPr sz="1000">
              <a:latin typeface="SimSun"/>
              <a:cs typeface="SimSun"/>
            </a:endParaRPr>
          </a:p>
          <a:p>
            <a:pPr marL="12700" marR="5080" indent="532765">
              <a:lnSpc>
                <a:spcPct val="183000"/>
              </a:lnSpc>
              <a:spcBef>
                <a:spcPts val="10"/>
              </a:spcBef>
              <a:tabLst>
                <a:tab pos="3479800" algn="l"/>
              </a:tabLst>
            </a:pP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5">
                <a:latin typeface="SimSun"/>
                <a:cs typeface="SimSun"/>
              </a:rPr>
              <a:t> (</a:t>
            </a:r>
            <a:r>
              <a:rPr dirty="0" sz="1000" spc="-10">
                <a:latin typeface="SimSun"/>
                <a:cs typeface="SimSun"/>
              </a:rPr>
              <a:t>keyboard_place[keyboard[x][y]][0</a:t>
            </a:r>
            <a:r>
              <a:rPr dirty="0" sz="1000" spc="10">
                <a:latin typeface="SimSun"/>
                <a:cs typeface="SimSun"/>
              </a:rPr>
              <a:t>] &gt; </a:t>
            </a:r>
            <a:r>
              <a:rPr dirty="0" sz="1000">
                <a:latin typeface="SimSun"/>
                <a:cs typeface="SimSun"/>
              </a:rPr>
              <a:t>9</a:t>
            </a:r>
            <a:r>
              <a:rPr dirty="0" sz="1000" spc="-10">
                <a:latin typeface="SimSun"/>
                <a:cs typeface="SimSun"/>
              </a:rPr>
              <a:t>) {</a:t>
            </a:r>
            <a:r>
              <a:rPr dirty="0" sz="1000">
                <a:latin typeface="SimSun"/>
                <a:cs typeface="SimSun"/>
              </a:rPr>
              <a:t>	//</a:t>
            </a:r>
            <a:r>
              <a:rPr dirty="0" sz="1000" spc="-10">
                <a:latin typeface="SimSun"/>
                <a:cs typeface="SimSun"/>
              </a:rPr>
              <a:t>若</a:t>
            </a:r>
            <a:r>
              <a:rPr dirty="0" sz="1000" spc="-10">
                <a:latin typeface="SimSun"/>
                <a:cs typeface="SimSun"/>
              </a:rPr>
              <a:t>执</a:t>
            </a:r>
            <a:r>
              <a:rPr dirty="0" sz="1000" spc="-10">
                <a:latin typeface="SimSun"/>
                <a:cs typeface="SimSun"/>
              </a:rPr>
              <a:t>行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 spc="-10">
                <a:latin typeface="SimSun"/>
                <a:cs typeface="SimSun"/>
              </a:rPr>
              <a:t>键</a:t>
            </a:r>
            <a:r>
              <a:rPr dirty="0" sz="1000">
                <a:latin typeface="SimSun"/>
                <a:cs typeface="SimSun"/>
              </a:rPr>
              <a:t>位</a:t>
            </a:r>
            <a:r>
              <a:rPr dirty="0" sz="1000" spc="-10">
                <a:latin typeface="SimSun"/>
                <a:cs typeface="SimSun"/>
              </a:rPr>
              <a:t>是</a:t>
            </a:r>
            <a:r>
              <a:rPr dirty="0" sz="1000" spc="-10">
                <a:latin typeface="SimSun"/>
                <a:cs typeface="SimSun"/>
              </a:rPr>
              <a:t>字</a:t>
            </a:r>
            <a:r>
              <a:rPr dirty="0" sz="1000" spc="-5">
                <a:latin typeface="SimSun"/>
                <a:cs typeface="SimSun"/>
              </a:rPr>
              <a:t>符键位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 spc="-50">
                <a:latin typeface="SimSun"/>
                <a:cs typeface="SimSun"/>
              </a:rPr>
              <a:t>话</a:t>
            </a:r>
            <a:r>
              <a:rPr dirty="0" sz="1000" spc="-10">
                <a:latin typeface="SimSun"/>
                <a:cs typeface="SimSun"/>
              </a:rPr>
              <a:t>则</a:t>
            </a:r>
            <a:r>
              <a:rPr dirty="0" sz="1000" spc="-10">
                <a:latin typeface="SimSun"/>
                <a:cs typeface="SimSun"/>
              </a:rPr>
              <a:t>在</a:t>
            </a:r>
            <a:r>
              <a:rPr dirty="0" sz="1000" spc="-10">
                <a:latin typeface="SimSun"/>
                <a:cs typeface="SimSun"/>
              </a:rPr>
              <a:t>屏</a:t>
            </a:r>
            <a:r>
              <a:rPr dirty="0" sz="1000">
                <a:latin typeface="SimSun"/>
                <a:cs typeface="SimSun"/>
              </a:rPr>
              <a:t>幕</a:t>
            </a:r>
            <a:r>
              <a:rPr dirty="0" sz="1000" spc="-10">
                <a:latin typeface="SimSun"/>
                <a:cs typeface="SimSun"/>
              </a:rPr>
              <a:t>上</a:t>
            </a:r>
            <a:r>
              <a:rPr dirty="0" sz="1000" spc="-10">
                <a:latin typeface="SimSun"/>
                <a:cs typeface="SimSun"/>
              </a:rPr>
              <a:t>显</a:t>
            </a:r>
            <a:r>
              <a:rPr dirty="0" sz="1000">
                <a:latin typeface="SimSun"/>
                <a:cs typeface="SimSun"/>
              </a:rPr>
              <a:t>示</a:t>
            </a:r>
            <a:r>
              <a:rPr dirty="0" sz="1000" spc="-10">
                <a:latin typeface="SimSun"/>
                <a:cs typeface="SimSun"/>
              </a:rPr>
              <a:t>字</a:t>
            </a:r>
            <a:r>
              <a:rPr dirty="0" sz="1000" spc="-50">
                <a:latin typeface="SimSun"/>
                <a:cs typeface="SimSun"/>
              </a:rPr>
              <a:t>符</a:t>
            </a:r>
            <a:endParaRPr sz="1000">
              <a:latin typeface="SimSun"/>
              <a:cs typeface="SimSun"/>
            </a:endParaRPr>
          </a:p>
          <a:p>
            <a:pPr marL="812165" marR="8890">
              <a:lnSpc>
                <a:spcPts val="2210"/>
              </a:lnSpc>
              <a:spcBef>
                <a:spcPts val="229"/>
              </a:spcBef>
            </a:pP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(if_shift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==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1)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load_calculator(keyboard_place[keyboard[x][y]][1]); </a:t>
            </a:r>
            <a:r>
              <a:rPr dirty="0" sz="1000">
                <a:latin typeface="SimSun"/>
                <a:cs typeface="SimSun"/>
              </a:rPr>
              <a:t>else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load_calculator(keyboard_place[keyboard[x][y]][0]);</a:t>
            </a:r>
            <a:endParaRPr sz="100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  <a:spcBef>
                <a:spcPts val="755"/>
              </a:spcBef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 marL="12700" marR="1671320" indent="532765">
              <a:lnSpc>
                <a:spcPts val="2210"/>
              </a:lnSpc>
              <a:spcBef>
                <a:spcPts val="225"/>
              </a:spcBef>
            </a:pPr>
            <a:r>
              <a:rPr dirty="0" sz="1000">
                <a:latin typeface="SimSun"/>
                <a:cs typeface="SimSun"/>
              </a:rPr>
              <a:t>else</a:t>
            </a:r>
            <a:r>
              <a:rPr dirty="0" sz="1000" spc="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3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(keyboard_place[keyboard[x][y]][0]</a:t>
            </a:r>
            <a:r>
              <a:rPr dirty="0" sz="1000" spc="3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==</a:t>
            </a:r>
            <a:r>
              <a:rPr dirty="0" sz="1000" spc="3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2) </a:t>
            </a:r>
            <a:r>
              <a:rPr dirty="0" sz="1000" spc="-10">
                <a:latin typeface="SimSun"/>
                <a:cs typeface="SimSun"/>
              </a:rPr>
              <a:t>load_calculator(keyboard_place[keyboard[x][y]][0],</a:t>
            </a:r>
            <a:r>
              <a:rPr dirty="0" sz="1000" spc="25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1);</a:t>
            </a:r>
            <a:endParaRPr sz="100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spcBef>
                <a:spcPts val="755"/>
              </a:spcBef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97253" y="9103614"/>
            <a:ext cx="4978400" cy="456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猜</a:t>
            </a:r>
            <a:r>
              <a:rPr dirty="0" sz="1000" spc="-10">
                <a:latin typeface="SimSun"/>
                <a:cs typeface="SimSun"/>
              </a:rPr>
              <a:t>数</a:t>
            </a:r>
            <a:r>
              <a:rPr dirty="0" sz="1000" spc="-50">
                <a:latin typeface="SimSun"/>
                <a:cs typeface="SimSun"/>
              </a:rPr>
              <a:t>字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5">
                <a:latin typeface="SimSun"/>
                <a:cs typeface="SimSun"/>
              </a:rPr>
              <a:t> (</a:t>
            </a:r>
            <a:r>
              <a:rPr dirty="0" sz="1000">
                <a:latin typeface="SimSun"/>
                <a:cs typeface="SimSun"/>
              </a:rPr>
              <a:t>if_guess</a:t>
            </a:r>
            <a:r>
              <a:rPr dirty="0" sz="1000" spc="-15">
                <a:latin typeface="SimSun"/>
                <a:cs typeface="SimSun"/>
              </a:rPr>
              <a:t> == </a:t>
            </a:r>
            <a:r>
              <a:rPr dirty="0" sz="1000">
                <a:latin typeface="SimSun"/>
                <a:cs typeface="SimSun"/>
              </a:rPr>
              <a:t>1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&amp;&amp;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ch</a:t>
            </a:r>
            <a:r>
              <a:rPr dirty="0" sz="1000" spc="-10">
                <a:latin typeface="SimSun"/>
                <a:cs typeface="SimSun"/>
              </a:rPr>
              <a:t> == </a:t>
            </a:r>
            <a:r>
              <a:rPr dirty="0" sz="1000">
                <a:latin typeface="SimSun"/>
                <a:cs typeface="SimSun"/>
              </a:rPr>
              <a:t>32</a:t>
            </a:r>
            <a:r>
              <a:rPr dirty="0" sz="1000" spc="-5">
                <a:latin typeface="SimSun"/>
                <a:cs typeface="SimSun"/>
              </a:rPr>
              <a:t>) {//</a:t>
            </a:r>
            <a:r>
              <a:rPr dirty="0" sz="1000" spc="-10">
                <a:latin typeface="SimSun"/>
                <a:cs typeface="SimSun"/>
              </a:rPr>
              <a:t>若</a:t>
            </a:r>
            <a:r>
              <a:rPr dirty="0" sz="1000" spc="-10">
                <a:latin typeface="SimSun"/>
                <a:cs typeface="SimSun"/>
              </a:rPr>
              <a:t>猜</a:t>
            </a:r>
            <a:r>
              <a:rPr dirty="0" sz="1000" spc="-10">
                <a:latin typeface="SimSun"/>
                <a:cs typeface="SimSun"/>
              </a:rPr>
              <a:t>数</a:t>
            </a:r>
            <a:r>
              <a:rPr dirty="0" sz="1000" spc="-10">
                <a:latin typeface="SimSun"/>
                <a:cs typeface="SimSun"/>
              </a:rPr>
              <a:t>字</a:t>
            </a:r>
            <a:r>
              <a:rPr dirty="0" sz="1000" spc="-10">
                <a:latin typeface="SimSun"/>
                <a:cs typeface="SimSun"/>
              </a:rPr>
              <a:t>小</a:t>
            </a:r>
            <a:r>
              <a:rPr dirty="0" sz="1000" spc="-10">
                <a:latin typeface="SimSun"/>
                <a:cs typeface="SimSun"/>
              </a:rPr>
              <a:t>游</a:t>
            </a:r>
            <a:r>
              <a:rPr dirty="0" sz="1000">
                <a:latin typeface="SimSun"/>
                <a:cs typeface="SimSun"/>
              </a:rPr>
              <a:t>戏</a:t>
            </a:r>
            <a:r>
              <a:rPr dirty="0" sz="1000" spc="-10">
                <a:latin typeface="SimSun"/>
                <a:cs typeface="SimSun"/>
              </a:rPr>
              <a:t>已</a:t>
            </a:r>
            <a:r>
              <a:rPr dirty="0" sz="1000" spc="-10">
                <a:latin typeface="SimSun"/>
                <a:cs typeface="SimSun"/>
              </a:rPr>
              <a:t>打</a:t>
            </a:r>
            <a:r>
              <a:rPr dirty="0" sz="1000">
                <a:latin typeface="SimSun"/>
                <a:cs typeface="SimSun"/>
              </a:rPr>
              <a:t>开</a:t>
            </a:r>
            <a:r>
              <a:rPr dirty="0" sz="1000" spc="-10">
                <a:latin typeface="SimSun"/>
                <a:cs typeface="SimSun"/>
              </a:rPr>
              <a:t> 且监</a:t>
            </a:r>
            <a:r>
              <a:rPr dirty="0" sz="1000" spc="-10">
                <a:latin typeface="SimSun"/>
                <a:cs typeface="SimSun"/>
              </a:rPr>
              <a:t>控</a:t>
            </a:r>
            <a:r>
              <a:rPr dirty="0" sz="1000" spc="-10">
                <a:latin typeface="SimSun"/>
                <a:cs typeface="SimSun"/>
              </a:rPr>
              <a:t>到</a:t>
            </a:r>
            <a:r>
              <a:rPr dirty="0" sz="1000">
                <a:latin typeface="SimSun"/>
                <a:cs typeface="SimSun"/>
              </a:rPr>
              <a:t>了</a:t>
            </a:r>
            <a:r>
              <a:rPr dirty="0" sz="1000" spc="-10">
                <a:latin typeface="SimSun"/>
                <a:cs typeface="SimSun"/>
              </a:rPr>
              <a:t>空</a:t>
            </a:r>
            <a:r>
              <a:rPr dirty="0" sz="1000" spc="-10">
                <a:latin typeface="SimSun"/>
                <a:cs typeface="SimSun"/>
              </a:rPr>
              <a:t>格</a:t>
            </a:r>
            <a:r>
              <a:rPr dirty="0" sz="1000" spc="-5">
                <a:latin typeface="SimSun"/>
                <a:cs typeface="SimSun"/>
              </a:rPr>
              <a:t>操作 那</a:t>
            </a:r>
            <a:r>
              <a:rPr dirty="0" sz="1000" spc="-50">
                <a:latin typeface="SimSun"/>
                <a:cs typeface="SimSun"/>
              </a:rPr>
              <a:t>么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38398" y="528319"/>
            <a:ext cx="16840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125016" y="832103"/>
            <a:ext cx="5312410" cy="9525"/>
          </a:xfrm>
          <a:custGeom>
            <a:avLst/>
            <a:gdLst/>
            <a:ahLst/>
            <a:cxnLst/>
            <a:rect l="l" t="t" r="r" b="b"/>
            <a:pathLst>
              <a:path w="5312410" h="9525">
                <a:moveTo>
                  <a:pt x="5312029" y="0"/>
                </a:moveTo>
                <a:lnTo>
                  <a:pt x="0" y="0"/>
                </a:lnTo>
                <a:lnTo>
                  <a:pt x="0" y="9143"/>
                </a:lnTo>
                <a:lnTo>
                  <a:pt x="5312029" y="9143"/>
                </a:lnTo>
                <a:lnTo>
                  <a:pt x="5312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130604" y="999489"/>
            <a:ext cx="5076190" cy="1574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就</a:t>
            </a:r>
            <a:r>
              <a:rPr dirty="0" sz="1000" spc="-10">
                <a:latin typeface="SimSun"/>
                <a:cs typeface="SimSun"/>
              </a:rPr>
              <a:t>执</a:t>
            </a:r>
            <a:r>
              <a:rPr dirty="0" sz="1000" spc="-10">
                <a:latin typeface="SimSun"/>
                <a:cs typeface="SimSun"/>
              </a:rPr>
              <a:t>行</a:t>
            </a:r>
            <a:r>
              <a:rPr dirty="0" sz="1000">
                <a:latin typeface="SimSun"/>
                <a:cs typeface="SimSun"/>
              </a:rPr>
              <a:t>相</a:t>
            </a:r>
            <a:r>
              <a:rPr dirty="0" sz="1000" spc="-10">
                <a:latin typeface="SimSun"/>
                <a:cs typeface="SimSun"/>
              </a:rPr>
              <a:t>应</a:t>
            </a:r>
            <a:r>
              <a:rPr dirty="0" sz="1000" spc="-10">
                <a:latin typeface="SimSun"/>
                <a:cs typeface="SimSun"/>
              </a:rPr>
              <a:t>判</a:t>
            </a:r>
            <a:r>
              <a:rPr dirty="0" sz="1000" spc="-50">
                <a:latin typeface="SimSun"/>
                <a:cs typeface="SimSun"/>
              </a:rPr>
              <a:t>断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3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(keyboard_place[keyboard[x][y]][0]</a:t>
            </a:r>
            <a:r>
              <a:rPr dirty="0" sz="1000" spc="3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&gt;</a:t>
            </a:r>
            <a:r>
              <a:rPr dirty="0" sz="1000" spc="3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9)</a:t>
            </a:r>
            <a:r>
              <a:rPr dirty="0" sz="1000" spc="35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{</a:t>
            </a:r>
            <a:endParaRPr sz="1000">
              <a:latin typeface="SimSun"/>
              <a:cs typeface="SimSun"/>
            </a:endParaRPr>
          </a:p>
          <a:p>
            <a:pPr marL="812165" marR="5080">
              <a:lnSpc>
                <a:spcPct val="183000"/>
              </a:lnSpc>
              <a:spcBef>
                <a:spcPts val="10"/>
              </a:spcBef>
            </a:pP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(if_shift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==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1)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guess_number(keyboard_place[keyboard[x][y]][1]); </a:t>
            </a:r>
            <a:r>
              <a:rPr dirty="0" sz="1000">
                <a:latin typeface="SimSun"/>
                <a:cs typeface="SimSun"/>
              </a:rPr>
              <a:t>else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guess_number(keyboard_place[keyboard[x][y]][0]);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1130604" y="2954781"/>
            <a:ext cx="5182235" cy="2693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桌</a:t>
            </a:r>
            <a:r>
              <a:rPr dirty="0" sz="1000" spc="-10">
                <a:latin typeface="SimSun"/>
                <a:cs typeface="SimSun"/>
              </a:rPr>
              <a:t>面</a:t>
            </a:r>
            <a:r>
              <a:rPr dirty="0" sz="1000" spc="-10">
                <a:latin typeface="SimSun"/>
                <a:cs typeface="SimSun"/>
              </a:rPr>
              <a:t>组</a:t>
            </a:r>
            <a:r>
              <a:rPr dirty="0" sz="1000" spc="-10">
                <a:latin typeface="SimSun"/>
                <a:cs typeface="SimSun"/>
              </a:rPr>
              <a:t>件</a:t>
            </a:r>
            <a:r>
              <a:rPr dirty="0" sz="1000" spc="-10">
                <a:latin typeface="SimSun"/>
                <a:cs typeface="SimSun"/>
              </a:rPr>
              <a:t>退</a:t>
            </a:r>
            <a:r>
              <a:rPr dirty="0" sz="1000">
                <a:latin typeface="SimSun"/>
                <a:cs typeface="SimSun"/>
              </a:rPr>
              <a:t>出</a:t>
            </a:r>
            <a:r>
              <a:rPr dirty="0" sz="1000" spc="-10">
                <a:latin typeface="SimSun"/>
                <a:cs typeface="SimSun"/>
              </a:rPr>
              <a:t>判</a:t>
            </a:r>
            <a:r>
              <a:rPr dirty="0" sz="1000" spc="-50">
                <a:latin typeface="SimSun"/>
                <a:cs typeface="SimSun"/>
              </a:rPr>
              <a:t>定</a:t>
            </a:r>
            <a:endParaRPr sz="1000">
              <a:latin typeface="SimSun"/>
              <a:cs typeface="SimSun"/>
            </a:endParaRPr>
          </a:p>
          <a:p>
            <a:pPr marL="12700" marR="5080" indent="266065">
              <a:lnSpc>
                <a:spcPct val="183000"/>
              </a:lnSpc>
              <a:spcBef>
                <a:spcPts val="15"/>
              </a:spcBef>
            </a:pPr>
            <a:r>
              <a:rPr dirty="0" sz="1000">
                <a:latin typeface="SimSun"/>
                <a:cs typeface="SimSun"/>
              </a:rPr>
              <a:t>if (ch == 32 &amp;&amp; </a:t>
            </a:r>
            <a:r>
              <a:rPr dirty="0" sz="1000" spc="-10">
                <a:latin typeface="SimSun"/>
                <a:cs typeface="SimSun"/>
              </a:rPr>
              <a:t>keyboard_place[keyboard[x][y]][0] == </a:t>
            </a:r>
            <a:r>
              <a:rPr dirty="0" sz="1000">
                <a:latin typeface="SimSun"/>
                <a:cs typeface="SimSun"/>
              </a:rPr>
              <a:t>1) {//</a:t>
            </a:r>
            <a:r>
              <a:rPr dirty="0" sz="1000" spc="-10">
                <a:latin typeface="SimSun"/>
                <a:cs typeface="SimSun"/>
              </a:rPr>
              <a:t>且</a:t>
            </a:r>
            <a:r>
              <a:rPr dirty="0" sz="1000" spc="-10">
                <a:latin typeface="SimSun"/>
                <a:cs typeface="SimSun"/>
              </a:rPr>
              <a:t>监</a:t>
            </a:r>
            <a:r>
              <a:rPr dirty="0" sz="1000" spc="-10">
                <a:latin typeface="SimSun"/>
                <a:cs typeface="SimSun"/>
              </a:rPr>
              <a:t>控</a:t>
            </a:r>
            <a:r>
              <a:rPr dirty="0" sz="1000" spc="-10">
                <a:latin typeface="SimSun"/>
                <a:cs typeface="SimSun"/>
              </a:rPr>
              <a:t>到</a:t>
            </a:r>
            <a:r>
              <a:rPr dirty="0" sz="1000" spc="-10">
                <a:latin typeface="SimSun"/>
                <a:cs typeface="SimSun"/>
              </a:rPr>
              <a:t>了</a:t>
            </a:r>
            <a:r>
              <a:rPr dirty="0" sz="1000" spc="-24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esc</a:t>
            </a:r>
            <a:r>
              <a:rPr dirty="0" sz="1000" spc="-125">
                <a:latin typeface="SimSun"/>
                <a:cs typeface="SimSun"/>
              </a:rPr>
              <a:t> 键</a:t>
            </a:r>
            <a:r>
              <a:rPr dirty="0" sz="1000" spc="-50">
                <a:latin typeface="SimSun"/>
                <a:cs typeface="SimSun"/>
              </a:rPr>
              <a:t>被</a:t>
            </a:r>
            <a:r>
              <a:rPr dirty="0" sz="1000" spc="-10">
                <a:latin typeface="SimSun"/>
                <a:cs typeface="SimSun"/>
              </a:rPr>
              <a:t>执</a:t>
            </a:r>
            <a:r>
              <a:rPr dirty="0" sz="1000">
                <a:latin typeface="SimSun"/>
                <a:cs typeface="SimSun"/>
              </a:rPr>
              <a:t>行</a:t>
            </a:r>
            <a:r>
              <a:rPr dirty="0" sz="1000" spc="-10">
                <a:latin typeface="SimSun"/>
                <a:cs typeface="SimSun"/>
              </a:rPr>
              <a:t> 那</a:t>
            </a:r>
            <a:r>
              <a:rPr dirty="0" sz="1000" spc="-10">
                <a:latin typeface="SimSun"/>
                <a:cs typeface="SimSun"/>
              </a:rPr>
              <a:t>么</a:t>
            </a:r>
            <a:r>
              <a:rPr dirty="0" sz="1000">
                <a:latin typeface="SimSun"/>
                <a:cs typeface="SimSun"/>
              </a:rPr>
              <a:t>就</a:t>
            </a:r>
            <a:r>
              <a:rPr dirty="0" sz="1000" spc="-10">
                <a:latin typeface="SimSun"/>
                <a:cs typeface="SimSun"/>
              </a:rPr>
              <a:t>退</a:t>
            </a:r>
            <a:r>
              <a:rPr dirty="0" sz="1000" spc="-10">
                <a:latin typeface="SimSun"/>
                <a:cs typeface="SimSun"/>
              </a:rPr>
              <a:t>出</a:t>
            </a:r>
            <a:r>
              <a:rPr dirty="0" sz="1000">
                <a:latin typeface="SimSun"/>
                <a:cs typeface="SimSun"/>
              </a:rPr>
              <a:t>桌</a:t>
            </a:r>
            <a:r>
              <a:rPr dirty="0" sz="1000" spc="-10">
                <a:latin typeface="SimSun"/>
                <a:cs typeface="SimSun"/>
              </a:rPr>
              <a:t>面</a:t>
            </a:r>
            <a:r>
              <a:rPr dirty="0" sz="1000" spc="-10">
                <a:latin typeface="SimSun"/>
                <a:cs typeface="SimSun"/>
              </a:rPr>
              <a:t>组</a:t>
            </a:r>
            <a:r>
              <a:rPr dirty="0" sz="1000" spc="-50">
                <a:latin typeface="SimSun"/>
                <a:cs typeface="SimSun"/>
              </a:rPr>
              <a:t>件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if_txt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0;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if_calculator</a:t>
            </a:r>
            <a:r>
              <a:rPr dirty="0" sz="1000" spc="-3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0;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if_guess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 spc="-35">
                <a:latin typeface="SimSun"/>
                <a:cs typeface="SimSun"/>
              </a:rPr>
              <a:t>0;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cx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22,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cy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4;</a:t>
            </a:r>
            <a:endParaRPr sz="1000">
              <a:latin typeface="SimSun"/>
              <a:cs typeface="SimSun"/>
            </a:endParaRPr>
          </a:p>
          <a:p>
            <a:pPr marL="545465" marR="1642745">
              <a:lnSpc>
                <a:spcPct val="183000"/>
              </a:lnSpc>
              <a:spcBef>
                <a:spcPts val="15"/>
              </a:spcBef>
            </a:pPr>
            <a:r>
              <a:rPr dirty="0" sz="1000">
                <a:latin typeface="SimSun"/>
                <a:cs typeface="SimSun"/>
              </a:rPr>
              <a:t>for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(int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&lt;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50;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i++)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posture[i]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'\0'; </a:t>
            </a:r>
            <a:r>
              <a:rPr dirty="0" sz="1000" spc="-10">
                <a:latin typeface="SimSun"/>
                <a:cs typeface="SimSun"/>
              </a:rPr>
              <a:t>load_desktop();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30604" y="6308216"/>
            <a:ext cx="1899285" cy="1296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return</a:t>
            </a:r>
            <a:r>
              <a:rPr dirty="0" sz="1000" spc="-25">
                <a:latin typeface="SimSun"/>
                <a:cs typeface="SimSun"/>
              </a:rPr>
              <a:t> 1;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500" b="1">
                <a:latin typeface="Microsoft YaHei"/>
                <a:cs typeface="Microsoft YaHei"/>
              </a:rPr>
              <a:t>4.2</a:t>
            </a:r>
            <a:r>
              <a:rPr dirty="0" sz="1500" spc="-25" b="1">
                <a:latin typeface="Microsoft YaHei"/>
                <a:cs typeface="Microsoft YaHei"/>
              </a:rPr>
              <a:t> </a:t>
            </a:r>
            <a:r>
              <a:rPr dirty="0" sz="1500" spc="-10" b="1">
                <a:latin typeface="Microsoft YaHei"/>
                <a:cs typeface="Microsoft YaHei"/>
              </a:rPr>
              <a:t>calculator.h</a:t>
            </a:r>
            <a:r>
              <a:rPr dirty="0" sz="1500" spc="-45" b="1">
                <a:latin typeface="Microsoft YaHei"/>
                <a:cs typeface="Microsoft YaHei"/>
              </a:rPr>
              <a:t> 代码</a:t>
            </a:r>
            <a:endParaRPr sz="1500">
              <a:latin typeface="Microsoft YaHei"/>
              <a:cs typeface="Microsoft YaHei"/>
            </a:endParaRPr>
          </a:p>
          <a:p>
            <a:pPr marL="266700" marR="165100">
              <a:lnSpc>
                <a:spcPts val="2210"/>
              </a:lnSpc>
            </a:pPr>
            <a:r>
              <a:rPr dirty="0" sz="1000" spc="-10">
                <a:latin typeface="SimSun"/>
                <a:cs typeface="SimSun"/>
              </a:rPr>
              <a:t>#include&lt;bits/stdc++.h&gt; </a:t>
            </a:r>
            <a:r>
              <a:rPr dirty="0" sz="1000">
                <a:latin typeface="SimSun"/>
                <a:cs typeface="SimSun"/>
              </a:rPr>
              <a:t>using</a:t>
            </a:r>
            <a:r>
              <a:rPr dirty="0" sz="1000" spc="-4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namespace</a:t>
            </a:r>
            <a:r>
              <a:rPr dirty="0" sz="1000" spc="-35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std;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385061" y="7984997"/>
            <a:ext cx="2312670" cy="1574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char</a:t>
            </a:r>
            <a:r>
              <a:rPr dirty="0" sz="1000" spc="-10">
                <a:latin typeface="SimSun"/>
                <a:cs typeface="SimSun"/>
              </a:rPr>
              <a:t> in[51]={'\0'},out[51]={'\0'},c;</a:t>
            </a:r>
            <a:endParaRPr sz="1000">
              <a:latin typeface="SimSun"/>
              <a:cs typeface="SimSun"/>
            </a:endParaRPr>
          </a:p>
          <a:p>
            <a:pPr marL="24765" marR="1022985" indent="-12700">
              <a:lnSpc>
                <a:spcPct val="183000"/>
              </a:lnSpc>
              <a:spcBef>
                <a:spcPts val="10"/>
              </a:spcBef>
            </a:pPr>
            <a:r>
              <a:rPr dirty="0" sz="1000">
                <a:latin typeface="SimSun"/>
                <a:cs typeface="SimSun"/>
              </a:rPr>
              <a:t>typedef</a:t>
            </a:r>
            <a:r>
              <a:rPr dirty="0" sz="1000" spc="-4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struct</a:t>
            </a:r>
            <a:r>
              <a:rPr dirty="0" sz="1000" spc="-20">
                <a:latin typeface="SimSun"/>
                <a:cs typeface="SimSun"/>
              </a:rPr>
              <a:t> Node{ </a:t>
            </a:r>
            <a:r>
              <a:rPr dirty="0" sz="1000">
                <a:latin typeface="SimSun"/>
                <a:cs typeface="SimSun"/>
              </a:rPr>
              <a:t>int</a:t>
            </a:r>
            <a:r>
              <a:rPr dirty="0" sz="1000" spc="-10">
                <a:latin typeface="SimSun"/>
                <a:cs typeface="SimSun"/>
              </a:rPr>
              <a:t> data;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4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char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str;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24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struct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Node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*next;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latin typeface="SimSun"/>
                <a:cs typeface="SimSun"/>
              </a:rPr>
              <a:t>}*linkstack;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85061" y="528319"/>
            <a:ext cx="3237230" cy="9031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6591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SimSun"/>
              <a:cs typeface="SimSun"/>
            </a:endParaRPr>
          </a:p>
          <a:p>
            <a:pPr marL="24765" marR="1757680" indent="-12700">
              <a:lnSpc>
                <a:spcPct val="183000"/>
              </a:lnSpc>
            </a:pPr>
            <a:r>
              <a:rPr dirty="0" sz="1000">
                <a:latin typeface="SimSun"/>
                <a:cs typeface="SimSun"/>
              </a:rPr>
              <a:t>typedef</a:t>
            </a:r>
            <a:r>
              <a:rPr dirty="0" sz="1000" spc="-3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struct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Lkstack{ </a:t>
            </a:r>
            <a:r>
              <a:rPr dirty="0" sz="1000">
                <a:latin typeface="SimSun"/>
                <a:cs typeface="SimSun"/>
              </a:rPr>
              <a:t>struct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Node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*top;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24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int</a:t>
            </a:r>
            <a:r>
              <a:rPr dirty="0" sz="1000" spc="-10">
                <a:latin typeface="SimSun"/>
                <a:cs typeface="SimSun"/>
              </a:rPr>
              <a:t> length;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}*Lstack;</a:t>
            </a:r>
            <a:endParaRPr sz="1000">
              <a:latin typeface="SimSun"/>
              <a:cs typeface="SimSun"/>
            </a:endParaRPr>
          </a:p>
          <a:p>
            <a:pPr marL="24765" marR="1631314" indent="-12700">
              <a:lnSpc>
                <a:spcPts val="2210"/>
              </a:lnSpc>
              <a:spcBef>
                <a:spcPts val="225"/>
              </a:spcBef>
            </a:pPr>
            <a:r>
              <a:rPr dirty="0" sz="1000">
                <a:latin typeface="SimSun"/>
                <a:cs typeface="SimSun"/>
              </a:rPr>
              <a:t>void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initstack(Lstack</a:t>
            </a:r>
            <a:r>
              <a:rPr dirty="0" sz="1000" spc="-4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s){ </a:t>
            </a:r>
            <a:r>
              <a:rPr dirty="0" sz="1000">
                <a:latin typeface="SimSun"/>
                <a:cs typeface="SimSun"/>
              </a:rPr>
              <a:t>s-</a:t>
            </a:r>
            <a:r>
              <a:rPr dirty="0" sz="1000" spc="-10">
                <a:latin typeface="SimSun"/>
                <a:cs typeface="SimSun"/>
              </a:rPr>
              <a:t>&gt;top=NULL;</a:t>
            </a:r>
            <a:endParaRPr sz="1000">
              <a:latin typeface="SimSun"/>
              <a:cs typeface="SimSun"/>
            </a:endParaRPr>
          </a:p>
          <a:p>
            <a:pPr marL="24765">
              <a:lnSpc>
                <a:spcPct val="100000"/>
              </a:lnSpc>
              <a:spcBef>
                <a:spcPts val="755"/>
              </a:spcBef>
            </a:pPr>
            <a:r>
              <a:rPr dirty="0" sz="1000">
                <a:latin typeface="SimSun"/>
                <a:cs typeface="SimSun"/>
              </a:rPr>
              <a:t>s-</a:t>
            </a:r>
            <a:r>
              <a:rPr dirty="0" sz="1000" spc="-10">
                <a:latin typeface="SimSun"/>
                <a:cs typeface="SimSun"/>
              </a:rPr>
              <a:t>&gt;length=0;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4765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return;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 marL="24765" marR="1439545" indent="-12700">
              <a:lnSpc>
                <a:spcPct val="183000"/>
              </a:lnSpc>
            </a:pPr>
            <a:r>
              <a:rPr dirty="0" sz="1000">
                <a:latin typeface="SimSun"/>
                <a:cs typeface="SimSun"/>
              </a:rPr>
              <a:t>void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Pushc(Lstack</a:t>
            </a:r>
            <a:r>
              <a:rPr dirty="0" sz="1000" spc="-3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s,char</a:t>
            </a:r>
            <a:r>
              <a:rPr dirty="0" sz="1000" spc="-3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e){ </a:t>
            </a:r>
            <a:r>
              <a:rPr dirty="0" sz="1000">
                <a:latin typeface="SimSun"/>
                <a:cs typeface="SimSun"/>
              </a:rPr>
              <a:t>linkstack</a:t>
            </a:r>
            <a:r>
              <a:rPr dirty="0" sz="1000" spc="-4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l=new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Node;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24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l-</a:t>
            </a:r>
            <a:r>
              <a:rPr dirty="0" sz="1000" spc="-10">
                <a:latin typeface="SimSun"/>
                <a:cs typeface="SimSun"/>
              </a:rPr>
              <a:t>&gt;str=e;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4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l-</a:t>
            </a:r>
            <a:r>
              <a:rPr dirty="0" sz="1000" spc="-10">
                <a:latin typeface="SimSun"/>
                <a:cs typeface="SimSun"/>
              </a:rPr>
              <a:t>&gt;next=s-</a:t>
            </a:r>
            <a:r>
              <a:rPr dirty="0" sz="1000" spc="-20">
                <a:latin typeface="SimSun"/>
                <a:cs typeface="SimSun"/>
              </a:rPr>
              <a:t>&gt;top;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4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s</a:t>
            </a:r>
            <a:r>
              <a:rPr dirty="0" sz="1000" spc="-5">
                <a:latin typeface="SimSun"/>
                <a:cs typeface="SimSun"/>
              </a:rPr>
              <a:t>-&gt;</a:t>
            </a:r>
            <a:r>
              <a:rPr dirty="0" sz="1000" spc="-10">
                <a:latin typeface="SimSun"/>
                <a:cs typeface="SimSun"/>
              </a:rPr>
              <a:t>top=l;//</a:t>
            </a:r>
            <a:r>
              <a:rPr dirty="0" sz="1000" spc="-10">
                <a:latin typeface="SimSun"/>
                <a:cs typeface="SimSun"/>
              </a:rPr>
              <a:t>将</a:t>
            </a:r>
            <a:r>
              <a:rPr dirty="0" sz="1000" spc="-10">
                <a:latin typeface="SimSun"/>
                <a:cs typeface="SimSun"/>
              </a:rPr>
              <a:t>新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 spc="-10">
                <a:latin typeface="SimSun"/>
                <a:cs typeface="SimSun"/>
              </a:rPr>
              <a:t>节</a:t>
            </a:r>
            <a:r>
              <a:rPr dirty="0" sz="1000" spc="-10">
                <a:latin typeface="SimSun"/>
                <a:cs typeface="SimSun"/>
              </a:rPr>
              <a:t>点</a:t>
            </a:r>
            <a:r>
              <a:rPr dirty="0" sz="1000" spc="-22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l</a:t>
            </a:r>
            <a:r>
              <a:rPr dirty="0" sz="1000" spc="-114">
                <a:latin typeface="SimSun"/>
                <a:cs typeface="SimSun"/>
              </a:rPr>
              <a:t> 赋</a:t>
            </a:r>
            <a:r>
              <a:rPr dirty="0" sz="1000" spc="-10">
                <a:latin typeface="SimSun"/>
                <a:cs typeface="SimSun"/>
              </a:rPr>
              <a:t>给</a:t>
            </a:r>
            <a:r>
              <a:rPr dirty="0" sz="1000" spc="-10">
                <a:latin typeface="SimSun"/>
                <a:cs typeface="SimSun"/>
              </a:rPr>
              <a:t>栈</a:t>
            </a:r>
            <a:r>
              <a:rPr dirty="0" sz="1000">
                <a:latin typeface="SimSun"/>
                <a:cs typeface="SimSun"/>
              </a:rPr>
              <a:t>顶</a:t>
            </a:r>
            <a:r>
              <a:rPr dirty="0" sz="1000" spc="-10">
                <a:latin typeface="SimSun"/>
                <a:cs typeface="SimSun"/>
              </a:rPr>
              <a:t>指</a:t>
            </a:r>
            <a:r>
              <a:rPr dirty="0" sz="1000" spc="-50">
                <a:latin typeface="SimSun"/>
                <a:cs typeface="SimSun"/>
              </a:rPr>
              <a:t>针</a:t>
            </a:r>
            <a:endParaRPr sz="1000">
              <a:latin typeface="SimSun"/>
              <a:cs typeface="SimSun"/>
            </a:endParaRPr>
          </a:p>
          <a:p>
            <a:pPr marL="24765" marR="2442210">
              <a:lnSpc>
                <a:spcPct val="183000"/>
              </a:lnSpc>
              <a:spcBef>
                <a:spcPts val="15"/>
              </a:spcBef>
            </a:pPr>
            <a:r>
              <a:rPr dirty="0" sz="1000">
                <a:latin typeface="SimSun"/>
                <a:cs typeface="SimSun"/>
              </a:rPr>
              <a:t>s-</a:t>
            </a:r>
            <a:r>
              <a:rPr dirty="0" sz="1000" spc="-10">
                <a:latin typeface="SimSun"/>
                <a:cs typeface="SimSun"/>
              </a:rPr>
              <a:t>&gt;length++; return;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 marL="24765" marR="1439545" indent="-12700">
              <a:lnSpc>
                <a:spcPct val="183000"/>
              </a:lnSpc>
              <a:spcBef>
                <a:spcPts val="10"/>
              </a:spcBef>
            </a:pPr>
            <a:r>
              <a:rPr dirty="0" sz="1000">
                <a:latin typeface="SimSun"/>
                <a:cs typeface="SimSun"/>
              </a:rPr>
              <a:t>void</a:t>
            </a:r>
            <a:r>
              <a:rPr dirty="0" sz="1000" spc="-3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Popc(Lstack</a:t>
            </a:r>
            <a:r>
              <a:rPr dirty="0" sz="1000" spc="-3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s,char</a:t>
            </a:r>
            <a:r>
              <a:rPr dirty="0" sz="1000" spc="-35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*e){ </a:t>
            </a:r>
            <a:r>
              <a:rPr dirty="0" sz="1000" spc="-10">
                <a:latin typeface="SimSun"/>
                <a:cs typeface="SimSun"/>
              </a:rPr>
              <a:t>if(s-</a:t>
            </a:r>
            <a:r>
              <a:rPr dirty="0" sz="1000">
                <a:latin typeface="SimSun"/>
                <a:cs typeface="SimSun"/>
              </a:rPr>
              <a:t>&gt;length==0)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return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4765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latin typeface="SimSun"/>
                <a:cs typeface="SimSun"/>
              </a:rPr>
              <a:t>*e=s-&gt;top-</a:t>
            </a:r>
            <a:r>
              <a:rPr dirty="0" sz="1000" spc="-20">
                <a:latin typeface="SimSun"/>
                <a:cs typeface="SimSun"/>
              </a:rPr>
              <a:t>&gt;str;</a:t>
            </a:r>
            <a:endParaRPr sz="1000">
              <a:latin typeface="SimSun"/>
              <a:cs typeface="SimSun"/>
            </a:endParaRPr>
          </a:p>
          <a:p>
            <a:pPr marL="24765" marR="1934210">
              <a:lnSpc>
                <a:spcPct val="183000"/>
              </a:lnSpc>
              <a:spcBef>
                <a:spcPts val="10"/>
              </a:spcBef>
            </a:pPr>
            <a:r>
              <a:rPr dirty="0" sz="1000">
                <a:latin typeface="SimSun"/>
                <a:cs typeface="SimSun"/>
              </a:rPr>
              <a:t>s-</a:t>
            </a:r>
            <a:r>
              <a:rPr dirty="0" sz="1000" spc="-10">
                <a:latin typeface="SimSun"/>
                <a:cs typeface="SimSun"/>
              </a:rPr>
              <a:t>&gt;top=s-&gt;top-&gt;next; </a:t>
            </a:r>
            <a:r>
              <a:rPr dirty="0" sz="1000">
                <a:latin typeface="SimSun"/>
                <a:cs typeface="SimSun"/>
              </a:rPr>
              <a:t>s-</a:t>
            </a:r>
            <a:r>
              <a:rPr dirty="0" sz="1000" spc="-10">
                <a:latin typeface="SimSun"/>
                <a:cs typeface="SimSun"/>
              </a:rPr>
              <a:t>&gt;length-</a:t>
            </a:r>
            <a:r>
              <a:rPr dirty="0" sz="1000">
                <a:latin typeface="SimSun"/>
                <a:cs typeface="SimSun"/>
              </a:rPr>
              <a:t>-</a:t>
            </a:r>
            <a:r>
              <a:rPr dirty="0" sz="1000" spc="-50"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 marL="24765" marR="1503045" indent="-12700">
              <a:lnSpc>
                <a:spcPct val="183300"/>
              </a:lnSpc>
              <a:spcBef>
                <a:spcPts val="10"/>
              </a:spcBef>
            </a:pPr>
            <a:r>
              <a:rPr dirty="0" sz="1000">
                <a:latin typeface="SimSun"/>
                <a:cs typeface="SimSun"/>
              </a:rPr>
              <a:t>void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Pushn(Lstack</a:t>
            </a:r>
            <a:r>
              <a:rPr dirty="0" sz="1000" spc="-3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s,int</a:t>
            </a:r>
            <a:r>
              <a:rPr dirty="0" sz="1000" spc="-3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e){ </a:t>
            </a:r>
            <a:r>
              <a:rPr dirty="0" sz="1000">
                <a:latin typeface="SimSun"/>
                <a:cs typeface="SimSun"/>
              </a:rPr>
              <a:t>linkstack</a:t>
            </a:r>
            <a:r>
              <a:rPr dirty="0" sz="1000" spc="-4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l=new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Node;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SimSun"/>
              <a:cs typeface="SimSun"/>
            </a:endParaRPr>
          </a:p>
          <a:p>
            <a:pPr marL="24765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SimSun"/>
                <a:cs typeface="SimSun"/>
              </a:rPr>
              <a:t>l-</a:t>
            </a:r>
            <a:r>
              <a:rPr dirty="0" sz="1000" spc="-10">
                <a:latin typeface="SimSun"/>
                <a:cs typeface="SimSun"/>
              </a:rPr>
              <a:t>&gt;data=e;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24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l-</a:t>
            </a:r>
            <a:r>
              <a:rPr dirty="0" sz="1000" spc="-10">
                <a:latin typeface="SimSun"/>
                <a:cs typeface="SimSun"/>
              </a:rPr>
              <a:t>&gt;next=s-</a:t>
            </a:r>
            <a:r>
              <a:rPr dirty="0" sz="1000" spc="-20">
                <a:latin typeface="SimSun"/>
                <a:cs typeface="SimSun"/>
              </a:rPr>
              <a:t>&gt;top;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4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s</a:t>
            </a:r>
            <a:r>
              <a:rPr dirty="0" sz="1000" spc="-5">
                <a:latin typeface="SimSun"/>
                <a:cs typeface="SimSun"/>
              </a:rPr>
              <a:t>-&gt;</a:t>
            </a:r>
            <a:r>
              <a:rPr dirty="0" sz="1000" spc="-10">
                <a:latin typeface="SimSun"/>
                <a:cs typeface="SimSun"/>
              </a:rPr>
              <a:t>top=l;//</a:t>
            </a:r>
            <a:r>
              <a:rPr dirty="0" sz="1000" spc="-10">
                <a:latin typeface="SimSun"/>
                <a:cs typeface="SimSun"/>
              </a:rPr>
              <a:t>将</a:t>
            </a:r>
            <a:r>
              <a:rPr dirty="0" sz="1000" spc="-10">
                <a:latin typeface="SimSun"/>
                <a:cs typeface="SimSun"/>
              </a:rPr>
              <a:t>新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 spc="-10">
                <a:latin typeface="SimSun"/>
                <a:cs typeface="SimSun"/>
              </a:rPr>
              <a:t>节</a:t>
            </a:r>
            <a:r>
              <a:rPr dirty="0" sz="1000" spc="-10">
                <a:latin typeface="SimSun"/>
                <a:cs typeface="SimSun"/>
              </a:rPr>
              <a:t>点</a:t>
            </a:r>
            <a:r>
              <a:rPr dirty="0" sz="1000" spc="-22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l</a:t>
            </a:r>
            <a:r>
              <a:rPr dirty="0" sz="1000" spc="-114">
                <a:latin typeface="SimSun"/>
                <a:cs typeface="SimSun"/>
              </a:rPr>
              <a:t> 赋</a:t>
            </a:r>
            <a:r>
              <a:rPr dirty="0" sz="1000" spc="-10">
                <a:latin typeface="SimSun"/>
                <a:cs typeface="SimSun"/>
              </a:rPr>
              <a:t>给</a:t>
            </a:r>
            <a:r>
              <a:rPr dirty="0" sz="1000" spc="-10">
                <a:latin typeface="SimSun"/>
                <a:cs typeface="SimSun"/>
              </a:rPr>
              <a:t>栈</a:t>
            </a:r>
            <a:r>
              <a:rPr dirty="0" sz="1000">
                <a:latin typeface="SimSun"/>
                <a:cs typeface="SimSun"/>
              </a:rPr>
              <a:t>顶</a:t>
            </a:r>
            <a:r>
              <a:rPr dirty="0" sz="1000" spc="-10">
                <a:latin typeface="SimSun"/>
                <a:cs typeface="SimSun"/>
              </a:rPr>
              <a:t>指</a:t>
            </a:r>
            <a:r>
              <a:rPr dirty="0" sz="1000" spc="-50">
                <a:latin typeface="SimSun"/>
                <a:cs typeface="SimSun"/>
              </a:rPr>
              <a:t>针</a:t>
            </a:r>
            <a:endParaRPr sz="1000">
              <a:latin typeface="SimSun"/>
              <a:cs typeface="SimSun"/>
            </a:endParaRPr>
          </a:p>
          <a:p>
            <a:pPr marL="24765" marR="2442210">
              <a:lnSpc>
                <a:spcPts val="2210"/>
              </a:lnSpc>
              <a:spcBef>
                <a:spcPts val="229"/>
              </a:spcBef>
            </a:pPr>
            <a:r>
              <a:rPr dirty="0" sz="1000">
                <a:latin typeface="SimSun"/>
                <a:cs typeface="SimSun"/>
              </a:rPr>
              <a:t>s-</a:t>
            </a:r>
            <a:r>
              <a:rPr dirty="0" sz="1000" spc="-10">
                <a:latin typeface="SimSun"/>
                <a:cs typeface="SimSun"/>
              </a:rPr>
              <a:t>&gt;length++; return;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85061" y="528319"/>
            <a:ext cx="4865370" cy="9031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6794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SimSun"/>
              <a:cs typeface="SimSun"/>
            </a:endParaRPr>
          </a:p>
          <a:p>
            <a:pPr marL="24765" marR="3131820" indent="-12700">
              <a:lnSpc>
                <a:spcPct val="183000"/>
              </a:lnSpc>
            </a:pPr>
            <a:r>
              <a:rPr dirty="0" sz="1000">
                <a:latin typeface="SimSun"/>
                <a:cs typeface="SimSun"/>
              </a:rPr>
              <a:t>void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Popn(Lstack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s,int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*e){ </a:t>
            </a:r>
            <a:r>
              <a:rPr dirty="0" sz="1000" spc="-10">
                <a:latin typeface="SimSun"/>
                <a:cs typeface="SimSun"/>
              </a:rPr>
              <a:t>if(s-</a:t>
            </a:r>
            <a:r>
              <a:rPr dirty="0" sz="1000">
                <a:latin typeface="SimSun"/>
                <a:cs typeface="SimSun"/>
              </a:rPr>
              <a:t>&gt;length==0)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return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24765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*e=s-&gt;top-&gt;data;</a:t>
            </a:r>
            <a:endParaRPr sz="1000">
              <a:latin typeface="SimSun"/>
              <a:cs typeface="SimSun"/>
            </a:endParaRPr>
          </a:p>
          <a:p>
            <a:pPr marL="24765" marR="3562350">
              <a:lnSpc>
                <a:spcPct val="183000"/>
              </a:lnSpc>
            </a:pPr>
            <a:r>
              <a:rPr dirty="0" sz="1000">
                <a:latin typeface="SimSun"/>
                <a:cs typeface="SimSun"/>
              </a:rPr>
              <a:t>s-</a:t>
            </a:r>
            <a:r>
              <a:rPr dirty="0" sz="1000" spc="-10">
                <a:latin typeface="SimSun"/>
                <a:cs typeface="SimSun"/>
              </a:rPr>
              <a:t>&gt;top=s-&gt;top-&gt;next; </a:t>
            </a:r>
            <a:r>
              <a:rPr dirty="0" sz="1000">
                <a:latin typeface="SimSun"/>
                <a:cs typeface="SimSun"/>
              </a:rPr>
              <a:t>s-</a:t>
            </a:r>
            <a:r>
              <a:rPr dirty="0" sz="1000" spc="-10">
                <a:latin typeface="SimSun"/>
                <a:cs typeface="SimSun"/>
              </a:rPr>
              <a:t>&gt;length-</a:t>
            </a:r>
            <a:r>
              <a:rPr dirty="0" sz="1000">
                <a:latin typeface="SimSun"/>
                <a:cs typeface="SimSun"/>
              </a:rPr>
              <a:t>-</a:t>
            </a:r>
            <a:r>
              <a:rPr dirty="0" sz="1000" spc="-50"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 marL="24765" marR="3385820" indent="-12700">
              <a:lnSpc>
                <a:spcPct val="183000"/>
              </a:lnSpc>
            </a:pPr>
            <a:r>
              <a:rPr dirty="0" sz="1000">
                <a:latin typeface="SimSun"/>
                <a:cs typeface="SimSun"/>
              </a:rPr>
              <a:t>int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lenstack(Lstack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s){ </a:t>
            </a:r>
            <a:r>
              <a:rPr dirty="0" sz="1000">
                <a:latin typeface="SimSun"/>
                <a:cs typeface="SimSun"/>
              </a:rPr>
              <a:t>return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s-</a:t>
            </a:r>
            <a:r>
              <a:rPr dirty="0" sz="1000" spc="-10">
                <a:latin typeface="SimSun"/>
                <a:cs typeface="SimSun"/>
              </a:rPr>
              <a:t>&gt;length;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 marL="24765" marR="3448050" indent="-12700">
              <a:lnSpc>
                <a:spcPct val="183000"/>
              </a:lnSpc>
            </a:pPr>
            <a:r>
              <a:rPr dirty="0" sz="1000">
                <a:latin typeface="SimSun"/>
                <a:cs typeface="SimSun"/>
              </a:rPr>
              <a:t>void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change(Lstack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s){ </a:t>
            </a:r>
            <a:r>
              <a:rPr dirty="0" sz="1000">
                <a:latin typeface="SimSun"/>
                <a:cs typeface="SimSun"/>
              </a:rPr>
              <a:t>int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j=0;</a:t>
            </a:r>
            <a:endParaRPr sz="1000">
              <a:latin typeface="SimSun"/>
              <a:cs typeface="SimSun"/>
            </a:endParaRPr>
          </a:p>
          <a:p>
            <a:pPr marL="24765" marR="3181985">
              <a:lnSpc>
                <a:spcPct val="183000"/>
              </a:lnSpc>
              <a:spcBef>
                <a:spcPts val="15"/>
              </a:spcBef>
            </a:pPr>
            <a:r>
              <a:rPr dirty="0" sz="1000">
                <a:latin typeface="SimSun"/>
                <a:cs typeface="SimSun"/>
              </a:rPr>
              <a:t>/*</a:t>
            </a:r>
            <a:r>
              <a:rPr dirty="0" sz="1000" spc="-10">
                <a:latin typeface="SimSun"/>
                <a:cs typeface="SimSun"/>
              </a:rPr>
              <a:t>中</a:t>
            </a:r>
            <a:r>
              <a:rPr dirty="0" sz="1000" spc="-10">
                <a:latin typeface="SimSun"/>
                <a:cs typeface="SimSun"/>
              </a:rPr>
              <a:t>缀</a:t>
            </a:r>
            <a:r>
              <a:rPr dirty="0" sz="1000" spc="-10">
                <a:latin typeface="SimSun"/>
                <a:cs typeface="SimSun"/>
              </a:rPr>
              <a:t>表</a:t>
            </a:r>
            <a:r>
              <a:rPr dirty="0" sz="1000" spc="-10">
                <a:latin typeface="SimSun"/>
                <a:cs typeface="SimSun"/>
              </a:rPr>
              <a:t>达</a:t>
            </a:r>
            <a:r>
              <a:rPr dirty="0" sz="1000" spc="-10">
                <a:latin typeface="SimSun"/>
                <a:cs typeface="SimSun"/>
              </a:rPr>
              <a:t>式</a:t>
            </a:r>
            <a:r>
              <a:rPr dirty="0" sz="1000">
                <a:latin typeface="SimSun"/>
                <a:cs typeface="SimSun"/>
              </a:rPr>
              <a:t>转</a:t>
            </a:r>
            <a:r>
              <a:rPr dirty="0" sz="1000" spc="-10">
                <a:latin typeface="SimSun"/>
                <a:cs typeface="SimSun"/>
              </a:rPr>
              <a:t>后</a:t>
            </a:r>
            <a:r>
              <a:rPr dirty="0" sz="1000" spc="-10">
                <a:latin typeface="SimSun"/>
                <a:cs typeface="SimSun"/>
              </a:rPr>
              <a:t>缀</a:t>
            </a:r>
            <a:r>
              <a:rPr dirty="0" sz="1000" spc="-20">
                <a:latin typeface="SimSun"/>
                <a:cs typeface="SimSun"/>
              </a:rPr>
              <a:t>表达式：</a:t>
            </a:r>
            <a:r>
              <a:rPr dirty="0" sz="1000" spc="-10">
                <a:latin typeface="SimSun"/>
                <a:cs typeface="SimSun"/>
              </a:rPr>
              <a:t>从</a:t>
            </a:r>
            <a:r>
              <a:rPr dirty="0" sz="1000" spc="-10">
                <a:latin typeface="SimSun"/>
                <a:cs typeface="SimSun"/>
              </a:rPr>
              <a:t>左</a:t>
            </a:r>
            <a:r>
              <a:rPr dirty="0" sz="1000" spc="-10">
                <a:latin typeface="SimSun"/>
                <a:cs typeface="SimSun"/>
              </a:rPr>
              <a:t>到</a:t>
            </a:r>
            <a:r>
              <a:rPr dirty="0" sz="1000">
                <a:latin typeface="SimSun"/>
                <a:cs typeface="SimSun"/>
              </a:rPr>
              <a:t>右</a:t>
            </a:r>
            <a:r>
              <a:rPr dirty="0" sz="1000" spc="-10">
                <a:latin typeface="SimSun"/>
                <a:cs typeface="SimSun"/>
              </a:rPr>
              <a:t>遍</a:t>
            </a:r>
            <a:r>
              <a:rPr dirty="0" sz="1000" spc="-10">
                <a:latin typeface="SimSun"/>
                <a:cs typeface="SimSun"/>
              </a:rPr>
              <a:t>历</a:t>
            </a:r>
            <a:r>
              <a:rPr dirty="0" sz="1000">
                <a:latin typeface="SimSun"/>
                <a:cs typeface="SimSun"/>
              </a:rPr>
              <a:t>中</a:t>
            </a:r>
            <a:r>
              <a:rPr dirty="0" sz="1000" spc="-10">
                <a:latin typeface="SimSun"/>
                <a:cs typeface="SimSun"/>
              </a:rPr>
              <a:t>缀</a:t>
            </a:r>
            <a:r>
              <a:rPr dirty="0" sz="1000" spc="-10">
                <a:latin typeface="SimSun"/>
                <a:cs typeface="SimSun"/>
              </a:rPr>
              <a:t>表</a:t>
            </a:r>
            <a:r>
              <a:rPr dirty="0" sz="1000">
                <a:latin typeface="SimSun"/>
                <a:cs typeface="SimSun"/>
              </a:rPr>
              <a:t>达</a:t>
            </a:r>
            <a:r>
              <a:rPr dirty="0" sz="1000" spc="-10">
                <a:latin typeface="SimSun"/>
                <a:cs typeface="SimSun"/>
              </a:rPr>
              <a:t>式</a:t>
            </a:r>
            <a:r>
              <a:rPr dirty="0" sz="1000" spc="-50">
                <a:latin typeface="SimSun"/>
                <a:cs typeface="SimSun"/>
              </a:rPr>
              <a:t>，</a:t>
            </a:r>
            <a:endParaRPr sz="1000">
              <a:latin typeface="SimSun"/>
              <a:cs typeface="SimSun"/>
            </a:endParaRPr>
          </a:p>
          <a:p>
            <a:pPr marL="24765" marR="2167255">
              <a:lnSpc>
                <a:spcPts val="2210"/>
              </a:lnSpc>
              <a:spcBef>
                <a:spcPts val="225"/>
              </a:spcBef>
            </a:pPr>
            <a:r>
              <a:rPr dirty="0" sz="1000" spc="-10">
                <a:latin typeface="SimSun"/>
                <a:cs typeface="SimSun"/>
              </a:rPr>
              <a:t>若</a:t>
            </a:r>
            <a:r>
              <a:rPr dirty="0" sz="1000" spc="-10">
                <a:latin typeface="SimSun"/>
                <a:cs typeface="SimSun"/>
              </a:rPr>
              <a:t>是</a:t>
            </a:r>
            <a:r>
              <a:rPr dirty="0" sz="1000" spc="-10">
                <a:latin typeface="SimSun"/>
                <a:cs typeface="SimSun"/>
              </a:rPr>
              <a:t>数</a:t>
            </a:r>
            <a:r>
              <a:rPr dirty="0" sz="1000">
                <a:latin typeface="SimSun"/>
                <a:cs typeface="SimSun"/>
              </a:rPr>
              <a:t>字</a:t>
            </a:r>
            <a:r>
              <a:rPr dirty="0" sz="1000" spc="-10">
                <a:latin typeface="SimSun"/>
                <a:cs typeface="SimSun"/>
              </a:rPr>
              <a:t>就</a:t>
            </a:r>
            <a:r>
              <a:rPr dirty="0" sz="1000" spc="-10">
                <a:latin typeface="SimSun"/>
                <a:cs typeface="SimSun"/>
              </a:rPr>
              <a:t>输</a:t>
            </a:r>
            <a:r>
              <a:rPr dirty="0" sz="1000" spc="-10">
                <a:latin typeface="SimSun"/>
                <a:cs typeface="SimSun"/>
              </a:rPr>
              <a:t>出——成为后</a:t>
            </a:r>
            <a:r>
              <a:rPr dirty="0" sz="1000" spc="-10">
                <a:latin typeface="SimSun"/>
                <a:cs typeface="SimSun"/>
              </a:rPr>
              <a:t>缀</a:t>
            </a:r>
            <a:r>
              <a:rPr dirty="0" sz="1000" spc="-10">
                <a:latin typeface="SimSun"/>
                <a:cs typeface="SimSun"/>
              </a:rPr>
              <a:t>表</a:t>
            </a:r>
            <a:r>
              <a:rPr dirty="0" sz="1000" spc="-10">
                <a:latin typeface="SimSun"/>
                <a:cs typeface="SimSun"/>
              </a:rPr>
              <a:t>达</a:t>
            </a:r>
            <a:r>
              <a:rPr dirty="0" sz="1000">
                <a:latin typeface="SimSun"/>
                <a:cs typeface="SimSun"/>
              </a:rPr>
              <a:t>式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 spc="-10">
                <a:latin typeface="SimSun"/>
                <a:cs typeface="SimSun"/>
              </a:rPr>
              <a:t>一</a:t>
            </a:r>
            <a:r>
              <a:rPr dirty="0" sz="1000">
                <a:latin typeface="SimSun"/>
                <a:cs typeface="SimSun"/>
              </a:rPr>
              <a:t>部</a:t>
            </a:r>
            <a:r>
              <a:rPr dirty="0" sz="1000" spc="-10">
                <a:latin typeface="SimSun"/>
                <a:cs typeface="SimSun"/>
              </a:rPr>
              <a:t>分</a:t>
            </a:r>
            <a:r>
              <a:rPr dirty="0" sz="1000" spc="-50">
                <a:latin typeface="SimSun"/>
                <a:cs typeface="SimSun"/>
              </a:rPr>
              <a:t>；</a:t>
            </a:r>
            <a:r>
              <a:rPr dirty="0" sz="1000" spc="-10">
                <a:latin typeface="SimSun"/>
                <a:cs typeface="SimSun"/>
              </a:rPr>
              <a:t>若</a:t>
            </a:r>
            <a:r>
              <a:rPr dirty="0" sz="1000" spc="-10">
                <a:latin typeface="SimSun"/>
                <a:cs typeface="SimSun"/>
              </a:rPr>
              <a:t>是</a:t>
            </a:r>
            <a:r>
              <a:rPr dirty="0" sz="1000" spc="-10">
                <a:latin typeface="SimSun"/>
                <a:cs typeface="SimSun"/>
              </a:rPr>
              <a:t>符</a:t>
            </a:r>
            <a:r>
              <a:rPr dirty="0" sz="1000" spc="-5">
                <a:latin typeface="SimSun"/>
                <a:cs typeface="SimSun"/>
              </a:rPr>
              <a:t>号，</a:t>
            </a:r>
            <a:r>
              <a:rPr dirty="0" sz="1000" spc="-10">
                <a:latin typeface="SimSun"/>
                <a:cs typeface="SimSun"/>
              </a:rPr>
              <a:t>则</a:t>
            </a:r>
            <a:r>
              <a:rPr dirty="0" sz="1000">
                <a:latin typeface="SimSun"/>
                <a:cs typeface="SimSun"/>
              </a:rPr>
              <a:t>判</a:t>
            </a:r>
            <a:r>
              <a:rPr dirty="0" sz="1000" spc="-10">
                <a:latin typeface="SimSun"/>
                <a:cs typeface="SimSun"/>
              </a:rPr>
              <a:t>断</a:t>
            </a:r>
            <a:r>
              <a:rPr dirty="0" sz="1000" spc="-10">
                <a:latin typeface="SimSun"/>
                <a:cs typeface="SimSun"/>
              </a:rPr>
              <a:t>其</a:t>
            </a:r>
            <a:r>
              <a:rPr dirty="0" sz="1000" spc="-5">
                <a:latin typeface="SimSun"/>
                <a:cs typeface="SimSun"/>
              </a:rPr>
              <a:t>与栈顶</a:t>
            </a:r>
            <a:r>
              <a:rPr dirty="0" sz="1000" spc="-10">
                <a:latin typeface="SimSun"/>
                <a:cs typeface="SimSun"/>
              </a:rPr>
              <a:t>符</a:t>
            </a:r>
            <a:r>
              <a:rPr dirty="0" sz="1000" spc="-10">
                <a:latin typeface="SimSun"/>
                <a:cs typeface="SimSun"/>
              </a:rPr>
              <a:t>号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>
                <a:latin typeface="SimSun"/>
                <a:cs typeface="SimSun"/>
              </a:rPr>
              <a:t>优</a:t>
            </a:r>
            <a:r>
              <a:rPr dirty="0" sz="1000" spc="-10">
                <a:latin typeface="SimSun"/>
                <a:cs typeface="SimSun"/>
              </a:rPr>
              <a:t>先</a:t>
            </a:r>
            <a:r>
              <a:rPr dirty="0" sz="1000" spc="-10">
                <a:latin typeface="SimSun"/>
                <a:cs typeface="SimSun"/>
              </a:rPr>
              <a:t>级</a:t>
            </a:r>
            <a:r>
              <a:rPr dirty="0" sz="1000" spc="-50">
                <a:latin typeface="SimSun"/>
                <a:cs typeface="SimSun"/>
              </a:rPr>
              <a:t>，</a:t>
            </a:r>
            <a:endParaRPr sz="1000">
              <a:latin typeface="SimSun"/>
              <a:cs typeface="SimSun"/>
            </a:endParaRPr>
          </a:p>
          <a:p>
            <a:pPr marL="24765">
              <a:lnSpc>
                <a:spcPct val="100000"/>
              </a:lnSpc>
              <a:spcBef>
                <a:spcPts val="755"/>
              </a:spcBef>
            </a:pPr>
            <a:r>
              <a:rPr dirty="0" sz="1000" spc="-10">
                <a:latin typeface="SimSun"/>
                <a:cs typeface="SimSun"/>
              </a:rPr>
              <a:t>若</a:t>
            </a:r>
            <a:r>
              <a:rPr dirty="0" sz="1000" spc="-10">
                <a:latin typeface="SimSun"/>
                <a:cs typeface="SimSun"/>
              </a:rPr>
              <a:t>是</a:t>
            </a:r>
            <a:r>
              <a:rPr dirty="0" sz="1000" spc="-10">
                <a:latin typeface="SimSun"/>
                <a:cs typeface="SimSun"/>
              </a:rPr>
              <a:t>右</a:t>
            </a:r>
            <a:r>
              <a:rPr dirty="0" sz="1000">
                <a:latin typeface="SimSun"/>
                <a:cs typeface="SimSun"/>
              </a:rPr>
              <a:t>括</a:t>
            </a:r>
            <a:r>
              <a:rPr dirty="0" sz="1000" spc="-10">
                <a:latin typeface="SimSun"/>
                <a:cs typeface="SimSun"/>
              </a:rPr>
              <a:t>号</a:t>
            </a:r>
            <a:r>
              <a:rPr dirty="0" sz="1000" spc="-10">
                <a:latin typeface="SimSun"/>
                <a:cs typeface="SimSun"/>
              </a:rPr>
              <a:t>或</a:t>
            </a:r>
            <a:r>
              <a:rPr dirty="0" sz="1000">
                <a:latin typeface="SimSun"/>
                <a:cs typeface="SimSun"/>
              </a:rPr>
              <a:t>优</a:t>
            </a:r>
            <a:r>
              <a:rPr dirty="0" sz="1000" spc="-10">
                <a:latin typeface="SimSun"/>
                <a:cs typeface="SimSun"/>
              </a:rPr>
              <a:t>先</a:t>
            </a:r>
            <a:r>
              <a:rPr dirty="0" sz="1000" spc="-10">
                <a:latin typeface="SimSun"/>
                <a:cs typeface="SimSun"/>
              </a:rPr>
              <a:t>级</a:t>
            </a:r>
            <a:r>
              <a:rPr dirty="0" sz="1000" spc="-5">
                <a:latin typeface="SimSun"/>
                <a:cs typeface="SimSun"/>
              </a:rPr>
              <a:t>不高于</a:t>
            </a:r>
            <a:r>
              <a:rPr dirty="0" sz="1000" spc="-10">
                <a:latin typeface="SimSun"/>
                <a:cs typeface="SimSun"/>
              </a:rPr>
              <a:t>栈</a:t>
            </a:r>
            <a:r>
              <a:rPr dirty="0" sz="1000" spc="-10">
                <a:latin typeface="SimSun"/>
                <a:cs typeface="SimSun"/>
              </a:rPr>
              <a:t>顶</a:t>
            </a:r>
            <a:r>
              <a:rPr dirty="0" sz="1000" spc="-10">
                <a:latin typeface="SimSun"/>
                <a:cs typeface="SimSun"/>
              </a:rPr>
              <a:t>符</a:t>
            </a:r>
            <a:r>
              <a:rPr dirty="0" sz="1000">
                <a:latin typeface="SimSun"/>
                <a:cs typeface="SimSun"/>
              </a:rPr>
              <a:t>号</a:t>
            </a:r>
            <a:r>
              <a:rPr dirty="0" sz="1000" spc="-10">
                <a:latin typeface="SimSun"/>
                <a:cs typeface="SimSun"/>
              </a:rPr>
              <a:t>则</a:t>
            </a:r>
            <a:r>
              <a:rPr dirty="0" sz="1000" spc="-10">
                <a:latin typeface="SimSun"/>
                <a:cs typeface="SimSun"/>
              </a:rPr>
              <a:t>栈</a:t>
            </a:r>
            <a:r>
              <a:rPr dirty="0" sz="1000">
                <a:latin typeface="SimSun"/>
                <a:cs typeface="SimSun"/>
              </a:rPr>
              <a:t>顶</a:t>
            </a:r>
            <a:r>
              <a:rPr dirty="0" sz="1000" spc="-10">
                <a:latin typeface="SimSun"/>
                <a:cs typeface="SimSun"/>
              </a:rPr>
              <a:t>元</a:t>
            </a:r>
            <a:r>
              <a:rPr dirty="0" sz="1000" spc="-10">
                <a:latin typeface="SimSun"/>
                <a:cs typeface="SimSun"/>
              </a:rPr>
              <a:t>素</a:t>
            </a:r>
            <a:r>
              <a:rPr dirty="0" sz="1000" spc="-5">
                <a:latin typeface="SimSun"/>
                <a:cs typeface="SimSun"/>
              </a:rPr>
              <a:t>依次出</a:t>
            </a:r>
            <a:r>
              <a:rPr dirty="0" sz="1000" spc="-10">
                <a:latin typeface="SimSun"/>
                <a:cs typeface="SimSun"/>
              </a:rPr>
              <a:t>栈</a:t>
            </a:r>
            <a:r>
              <a:rPr dirty="0" sz="1000" spc="-10">
                <a:latin typeface="SimSun"/>
                <a:cs typeface="SimSun"/>
              </a:rPr>
              <a:t>并</a:t>
            </a:r>
            <a:r>
              <a:rPr dirty="0" sz="1000" spc="-10">
                <a:latin typeface="SimSun"/>
                <a:cs typeface="SimSun"/>
              </a:rPr>
              <a:t>输</a:t>
            </a:r>
            <a:r>
              <a:rPr dirty="0" sz="1000" spc="-5">
                <a:latin typeface="SimSun"/>
                <a:cs typeface="SimSun"/>
              </a:rPr>
              <a:t>出，</a:t>
            </a:r>
            <a:r>
              <a:rPr dirty="0" sz="1000" spc="-10">
                <a:latin typeface="SimSun"/>
                <a:cs typeface="SimSun"/>
              </a:rPr>
              <a:t>并</a:t>
            </a:r>
            <a:r>
              <a:rPr dirty="0" sz="1000">
                <a:latin typeface="SimSun"/>
                <a:cs typeface="SimSun"/>
              </a:rPr>
              <a:t>将</a:t>
            </a:r>
            <a:r>
              <a:rPr dirty="0" sz="1000" spc="-10">
                <a:latin typeface="SimSun"/>
                <a:cs typeface="SimSun"/>
              </a:rPr>
              <a:t>当</a:t>
            </a:r>
            <a:r>
              <a:rPr dirty="0" sz="1000" spc="-10">
                <a:latin typeface="SimSun"/>
                <a:cs typeface="SimSun"/>
              </a:rPr>
              <a:t>前</a:t>
            </a:r>
            <a:r>
              <a:rPr dirty="0" sz="1000" spc="-5">
                <a:latin typeface="SimSun"/>
                <a:cs typeface="SimSun"/>
              </a:rPr>
              <a:t>符号入栈</a:t>
            </a:r>
            <a:r>
              <a:rPr dirty="0" sz="1000" spc="-25">
                <a:latin typeface="SimSun"/>
                <a:cs typeface="SimSun"/>
              </a:rPr>
              <a:t>*/</a:t>
            </a:r>
            <a:endParaRPr sz="1000">
              <a:latin typeface="SimSun"/>
              <a:cs typeface="SimSun"/>
            </a:endParaRPr>
          </a:p>
          <a:p>
            <a:pPr marL="291465" marR="1837689" indent="-266700">
              <a:lnSpc>
                <a:spcPts val="2210"/>
              </a:lnSpc>
              <a:spcBef>
                <a:spcPts val="229"/>
              </a:spcBef>
            </a:pPr>
            <a:r>
              <a:rPr dirty="0" sz="1000">
                <a:latin typeface="SimSun"/>
                <a:cs typeface="SimSun"/>
              </a:rPr>
              <a:t>for(int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i=0;in[i]!='\0';i++){ while(isdigit(in[i]))//</a:t>
            </a:r>
            <a:r>
              <a:rPr dirty="0" sz="1000" spc="-10">
                <a:latin typeface="SimSun"/>
                <a:cs typeface="SimSun"/>
              </a:rPr>
              <a:t>判</a:t>
            </a:r>
            <a:r>
              <a:rPr dirty="0" sz="1000" spc="-10">
                <a:latin typeface="SimSun"/>
                <a:cs typeface="SimSun"/>
              </a:rPr>
              <a:t>断</a:t>
            </a:r>
            <a:r>
              <a:rPr dirty="0" sz="1000" spc="-10">
                <a:latin typeface="SimSun"/>
                <a:cs typeface="SimSun"/>
              </a:rPr>
              <a:t>该</a:t>
            </a:r>
            <a:r>
              <a:rPr dirty="0" sz="1000">
                <a:latin typeface="SimSun"/>
                <a:cs typeface="SimSun"/>
              </a:rPr>
              <a:t>字</a:t>
            </a:r>
            <a:r>
              <a:rPr dirty="0" sz="1000" spc="-10">
                <a:latin typeface="SimSun"/>
                <a:cs typeface="SimSun"/>
              </a:rPr>
              <a:t>符</a:t>
            </a:r>
            <a:r>
              <a:rPr dirty="0" sz="1000" spc="-10">
                <a:latin typeface="SimSun"/>
                <a:cs typeface="SimSun"/>
              </a:rPr>
              <a:t>是</a:t>
            </a:r>
            <a:r>
              <a:rPr dirty="0" sz="1000">
                <a:latin typeface="SimSun"/>
                <a:cs typeface="SimSun"/>
              </a:rPr>
              <a:t>含</a:t>
            </a:r>
            <a:r>
              <a:rPr dirty="0" sz="1000" spc="-10">
                <a:latin typeface="SimSun"/>
                <a:cs typeface="SimSun"/>
              </a:rPr>
              <a:t>有</a:t>
            </a:r>
            <a:r>
              <a:rPr dirty="0" sz="1000" spc="-10">
                <a:latin typeface="SimSun"/>
                <a:cs typeface="SimSun"/>
              </a:rPr>
              <a:t>数</a:t>
            </a:r>
            <a:r>
              <a:rPr dirty="0" sz="1000" spc="-50">
                <a:latin typeface="SimSun"/>
                <a:cs typeface="SimSun"/>
              </a:rPr>
              <a:t>字</a:t>
            </a:r>
            <a:endParaRPr sz="1000">
              <a:latin typeface="SimSun"/>
              <a:cs typeface="SimSun"/>
            </a:endParaRPr>
          </a:p>
          <a:p>
            <a:pPr marL="291465">
              <a:lnSpc>
                <a:spcPct val="100000"/>
              </a:lnSpc>
              <a:spcBef>
                <a:spcPts val="750"/>
              </a:spcBef>
            </a:pPr>
            <a:r>
              <a:rPr dirty="0" sz="1000">
                <a:latin typeface="SimSun"/>
                <a:cs typeface="SimSun"/>
              </a:rPr>
              <a:t>{/*</a:t>
            </a:r>
            <a:r>
              <a:rPr dirty="0" sz="1000" spc="-10">
                <a:latin typeface="SimSun"/>
                <a:cs typeface="SimSun"/>
              </a:rPr>
              <a:t>过</a:t>
            </a:r>
            <a:r>
              <a:rPr dirty="0" sz="1000" spc="-10">
                <a:latin typeface="SimSun"/>
                <a:cs typeface="SimSun"/>
              </a:rPr>
              <a:t>滤</a:t>
            </a:r>
            <a:r>
              <a:rPr dirty="0" sz="1000" spc="-10">
                <a:latin typeface="SimSun"/>
                <a:cs typeface="SimSun"/>
              </a:rPr>
              <a:t>数</a:t>
            </a:r>
            <a:r>
              <a:rPr dirty="0" sz="1000" spc="-10">
                <a:latin typeface="SimSun"/>
                <a:cs typeface="SimSun"/>
              </a:rPr>
              <a:t>字</a:t>
            </a:r>
            <a:r>
              <a:rPr dirty="0" sz="1000" spc="-10">
                <a:latin typeface="SimSun"/>
                <a:cs typeface="SimSun"/>
              </a:rPr>
              <a:t>字</a:t>
            </a:r>
            <a:r>
              <a:rPr dirty="0" sz="1000" spc="-10">
                <a:latin typeface="SimSun"/>
                <a:cs typeface="SimSun"/>
              </a:rPr>
              <a:t>符</a:t>
            </a:r>
            <a:r>
              <a:rPr dirty="0" sz="1000">
                <a:latin typeface="SimSun"/>
                <a:cs typeface="SimSun"/>
              </a:rPr>
              <a:t>，</a:t>
            </a:r>
            <a:r>
              <a:rPr dirty="0" sz="1000" spc="-10">
                <a:latin typeface="SimSun"/>
                <a:cs typeface="SimSun"/>
              </a:rPr>
              <a:t>直</a:t>
            </a:r>
            <a:r>
              <a:rPr dirty="0" sz="1000" spc="-10">
                <a:latin typeface="SimSun"/>
                <a:cs typeface="SimSun"/>
              </a:rPr>
              <a:t>接</a:t>
            </a:r>
            <a:r>
              <a:rPr dirty="0" sz="1000">
                <a:latin typeface="SimSun"/>
                <a:cs typeface="SimSun"/>
              </a:rPr>
              <a:t>输</a:t>
            </a:r>
            <a:r>
              <a:rPr dirty="0" sz="1000" spc="-10">
                <a:latin typeface="SimSun"/>
                <a:cs typeface="SimSun"/>
              </a:rPr>
              <a:t>出</a:t>
            </a:r>
            <a:r>
              <a:rPr dirty="0" sz="1000" spc="-10">
                <a:latin typeface="SimSun"/>
                <a:cs typeface="SimSun"/>
              </a:rPr>
              <a:t>，</a:t>
            </a:r>
            <a:r>
              <a:rPr dirty="0" sz="1000" spc="-10">
                <a:latin typeface="SimSun"/>
                <a:cs typeface="SimSun"/>
              </a:rPr>
              <a:t>直</a:t>
            </a:r>
            <a:r>
              <a:rPr dirty="0" sz="1000">
                <a:latin typeface="SimSun"/>
                <a:cs typeface="SimSun"/>
              </a:rPr>
              <a:t>到</a:t>
            </a:r>
            <a:r>
              <a:rPr dirty="0" sz="1000" spc="-10">
                <a:latin typeface="SimSun"/>
                <a:cs typeface="SimSun"/>
              </a:rPr>
              <a:t>下</a:t>
            </a:r>
            <a:r>
              <a:rPr dirty="0" sz="1000" spc="-10">
                <a:latin typeface="SimSun"/>
                <a:cs typeface="SimSun"/>
              </a:rPr>
              <a:t>一</a:t>
            </a:r>
            <a:r>
              <a:rPr dirty="0" sz="1000">
                <a:latin typeface="SimSun"/>
                <a:cs typeface="SimSun"/>
              </a:rPr>
              <a:t>位</a:t>
            </a:r>
            <a:r>
              <a:rPr dirty="0" sz="1000" spc="-10">
                <a:latin typeface="SimSun"/>
                <a:cs typeface="SimSun"/>
              </a:rPr>
              <a:t>不</a:t>
            </a:r>
            <a:r>
              <a:rPr dirty="0" sz="1000" spc="-10">
                <a:latin typeface="SimSun"/>
                <a:cs typeface="SimSun"/>
              </a:rPr>
              <a:t>是</a:t>
            </a:r>
            <a:r>
              <a:rPr dirty="0" sz="1000" spc="-5">
                <a:latin typeface="SimSun"/>
                <a:cs typeface="SimSun"/>
              </a:rPr>
              <a:t>数字字</a:t>
            </a:r>
            <a:r>
              <a:rPr dirty="0" sz="1000" spc="-10">
                <a:latin typeface="SimSun"/>
                <a:cs typeface="SimSun"/>
              </a:rPr>
              <a:t>符</a:t>
            </a:r>
            <a:r>
              <a:rPr dirty="0" sz="1000" spc="-10">
                <a:latin typeface="SimSun"/>
                <a:cs typeface="SimSun"/>
              </a:rPr>
              <a:t>打</a:t>
            </a:r>
            <a:r>
              <a:rPr dirty="0" sz="1000" spc="-10">
                <a:latin typeface="SimSun"/>
                <a:cs typeface="SimSun"/>
              </a:rPr>
              <a:t>印</a:t>
            </a:r>
            <a:r>
              <a:rPr dirty="0" sz="1000">
                <a:latin typeface="SimSun"/>
                <a:cs typeface="SimSun"/>
              </a:rPr>
              <a:t>空</a:t>
            </a:r>
            <a:r>
              <a:rPr dirty="0" sz="1000" spc="-10">
                <a:latin typeface="SimSun"/>
                <a:cs typeface="SimSun"/>
              </a:rPr>
              <a:t>格</a:t>
            </a:r>
            <a:r>
              <a:rPr dirty="0" sz="1000" spc="-10">
                <a:latin typeface="SimSun"/>
                <a:cs typeface="SimSun"/>
              </a:rPr>
              <a:t>跳</a:t>
            </a:r>
            <a:r>
              <a:rPr dirty="0" sz="1000">
                <a:latin typeface="SimSun"/>
                <a:cs typeface="SimSun"/>
              </a:rPr>
              <a:t>出</a:t>
            </a:r>
            <a:r>
              <a:rPr dirty="0" sz="1000" spc="-10">
                <a:latin typeface="SimSun"/>
                <a:cs typeface="SimSun"/>
              </a:rPr>
              <a:t>循</a:t>
            </a:r>
            <a:r>
              <a:rPr dirty="0" sz="1000">
                <a:latin typeface="SimSun"/>
                <a:cs typeface="SimSun"/>
              </a:rPr>
              <a:t>环</a:t>
            </a:r>
            <a:r>
              <a:rPr dirty="0" sz="100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*/</a:t>
            </a:r>
            <a:endParaRPr sz="1000">
              <a:latin typeface="SimSun"/>
              <a:cs typeface="SimSun"/>
            </a:endParaRPr>
          </a:p>
          <a:p>
            <a:pPr marL="558165" marR="3347085">
              <a:lnSpc>
                <a:spcPts val="2210"/>
              </a:lnSpc>
              <a:spcBef>
                <a:spcPts val="229"/>
              </a:spcBef>
            </a:pPr>
            <a:r>
              <a:rPr dirty="0" sz="1000" spc="-10">
                <a:latin typeface="SimSun"/>
                <a:cs typeface="SimSun"/>
              </a:rPr>
              <a:t>out[j++]=in[i]; </a:t>
            </a:r>
            <a:r>
              <a:rPr dirty="0" sz="1000" spc="-20">
                <a:latin typeface="SimSun"/>
                <a:cs typeface="SimSun"/>
              </a:rPr>
              <a:t>i++;</a:t>
            </a:r>
            <a:endParaRPr sz="1000">
              <a:latin typeface="SimSun"/>
              <a:cs typeface="SimSun"/>
            </a:endParaRPr>
          </a:p>
          <a:p>
            <a:pPr marL="558165">
              <a:lnSpc>
                <a:spcPct val="100000"/>
              </a:lnSpc>
              <a:spcBef>
                <a:spcPts val="750"/>
              </a:spcBef>
            </a:pPr>
            <a:r>
              <a:rPr dirty="0" sz="1000" spc="-10">
                <a:latin typeface="SimSun"/>
                <a:cs typeface="SimSun"/>
              </a:rPr>
              <a:t>if(!isdigit(in[i])&amp;&amp;in[i]!='\0'){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8248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out[j++]='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';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558165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SimSun"/>
              <a:cs typeface="SimSun"/>
            </a:endParaRPr>
          </a:p>
          <a:p>
            <a:pPr marL="291465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 marL="291465" marR="2724150">
              <a:lnSpc>
                <a:spcPts val="2210"/>
              </a:lnSpc>
              <a:spcBef>
                <a:spcPts val="229"/>
              </a:spcBef>
            </a:pPr>
            <a:r>
              <a:rPr dirty="0" sz="1000">
                <a:latin typeface="SimSun"/>
                <a:cs typeface="SimSun"/>
              </a:rPr>
              <a:t>if(in[i]=='\0</a:t>
            </a:r>
            <a:r>
              <a:rPr dirty="0" sz="1000" spc="-20">
                <a:latin typeface="SimSun"/>
                <a:cs typeface="SimSun"/>
              </a:rPr>
              <a:t>') </a:t>
            </a:r>
            <a:r>
              <a:rPr dirty="0" sz="1000" spc="-10">
                <a:latin typeface="SimSun"/>
                <a:cs typeface="SimSun"/>
              </a:rPr>
              <a:t>break; if(in[i]&lt;48||in[i]&gt;57){//</a:t>
            </a:r>
            <a:r>
              <a:rPr dirty="0" sz="1000" spc="-10">
                <a:latin typeface="SimSun"/>
                <a:cs typeface="SimSun"/>
              </a:rPr>
              <a:t>符</a:t>
            </a:r>
            <a:r>
              <a:rPr dirty="0" sz="1000" spc="-50">
                <a:latin typeface="SimSun"/>
                <a:cs typeface="SimSun"/>
              </a:rPr>
              <a:t>号</a:t>
            </a:r>
            <a:endParaRPr sz="1000">
              <a:latin typeface="SimSun"/>
              <a:cs typeface="SimSun"/>
            </a:endParaRPr>
          </a:p>
          <a:p>
            <a:pPr marL="558165">
              <a:lnSpc>
                <a:spcPct val="100000"/>
              </a:lnSpc>
              <a:spcBef>
                <a:spcPts val="750"/>
              </a:spcBef>
            </a:pPr>
            <a:r>
              <a:rPr dirty="0" sz="1000" spc="-10">
                <a:latin typeface="SimSun"/>
                <a:cs typeface="SimSun"/>
              </a:rPr>
              <a:t>if(in[i]=='+'||in[i]=='-'){//</a:t>
            </a:r>
            <a:r>
              <a:rPr dirty="0" sz="1000" spc="-10">
                <a:latin typeface="SimSun"/>
                <a:cs typeface="SimSun"/>
              </a:rPr>
              <a:t>加</a:t>
            </a:r>
            <a:r>
              <a:rPr dirty="0" sz="1000" spc="-10">
                <a:latin typeface="SimSun"/>
                <a:cs typeface="SimSun"/>
              </a:rPr>
              <a:t>减</a:t>
            </a:r>
            <a:r>
              <a:rPr dirty="0" sz="1000" spc="-10">
                <a:latin typeface="SimSun"/>
                <a:cs typeface="SimSun"/>
              </a:rPr>
              <a:t>运</a:t>
            </a:r>
            <a:r>
              <a:rPr dirty="0" sz="1000" spc="-10">
                <a:latin typeface="SimSun"/>
                <a:cs typeface="SimSun"/>
              </a:rPr>
              <a:t>算</a:t>
            </a:r>
            <a:r>
              <a:rPr dirty="0" sz="1000" spc="-10">
                <a:latin typeface="SimSun"/>
                <a:cs typeface="SimSun"/>
              </a:rPr>
              <a:t>符</a:t>
            </a:r>
            <a:r>
              <a:rPr dirty="0" sz="1000">
                <a:latin typeface="SimSun"/>
                <a:cs typeface="SimSun"/>
              </a:rPr>
              <a:t>得</a:t>
            </a:r>
            <a:r>
              <a:rPr dirty="0" sz="1000" spc="-10">
                <a:latin typeface="SimSun"/>
                <a:cs typeface="SimSun"/>
              </a:rPr>
              <a:t>到</a:t>
            </a:r>
            <a:r>
              <a:rPr dirty="0" sz="1000" spc="-10">
                <a:latin typeface="SimSun"/>
                <a:cs typeface="SimSun"/>
              </a:rPr>
              <a:t>优</a:t>
            </a:r>
            <a:r>
              <a:rPr dirty="0" sz="1000">
                <a:latin typeface="SimSun"/>
                <a:cs typeface="SimSun"/>
              </a:rPr>
              <a:t>先</a:t>
            </a:r>
            <a:r>
              <a:rPr dirty="0" sz="1000" spc="-10">
                <a:latin typeface="SimSun"/>
                <a:cs typeface="SimSun"/>
              </a:rPr>
              <a:t>级</a:t>
            </a:r>
            <a:r>
              <a:rPr dirty="0" sz="1000" spc="-10">
                <a:latin typeface="SimSun"/>
                <a:cs typeface="SimSun"/>
              </a:rPr>
              <a:t>最</a:t>
            </a:r>
            <a:r>
              <a:rPr dirty="0" sz="1000" spc="-60">
                <a:latin typeface="SimSun"/>
                <a:cs typeface="SimSun"/>
              </a:rPr>
              <a:t>低</a:t>
            </a:r>
            <a:endParaRPr sz="1000">
              <a:latin typeface="SimSun"/>
              <a:cs typeface="SimSun"/>
            </a:endParaRPr>
          </a:p>
          <a:p>
            <a:pPr marL="824865" marR="730885">
              <a:lnSpc>
                <a:spcPts val="2210"/>
              </a:lnSpc>
              <a:spcBef>
                <a:spcPts val="229"/>
              </a:spcBef>
            </a:pPr>
            <a:r>
              <a:rPr dirty="0" sz="1000">
                <a:latin typeface="SimSun"/>
                <a:cs typeface="SimSun"/>
              </a:rPr>
              <a:t>if(!lenstack(s)</a:t>
            </a:r>
            <a:r>
              <a:rPr dirty="0" sz="1000" spc="25">
                <a:latin typeface="SimSun"/>
                <a:cs typeface="SimSun"/>
              </a:rPr>
              <a:t>) </a:t>
            </a:r>
            <a:r>
              <a:rPr dirty="0" sz="1000" spc="-10">
                <a:latin typeface="SimSun"/>
                <a:cs typeface="SimSun"/>
              </a:rPr>
              <a:t>Pushc(s,in[i]);//</a:t>
            </a:r>
            <a:r>
              <a:rPr dirty="0" sz="1000" spc="-10">
                <a:latin typeface="SimSun"/>
                <a:cs typeface="SimSun"/>
              </a:rPr>
              <a:t>栈</a:t>
            </a:r>
            <a:r>
              <a:rPr dirty="0" sz="1000" spc="-10">
                <a:latin typeface="SimSun"/>
                <a:cs typeface="SimSun"/>
              </a:rPr>
              <a:t>顶</a:t>
            </a:r>
            <a:r>
              <a:rPr dirty="0" sz="1000" spc="-10">
                <a:latin typeface="SimSun"/>
                <a:cs typeface="SimSun"/>
              </a:rPr>
              <a:t>为</a:t>
            </a:r>
            <a:r>
              <a:rPr dirty="0" sz="1000" spc="-10">
                <a:latin typeface="SimSun"/>
                <a:cs typeface="SimSun"/>
              </a:rPr>
              <a:t>空</a:t>
            </a:r>
            <a:r>
              <a:rPr dirty="0" sz="1000" spc="-10">
                <a:latin typeface="SimSun"/>
                <a:cs typeface="SimSun"/>
              </a:rPr>
              <a:t>，</a:t>
            </a:r>
            <a:r>
              <a:rPr dirty="0" sz="1000" spc="-10">
                <a:latin typeface="SimSun"/>
                <a:cs typeface="SimSun"/>
              </a:rPr>
              <a:t>直</a:t>
            </a:r>
            <a:r>
              <a:rPr dirty="0" sz="1000">
                <a:latin typeface="SimSun"/>
                <a:cs typeface="SimSun"/>
              </a:rPr>
              <a:t>接</a:t>
            </a:r>
            <a:r>
              <a:rPr dirty="0" sz="1000" spc="-10">
                <a:latin typeface="SimSun"/>
                <a:cs typeface="SimSun"/>
              </a:rPr>
              <a:t>入</a:t>
            </a:r>
            <a:r>
              <a:rPr dirty="0" sz="1000" spc="-50">
                <a:latin typeface="SimSun"/>
                <a:cs typeface="SimSun"/>
              </a:rPr>
              <a:t>栈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else</a:t>
            </a:r>
            <a:r>
              <a:rPr dirty="0" sz="1000" spc="-30">
                <a:latin typeface="SimSun"/>
                <a:cs typeface="SimSun"/>
              </a:rPr>
              <a:t> {</a:t>
            </a:r>
            <a:endParaRPr sz="1000">
              <a:latin typeface="SimSun"/>
              <a:cs typeface="SimSun"/>
            </a:endParaRPr>
          </a:p>
          <a:p>
            <a:pPr marL="1091565">
              <a:lnSpc>
                <a:spcPct val="100000"/>
              </a:lnSpc>
              <a:spcBef>
                <a:spcPts val="750"/>
              </a:spcBef>
            </a:pPr>
            <a:r>
              <a:rPr dirty="0" sz="1000" spc="-10">
                <a:latin typeface="SimSun"/>
                <a:cs typeface="SimSun"/>
              </a:rPr>
              <a:t>while(lenstack(s)){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38398" y="528319"/>
            <a:ext cx="16840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125016" y="832103"/>
            <a:ext cx="5312410" cy="9525"/>
          </a:xfrm>
          <a:custGeom>
            <a:avLst/>
            <a:gdLst/>
            <a:ahLst/>
            <a:cxnLst/>
            <a:rect l="l" t="t" r="r" b="b"/>
            <a:pathLst>
              <a:path w="5312410" h="9525">
                <a:moveTo>
                  <a:pt x="5312029" y="0"/>
                </a:moveTo>
                <a:lnTo>
                  <a:pt x="0" y="0"/>
                </a:lnTo>
                <a:lnTo>
                  <a:pt x="0" y="9143"/>
                </a:lnTo>
                <a:lnTo>
                  <a:pt x="5312029" y="9143"/>
                </a:lnTo>
                <a:lnTo>
                  <a:pt x="5312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143304" y="914399"/>
          <a:ext cx="5275580" cy="2283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1790"/>
                <a:gridCol w="2378075"/>
              </a:tblGrid>
              <a:tr h="28638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200" spc="-10" b="1">
                          <a:latin typeface="SimSun"/>
                          <a:cs typeface="SimSun"/>
                        </a:rPr>
                        <a:t>calculator.h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9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200" spc="-10" b="1">
                          <a:latin typeface="SimSun"/>
                          <a:cs typeface="SimSun"/>
                        </a:rPr>
                        <a:t>功</a:t>
                      </a:r>
                      <a:r>
                        <a:rPr dirty="0" sz="1200" spc="-50" b="1">
                          <a:latin typeface="SimSun"/>
                          <a:cs typeface="SimSun"/>
                        </a:rPr>
                        <a:t>能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9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SimSun"/>
                          <a:cs typeface="SimSun"/>
                        </a:rPr>
                        <a:t>Pushc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5">
                          <a:latin typeface="SimSun"/>
                          <a:cs typeface="SimSun"/>
                        </a:rPr>
                        <a:t>字符入栈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SimSun"/>
                          <a:cs typeface="SimSun"/>
                        </a:rPr>
                        <a:t>Pushn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5">
                          <a:latin typeface="SimSun"/>
                          <a:cs typeface="SimSun"/>
                        </a:rPr>
                        <a:t>整型入栈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20">
                          <a:latin typeface="SimSun"/>
                          <a:cs typeface="SimSun"/>
                        </a:rPr>
                        <a:t>Popn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5">
                          <a:latin typeface="SimSun"/>
                          <a:cs typeface="SimSun"/>
                        </a:rPr>
                        <a:t>整型出栈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SimSun"/>
                          <a:cs typeface="SimSun"/>
                        </a:rPr>
                        <a:t>Lenstack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25">
                          <a:latin typeface="SimSun"/>
                          <a:cs typeface="SimSun"/>
                        </a:rPr>
                        <a:t>栈长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SimSun"/>
                          <a:cs typeface="SimSun"/>
                        </a:rPr>
                        <a:t>Change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SimSun"/>
                          <a:cs typeface="SimSun"/>
                        </a:rPr>
                        <a:t>中缀转后缀表达式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SimSun"/>
                          <a:cs typeface="SimSun"/>
                        </a:rPr>
                        <a:t>AIexpre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5">
                          <a:latin typeface="SimSun"/>
                          <a:cs typeface="SimSun"/>
                        </a:rPr>
                        <a:t>用后缀表达式计算结果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SimSun"/>
                          <a:cs typeface="SimSun"/>
                        </a:rPr>
                        <a:t>calculator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75">
                          <a:latin typeface="SimSun"/>
                          <a:cs typeface="SimSun"/>
                        </a:rPr>
                        <a:t>建立与 </a:t>
                      </a:r>
                      <a:r>
                        <a:rPr dirty="0" sz="1200">
                          <a:latin typeface="SimSun"/>
                          <a:cs typeface="SimSun"/>
                        </a:rPr>
                        <a:t>map.h</a:t>
                      </a:r>
                      <a:r>
                        <a:rPr dirty="0" sz="1200" spc="-60">
                          <a:latin typeface="SimSun"/>
                          <a:cs typeface="SimSun"/>
                        </a:rPr>
                        <a:t> 的函数接口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143304" y="3487546"/>
          <a:ext cx="5275580" cy="1426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4165"/>
                <a:gridCol w="2425065"/>
              </a:tblGrid>
              <a:tr h="28448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 b="1">
                          <a:latin typeface="SimSun"/>
                          <a:cs typeface="SimSun"/>
                        </a:rPr>
                        <a:t>snake.h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 b="1">
                          <a:latin typeface="SimSun"/>
                          <a:cs typeface="SimSun"/>
                        </a:rPr>
                        <a:t>功</a:t>
                      </a:r>
                      <a:r>
                        <a:rPr dirty="0" sz="1200" spc="-50" b="1">
                          <a:latin typeface="SimSun"/>
                          <a:cs typeface="SimSun"/>
                        </a:rPr>
                        <a:t>能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SimSun"/>
                          <a:cs typeface="SimSun"/>
                        </a:rPr>
                        <a:t>gotoxy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SimSun"/>
                          <a:cs typeface="SimSun"/>
                        </a:rPr>
                        <a:t>移动光标到具体位置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SimSun"/>
                          <a:cs typeface="SimSun"/>
                        </a:rPr>
                        <a:t>restart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SimSun"/>
                          <a:cs typeface="SimSun"/>
                        </a:rPr>
                        <a:t>初始化操作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SimSun"/>
                          <a:cs typeface="SimSun"/>
                        </a:rPr>
                        <a:t>main_map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SimSun"/>
                          <a:cs typeface="SimSun"/>
                        </a:rPr>
                        <a:t>贪吃蛇主体函数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10">
                          <a:latin typeface="SimSun"/>
                          <a:cs typeface="SimSun"/>
                        </a:rPr>
                        <a:t>load_shake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200" spc="-75">
                          <a:latin typeface="SimSun"/>
                          <a:cs typeface="SimSun"/>
                        </a:rPr>
                        <a:t>建立与 </a:t>
                      </a:r>
                      <a:r>
                        <a:rPr dirty="0" sz="1200">
                          <a:latin typeface="SimSun"/>
                          <a:cs typeface="SimSun"/>
                        </a:rPr>
                        <a:t>map.h</a:t>
                      </a:r>
                      <a:r>
                        <a:rPr dirty="0" sz="1200" spc="-60">
                          <a:latin typeface="SimSun"/>
                          <a:cs typeface="SimSun"/>
                        </a:rPr>
                        <a:t> 的函数接口</a:t>
                      </a:r>
                      <a:endParaRPr sz="1200">
                        <a:latin typeface="SimSun"/>
                        <a:cs typeface="SimSun"/>
                      </a:endParaRPr>
                    </a:p>
                  </a:txBody>
                  <a:tcPr marL="0" marR="0" marB="0" marT="742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1130604" y="4830064"/>
            <a:ext cx="4902835" cy="918844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500" b="1">
                <a:latin typeface="Microsoft YaHei"/>
                <a:cs typeface="Microsoft YaHei"/>
              </a:rPr>
              <a:t>3.2</a:t>
            </a:r>
            <a:r>
              <a:rPr dirty="0" sz="1500" spc="40" b="1">
                <a:latin typeface="Microsoft YaHei"/>
                <a:cs typeface="Microsoft YaHei"/>
              </a:rPr>
              <a:t> 项目思路</a:t>
            </a:r>
            <a:endParaRPr sz="1500">
              <a:latin typeface="Microsoft YaHei"/>
              <a:cs typeface="Microsoft YaHei"/>
            </a:endParaRPr>
          </a:p>
          <a:p>
            <a:pPr marL="316865" marR="5080">
              <a:lnSpc>
                <a:spcPts val="2200"/>
              </a:lnSpc>
              <a:spcBef>
                <a:spcPts val="45"/>
              </a:spcBef>
            </a:pPr>
            <a:r>
              <a:rPr dirty="0" sz="1200" spc="-5">
                <a:latin typeface="SimSun"/>
                <a:cs typeface="SimSun"/>
              </a:rPr>
              <a:t>前期先将整体视图做好，记录好虚拟键盘各个建位上的信息及坐标。</a:t>
            </a:r>
            <a:r>
              <a:rPr dirty="0" sz="1200" spc="-10">
                <a:latin typeface="SimSun"/>
                <a:cs typeface="SimSun"/>
              </a:rPr>
              <a:t>具体实现方法如下：</a:t>
            </a:r>
            <a:endParaRPr sz="1200">
              <a:latin typeface="SimSun"/>
              <a:cs typeface="SimSu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2850" y="5780379"/>
            <a:ext cx="2155825" cy="387807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54400" y="6216649"/>
            <a:ext cx="3462654" cy="2000249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97253" y="528319"/>
            <a:ext cx="3745229" cy="9031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5384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SimSun"/>
              <a:cs typeface="SimSun"/>
            </a:endParaRPr>
          </a:p>
          <a:p>
            <a:pPr marL="1346200" marR="1692275">
              <a:lnSpc>
                <a:spcPct val="183000"/>
              </a:lnSpc>
            </a:pPr>
            <a:r>
              <a:rPr dirty="0" sz="1000" spc="-10">
                <a:latin typeface="SimSun"/>
                <a:cs typeface="SimSun"/>
              </a:rPr>
              <a:t>Popc(s,&amp;c); if(c!='('){</a:t>
            </a:r>
            <a:endParaRPr sz="1000">
              <a:latin typeface="SimSun"/>
              <a:cs typeface="SimSun"/>
            </a:endParaRPr>
          </a:p>
          <a:p>
            <a:pPr marL="1612900" marR="1298575">
              <a:lnSpc>
                <a:spcPct val="183000"/>
              </a:lnSpc>
              <a:spcBef>
                <a:spcPts val="15"/>
              </a:spcBef>
            </a:pPr>
            <a:r>
              <a:rPr dirty="0" sz="1000" spc="-10">
                <a:latin typeface="SimSun"/>
                <a:cs typeface="SimSun"/>
              </a:rPr>
              <a:t>out[j++]=c; </a:t>
            </a:r>
            <a:r>
              <a:rPr dirty="0" sz="1000">
                <a:latin typeface="SimSun"/>
                <a:cs typeface="SimSun"/>
              </a:rPr>
              <a:t>out[j++]='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';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3462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34620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else{</a:t>
            </a:r>
            <a:endParaRPr sz="1000">
              <a:latin typeface="SimSun"/>
              <a:cs typeface="SimSun"/>
            </a:endParaRPr>
          </a:p>
          <a:p>
            <a:pPr marL="1612900" marR="1426210">
              <a:lnSpc>
                <a:spcPct val="183000"/>
              </a:lnSpc>
            </a:pPr>
            <a:r>
              <a:rPr dirty="0" sz="1000" spc="-10">
                <a:latin typeface="SimSun"/>
                <a:cs typeface="SimSun"/>
              </a:rPr>
              <a:t>Pushc(s,c); break;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13462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0795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07950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Pushc(s,in[i]);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8128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SimSun"/>
              <a:cs typeface="SimSun"/>
            </a:endParaRPr>
          </a:p>
          <a:p>
            <a:pPr marL="5461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SimSun"/>
              <a:cs typeface="SimSun"/>
            </a:endParaRPr>
          </a:p>
          <a:p>
            <a:pPr marL="5461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SimSun"/>
                <a:cs typeface="SimSun"/>
              </a:rPr>
              <a:t>else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{</a:t>
            </a:r>
            <a:endParaRPr sz="1000">
              <a:latin typeface="SimSun"/>
              <a:cs typeface="SimSun"/>
            </a:endParaRPr>
          </a:p>
          <a:p>
            <a:pPr marL="1079500" marR="1769110" indent="-267335">
              <a:lnSpc>
                <a:spcPct val="183100"/>
              </a:lnSpc>
              <a:spcBef>
                <a:spcPts val="10"/>
              </a:spcBef>
            </a:pPr>
            <a:r>
              <a:rPr dirty="0" sz="1000" spc="-10">
                <a:latin typeface="SimSun"/>
                <a:cs typeface="SimSun"/>
              </a:rPr>
              <a:t>if(in[i]==')'){ Popc(s,&amp;c); while(c!='('){</a:t>
            </a:r>
            <a:endParaRPr sz="1000">
              <a:latin typeface="SimSun"/>
              <a:cs typeface="SimSun"/>
            </a:endParaRPr>
          </a:p>
          <a:p>
            <a:pPr marL="1346200" marR="1565275">
              <a:lnSpc>
                <a:spcPct val="183000"/>
              </a:lnSpc>
              <a:spcBef>
                <a:spcPts val="10"/>
              </a:spcBef>
            </a:pPr>
            <a:r>
              <a:rPr dirty="0" sz="1000" spc="-10">
                <a:latin typeface="SimSun"/>
                <a:cs typeface="SimSun"/>
              </a:rPr>
              <a:t>out[j++]=c; </a:t>
            </a:r>
            <a:r>
              <a:rPr dirty="0" sz="1000">
                <a:latin typeface="SimSun"/>
                <a:cs typeface="SimSun"/>
              </a:rPr>
              <a:t>out[j++]='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';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34620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Popc(s,&amp;c);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0795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SimSun"/>
              <a:cs typeface="SimSun"/>
            </a:endParaRPr>
          </a:p>
          <a:p>
            <a:pPr marL="8128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 marL="1079500" marR="5080" indent="-267335">
              <a:lnSpc>
                <a:spcPts val="2210"/>
              </a:lnSpc>
              <a:spcBef>
                <a:spcPts val="225"/>
              </a:spcBef>
            </a:pPr>
            <a:r>
              <a:rPr dirty="0" sz="1000">
                <a:latin typeface="SimSun"/>
                <a:cs typeface="SimSun"/>
              </a:rPr>
              <a:t>else</a:t>
            </a:r>
            <a:r>
              <a:rPr dirty="0" sz="1000" spc="-10">
                <a:latin typeface="SimSun"/>
                <a:cs typeface="SimSun"/>
              </a:rPr>
              <a:t> {//</a:t>
            </a:r>
            <a:r>
              <a:rPr dirty="0" sz="1000" spc="-10">
                <a:latin typeface="SimSun"/>
                <a:cs typeface="SimSun"/>
              </a:rPr>
              <a:t>乘</a:t>
            </a:r>
            <a:r>
              <a:rPr dirty="0" sz="1000" spc="-10">
                <a:latin typeface="SimSun"/>
                <a:cs typeface="SimSun"/>
              </a:rPr>
              <a:t>、</a:t>
            </a:r>
            <a:r>
              <a:rPr dirty="0" sz="1000" spc="-10">
                <a:latin typeface="SimSun"/>
                <a:cs typeface="SimSun"/>
              </a:rPr>
              <a:t>除</a:t>
            </a:r>
            <a:r>
              <a:rPr dirty="0" sz="1000" spc="-10">
                <a:latin typeface="SimSun"/>
                <a:cs typeface="SimSun"/>
              </a:rPr>
              <a:t>、</a:t>
            </a:r>
            <a:r>
              <a:rPr dirty="0" sz="1000" spc="-10">
                <a:latin typeface="SimSun"/>
                <a:cs typeface="SimSun"/>
              </a:rPr>
              <a:t>左</a:t>
            </a:r>
            <a:r>
              <a:rPr dirty="0" sz="1000" spc="-5">
                <a:latin typeface="SimSun"/>
                <a:cs typeface="SimSun"/>
              </a:rPr>
              <a:t>括号都</a:t>
            </a:r>
            <a:r>
              <a:rPr dirty="0" sz="1000" spc="-10">
                <a:latin typeface="SimSun"/>
                <a:cs typeface="SimSun"/>
              </a:rPr>
              <a:t>是</a:t>
            </a:r>
            <a:r>
              <a:rPr dirty="0" sz="1000" spc="-10">
                <a:latin typeface="SimSun"/>
                <a:cs typeface="SimSun"/>
              </a:rPr>
              <a:t>优</a:t>
            </a:r>
            <a:r>
              <a:rPr dirty="0" sz="1000" spc="-10">
                <a:latin typeface="SimSun"/>
                <a:cs typeface="SimSun"/>
              </a:rPr>
              <a:t>先</a:t>
            </a:r>
            <a:r>
              <a:rPr dirty="0" sz="1000">
                <a:latin typeface="SimSun"/>
                <a:cs typeface="SimSun"/>
              </a:rPr>
              <a:t>级</a:t>
            </a:r>
            <a:r>
              <a:rPr dirty="0" sz="1000" spc="-10">
                <a:latin typeface="SimSun"/>
                <a:cs typeface="SimSun"/>
              </a:rPr>
              <a:t>高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>
                <a:latin typeface="SimSun"/>
                <a:cs typeface="SimSun"/>
              </a:rPr>
              <a:t>，</a:t>
            </a:r>
            <a:r>
              <a:rPr dirty="0" sz="1000" spc="-10">
                <a:latin typeface="SimSun"/>
                <a:cs typeface="SimSun"/>
              </a:rPr>
              <a:t>直</a:t>
            </a:r>
            <a:r>
              <a:rPr dirty="0" sz="1000" spc="-10">
                <a:latin typeface="SimSun"/>
                <a:cs typeface="SimSun"/>
              </a:rPr>
              <a:t>接</a:t>
            </a:r>
            <a:r>
              <a:rPr dirty="0" sz="1000" spc="-25">
                <a:latin typeface="SimSun"/>
                <a:cs typeface="SimSun"/>
              </a:rPr>
              <a:t>入栈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Pushc(s,in[i]);</a:t>
            </a:r>
            <a:endParaRPr sz="1000">
              <a:latin typeface="SimSun"/>
              <a:cs typeface="SimSun"/>
            </a:endParaRPr>
          </a:p>
          <a:p>
            <a:pPr marL="812800">
              <a:lnSpc>
                <a:spcPct val="100000"/>
              </a:lnSpc>
              <a:spcBef>
                <a:spcPts val="755"/>
              </a:spcBef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5461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2794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 marL="12700" marR="2518410">
              <a:lnSpc>
                <a:spcPts val="2210"/>
              </a:lnSpc>
              <a:spcBef>
                <a:spcPts val="225"/>
              </a:spcBef>
            </a:pPr>
            <a:r>
              <a:rPr dirty="0" sz="1000">
                <a:latin typeface="SimSun"/>
                <a:cs typeface="SimSun"/>
              </a:rPr>
              <a:t>out[j++]='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'; </a:t>
            </a:r>
            <a:r>
              <a:rPr dirty="0" sz="1000" spc="-10">
                <a:latin typeface="SimSun"/>
                <a:cs typeface="SimSun"/>
              </a:rPr>
              <a:t>while(lenstack(s)){</a:t>
            </a:r>
            <a:endParaRPr sz="1000">
              <a:latin typeface="SimSun"/>
              <a:cs typeface="SimSun"/>
            </a:endParaRPr>
          </a:p>
          <a:p>
            <a:pPr marL="279400">
              <a:lnSpc>
                <a:spcPct val="100000"/>
              </a:lnSpc>
              <a:spcBef>
                <a:spcPts val="755"/>
              </a:spcBef>
            </a:pPr>
            <a:r>
              <a:rPr dirty="0" sz="1000" spc="-10">
                <a:latin typeface="SimSun"/>
                <a:cs typeface="SimSun"/>
              </a:rPr>
              <a:t>Popc(s,&amp;c);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85061" y="528319"/>
            <a:ext cx="3237230" cy="9031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6591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>
              <a:latin typeface="SimSun"/>
              <a:cs typeface="SimSun"/>
            </a:endParaRPr>
          </a:p>
          <a:p>
            <a:pPr marL="291465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out[j++]=c;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4765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 marL="24765" marR="1313180" indent="-12700">
              <a:lnSpc>
                <a:spcPct val="183000"/>
              </a:lnSpc>
            </a:pPr>
            <a:r>
              <a:rPr dirty="0" sz="1000">
                <a:latin typeface="SimSun"/>
                <a:cs typeface="SimSun"/>
              </a:rPr>
              <a:t>void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AIexpre(Lstack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s,int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*e){ </a:t>
            </a:r>
            <a:r>
              <a:rPr dirty="0" sz="1000">
                <a:latin typeface="SimSun"/>
                <a:cs typeface="SimSun"/>
              </a:rPr>
              <a:t>int</a:t>
            </a:r>
            <a:r>
              <a:rPr dirty="0" sz="1000" spc="3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num=-1,a,b;</a:t>
            </a:r>
            <a:endParaRPr sz="1000">
              <a:latin typeface="SimSun"/>
              <a:cs typeface="SimSun"/>
            </a:endParaRPr>
          </a:p>
          <a:p>
            <a:pPr marL="291465" marR="715010" indent="-266700">
              <a:lnSpc>
                <a:spcPct val="183000"/>
              </a:lnSpc>
              <a:spcBef>
                <a:spcPts val="10"/>
              </a:spcBef>
            </a:pPr>
            <a:r>
              <a:rPr dirty="0" sz="1000">
                <a:latin typeface="SimSun"/>
                <a:cs typeface="SimSun"/>
              </a:rPr>
              <a:t>for(int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i=0;out[i]!='\0';i++){ </a:t>
            </a:r>
            <a:r>
              <a:rPr dirty="0" sz="1000">
                <a:latin typeface="SimSun"/>
                <a:cs typeface="SimSun"/>
              </a:rPr>
              <a:t>while(isdigit(out[i</a:t>
            </a:r>
            <a:r>
              <a:rPr dirty="0" sz="1000" spc="55">
                <a:latin typeface="SimSun"/>
                <a:cs typeface="SimSun"/>
              </a:rPr>
              <a:t>])){ //</a:t>
            </a:r>
            <a:r>
              <a:rPr dirty="0" sz="1000" spc="-10">
                <a:latin typeface="SimSun"/>
                <a:cs typeface="SimSun"/>
              </a:rPr>
              <a:t>过</a:t>
            </a:r>
            <a:r>
              <a:rPr dirty="0" sz="1000" spc="-10">
                <a:latin typeface="SimSun"/>
                <a:cs typeface="SimSun"/>
              </a:rPr>
              <a:t>滤</a:t>
            </a:r>
            <a:r>
              <a:rPr dirty="0" sz="1000" spc="-10">
                <a:latin typeface="SimSun"/>
                <a:cs typeface="SimSun"/>
              </a:rPr>
              <a:t>数</a:t>
            </a:r>
            <a:r>
              <a:rPr dirty="0" sz="1000" spc="-50">
                <a:latin typeface="SimSun"/>
                <a:cs typeface="SimSun"/>
              </a:rPr>
              <a:t>字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558165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if(num==-</a:t>
            </a:r>
            <a:r>
              <a:rPr dirty="0" sz="1000">
                <a:latin typeface="SimSun"/>
                <a:cs typeface="SimSun"/>
              </a:rPr>
              <a:t>1)</a:t>
            </a:r>
            <a:r>
              <a:rPr dirty="0" sz="1000" spc="13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num=0,num=out[i++]-</a:t>
            </a:r>
            <a:r>
              <a:rPr dirty="0" sz="1000" spc="-20">
                <a:latin typeface="SimSun"/>
                <a:cs typeface="SimSun"/>
              </a:rPr>
              <a:t>'0';</a:t>
            </a:r>
            <a:endParaRPr sz="1000">
              <a:latin typeface="SimSun"/>
              <a:cs typeface="SimSun"/>
            </a:endParaRPr>
          </a:p>
          <a:p>
            <a:pPr marL="558165" marR="828675">
              <a:lnSpc>
                <a:spcPct val="183000"/>
              </a:lnSpc>
              <a:spcBef>
                <a:spcPts val="15"/>
              </a:spcBef>
            </a:pPr>
            <a:r>
              <a:rPr dirty="0" sz="1000">
                <a:latin typeface="SimSun"/>
                <a:cs typeface="SimSun"/>
              </a:rPr>
              <a:t>else</a:t>
            </a:r>
            <a:r>
              <a:rPr dirty="0" sz="1000" spc="9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num=num*10+out[i++]-</a:t>
            </a:r>
            <a:r>
              <a:rPr dirty="0" sz="1000" spc="-20">
                <a:latin typeface="SimSun"/>
                <a:cs typeface="SimSun"/>
              </a:rPr>
              <a:t>'0'; </a:t>
            </a:r>
            <a:r>
              <a:rPr dirty="0" sz="1000">
                <a:latin typeface="SimSun"/>
                <a:cs typeface="SimSun"/>
              </a:rPr>
              <a:t>if(out[i]=='</a:t>
            </a:r>
            <a:r>
              <a:rPr dirty="0" sz="1000" spc="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'&amp;&amp;num!=-</a:t>
            </a:r>
            <a:r>
              <a:rPr dirty="0" sz="1000" spc="-25">
                <a:latin typeface="SimSun"/>
                <a:cs typeface="SimSun"/>
              </a:rPr>
              <a:t>1)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558165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{</a:t>
            </a:r>
            <a:endParaRPr sz="1000">
              <a:latin typeface="SimSun"/>
              <a:cs typeface="SimSun"/>
            </a:endParaRPr>
          </a:p>
          <a:p>
            <a:pPr marL="824865" marR="245745">
              <a:lnSpc>
                <a:spcPct val="183000"/>
              </a:lnSpc>
              <a:spcBef>
                <a:spcPts val="15"/>
              </a:spcBef>
            </a:pPr>
            <a:r>
              <a:rPr dirty="0" sz="1000">
                <a:latin typeface="SimSun"/>
                <a:cs typeface="SimSun"/>
              </a:rPr>
              <a:t>Pushn(s,num)</a:t>
            </a:r>
            <a:r>
              <a:rPr dirty="0" sz="1000" spc="-15">
                <a:latin typeface="SimSun"/>
                <a:cs typeface="SimSun"/>
              </a:rPr>
              <a:t>; //</a:t>
            </a:r>
            <a:r>
              <a:rPr dirty="0" sz="1000" spc="-10">
                <a:latin typeface="SimSun"/>
                <a:cs typeface="SimSun"/>
              </a:rPr>
              <a:t>将</a:t>
            </a:r>
            <a:r>
              <a:rPr dirty="0" sz="1000" spc="-10">
                <a:latin typeface="SimSun"/>
                <a:cs typeface="SimSun"/>
              </a:rPr>
              <a:t>转</a:t>
            </a:r>
            <a:r>
              <a:rPr dirty="0" sz="1000" spc="-10">
                <a:latin typeface="SimSun"/>
                <a:cs typeface="SimSun"/>
              </a:rPr>
              <a:t>换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 spc="-10">
                <a:latin typeface="SimSun"/>
                <a:cs typeface="SimSun"/>
              </a:rPr>
              <a:t>数</a:t>
            </a:r>
            <a:r>
              <a:rPr dirty="0" sz="1000" spc="-10">
                <a:latin typeface="SimSun"/>
                <a:cs typeface="SimSun"/>
              </a:rPr>
              <a:t>进</a:t>
            </a:r>
            <a:r>
              <a:rPr dirty="0" sz="1000" spc="-10">
                <a:latin typeface="SimSun"/>
                <a:cs typeface="SimSun"/>
              </a:rPr>
              <a:t>行</a:t>
            </a:r>
            <a:r>
              <a:rPr dirty="0" sz="1000" spc="-25">
                <a:latin typeface="SimSun"/>
                <a:cs typeface="SimSun"/>
              </a:rPr>
              <a:t>压栈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num=-</a:t>
            </a:r>
            <a:r>
              <a:rPr dirty="0" sz="1000" spc="-25">
                <a:latin typeface="SimSun"/>
                <a:cs typeface="SimSun"/>
              </a:rPr>
              <a:t>1;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SimSun"/>
              <a:cs typeface="SimSun"/>
            </a:endParaRPr>
          </a:p>
          <a:p>
            <a:pPr marL="824865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latin typeface="SimSun"/>
                <a:cs typeface="SimSun"/>
              </a:rPr>
              <a:t>break;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558165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91465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 marL="558165" marR="1985645" indent="-266700">
              <a:lnSpc>
                <a:spcPts val="2210"/>
              </a:lnSpc>
              <a:spcBef>
                <a:spcPts val="229"/>
              </a:spcBef>
            </a:pPr>
            <a:r>
              <a:rPr dirty="0" sz="1000" spc="-10">
                <a:latin typeface="SimSun"/>
                <a:cs typeface="SimSun"/>
              </a:rPr>
              <a:t>switch(out[i]){ </a:t>
            </a:r>
            <a:r>
              <a:rPr dirty="0" sz="1000">
                <a:latin typeface="SimSun"/>
                <a:cs typeface="SimSun"/>
              </a:rPr>
              <a:t>case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'+':</a:t>
            </a:r>
            <a:endParaRPr sz="1000">
              <a:latin typeface="SimSun"/>
              <a:cs typeface="SimSun"/>
            </a:endParaRPr>
          </a:p>
          <a:p>
            <a:pPr marL="824865">
              <a:lnSpc>
                <a:spcPct val="100000"/>
              </a:lnSpc>
              <a:spcBef>
                <a:spcPts val="750"/>
              </a:spcBef>
            </a:pPr>
            <a:r>
              <a:rPr dirty="0" sz="1000" spc="-10">
                <a:latin typeface="SimSun"/>
                <a:cs typeface="SimSun"/>
              </a:rPr>
              <a:t>Popn(s,&amp;a);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824865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latin typeface="SimSun"/>
                <a:cs typeface="SimSun"/>
              </a:rPr>
              <a:t>Popn(s,&amp;b);</a:t>
            </a:r>
            <a:endParaRPr sz="1000">
              <a:latin typeface="SimSun"/>
              <a:cs typeface="SimSun"/>
            </a:endParaRPr>
          </a:p>
          <a:p>
            <a:pPr marL="824865" marR="1578610">
              <a:lnSpc>
                <a:spcPct val="183000"/>
              </a:lnSpc>
              <a:spcBef>
                <a:spcPts val="10"/>
              </a:spcBef>
            </a:pPr>
            <a:r>
              <a:rPr dirty="0" sz="1000" spc="-10">
                <a:latin typeface="SimSun"/>
                <a:cs typeface="SimSun"/>
              </a:rPr>
              <a:t>Pushn(s,a+b); break;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5581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case</a:t>
            </a:r>
            <a:r>
              <a:rPr dirty="0" sz="1000" spc="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'-</a:t>
            </a:r>
            <a:r>
              <a:rPr dirty="0" sz="1000" spc="-25">
                <a:latin typeface="SimSun"/>
                <a:cs typeface="SimSun"/>
              </a:rPr>
              <a:t>':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824865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Popn(s,&amp;a);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SimSun"/>
              <a:cs typeface="SimSun"/>
            </a:endParaRPr>
          </a:p>
          <a:p>
            <a:pPr marL="824865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Popn(s,&amp;b);</a:t>
            </a:r>
            <a:endParaRPr sz="1000">
              <a:latin typeface="SimSun"/>
              <a:cs typeface="SimSun"/>
            </a:endParaRPr>
          </a:p>
          <a:p>
            <a:pPr marL="824865" marR="1576070">
              <a:lnSpc>
                <a:spcPts val="2210"/>
              </a:lnSpc>
              <a:spcBef>
                <a:spcPts val="229"/>
              </a:spcBef>
            </a:pPr>
            <a:r>
              <a:rPr dirty="0" sz="1000" spc="-10">
                <a:latin typeface="SimSun"/>
                <a:cs typeface="SimSun"/>
              </a:rPr>
              <a:t>Pushn(s,b-</a:t>
            </a:r>
            <a:r>
              <a:rPr dirty="0" sz="1000" spc="-25">
                <a:latin typeface="SimSun"/>
                <a:cs typeface="SimSun"/>
              </a:rPr>
              <a:t>a); </a:t>
            </a:r>
            <a:r>
              <a:rPr dirty="0" sz="1000" spc="-10">
                <a:latin typeface="SimSun"/>
                <a:cs typeface="SimSun"/>
              </a:rPr>
              <a:t>break;</a:t>
            </a:r>
            <a:endParaRPr sz="1000">
              <a:latin typeface="SimSun"/>
              <a:cs typeface="SimSun"/>
            </a:endParaRPr>
          </a:p>
          <a:p>
            <a:pPr marL="558165">
              <a:lnSpc>
                <a:spcPct val="100000"/>
              </a:lnSpc>
              <a:spcBef>
                <a:spcPts val="750"/>
              </a:spcBef>
            </a:pPr>
            <a:r>
              <a:rPr dirty="0" sz="1000">
                <a:latin typeface="SimSun"/>
                <a:cs typeface="SimSun"/>
              </a:rPr>
              <a:t>case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'*':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824865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Popn(s,&amp;a);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824865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Popn(s,&amp;b);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824865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Pushn(s,b*a);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528319"/>
            <a:ext cx="5291455" cy="9031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825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SimSun"/>
              <a:cs typeface="SimSun"/>
            </a:endParaRPr>
          </a:p>
          <a:p>
            <a:pPr marL="812165" marR="3822065" indent="266700">
              <a:lnSpc>
                <a:spcPct val="183000"/>
              </a:lnSpc>
            </a:pPr>
            <a:r>
              <a:rPr dirty="0" sz="1000" spc="-10">
                <a:latin typeface="SimSun"/>
                <a:cs typeface="SimSun"/>
              </a:rPr>
              <a:t>break; </a:t>
            </a:r>
            <a:r>
              <a:rPr dirty="0" sz="1000">
                <a:latin typeface="SimSun"/>
                <a:cs typeface="SimSun"/>
              </a:rPr>
              <a:t>case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'/':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1078865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Popn(s,&amp;a);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078865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Popn(s,&amp;b);</a:t>
            </a:r>
            <a:endParaRPr sz="1000">
              <a:latin typeface="SimSun"/>
              <a:cs typeface="SimSun"/>
            </a:endParaRPr>
          </a:p>
          <a:p>
            <a:pPr marL="1078865" marR="3376929">
              <a:lnSpc>
                <a:spcPts val="2210"/>
              </a:lnSpc>
              <a:spcBef>
                <a:spcPts val="225"/>
              </a:spcBef>
            </a:pPr>
            <a:r>
              <a:rPr dirty="0" sz="1000" spc="-10">
                <a:latin typeface="SimSun"/>
                <a:cs typeface="SimSun"/>
              </a:rPr>
              <a:t>Pushn(s,b/a); break;</a:t>
            </a:r>
            <a:endParaRPr sz="100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  <a:spcBef>
                <a:spcPts val="755"/>
              </a:spcBef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Popn(s,e);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667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 marL="278765" marR="3239135" indent="-12700">
              <a:lnSpc>
                <a:spcPts val="2210"/>
              </a:lnSpc>
              <a:spcBef>
                <a:spcPts val="225"/>
              </a:spcBef>
            </a:pPr>
            <a:r>
              <a:rPr dirty="0" sz="1000">
                <a:latin typeface="SimSun"/>
                <a:cs typeface="SimSun"/>
              </a:rPr>
              <a:t>int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calculator(char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name[]){ </a:t>
            </a:r>
            <a:r>
              <a:rPr dirty="0" sz="1000">
                <a:latin typeface="SimSun"/>
                <a:cs typeface="SimSun"/>
              </a:rPr>
              <a:t>int</a:t>
            </a:r>
            <a:r>
              <a:rPr dirty="0" sz="1000" spc="-10">
                <a:latin typeface="SimSun"/>
                <a:cs typeface="SimSun"/>
              </a:rPr>
              <a:t> j=0,ans;</a:t>
            </a:r>
            <a:endParaRPr sz="100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spcBef>
                <a:spcPts val="755"/>
              </a:spcBef>
            </a:pPr>
            <a:r>
              <a:rPr dirty="0" sz="1000">
                <a:latin typeface="SimSun"/>
                <a:cs typeface="SimSun"/>
              </a:rPr>
              <a:t>Lstack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s=new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Lkstack;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tabLst>
                <a:tab pos="2405380" algn="l"/>
              </a:tabLst>
            </a:pPr>
            <a:r>
              <a:rPr dirty="0" sz="1000" spc="-10">
                <a:latin typeface="SimSun"/>
                <a:cs typeface="SimSun"/>
              </a:rPr>
              <a:t>initstack(s);//in</a:t>
            </a:r>
            <a:r>
              <a:rPr dirty="0" sz="1000" spc="-14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来</a:t>
            </a:r>
            <a:r>
              <a:rPr dirty="0" sz="1000" spc="-10">
                <a:latin typeface="SimSun"/>
                <a:cs typeface="SimSun"/>
              </a:rPr>
              <a:t>存</a:t>
            </a:r>
            <a:r>
              <a:rPr dirty="0" sz="1000" spc="-10">
                <a:latin typeface="SimSun"/>
                <a:cs typeface="SimSun"/>
              </a:rPr>
              <a:t>中</a:t>
            </a:r>
            <a:r>
              <a:rPr dirty="0" sz="1000" spc="-10">
                <a:latin typeface="SimSun"/>
                <a:cs typeface="SimSun"/>
              </a:rPr>
              <a:t>缀</a:t>
            </a:r>
            <a:r>
              <a:rPr dirty="0" sz="1000" spc="-10">
                <a:latin typeface="SimSun"/>
                <a:cs typeface="SimSun"/>
              </a:rPr>
              <a:t>表</a:t>
            </a:r>
            <a:r>
              <a:rPr dirty="0" sz="1000" spc="-10">
                <a:latin typeface="SimSun"/>
                <a:cs typeface="SimSun"/>
              </a:rPr>
              <a:t>达</a:t>
            </a:r>
            <a:r>
              <a:rPr dirty="0" sz="1000" spc="-50">
                <a:latin typeface="SimSun"/>
                <a:cs typeface="SimSun"/>
              </a:rPr>
              <a:t>式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10">
                <a:latin typeface="SimSun"/>
                <a:cs typeface="SimSun"/>
              </a:rPr>
              <a:t>out</a:t>
            </a:r>
            <a:r>
              <a:rPr dirty="0" sz="1000" spc="-22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来</a:t>
            </a:r>
            <a:r>
              <a:rPr dirty="0" sz="1000" spc="-10">
                <a:latin typeface="SimSun"/>
                <a:cs typeface="SimSun"/>
              </a:rPr>
              <a:t>存</a:t>
            </a:r>
            <a:r>
              <a:rPr dirty="0" sz="1000" spc="-10">
                <a:latin typeface="SimSun"/>
                <a:cs typeface="SimSun"/>
              </a:rPr>
              <a:t>放</a:t>
            </a:r>
            <a:r>
              <a:rPr dirty="0" sz="1000" spc="-10">
                <a:latin typeface="SimSun"/>
                <a:cs typeface="SimSun"/>
              </a:rPr>
              <a:t>后</a:t>
            </a:r>
            <a:r>
              <a:rPr dirty="0" sz="1000">
                <a:latin typeface="SimSun"/>
                <a:cs typeface="SimSun"/>
              </a:rPr>
              <a:t>缀</a:t>
            </a:r>
            <a:r>
              <a:rPr dirty="0" sz="1000" spc="-10">
                <a:latin typeface="SimSun"/>
                <a:cs typeface="SimSun"/>
              </a:rPr>
              <a:t>表</a:t>
            </a:r>
            <a:r>
              <a:rPr dirty="0" sz="1000" spc="-10">
                <a:latin typeface="SimSun"/>
                <a:cs typeface="SimSun"/>
              </a:rPr>
              <a:t>达</a:t>
            </a:r>
            <a:r>
              <a:rPr dirty="0" sz="1000" spc="-10">
                <a:latin typeface="SimSun"/>
                <a:cs typeface="SimSun"/>
              </a:rPr>
              <a:t>式</a:t>
            </a:r>
            <a:r>
              <a:rPr dirty="0" sz="1000">
                <a:latin typeface="SimSun"/>
                <a:cs typeface="SimSun"/>
              </a:rPr>
              <a:t>的</a:t>
            </a:r>
            <a:r>
              <a:rPr dirty="0" sz="1000" spc="-10">
                <a:latin typeface="SimSun"/>
                <a:cs typeface="SimSun"/>
              </a:rPr>
              <a:t>符</a:t>
            </a:r>
            <a:r>
              <a:rPr dirty="0" sz="1000" spc="-50">
                <a:latin typeface="SimSun"/>
                <a:cs typeface="SimSun"/>
              </a:rPr>
              <a:t>号</a:t>
            </a:r>
            <a:endParaRPr sz="1000">
              <a:latin typeface="SimSun"/>
              <a:cs typeface="SimSun"/>
            </a:endParaRPr>
          </a:p>
          <a:p>
            <a:pPr marL="278765" marR="2146935">
              <a:lnSpc>
                <a:spcPct val="183100"/>
              </a:lnSpc>
              <a:spcBef>
                <a:spcPts val="10"/>
              </a:spcBef>
            </a:pPr>
            <a:r>
              <a:rPr dirty="0" sz="1000">
                <a:latin typeface="SimSun"/>
                <a:cs typeface="SimSun"/>
              </a:rPr>
              <a:t>for(int</a:t>
            </a:r>
            <a:r>
              <a:rPr dirty="0" sz="1000" spc="-6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i=0;name[i]!='\0';i</a:t>
            </a:r>
            <a:r>
              <a:rPr dirty="0" sz="1000" spc="-15">
                <a:latin typeface="SimSun"/>
                <a:cs typeface="SimSun"/>
              </a:rPr>
              <a:t>++) </a:t>
            </a:r>
            <a:r>
              <a:rPr dirty="0" sz="1000" spc="-10">
                <a:latin typeface="SimSun"/>
                <a:cs typeface="SimSun"/>
              </a:rPr>
              <a:t>in[i]=name[i]; change(s);//</a:t>
            </a:r>
            <a:r>
              <a:rPr dirty="0" sz="1000" spc="-10">
                <a:latin typeface="SimSun"/>
                <a:cs typeface="SimSun"/>
              </a:rPr>
              <a:t>中</a:t>
            </a:r>
            <a:r>
              <a:rPr dirty="0" sz="1000" spc="-10">
                <a:latin typeface="SimSun"/>
                <a:cs typeface="SimSun"/>
              </a:rPr>
              <a:t>缀</a:t>
            </a:r>
            <a:r>
              <a:rPr dirty="0" sz="1000" spc="-10">
                <a:latin typeface="SimSun"/>
                <a:cs typeface="SimSun"/>
              </a:rPr>
              <a:t>转</a:t>
            </a:r>
            <a:r>
              <a:rPr dirty="0" sz="1000" spc="-10">
                <a:latin typeface="SimSun"/>
                <a:cs typeface="SimSun"/>
              </a:rPr>
              <a:t>后</a:t>
            </a:r>
            <a:r>
              <a:rPr dirty="0" sz="1000" spc="-10">
                <a:latin typeface="SimSun"/>
                <a:cs typeface="SimSun"/>
              </a:rPr>
              <a:t>缀</a:t>
            </a:r>
            <a:r>
              <a:rPr dirty="0" sz="1000">
                <a:latin typeface="SimSun"/>
                <a:cs typeface="SimSun"/>
              </a:rPr>
              <a:t>表</a:t>
            </a:r>
            <a:r>
              <a:rPr dirty="0" sz="1000" spc="-10">
                <a:latin typeface="SimSun"/>
                <a:cs typeface="SimSun"/>
              </a:rPr>
              <a:t>达</a:t>
            </a:r>
            <a:r>
              <a:rPr dirty="0" sz="1000" spc="-50">
                <a:latin typeface="SimSun"/>
                <a:cs typeface="SimSun"/>
              </a:rPr>
              <a:t>式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AIexpre(s,&amp;ans);//</a:t>
            </a:r>
            <a:r>
              <a:rPr dirty="0" sz="1000" spc="-10">
                <a:latin typeface="SimSun"/>
                <a:cs typeface="SimSun"/>
              </a:rPr>
              <a:t>计</a:t>
            </a:r>
            <a:r>
              <a:rPr dirty="0" sz="1000" spc="-10">
                <a:latin typeface="SimSun"/>
                <a:cs typeface="SimSun"/>
              </a:rPr>
              <a:t>算</a:t>
            </a:r>
            <a:r>
              <a:rPr dirty="0" sz="1000" spc="-10">
                <a:latin typeface="SimSun"/>
                <a:cs typeface="SimSun"/>
              </a:rPr>
              <a:t>结</a:t>
            </a:r>
            <a:r>
              <a:rPr dirty="0" sz="1000" spc="-50">
                <a:latin typeface="SimSun"/>
                <a:cs typeface="SimSun"/>
              </a:rPr>
              <a:t>果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return</a:t>
            </a:r>
            <a:r>
              <a:rPr dirty="0" sz="1000" spc="-35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ans;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667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latin typeface="Microsoft YaHei"/>
                <a:cs typeface="Microsoft YaHei"/>
              </a:rPr>
              <a:t>4.3</a:t>
            </a:r>
            <a:r>
              <a:rPr dirty="0" sz="1500" spc="-20" b="1">
                <a:latin typeface="Microsoft YaHei"/>
                <a:cs typeface="Microsoft YaHei"/>
              </a:rPr>
              <a:t> </a:t>
            </a:r>
            <a:r>
              <a:rPr dirty="0" sz="1500" b="1">
                <a:latin typeface="Microsoft YaHei"/>
                <a:cs typeface="Microsoft YaHei"/>
              </a:rPr>
              <a:t>snake.h</a:t>
            </a:r>
            <a:r>
              <a:rPr dirty="0" sz="1500" spc="-50" b="1">
                <a:latin typeface="Microsoft YaHei"/>
                <a:cs typeface="Microsoft YaHei"/>
              </a:rPr>
              <a:t> 代码</a:t>
            </a:r>
            <a:endParaRPr sz="1500">
              <a:latin typeface="Microsoft YaHei"/>
              <a:cs typeface="Microsoft YaHei"/>
            </a:endParaRPr>
          </a:p>
          <a:p>
            <a:pPr marL="266700" marR="3747135">
              <a:lnSpc>
                <a:spcPts val="2200"/>
              </a:lnSpc>
              <a:spcBef>
                <a:spcPts val="135"/>
              </a:spcBef>
            </a:pPr>
            <a:r>
              <a:rPr dirty="0" sz="1000">
                <a:latin typeface="SimSun"/>
                <a:cs typeface="SimSun"/>
              </a:rPr>
              <a:t>#include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&lt;stdio.h&gt; </a:t>
            </a:r>
            <a:r>
              <a:rPr dirty="0" sz="1000">
                <a:latin typeface="SimSun"/>
                <a:cs typeface="SimSun"/>
              </a:rPr>
              <a:t>#include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&lt;windows.h&gt;</a:t>
            </a:r>
            <a:endParaRPr sz="1000">
              <a:latin typeface="SimSun"/>
              <a:cs typeface="SimSun"/>
            </a:endParaRPr>
          </a:p>
          <a:p>
            <a:pPr marL="266700">
              <a:lnSpc>
                <a:spcPct val="100000"/>
              </a:lnSpc>
              <a:spcBef>
                <a:spcPts val="765"/>
              </a:spcBef>
            </a:pPr>
            <a:r>
              <a:rPr dirty="0" sz="1000">
                <a:latin typeface="SimSun"/>
                <a:cs typeface="SimSun"/>
              </a:rPr>
              <a:t>#include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&lt;time.h&gt;</a:t>
            </a:r>
            <a:endParaRPr sz="1000">
              <a:latin typeface="SimSun"/>
              <a:cs typeface="SimSun"/>
            </a:endParaRPr>
          </a:p>
          <a:p>
            <a:pPr marL="266700" marR="3809365">
              <a:lnSpc>
                <a:spcPct val="183000"/>
              </a:lnSpc>
              <a:spcBef>
                <a:spcPts val="5"/>
              </a:spcBef>
            </a:pPr>
            <a:r>
              <a:rPr dirty="0" sz="1000">
                <a:latin typeface="SimSun"/>
                <a:cs typeface="SimSun"/>
              </a:rPr>
              <a:t>#include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&lt;conio.h&gt; </a:t>
            </a:r>
            <a:r>
              <a:rPr dirty="0" sz="1000">
                <a:latin typeface="SimSun"/>
                <a:cs typeface="SimSun"/>
              </a:rPr>
              <a:t>#include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&lt;stdlib.h&gt;</a:t>
            </a:r>
            <a:endParaRPr sz="1000">
              <a:latin typeface="SimSun"/>
              <a:cs typeface="SimSun"/>
            </a:endParaRPr>
          </a:p>
          <a:p>
            <a:pPr marL="278765" marR="5080" indent="-12700">
              <a:lnSpc>
                <a:spcPct val="183000"/>
              </a:lnSpc>
              <a:spcBef>
                <a:spcPts val="10"/>
              </a:spcBef>
            </a:pPr>
            <a:r>
              <a:rPr dirty="0" sz="1000">
                <a:latin typeface="SimSun"/>
                <a:cs typeface="SimSun"/>
              </a:rPr>
              <a:t>void</a:t>
            </a:r>
            <a:r>
              <a:rPr dirty="0" sz="1000" spc="-3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BackGround(unsigned</a:t>
            </a:r>
            <a:r>
              <a:rPr dirty="0" sz="1000" spc="-3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int</a:t>
            </a:r>
            <a:r>
              <a:rPr dirty="0" sz="1000" spc="-3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ForeColor</a:t>
            </a:r>
            <a:r>
              <a:rPr dirty="0" sz="1000" spc="-25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7</a:t>
            </a:r>
            <a:r>
              <a:rPr dirty="0" sz="1000" spc="-20">
                <a:latin typeface="SimSun"/>
                <a:cs typeface="SimSun"/>
              </a:rPr>
              <a:t>, </a:t>
            </a:r>
            <a:r>
              <a:rPr dirty="0" sz="1000">
                <a:latin typeface="SimSun"/>
                <a:cs typeface="SimSun"/>
              </a:rPr>
              <a:t>unsigned</a:t>
            </a:r>
            <a:r>
              <a:rPr dirty="0" sz="1000" spc="-3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int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BackGroundColor</a:t>
            </a:r>
            <a:r>
              <a:rPr dirty="0" sz="1000" spc="-25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0</a:t>
            </a:r>
            <a:r>
              <a:rPr dirty="0" sz="1000" spc="-25">
                <a:latin typeface="SimSun"/>
                <a:cs typeface="SimSun"/>
              </a:rPr>
              <a:t>) {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HANDLE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handle</a:t>
            </a:r>
            <a:r>
              <a:rPr dirty="0" sz="1000" spc="-30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GetStdHandle(STD_OUTPUT_HANDLE</a:t>
            </a:r>
            <a:r>
              <a:rPr dirty="0" sz="1000" spc="80">
                <a:latin typeface="SimSun"/>
                <a:cs typeface="SimSun"/>
              </a:rPr>
              <a:t>); //</a:t>
            </a:r>
            <a:r>
              <a:rPr dirty="0" sz="1000" spc="-10">
                <a:latin typeface="SimSun"/>
                <a:cs typeface="SimSun"/>
              </a:rPr>
              <a:t>获</a:t>
            </a:r>
            <a:r>
              <a:rPr dirty="0" sz="1000" spc="-10">
                <a:latin typeface="SimSun"/>
                <a:cs typeface="SimSun"/>
              </a:rPr>
              <a:t>取</a:t>
            </a:r>
            <a:r>
              <a:rPr dirty="0" sz="1000" spc="-10">
                <a:latin typeface="SimSun"/>
                <a:cs typeface="SimSun"/>
              </a:rPr>
              <a:t>控</a:t>
            </a:r>
            <a:r>
              <a:rPr dirty="0" sz="1000" spc="-10">
                <a:latin typeface="SimSun"/>
                <a:cs typeface="SimSun"/>
              </a:rPr>
              <a:t>制</a:t>
            </a:r>
            <a:r>
              <a:rPr dirty="0" sz="1000" spc="-10">
                <a:latin typeface="SimSun"/>
                <a:cs typeface="SimSun"/>
              </a:rPr>
              <a:t>台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 spc="-10">
                <a:latin typeface="SimSun"/>
                <a:cs typeface="SimSun"/>
              </a:rPr>
              <a:t>句</a:t>
            </a:r>
            <a:r>
              <a:rPr dirty="0" sz="1000" spc="-50">
                <a:latin typeface="SimSun"/>
                <a:cs typeface="SimSun"/>
              </a:rPr>
              <a:t>柄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SetConsoleTextAttribute(handle, </a:t>
            </a:r>
            <a:r>
              <a:rPr dirty="0" sz="1000">
                <a:latin typeface="SimSun"/>
                <a:cs typeface="SimSun"/>
              </a:rPr>
              <a:t>ForeColor</a:t>
            </a:r>
            <a:r>
              <a:rPr dirty="0" sz="1000" spc="5">
                <a:latin typeface="SimSun"/>
                <a:cs typeface="SimSun"/>
              </a:rPr>
              <a:t> + </a:t>
            </a:r>
            <a:r>
              <a:rPr dirty="0" sz="1000">
                <a:latin typeface="SimSun"/>
                <a:cs typeface="SimSun"/>
              </a:rPr>
              <a:t>BackGroundColor</a:t>
            </a:r>
            <a:r>
              <a:rPr dirty="0" sz="1000" spc="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*</a:t>
            </a:r>
            <a:r>
              <a:rPr dirty="0" sz="1000" spc="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0x10</a:t>
            </a:r>
            <a:r>
              <a:rPr dirty="0" sz="1000" spc="-5">
                <a:latin typeface="SimSun"/>
                <a:cs typeface="SimSun"/>
              </a:rPr>
              <a:t>);//改</a:t>
            </a:r>
            <a:r>
              <a:rPr dirty="0" sz="1000" spc="-10">
                <a:latin typeface="SimSun"/>
                <a:cs typeface="SimSun"/>
              </a:rPr>
              <a:t>变</a:t>
            </a:r>
            <a:r>
              <a:rPr dirty="0" sz="1000" spc="-10">
                <a:latin typeface="SimSun"/>
                <a:cs typeface="SimSun"/>
              </a:rPr>
              <a:t>当</a:t>
            </a:r>
            <a:r>
              <a:rPr dirty="0" sz="1000" spc="-50">
                <a:latin typeface="SimSun"/>
                <a:cs typeface="SimSun"/>
              </a:rPr>
              <a:t>前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latin typeface="SimSun"/>
                <a:cs typeface="SimSun"/>
              </a:rPr>
              <a:t>光</a:t>
            </a:r>
            <a:r>
              <a:rPr dirty="0" sz="1000" spc="-10">
                <a:latin typeface="SimSun"/>
                <a:cs typeface="SimSun"/>
              </a:rPr>
              <a:t>标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>
                <a:latin typeface="SimSun"/>
                <a:cs typeface="SimSun"/>
              </a:rPr>
              <a:t>背</a:t>
            </a:r>
            <a:r>
              <a:rPr dirty="0" sz="1000" spc="-10">
                <a:latin typeface="SimSun"/>
                <a:cs typeface="SimSun"/>
              </a:rPr>
              <a:t>景</a:t>
            </a:r>
            <a:r>
              <a:rPr dirty="0" sz="1000" spc="-10">
                <a:latin typeface="SimSun"/>
                <a:cs typeface="SimSun"/>
              </a:rPr>
              <a:t>和</a:t>
            </a:r>
            <a:r>
              <a:rPr dirty="0" sz="1000">
                <a:latin typeface="SimSun"/>
                <a:cs typeface="SimSun"/>
              </a:rPr>
              <a:t>字</a:t>
            </a:r>
            <a:r>
              <a:rPr dirty="0" sz="1000" spc="-10">
                <a:latin typeface="SimSun"/>
                <a:cs typeface="SimSun"/>
              </a:rPr>
              <a:t>体</a:t>
            </a:r>
            <a:r>
              <a:rPr dirty="0" sz="1000" spc="-10">
                <a:latin typeface="SimSun"/>
                <a:cs typeface="SimSun"/>
              </a:rPr>
              <a:t>颜</a:t>
            </a:r>
            <a:r>
              <a:rPr dirty="0" sz="1000" spc="-50">
                <a:latin typeface="SimSun"/>
                <a:cs typeface="SimSun"/>
              </a:rPr>
              <a:t>色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SimSun"/>
              <a:cs typeface="SimSun"/>
            </a:endParaRPr>
          </a:p>
          <a:p>
            <a:pPr marL="2667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85061" y="528319"/>
            <a:ext cx="4895850" cy="5678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9715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void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gotoxy(int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xx</a:t>
            </a:r>
            <a:r>
              <a:rPr dirty="0" sz="1000" spc="-10">
                <a:latin typeface="SimSun"/>
                <a:cs typeface="SimSun"/>
              </a:rPr>
              <a:t>, </a:t>
            </a:r>
            <a:r>
              <a:rPr dirty="0" sz="1000">
                <a:latin typeface="SimSun"/>
                <a:cs typeface="SimSun"/>
              </a:rPr>
              <a:t>int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yy</a:t>
            </a:r>
            <a:r>
              <a:rPr dirty="0" sz="1000" spc="-5">
                <a:latin typeface="SimSun"/>
                <a:cs typeface="SimSun"/>
              </a:rPr>
              <a:t>) {//</a:t>
            </a:r>
            <a:r>
              <a:rPr dirty="0" sz="1000" spc="-10">
                <a:latin typeface="SimSun"/>
                <a:cs typeface="SimSun"/>
              </a:rPr>
              <a:t>移</a:t>
            </a:r>
            <a:r>
              <a:rPr dirty="0" sz="1000" spc="-10">
                <a:latin typeface="SimSun"/>
                <a:cs typeface="SimSun"/>
              </a:rPr>
              <a:t>动</a:t>
            </a:r>
            <a:r>
              <a:rPr dirty="0" sz="1000" spc="-10">
                <a:latin typeface="SimSun"/>
                <a:cs typeface="SimSun"/>
              </a:rPr>
              <a:t>光</a:t>
            </a:r>
            <a:r>
              <a:rPr dirty="0" sz="1000" spc="-50">
                <a:latin typeface="SimSun"/>
                <a:cs typeface="SimSun"/>
              </a:rPr>
              <a:t>标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558165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//x</a:t>
            </a:r>
            <a:r>
              <a:rPr dirty="0" sz="1000" spc="-130">
                <a:latin typeface="SimSun"/>
                <a:cs typeface="SimSun"/>
              </a:rPr>
              <a:t> 指</a:t>
            </a:r>
            <a:r>
              <a:rPr dirty="0" sz="1000" spc="-10">
                <a:latin typeface="SimSun"/>
                <a:cs typeface="SimSun"/>
              </a:rPr>
              <a:t>列</a:t>
            </a:r>
            <a:r>
              <a:rPr dirty="0" sz="1000">
                <a:latin typeface="SimSun"/>
                <a:cs typeface="SimSun"/>
              </a:rPr>
              <a:t>数</a:t>
            </a:r>
            <a:r>
              <a:rPr dirty="0" sz="1000" spc="1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y</a:t>
            </a:r>
            <a:r>
              <a:rPr dirty="0" sz="1000" spc="-125">
                <a:latin typeface="SimSun"/>
                <a:cs typeface="SimSun"/>
              </a:rPr>
              <a:t> 指</a:t>
            </a:r>
            <a:r>
              <a:rPr dirty="0" sz="1000" spc="-10">
                <a:latin typeface="SimSun"/>
                <a:cs typeface="SimSun"/>
              </a:rPr>
              <a:t>行</a:t>
            </a:r>
            <a:r>
              <a:rPr dirty="0" sz="1000" spc="-50">
                <a:latin typeface="SimSun"/>
                <a:cs typeface="SimSun"/>
              </a:rPr>
              <a:t>数</a:t>
            </a:r>
            <a:endParaRPr sz="1000">
              <a:latin typeface="SimSun"/>
              <a:cs typeface="SimSun"/>
            </a:endParaRPr>
          </a:p>
          <a:p>
            <a:pPr marL="24765" marR="927100">
              <a:lnSpc>
                <a:spcPct val="183000"/>
              </a:lnSpc>
              <a:spcBef>
                <a:spcPts val="15"/>
              </a:spcBef>
            </a:pPr>
            <a:r>
              <a:rPr dirty="0" sz="1000">
                <a:latin typeface="SimSun"/>
                <a:cs typeface="SimSun"/>
              </a:rPr>
              <a:t>HANDLE</a:t>
            </a:r>
            <a:r>
              <a:rPr dirty="0" sz="1000" spc="4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handle</a:t>
            </a:r>
            <a:r>
              <a:rPr dirty="0" sz="1000" spc="35">
                <a:latin typeface="SimSun"/>
                <a:cs typeface="SimSun"/>
              </a:rPr>
              <a:t> = </a:t>
            </a:r>
            <a:r>
              <a:rPr dirty="0" sz="1000" spc="-10">
                <a:latin typeface="SimSun"/>
                <a:cs typeface="SimSun"/>
              </a:rPr>
              <a:t>GetStdHandle(STD_OUTPUT_HANDLE);//</a:t>
            </a:r>
            <a:r>
              <a:rPr dirty="0" sz="1000" spc="-10">
                <a:latin typeface="SimSun"/>
                <a:cs typeface="SimSun"/>
              </a:rPr>
              <a:t>获</a:t>
            </a:r>
            <a:r>
              <a:rPr dirty="0" sz="1000" spc="-10">
                <a:latin typeface="SimSun"/>
                <a:cs typeface="SimSun"/>
              </a:rPr>
              <a:t>取</a:t>
            </a:r>
            <a:r>
              <a:rPr dirty="0" sz="1000" spc="-10">
                <a:latin typeface="SimSun"/>
                <a:cs typeface="SimSun"/>
              </a:rPr>
              <a:t>设</a:t>
            </a:r>
            <a:r>
              <a:rPr dirty="0" sz="1000" spc="-10">
                <a:latin typeface="SimSun"/>
                <a:cs typeface="SimSun"/>
              </a:rPr>
              <a:t>备</a:t>
            </a:r>
            <a:r>
              <a:rPr dirty="0" sz="1000" spc="-10">
                <a:latin typeface="SimSun"/>
                <a:cs typeface="SimSun"/>
              </a:rPr>
              <a:t>句</a:t>
            </a:r>
            <a:r>
              <a:rPr dirty="0" sz="1000" spc="-50">
                <a:latin typeface="SimSun"/>
                <a:cs typeface="SimSun"/>
              </a:rPr>
              <a:t>柄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COORD</a:t>
            </a:r>
            <a:r>
              <a:rPr dirty="0" sz="1000" spc="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pos;//</a:t>
            </a:r>
            <a:r>
              <a:rPr dirty="0" sz="1000" spc="-10">
                <a:latin typeface="SimSun"/>
                <a:cs typeface="SimSun"/>
              </a:rPr>
              <a:t>设</a:t>
            </a:r>
            <a:r>
              <a:rPr dirty="0" sz="1000" spc="-10">
                <a:latin typeface="SimSun"/>
                <a:cs typeface="SimSun"/>
              </a:rPr>
              <a:t>定</a:t>
            </a:r>
            <a:r>
              <a:rPr dirty="0" sz="1000" spc="-24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cmd</a:t>
            </a:r>
            <a:r>
              <a:rPr dirty="0" sz="1000" spc="-125">
                <a:latin typeface="SimSun"/>
                <a:cs typeface="SimSun"/>
              </a:rPr>
              <a:t> 窗</a:t>
            </a:r>
            <a:r>
              <a:rPr dirty="0" sz="1000" spc="-10">
                <a:latin typeface="SimSun"/>
                <a:cs typeface="SimSun"/>
              </a:rPr>
              <a:t>口</a:t>
            </a:r>
            <a:r>
              <a:rPr dirty="0" sz="1000" spc="-10">
                <a:latin typeface="SimSun"/>
                <a:cs typeface="SimSun"/>
              </a:rPr>
              <a:t>坐</a:t>
            </a:r>
            <a:r>
              <a:rPr dirty="0" sz="1000" spc="-10">
                <a:latin typeface="SimSun"/>
                <a:cs typeface="SimSun"/>
              </a:rPr>
              <a:t>标</a:t>
            </a:r>
            <a:r>
              <a:rPr dirty="0" sz="1000" spc="-10">
                <a:latin typeface="SimSun"/>
                <a:cs typeface="SimSun"/>
              </a:rPr>
              <a:t>变</a:t>
            </a:r>
            <a:r>
              <a:rPr dirty="0" sz="1000" spc="-50">
                <a:latin typeface="SimSun"/>
                <a:cs typeface="SimSun"/>
              </a:rPr>
              <a:t>量</a:t>
            </a:r>
            <a:endParaRPr sz="1000">
              <a:latin typeface="SimSun"/>
              <a:cs typeface="SimSun"/>
            </a:endParaRPr>
          </a:p>
          <a:p>
            <a:pPr marL="24765" marR="4164965">
              <a:lnSpc>
                <a:spcPts val="2210"/>
              </a:lnSpc>
              <a:spcBef>
                <a:spcPts val="225"/>
              </a:spcBef>
            </a:pPr>
            <a:r>
              <a:rPr dirty="0" sz="1000">
                <a:latin typeface="SimSun"/>
                <a:cs typeface="SimSun"/>
              </a:rPr>
              <a:t>pos.X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xx; </a:t>
            </a:r>
            <a:r>
              <a:rPr dirty="0" sz="1000">
                <a:latin typeface="SimSun"/>
                <a:cs typeface="SimSun"/>
              </a:rPr>
              <a:t>pos.Y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yy;</a:t>
            </a:r>
            <a:endParaRPr sz="1000">
              <a:latin typeface="SimSun"/>
              <a:cs typeface="SimSun"/>
            </a:endParaRPr>
          </a:p>
          <a:p>
            <a:pPr marL="24765">
              <a:lnSpc>
                <a:spcPct val="100000"/>
              </a:lnSpc>
              <a:spcBef>
                <a:spcPts val="755"/>
              </a:spcBef>
            </a:pPr>
            <a:r>
              <a:rPr dirty="0" sz="1000" spc="-10">
                <a:latin typeface="SimSun"/>
                <a:cs typeface="SimSun"/>
              </a:rPr>
              <a:t>SetConsoleCursorPosition(handle</a:t>
            </a:r>
            <a:r>
              <a:rPr dirty="0" sz="1000" spc="75">
                <a:latin typeface="SimSun"/>
                <a:cs typeface="SimSun"/>
              </a:rPr>
              <a:t>, </a:t>
            </a:r>
            <a:r>
              <a:rPr dirty="0" sz="1000">
                <a:latin typeface="SimSun"/>
                <a:cs typeface="SimSun"/>
              </a:rPr>
              <a:t>pos);//</a:t>
            </a:r>
            <a:r>
              <a:rPr dirty="0" sz="1000" spc="-10">
                <a:latin typeface="SimSun"/>
                <a:cs typeface="SimSun"/>
              </a:rPr>
              <a:t>移</a:t>
            </a:r>
            <a:r>
              <a:rPr dirty="0" sz="1000" spc="-10">
                <a:latin typeface="SimSun"/>
                <a:cs typeface="SimSun"/>
              </a:rPr>
              <a:t>动</a:t>
            </a:r>
            <a:r>
              <a:rPr dirty="0" sz="1000" spc="-10">
                <a:latin typeface="SimSun"/>
                <a:cs typeface="SimSun"/>
              </a:rPr>
              <a:t>光</a:t>
            </a:r>
            <a:r>
              <a:rPr dirty="0" sz="1000" spc="-10">
                <a:latin typeface="SimSun"/>
                <a:cs typeface="SimSun"/>
              </a:rPr>
              <a:t>标</a:t>
            </a:r>
            <a:r>
              <a:rPr dirty="0" sz="1000" spc="-10">
                <a:latin typeface="SimSun"/>
                <a:cs typeface="SimSun"/>
              </a:rPr>
              <a:t>到</a:t>
            </a:r>
            <a:r>
              <a:rPr dirty="0" sz="1000" spc="-10">
                <a:latin typeface="SimSun"/>
                <a:cs typeface="SimSun"/>
              </a:rPr>
              <a:t>指</a:t>
            </a:r>
            <a:r>
              <a:rPr dirty="0" sz="1000" spc="-10">
                <a:latin typeface="SimSun"/>
                <a:cs typeface="SimSun"/>
              </a:rPr>
              <a:t>定</a:t>
            </a:r>
            <a:r>
              <a:rPr dirty="0" sz="1000" spc="-25">
                <a:latin typeface="SimSun"/>
                <a:cs typeface="SimSun"/>
              </a:rPr>
              <a:t>位置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4765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return;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 marL="12700" marR="3225800">
              <a:lnSpc>
                <a:spcPct val="183000"/>
              </a:lnSpc>
            </a:pPr>
            <a:r>
              <a:rPr dirty="0" sz="1000">
                <a:latin typeface="SimSun"/>
                <a:cs typeface="SimSun"/>
              </a:rPr>
              <a:t>int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basex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30,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basey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1; </a:t>
            </a:r>
            <a:r>
              <a:rPr dirty="0" sz="1000">
                <a:latin typeface="SimSun"/>
                <a:cs typeface="SimSun"/>
              </a:rPr>
              <a:t>typedef</a:t>
            </a:r>
            <a:r>
              <a:rPr dirty="0" sz="1000" spc="-3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struct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{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24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int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direct, len</a:t>
            </a:r>
            <a:r>
              <a:rPr dirty="0" sz="1000" spc="-5">
                <a:latin typeface="SimSun"/>
                <a:cs typeface="SimSun"/>
              </a:rPr>
              <a:t>, </a:t>
            </a:r>
            <a:r>
              <a:rPr dirty="0" sz="1000">
                <a:latin typeface="SimSun"/>
                <a:cs typeface="SimSun"/>
              </a:rPr>
              <a:t>vict</a:t>
            </a:r>
            <a:r>
              <a:rPr dirty="0" sz="1000" spc="-5">
                <a:latin typeface="SimSun"/>
                <a:cs typeface="SimSun"/>
              </a:rPr>
              <a:t>, </a:t>
            </a:r>
            <a:r>
              <a:rPr dirty="0" sz="1000" spc="-10">
                <a:latin typeface="SimSun"/>
                <a:cs typeface="SimSun"/>
              </a:rPr>
              <a:t>graph;//</a:t>
            </a:r>
            <a:r>
              <a:rPr dirty="0" sz="1000" spc="-10">
                <a:latin typeface="SimSun"/>
                <a:cs typeface="SimSun"/>
              </a:rPr>
              <a:t>方</a:t>
            </a:r>
            <a:r>
              <a:rPr dirty="0" sz="1000">
                <a:latin typeface="SimSun"/>
                <a:cs typeface="SimSun"/>
              </a:rPr>
              <a:t>向</a:t>
            </a:r>
            <a:r>
              <a:rPr dirty="0" sz="1000" spc="-10">
                <a:latin typeface="SimSun"/>
                <a:cs typeface="SimSun"/>
              </a:rPr>
              <a:t> 长</a:t>
            </a:r>
            <a:r>
              <a:rPr dirty="0" sz="1000">
                <a:latin typeface="SimSun"/>
                <a:cs typeface="SimSun"/>
              </a:rPr>
              <a:t>度</a:t>
            </a:r>
            <a:r>
              <a:rPr dirty="0" sz="1000" spc="-5">
                <a:latin typeface="SimSun"/>
                <a:cs typeface="SimSun"/>
              </a:rPr>
              <a:t> 胜</a:t>
            </a:r>
            <a:r>
              <a:rPr dirty="0" sz="1000">
                <a:latin typeface="SimSun"/>
                <a:cs typeface="SimSun"/>
              </a:rPr>
              <a:t>负</a:t>
            </a:r>
            <a:r>
              <a:rPr dirty="0" sz="1000" spc="-10">
                <a:latin typeface="SimSun"/>
                <a:cs typeface="SimSun"/>
              </a:rPr>
              <a:t> 分</a:t>
            </a:r>
            <a:r>
              <a:rPr dirty="0" sz="1000" spc="-50">
                <a:latin typeface="SimSun"/>
                <a:cs typeface="SimSun"/>
              </a:rPr>
              <a:t>数</a:t>
            </a:r>
            <a:endParaRPr sz="1000">
              <a:latin typeface="SimSun"/>
              <a:cs typeface="SimSun"/>
            </a:endParaRPr>
          </a:p>
          <a:p>
            <a:pPr marL="12700" marR="4177029">
              <a:lnSpc>
                <a:spcPct val="183000"/>
              </a:lnSpc>
            </a:pPr>
            <a:r>
              <a:rPr dirty="0" sz="1000" spc="-10">
                <a:latin typeface="SimSun"/>
                <a:cs typeface="SimSun"/>
              </a:rPr>
              <a:t>}look;</a:t>
            </a:r>
            <a:r>
              <a:rPr dirty="0" sz="1000" spc="50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look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check;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初</a:t>
            </a:r>
            <a:r>
              <a:rPr dirty="0" sz="1000" spc="-10">
                <a:latin typeface="SimSun"/>
                <a:cs typeface="SimSun"/>
              </a:rPr>
              <a:t>始</a:t>
            </a:r>
            <a:r>
              <a:rPr dirty="0" sz="1000" spc="-10">
                <a:latin typeface="SimSun"/>
                <a:cs typeface="SimSun"/>
              </a:rPr>
              <a:t>化</a:t>
            </a:r>
            <a:r>
              <a:rPr dirty="0" sz="1000" spc="-10">
                <a:latin typeface="SimSun"/>
                <a:cs typeface="SimSun"/>
              </a:rPr>
              <a:t>地</a:t>
            </a:r>
            <a:r>
              <a:rPr dirty="0" sz="1000" spc="-10">
                <a:latin typeface="SimSun"/>
                <a:cs typeface="SimSun"/>
              </a:rPr>
              <a:t>图</a:t>
            </a:r>
            <a:r>
              <a:rPr dirty="0" sz="1000">
                <a:latin typeface="SimSun"/>
                <a:cs typeface="SimSun"/>
              </a:rPr>
              <a:t>数</a:t>
            </a:r>
            <a:r>
              <a:rPr dirty="0" sz="1000" spc="-50">
                <a:latin typeface="SimSun"/>
                <a:cs typeface="SimSun"/>
              </a:rPr>
              <a:t>据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SimSun"/>
                <a:cs typeface="SimSun"/>
              </a:rPr>
              <a:t>void</a:t>
            </a:r>
            <a:r>
              <a:rPr dirty="0" sz="1000" spc="-5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restart(int</a:t>
            </a:r>
            <a:r>
              <a:rPr dirty="0" sz="1000" spc="-4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bk[20][15],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int</a:t>
            </a:r>
            <a:r>
              <a:rPr dirty="0" sz="1000" spc="-3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move[20][15])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{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4765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//bk</a:t>
            </a:r>
            <a:r>
              <a:rPr dirty="0" sz="1000" spc="-125">
                <a:latin typeface="SimSun"/>
                <a:cs typeface="SimSun"/>
              </a:rPr>
              <a:t> 为</a:t>
            </a:r>
            <a:r>
              <a:rPr dirty="0" sz="1000" spc="-10">
                <a:latin typeface="SimSun"/>
                <a:cs typeface="SimSun"/>
              </a:rPr>
              <a:t>总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 spc="-10">
                <a:latin typeface="SimSun"/>
                <a:cs typeface="SimSun"/>
              </a:rPr>
              <a:t>地</a:t>
            </a:r>
            <a:r>
              <a:rPr dirty="0" sz="1000" spc="-10">
                <a:latin typeface="SimSun"/>
                <a:cs typeface="SimSun"/>
              </a:rPr>
              <a:t>图</a:t>
            </a:r>
            <a:r>
              <a:rPr dirty="0" sz="1000" spc="-10">
                <a:latin typeface="SimSun"/>
                <a:cs typeface="SimSun"/>
              </a:rPr>
              <a:t>数</a:t>
            </a:r>
            <a:r>
              <a:rPr dirty="0" sz="1000" spc="-10">
                <a:latin typeface="SimSun"/>
                <a:cs typeface="SimSun"/>
              </a:rPr>
              <a:t>据</a:t>
            </a:r>
            <a:r>
              <a:rPr dirty="0" sz="1000" spc="-5">
                <a:latin typeface="SimSun"/>
                <a:cs typeface="SimSun"/>
              </a:rPr>
              <a:t>记录整</a:t>
            </a:r>
            <a:r>
              <a:rPr dirty="0" sz="1000" spc="-10">
                <a:latin typeface="SimSun"/>
                <a:cs typeface="SimSun"/>
              </a:rPr>
              <a:t>个</a:t>
            </a:r>
            <a:r>
              <a:rPr dirty="0" sz="1000" spc="-10">
                <a:latin typeface="SimSun"/>
                <a:cs typeface="SimSun"/>
              </a:rPr>
              <a:t>地</a:t>
            </a:r>
            <a:r>
              <a:rPr dirty="0" sz="1000" spc="-10">
                <a:latin typeface="SimSun"/>
                <a:cs typeface="SimSun"/>
              </a:rPr>
              <a:t>图</a:t>
            </a:r>
            <a:r>
              <a:rPr dirty="0" sz="1000" spc="-85">
                <a:latin typeface="SimSun"/>
                <a:cs typeface="SimSun"/>
              </a:rPr>
              <a:t>，为 </a:t>
            </a:r>
            <a:r>
              <a:rPr dirty="0" sz="1000" spc="-10">
                <a:latin typeface="SimSun"/>
                <a:cs typeface="SimSun"/>
              </a:rPr>
              <a:t>1</a:t>
            </a:r>
            <a:r>
              <a:rPr dirty="0" sz="1000" spc="-125">
                <a:latin typeface="SimSun"/>
                <a:cs typeface="SimSun"/>
              </a:rPr>
              <a:t> 时</a:t>
            </a:r>
            <a:r>
              <a:rPr dirty="0" sz="1000" spc="-10">
                <a:latin typeface="SimSun"/>
                <a:cs typeface="SimSun"/>
              </a:rPr>
              <a:t>表</a:t>
            </a:r>
            <a:r>
              <a:rPr dirty="0" sz="1000" spc="-10">
                <a:latin typeface="SimSun"/>
                <a:cs typeface="SimSun"/>
              </a:rPr>
              <a:t>示</a:t>
            </a:r>
            <a:r>
              <a:rPr dirty="0" sz="1000" spc="-60">
                <a:latin typeface="SimSun"/>
                <a:cs typeface="SimSun"/>
              </a:rPr>
              <a:t>墙体，为 </a:t>
            </a:r>
            <a:r>
              <a:rPr dirty="0" sz="1000" spc="-10">
                <a:latin typeface="SimSun"/>
                <a:cs typeface="SimSun"/>
              </a:rPr>
              <a:t>2</a:t>
            </a:r>
            <a:r>
              <a:rPr dirty="0" sz="1000" spc="-125">
                <a:latin typeface="SimSun"/>
                <a:cs typeface="SimSun"/>
              </a:rPr>
              <a:t> 时</a:t>
            </a:r>
            <a:r>
              <a:rPr dirty="0" sz="1000" spc="-10">
                <a:latin typeface="SimSun"/>
                <a:cs typeface="SimSun"/>
              </a:rPr>
              <a:t>表</a:t>
            </a:r>
            <a:r>
              <a:rPr dirty="0" sz="1000" spc="-10">
                <a:latin typeface="SimSun"/>
                <a:cs typeface="SimSun"/>
              </a:rPr>
              <a:t>示</a:t>
            </a:r>
            <a:r>
              <a:rPr dirty="0" sz="1000" spc="-10">
                <a:latin typeface="SimSun"/>
                <a:cs typeface="SimSun"/>
              </a:rPr>
              <a:t>果</a:t>
            </a:r>
            <a:r>
              <a:rPr dirty="0" sz="1000" spc="-5">
                <a:latin typeface="SimSun"/>
                <a:cs typeface="SimSun"/>
              </a:rPr>
              <a:t>实，</a:t>
            </a:r>
            <a:r>
              <a:rPr dirty="0" sz="1000" spc="-10">
                <a:latin typeface="SimSun"/>
                <a:cs typeface="SimSun"/>
              </a:rPr>
              <a:t>为</a:t>
            </a:r>
            <a:r>
              <a:rPr dirty="0" sz="1000" spc="-24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3</a:t>
            </a:r>
            <a:r>
              <a:rPr dirty="0" sz="1000" spc="-85">
                <a:latin typeface="SimSun"/>
                <a:cs typeface="SimSun"/>
              </a:rPr>
              <a:t> 时表</a:t>
            </a:r>
            <a:r>
              <a:rPr dirty="0" sz="1000" spc="-10">
                <a:latin typeface="SimSun"/>
                <a:cs typeface="SimSun"/>
              </a:rPr>
              <a:t>示</a:t>
            </a:r>
            <a:r>
              <a:rPr dirty="0" sz="1000" spc="-50">
                <a:latin typeface="SimSun"/>
                <a:cs typeface="SimSun"/>
              </a:rPr>
              <a:t>蛇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24765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latin typeface="SimSun"/>
                <a:cs typeface="SimSun"/>
              </a:rPr>
              <a:t>//move</a:t>
            </a:r>
            <a:r>
              <a:rPr dirty="0" sz="1000" spc="-105">
                <a:latin typeface="SimSun"/>
                <a:cs typeface="SimSun"/>
              </a:rPr>
              <a:t> 记</a:t>
            </a:r>
            <a:r>
              <a:rPr dirty="0" sz="1000" spc="-10">
                <a:latin typeface="SimSun"/>
                <a:cs typeface="SimSun"/>
              </a:rPr>
              <a:t>录</a:t>
            </a:r>
            <a:r>
              <a:rPr dirty="0" sz="1000" spc="-10">
                <a:latin typeface="SimSun"/>
                <a:cs typeface="SimSun"/>
              </a:rPr>
              <a:t>蛇</a:t>
            </a:r>
            <a:r>
              <a:rPr dirty="0" sz="1000" spc="-10">
                <a:latin typeface="SimSun"/>
                <a:cs typeface="SimSun"/>
              </a:rPr>
              <a:t>走</a:t>
            </a:r>
            <a:r>
              <a:rPr dirty="0" sz="1000" spc="-10">
                <a:latin typeface="SimSun"/>
                <a:cs typeface="SimSun"/>
              </a:rPr>
              <a:t>过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 spc="-5">
                <a:latin typeface="SimSun"/>
                <a:cs typeface="SimSun"/>
              </a:rPr>
              <a:t>路程，</a:t>
            </a:r>
            <a:r>
              <a:rPr dirty="0" sz="1000" spc="-10">
                <a:latin typeface="SimSun"/>
                <a:cs typeface="SimSun"/>
              </a:rPr>
              <a:t>用</a:t>
            </a:r>
            <a:r>
              <a:rPr dirty="0" sz="1000" spc="-10">
                <a:latin typeface="SimSun"/>
                <a:cs typeface="SimSun"/>
              </a:rPr>
              <a:t>来</a:t>
            </a:r>
            <a:r>
              <a:rPr dirty="0" sz="1000" spc="-10">
                <a:latin typeface="SimSun"/>
                <a:cs typeface="SimSun"/>
              </a:rPr>
              <a:t>打</a:t>
            </a:r>
            <a:r>
              <a:rPr dirty="0" sz="1000">
                <a:latin typeface="SimSun"/>
                <a:cs typeface="SimSun"/>
              </a:rPr>
              <a:t>印</a:t>
            </a:r>
            <a:r>
              <a:rPr dirty="0" sz="1000" spc="-10">
                <a:latin typeface="SimSun"/>
                <a:cs typeface="SimSun"/>
              </a:rPr>
              <a:t>蛇</a:t>
            </a:r>
            <a:r>
              <a:rPr dirty="0" sz="1000" spc="-10">
                <a:latin typeface="SimSun"/>
                <a:cs typeface="SimSun"/>
              </a:rPr>
              <a:t>时</a:t>
            </a:r>
            <a:r>
              <a:rPr dirty="0" sz="1000">
                <a:latin typeface="SimSun"/>
                <a:cs typeface="SimSun"/>
              </a:rPr>
              <a:t>判</a:t>
            </a:r>
            <a:r>
              <a:rPr dirty="0" sz="1000" spc="-10">
                <a:latin typeface="SimSun"/>
                <a:cs typeface="SimSun"/>
              </a:rPr>
              <a:t>断</a:t>
            </a:r>
            <a:r>
              <a:rPr dirty="0" sz="1000" spc="-50">
                <a:latin typeface="SimSun"/>
                <a:cs typeface="SimSun"/>
              </a:rPr>
              <a:t>用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SimSun"/>
              <a:cs typeface="SimSun"/>
            </a:endParaRPr>
          </a:p>
          <a:p>
            <a:pPr marL="24765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SimSun"/>
                <a:cs typeface="SimSun"/>
              </a:rPr>
              <a:t>int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pp</a:t>
            </a:r>
            <a:r>
              <a:rPr dirty="0" sz="1000" spc="-5">
                <a:latin typeface="SimSun"/>
                <a:cs typeface="SimSun"/>
              </a:rPr>
              <a:t>, </a:t>
            </a:r>
            <a:r>
              <a:rPr dirty="0" sz="1000">
                <a:latin typeface="SimSun"/>
                <a:cs typeface="SimSun"/>
              </a:rPr>
              <a:t>qq</a:t>
            </a:r>
            <a:r>
              <a:rPr dirty="0" sz="1000" spc="120">
                <a:latin typeface="SimSun"/>
                <a:cs typeface="SimSun"/>
              </a:rPr>
              <a:t>; //</a:t>
            </a:r>
            <a:r>
              <a:rPr dirty="0" sz="1000" spc="-10">
                <a:latin typeface="SimSun"/>
                <a:cs typeface="SimSun"/>
              </a:rPr>
              <a:t>用</a:t>
            </a:r>
            <a:r>
              <a:rPr dirty="0" sz="1000" spc="-10">
                <a:latin typeface="SimSun"/>
                <a:cs typeface="SimSun"/>
              </a:rPr>
              <a:t>来</a:t>
            </a:r>
            <a:r>
              <a:rPr dirty="0" sz="1000" spc="-10">
                <a:latin typeface="SimSun"/>
                <a:cs typeface="SimSun"/>
              </a:rPr>
              <a:t>记</a:t>
            </a:r>
            <a:r>
              <a:rPr dirty="0" sz="1000" spc="-10">
                <a:latin typeface="SimSun"/>
                <a:cs typeface="SimSun"/>
              </a:rPr>
              <a:t>录</a:t>
            </a:r>
            <a:r>
              <a:rPr dirty="0" sz="1000" spc="-10">
                <a:latin typeface="SimSun"/>
                <a:cs typeface="SimSun"/>
              </a:rPr>
              <a:t>获</a:t>
            </a:r>
            <a:r>
              <a:rPr dirty="0" sz="1000" spc="-10">
                <a:latin typeface="SimSun"/>
                <a:cs typeface="SimSun"/>
              </a:rPr>
              <a:t>取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>
                <a:latin typeface="SimSun"/>
                <a:cs typeface="SimSun"/>
              </a:rPr>
              <a:t>随</a:t>
            </a:r>
            <a:r>
              <a:rPr dirty="0" sz="1000" spc="-10">
                <a:latin typeface="SimSun"/>
                <a:cs typeface="SimSun"/>
              </a:rPr>
              <a:t>机</a:t>
            </a:r>
            <a:r>
              <a:rPr dirty="0" sz="1000" spc="-10">
                <a:latin typeface="SimSun"/>
                <a:cs typeface="SimSun"/>
              </a:rPr>
              <a:t>坐</a:t>
            </a:r>
            <a:r>
              <a:rPr dirty="0" sz="1000" spc="-50">
                <a:latin typeface="SimSun"/>
                <a:cs typeface="SimSun"/>
              </a:rPr>
              <a:t>标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130604" y="6588632"/>
            <a:ext cx="5144135" cy="2971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接</a:t>
            </a:r>
            <a:r>
              <a:rPr dirty="0" sz="1000" spc="-10">
                <a:latin typeface="SimSun"/>
                <a:cs typeface="SimSun"/>
              </a:rPr>
              <a:t>下</a:t>
            </a:r>
            <a:r>
              <a:rPr dirty="0" sz="1000" spc="-10">
                <a:latin typeface="SimSun"/>
                <a:cs typeface="SimSun"/>
              </a:rPr>
              <a:t>来</a:t>
            </a:r>
            <a:r>
              <a:rPr dirty="0" sz="1000" spc="-10">
                <a:latin typeface="SimSun"/>
                <a:cs typeface="SimSun"/>
              </a:rPr>
              <a:t>要</a:t>
            </a:r>
            <a:r>
              <a:rPr dirty="0" sz="1000" spc="-10">
                <a:latin typeface="SimSun"/>
                <a:cs typeface="SimSun"/>
              </a:rPr>
              <a:t>初</a:t>
            </a:r>
            <a:r>
              <a:rPr dirty="0" sz="1000">
                <a:latin typeface="SimSun"/>
                <a:cs typeface="SimSun"/>
              </a:rPr>
              <a:t>始</a:t>
            </a:r>
            <a:r>
              <a:rPr dirty="0" sz="1000" spc="-10">
                <a:latin typeface="SimSun"/>
                <a:cs typeface="SimSun"/>
              </a:rPr>
              <a:t>化</a:t>
            </a:r>
            <a:r>
              <a:rPr dirty="0" sz="1000" spc="-10">
                <a:latin typeface="SimSun"/>
                <a:cs typeface="SimSun"/>
              </a:rPr>
              <a:t>整</a:t>
            </a:r>
            <a:r>
              <a:rPr dirty="0" sz="1000">
                <a:latin typeface="SimSun"/>
                <a:cs typeface="SimSun"/>
              </a:rPr>
              <a:t>个</a:t>
            </a:r>
            <a:r>
              <a:rPr dirty="0" sz="1000" spc="-10">
                <a:latin typeface="SimSun"/>
                <a:cs typeface="SimSun"/>
              </a:rPr>
              <a:t>地</a:t>
            </a:r>
            <a:r>
              <a:rPr dirty="0" sz="1000" spc="-50">
                <a:latin typeface="SimSun"/>
                <a:cs typeface="SimSun"/>
              </a:rPr>
              <a:t>图</a:t>
            </a:r>
            <a:endParaRPr sz="1000">
              <a:latin typeface="SimSun"/>
              <a:cs typeface="SimSun"/>
            </a:endParaRPr>
          </a:p>
          <a:p>
            <a:pPr marL="545465" marR="2686685" indent="-266700">
              <a:lnSpc>
                <a:spcPct val="183000"/>
              </a:lnSpc>
            </a:pPr>
            <a:r>
              <a:rPr dirty="0" sz="1000">
                <a:latin typeface="SimSun"/>
                <a:cs typeface="SimSun"/>
              </a:rPr>
              <a:t>for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(int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&lt;=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16;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i++)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{</a:t>
            </a:r>
            <a:r>
              <a:rPr dirty="0" sz="1000">
                <a:latin typeface="SimSun"/>
                <a:cs typeface="SimSun"/>
              </a:rPr>
              <a:t> for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(int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j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j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&lt;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15;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j++)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{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8121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5">
                <a:latin typeface="SimSun"/>
                <a:cs typeface="SimSun"/>
              </a:rPr>
              <a:t> (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5">
                <a:latin typeface="SimSun"/>
                <a:cs typeface="SimSun"/>
              </a:rPr>
              <a:t> == </a:t>
            </a:r>
            <a:r>
              <a:rPr dirty="0" sz="1000">
                <a:latin typeface="SimSun"/>
                <a:cs typeface="SimSun"/>
              </a:rPr>
              <a:t>0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||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15">
                <a:latin typeface="SimSun"/>
                <a:cs typeface="SimSun"/>
              </a:rPr>
              <a:t> == </a:t>
            </a:r>
            <a:r>
              <a:rPr dirty="0" sz="1000">
                <a:latin typeface="SimSun"/>
                <a:cs typeface="SimSun"/>
              </a:rPr>
              <a:t>16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||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j</a:t>
            </a:r>
            <a:r>
              <a:rPr dirty="0" sz="1000" spc="-5">
                <a:latin typeface="SimSun"/>
                <a:cs typeface="SimSun"/>
              </a:rPr>
              <a:t> == </a:t>
            </a:r>
            <a:r>
              <a:rPr dirty="0" sz="1000">
                <a:latin typeface="SimSun"/>
                <a:cs typeface="SimSun"/>
              </a:rPr>
              <a:t>0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||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j</a:t>
            </a:r>
            <a:r>
              <a:rPr dirty="0" sz="1000" spc="-10">
                <a:latin typeface="SimSun"/>
                <a:cs typeface="SimSun"/>
              </a:rPr>
              <a:t> == </a:t>
            </a:r>
            <a:r>
              <a:rPr dirty="0" sz="1000">
                <a:latin typeface="SimSun"/>
                <a:cs typeface="SimSun"/>
              </a:rPr>
              <a:t>14</a:t>
            </a:r>
            <a:r>
              <a:rPr dirty="0" sz="1000" spc="240">
                <a:latin typeface="SimSun"/>
                <a:cs typeface="SimSun"/>
              </a:rPr>
              <a:t>) </a:t>
            </a:r>
            <a:r>
              <a:rPr dirty="0" sz="1000">
                <a:latin typeface="SimSun"/>
                <a:cs typeface="SimSun"/>
              </a:rPr>
              <a:t>bk[i][j</a:t>
            </a:r>
            <a:r>
              <a:rPr dirty="0" sz="1000" spc="-10">
                <a:latin typeface="SimSun"/>
                <a:cs typeface="SimSun"/>
              </a:rPr>
              <a:t>] = </a:t>
            </a:r>
            <a:r>
              <a:rPr dirty="0" sz="1000">
                <a:latin typeface="SimSun"/>
                <a:cs typeface="SimSun"/>
              </a:rPr>
              <a:t>1;//</a:t>
            </a:r>
            <a:r>
              <a:rPr dirty="0" sz="1000" spc="-10">
                <a:latin typeface="SimSun"/>
                <a:cs typeface="SimSun"/>
              </a:rPr>
              <a:t>边</a:t>
            </a:r>
            <a:r>
              <a:rPr dirty="0" sz="1000" spc="-10">
                <a:latin typeface="SimSun"/>
                <a:cs typeface="SimSun"/>
              </a:rPr>
              <a:t>界</a:t>
            </a:r>
            <a:r>
              <a:rPr dirty="0" sz="1000" spc="-10">
                <a:latin typeface="SimSun"/>
                <a:cs typeface="SimSun"/>
              </a:rPr>
              <a:t>判</a:t>
            </a:r>
            <a:r>
              <a:rPr dirty="0" sz="1000" spc="-50">
                <a:latin typeface="SimSun"/>
                <a:cs typeface="SimSun"/>
              </a:rPr>
              <a:t>定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记</a:t>
            </a:r>
            <a:r>
              <a:rPr dirty="0" sz="1000" spc="-10">
                <a:latin typeface="SimSun"/>
                <a:cs typeface="SimSun"/>
              </a:rPr>
              <a:t>为</a:t>
            </a:r>
            <a:r>
              <a:rPr dirty="0" sz="1000" spc="-10">
                <a:latin typeface="SimSun"/>
                <a:cs typeface="SimSun"/>
              </a:rPr>
              <a:t>墙</a:t>
            </a:r>
            <a:r>
              <a:rPr dirty="0" sz="1000" spc="-50">
                <a:latin typeface="SimSun"/>
                <a:cs typeface="SimSun"/>
              </a:rPr>
              <a:t>体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8121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else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bk[i][j</a:t>
            </a:r>
            <a:r>
              <a:rPr dirty="0" sz="1000" spc="-10">
                <a:latin typeface="SimSun"/>
                <a:cs typeface="SimSun"/>
              </a:rPr>
              <a:t>] = </a:t>
            </a:r>
            <a:r>
              <a:rPr dirty="0" sz="1000">
                <a:latin typeface="SimSun"/>
                <a:cs typeface="SimSun"/>
              </a:rPr>
              <a:t>0</a:t>
            </a:r>
            <a:r>
              <a:rPr dirty="0" sz="1000" spc="-10">
                <a:latin typeface="SimSun"/>
                <a:cs typeface="SimSun"/>
              </a:rPr>
              <a:t>; //0</a:t>
            </a:r>
            <a:r>
              <a:rPr dirty="0" sz="1000" spc="-125">
                <a:latin typeface="SimSun"/>
                <a:cs typeface="SimSun"/>
              </a:rPr>
              <a:t> 表</a:t>
            </a:r>
            <a:r>
              <a:rPr dirty="0" sz="1000" spc="-10">
                <a:latin typeface="SimSun"/>
                <a:cs typeface="SimSun"/>
              </a:rPr>
              <a:t>示</a:t>
            </a:r>
            <a:r>
              <a:rPr dirty="0" sz="1000" spc="-10">
                <a:latin typeface="SimSun"/>
                <a:cs typeface="SimSun"/>
              </a:rPr>
              <a:t>什</a:t>
            </a:r>
            <a:r>
              <a:rPr dirty="0" sz="1000" spc="-10">
                <a:latin typeface="SimSun"/>
                <a:cs typeface="SimSun"/>
              </a:rPr>
              <a:t>么</a:t>
            </a:r>
            <a:r>
              <a:rPr dirty="0" sz="1000">
                <a:latin typeface="SimSun"/>
                <a:cs typeface="SimSun"/>
              </a:rPr>
              <a:t>都</a:t>
            </a:r>
            <a:r>
              <a:rPr dirty="0" sz="1000" spc="-10">
                <a:latin typeface="SimSun"/>
                <a:cs typeface="SimSun"/>
              </a:rPr>
              <a:t>没</a:t>
            </a:r>
            <a:r>
              <a:rPr dirty="0" sz="1000" spc="-50">
                <a:latin typeface="SimSun"/>
                <a:cs typeface="SimSun"/>
              </a:rPr>
              <a:t>有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812165">
              <a:lnSpc>
                <a:spcPct val="100000"/>
              </a:lnSpc>
              <a:tabLst>
                <a:tab pos="2018030" algn="l"/>
              </a:tabLst>
            </a:pPr>
            <a:r>
              <a:rPr dirty="0" sz="1000">
                <a:latin typeface="SimSun"/>
                <a:cs typeface="SimSun"/>
              </a:rPr>
              <a:t>move[i][j</a:t>
            </a:r>
            <a:r>
              <a:rPr dirty="0" sz="1000" spc="-15">
                <a:latin typeface="SimSun"/>
                <a:cs typeface="SimSun"/>
              </a:rPr>
              <a:t>] = </a:t>
            </a:r>
            <a:r>
              <a:rPr dirty="0" sz="1000" spc="-25">
                <a:latin typeface="SimSun"/>
                <a:cs typeface="SimSun"/>
              </a:rPr>
              <a:t>0;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10">
                <a:latin typeface="SimSun"/>
                <a:cs typeface="SimSun"/>
              </a:rPr>
              <a:t>//该</a:t>
            </a:r>
            <a:r>
              <a:rPr dirty="0" sz="1000" spc="-10">
                <a:latin typeface="SimSun"/>
                <a:cs typeface="SimSun"/>
              </a:rPr>
              <a:t>数</a:t>
            </a:r>
            <a:r>
              <a:rPr dirty="0" sz="1000" spc="-10">
                <a:latin typeface="SimSun"/>
                <a:cs typeface="SimSun"/>
              </a:rPr>
              <a:t>组</a:t>
            </a:r>
            <a:r>
              <a:rPr dirty="0" sz="1000" spc="-10">
                <a:latin typeface="SimSun"/>
                <a:cs typeface="SimSun"/>
              </a:rPr>
              <a:t>用</a:t>
            </a:r>
            <a:r>
              <a:rPr dirty="0" sz="1000">
                <a:latin typeface="SimSun"/>
                <a:cs typeface="SimSun"/>
              </a:rPr>
              <a:t>来</a:t>
            </a:r>
            <a:r>
              <a:rPr dirty="0" sz="1000" spc="-10">
                <a:latin typeface="SimSun"/>
                <a:cs typeface="SimSun"/>
              </a:rPr>
              <a:t>记</a:t>
            </a:r>
            <a:r>
              <a:rPr dirty="0" sz="1000" spc="-10">
                <a:latin typeface="SimSun"/>
                <a:cs typeface="SimSun"/>
              </a:rPr>
              <a:t>录</a:t>
            </a:r>
            <a:r>
              <a:rPr dirty="0" sz="1000">
                <a:latin typeface="SimSun"/>
                <a:cs typeface="SimSun"/>
              </a:rPr>
              <a:t>蛇</a:t>
            </a:r>
            <a:r>
              <a:rPr dirty="0" sz="1000" spc="-10">
                <a:latin typeface="SimSun"/>
                <a:cs typeface="SimSun"/>
              </a:rPr>
              <a:t>移</a:t>
            </a:r>
            <a:r>
              <a:rPr dirty="0" sz="1000" spc="-10">
                <a:latin typeface="SimSun"/>
                <a:cs typeface="SimSun"/>
              </a:rPr>
              <a:t>动</a:t>
            </a:r>
            <a:r>
              <a:rPr dirty="0" sz="1000">
                <a:latin typeface="SimSun"/>
                <a:cs typeface="SimSun"/>
              </a:rPr>
              <a:t>的</a:t>
            </a:r>
            <a:r>
              <a:rPr dirty="0" sz="1000" spc="-10">
                <a:latin typeface="SimSun"/>
                <a:cs typeface="SimSun"/>
              </a:rPr>
              <a:t>轨</a:t>
            </a:r>
            <a:r>
              <a:rPr dirty="0" sz="1000" spc="-50">
                <a:latin typeface="SimSun"/>
                <a:cs typeface="SimSun"/>
              </a:rPr>
              <a:t>迹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将</a:t>
            </a:r>
            <a:r>
              <a:rPr dirty="0" sz="1000" spc="-10">
                <a:latin typeface="SimSun"/>
                <a:cs typeface="SimSun"/>
              </a:rPr>
              <a:t>蛇</a:t>
            </a:r>
            <a:r>
              <a:rPr dirty="0" sz="1000" spc="-10">
                <a:latin typeface="SimSun"/>
                <a:cs typeface="SimSun"/>
              </a:rPr>
              <a:t>初</a:t>
            </a:r>
            <a:r>
              <a:rPr dirty="0" sz="1000" spc="-10">
                <a:latin typeface="SimSun"/>
                <a:cs typeface="SimSun"/>
              </a:rPr>
              <a:t>始</a:t>
            </a:r>
            <a:r>
              <a:rPr dirty="0" sz="1000" spc="-10">
                <a:latin typeface="SimSun"/>
                <a:cs typeface="SimSun"/>
              </a:rPr>
              <a:t>化</a:t>
            </a:r>
            <a:r>
              <a:rPr dirty="0" sz="1000" spc="-10">
                <a:latin typeface="SimSun"/>
                <a:cs typeface="SimSun"/>
              </a:rPr>
              <a:t>在</a:t>
            </a:r>
            <a:r>
              <a:rPr dirty="0" sz="1000" spc="-24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8,8</a:t>
            </a:r>
            <a:r>
              <a:rPr dirty="0" sz="1000" spc="-120">
                <a:latin typeface="SimSun"/>
                <a:cs typeface="SimSun"/>
              </a:rPr>
              <a:t> 坐</a:t>
            </a:r>
            <a:r>
              <a:rPr dirty="0" sz="1000" spc="-10">
                <a:latin typeface="SimSun"/>
                <a:cs typeface="SimSun"/>
              </a:rPr>
              <a:t>标</a:t>
            </a:r>
            <a:r>
              <a:rPr dirty="0" sz="1000" spc="-50">
                <a:latin typeface="SimSun"/>
                <a:cs typeface="SimSun"/>
              </a:rPr>
              <a:t>上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bk[8][8]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 spc="-35">
                <a:latin typeface="SimSun"/>
                <a:cs typeface="SimSun"/>
              </a:rPr>
              <a:t>3;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97253" y="528319"/>
            <a:ext cx="4368165" cy="9031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5384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SimSun"/>
              <a:cs typeface="SimSun"/>
            </a:endParaRPr>
          </a:p>
          <a:p>
            <a:pPr marL="12700" marR="2380615">
              <a:lnSpc>
                <a:spcPct val="183000"/>
              </a:lnSpc>
            </a:pPr>
            <a:r>
              <a:rPr dirty="0" sz="1000">
                <a:latin typeface="SimSun"/>
                <a:cs typeface="SimSun"/>
              </a:rPr>
              <a:t>move[8][8</a:t>
            </a:r>
            <a:r>
              <a:rPr dirty="0" sz="1000" spc="-15">
                <a:latin typeface="SimSun"/>
                <a:cs typeface="SimSun"/>
              </a:rPr>
              <a:t>] = </a:t>
            </a:r>
            <a:r>
              <a:rPr dirty="0" sz="1000">
                <a:latin typeface="SimSun"/>
                <a:cs typeface="SimSun"/>
              </a:rPr>
              <a:t>1;//</a:t>
            </a:r>
            <a:r>
              <a:rPr dirty="0" sz="1000" spc="-10">
                <a:latin typeface="SimSun"/>
                <a:cs typeface="SimSun"/>
              </a:rPr>
              <a:t>更</a:t>
            </a:r>
            <a:r>
              <a:rPr dirty="0" sz="1000" spc="-10">
                <a:latin typeface="SimSun"/>
                <a:cs typeface="SimSun"/>
              </a:rPr>
              <a:t>新</a:t>
            </a:r>
            <a:r>
              <a:rPr dirty="0" sz="1000" spc="-10">
                <a:latin typeface="SimSun"/>
                <a:cs typeface="SimSun"/>
              </a:rPr>
              <a:t>状</a:t>
            </a:r>
            <a:r>
              <a:rPr dirty="0" sz="1000" spc="-50">
                <a:latin typeface="SimSun"/>
                <a:cs typeface="SimSun"/>
              </a:rPr>
              <a:t>态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move[0][0</a:t>
            </a:r>
            <a:r>
              <a:rPr dirty="0" sz="1000" spc="-15">
                <a:latin typeface="SimSun"/>
                <a:cs typeface="SimSun"/>
              </a:rPr>
              <a:t>] = </a:t>
            </a:r>
            <a:r>
              <a:rPr dirty="0" sz="1000">
                <a:latin typeface="SimSun"/>
                <a:cs typeface="SimSun"/>
              </a:rPr>
              <a:t>1;//</a:t>
            </a:r>
            <a:r>
              <a:rPr dirty="0" sz="1000" spc="-10">
                <a:latin typeface="SimSun"/>
                <a:cs typeface="SimSun"/>
              </a:rPr>
              <a:t>用</a:t>
            </a:r>
            <a:r>
              <a:rPr dirty="0" sz="1000" spc="-10">
                <a:latin typeface="SimSun"/>
                <a:cs typeface="SimSun"/>
              </a:rPr>
              <a:t>此</a:t>
            </a:r>
            <a:r>
              <a:rPr dirty="0" sz="1000" spc="-10">
                <a:latin typeface="SimSun"/>
                <a:cs typeface="SimSun"/>
              </a:rPr>
              <a:t>来</a:t>
            </a:r>
            <a:r>
              <a:rPr dirty="0" sz="1000" spc="-10">
                <a:latin typeface="SimSun"/>
                <a:cs typeface="SimSun"/>
              </a:rPr>
              <a:t>记</a:t>
            </a:r>
            <a:r>
              <a:rPr dirty="0" sz="1000" spc="-10">
                <a:latin typeface="SimSun"/>
                <a:cs typeface="SimSun"/>
              </a:rPr>
              <a:t>录</a:t>
            </a:r>
            <a:r>
              <a:rPr dirty="0" sz="1000" spc="-10">
                <a:latin typeface="SimSun"/>
                <a:cs typeface="SimSun"/>
              </a:rPr>
              <a:t>步</a:t>
            </a:r>
            <a:r>
              <a:rPr dirty="0" sz="1000" spc="-50">
                <a:latin typeface="SimSun"/>
                <a:cs typeface="SimSun"/>
              </a:rPr>
              <a:t>数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pp</a:t>
            </a:r>
            <a:r>
              <a:rPr dirty="0" sz="1000" spc="-10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rand</a:t>
            </a:r>
            <a:r>
              <a:rPr dirty="0" sz="1000" spc="-10">
                <a:latin typeface="SimSun"/>
                <a:cs typeface="SimSun"/>
              </a:rPr>
              <a:t>() % </a:t>
            </a:r>
            <a:r>
              <a:rPr dirty="0" sz="1000">
                <a:latin typeface="SimSun"/>
                <a:cs typeface="SimSun"/>
              </a:rPr>
              <a:t>15</a:t>
            </a:r>
            <a:r>
              <a:rPr dirty="0" sz="1000" spc="-5">
                <a:latin typeface="SimSun"/>
                <a:cs typeface="SimSun"/>
              </a:rPr>
              <a:t> ;//</a:t>
            </a:r>
            <a:r>
              <a:rPr dirty="0" sz="1000" spc="-10">
                <a:latin typeface="SimSun"/>
                <a:cs typeface="SimSun"/>
              </a:rPr>
              <a:t>范</a:t>
            </a:r>
            <a:r>
              <a:rPr dirty="0" sz="1000" spc="-10">
                <a:latin typeface="SimSun"/>
                <a:cs typeface="SimSun"/>
              </a:rPr>
              <a:t>围</a:t>
            </a:r>
            <a:r>
              <a:rPr dirty="0" sz="1000" spc="-10">
                <a:latin typeface="SimSun"/>
                <a:cs typeface="SimSun"/>
              </a:rPr>
              <a:t>是</a:t>
            </a:r>
            <a:r>
              <a:rPr dirty="0" sz="1000" spc="-2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1-</a:t>
            </a:r>
            <a:r>
              <a:rPr dirty="0" sz="1000" spc="-25">
                <a:latin typeface="SimSun"/>
                <a:cs typeface="SimSun"/>
              </a:rPr>
              <a:t>14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qq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rand()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%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15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bk[pp][qq</a:t>
            </a:r>
            <a:r>
              <a:rPr dirty="0" sz="1000" spc="-15">
                <a:latin typeface="SimSun"/>
                <a:cs typeface="SimSun"/>
              </a:rPr>
              <a:t>] = </a:t>
            </a:r>
            <a:r>
              <a:rPr dirty="0" sz="1000">
                <a:latin typeface="SimSun"/>
                <a:cs typeface="SimSun"/>
              </a:rPr>
              <a:t>2;//</a:t>
            </a:r>
            <a:r>
              <a:rPr dirty="0" sz="1000" spc="-10">
                <a:latin typeface="SimSun"/>
                <a:cs typeface="SimSun"/>
              </a:rPr>
              <a:t>表</a:t>
            </a:r>
            <a:r>
              <a:rPr dirty="0" sz="1000" spc="-10">
                <a:latin typeface="SimSun"/>
                <a:cs typeface="SimSun"/>
              </a:rPr>
              <a:t>示</a:t>
            </a:r>
            <a:r>
              <a:rPr dirty="0" sz="1000" spc="-10">
                <a:latin typeface="SimSun"/>
                <a:cs typeface="SimSun"/>
              </a:rPr>
              <a:t>这</a:t>
            </a:r>
            <a:r>
              <a:rPr dirty="0" sz="1000" spc="-10">
                <a:latin typeface="SimSun"/>
                <a:cs typeface="SimSun"/>
              </a:rPr>
              <a:t>个</a:t>
            </a:r>
            <a:r>
              <a:rPr dirty="0" sz="1000" spc="-10">
                <a:latin typeface="SimSun"/>
                <a:cs typeface="SimSun"/>
              </a:rPr>
              <a:t>位</a:t>
            </a:r>
            <a:r>
              <a:rPr dirty="0" sz="1000" spc="-10">
                <a:latin typeface="SimSun"/>
                <a:cs typeface="SimSun"/>
              </a:rPr>
              <a:t>置</a:t>
            </a:r>
            <a:r>
              <a:rPr dirty="0" sz="1000">
                <a:latin typeface="SimSun"/>
                <a:cs typeface="SimSun"/>
              </a:rPr>
              <a:t>有</a:t>
            </a:r>
            <a:r>
              <a:rPr dirty="0" sz="1000" spc="-10">
                <a:latin typeface="SimSun"/>
                <a:cs typeface="SimSun"/>
              </a:rPr>
              <a:t>果</a:t>
            </a:r>
            <a:r>
              <a:rPr dirty="0" sz="1000" spc="-10">
                <a:latin typeface="SimSun"/>
                <a:cs typeface="SimSun"/>
              </a:rPr>
              <a:t>实</a:t>
            </a:r>
            <a:r>
              <a:rPr dirty="0" sz="1000" spc="-50">
                <a:latin typeface="SimSun"/>
                <a:cs typeface="SimSun"/>
              </a:rPr>
              <a:t>了</a:t>
            </a:r>
            <a:endParaRPr sz="1000">
              <a:latin typeface="SimSun"/>
              <a:cs typeface="SimSun"/>
            </a:endParaRPr>
          </a:p>
          <a:p>
            <a:pPr marL="12700" marR="2252980">
              <a:lnSpc>
                <a:spcPct val="183400"/>
              </a:lnSpc>
              <a:spcBef>
                <a:spcPts val="5"/>
              </a:spcBef>
            </a:pPr>
            <a:r>
              <a:rPr dirty="0" sz="1000">
                <a:latin typeface="SimSun"/>
                <a:cs typeface="SimSun"/>
              </a:rPr>
              <a:t>check.direct</a:t>
            </a:r>
            <a:r>
              <a:rPr dirty="0" sz="1000" spc="-20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1</a:t>
            </a:r>
            <a:r>
              <a:rPr dirty="0" sz="1000" spc="-10">
                <a:latin typeface="SimSun"/>
                <a:cs typeface="SimSun"/>
              </a:rPr>
              <a:t>;//表示</a:t>
            </a:r>
            <a:r>
              <a:rPr dirty="0" sz="1000" spc="-10">
                <a:latin typeface="SimSun"/>
                <a:cs typeface="SimSun"/>
              </a:rPr>
              <a:t>朝</a:t>
            </a:r>
            <a:r>
              <a:rPr dirty="0" sz="1000" spc="-10">
                <a:latin typeface="SimSun"/>
                <a:cs typeface="SimSun"/>
              </a:rPr>
              <a:t>向</a:t>
            </a:r>
            <a:r>
              <a:rPr dirty="0" sz="1000">
                <a:latin typeface="SimSun"/>
                <a:cs typeface="SimSun"/>
              </a:rPr>
              <a:t>,</a:t>
            </a:r>
            <a:r>
              <a:rPr dirty="0" sz="1000" spc="-10">
                <a:latin typeface="SimSun"/>
                <a:cs typeface="SimSun"/>
              </a:rPr>
              <a:t>向</a:t>
            </a:r>
            <a:r>
              <a:rPr dirty="0" sz="1000" spc="-50">
                <a:latin typeface="SimSun"/>
                <a:cs typeface="SimSun"/>
              </a:rPr>
              <a:t>上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check.len</a:t>
            </a:r>
            <a:r>
              <a:rPr dirty="0" sz="1000" spc="-15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1;//</a:t>
            </a:r>
            <a:r>
              <a:rPr dirty="0" sz="1000" spc="-10">
                <a:latin typeface="SimSun"/>
                <a:cs typeface="SimSun"/>
              </a:rPr>
              <a:t>表</a:t>
            </a:r>
            <a:r>
              <a:rPr dirty="0" sz="1000" spc="-10">
                <a:latin typeface="SimSun"/>
                <a:cs typeface="SimSun"/>
              </a:rPr>
              <a:t>示</a:t>
            </a:r>
            <a:r>
              <a:rPr dirty="0" sz="1000" spc="-10">
                <a:latin typeface="SimSun"/>
                <a:cs typeface="SimSun"/>
              </a:rPr>
              <a:t>长</a:t>
            </a:r>
            <a:r>
              <a:rPr dirty="0" sz="1000" spc="-50">
                <a:latin typeface="SimSun"/>
                <a:cs typeface="SimSun"/>
              </a:rPr>
              <a:t>度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check.vict</a:t>
            </a:r>
            <a:r>
              <a:rPr dirty="0" sz="1000" spc="-15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0;//</a:t>
            </a:r>
            <a:r>
              <a:rPr dirty="0" sz="1000" spc="-10">
                <a:latin typeface="SimSun"/>
                <a:cs typeface="SimSun"/>
              </a:rPr>
              <a:t>当</a:t>
            </a:r>
            <a:r>
              <a:rPr dirty="0" sz="1000" spc="-10">
                <a:latin typeface="SimSun"/>
                <a:cs typeface="SimSun"/>
              </a:rPr>
              <a:t>为</a:t>
            </a:r>
            <a:r>
              <a:rPr dirty="0" sz="1000" spc="-25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1</a:t>
            </a:r>
            <a:r>
              <a:rPr dirty="0" sz="1000" spc="-135">
                <a:latin typeface="SimSun"/>
                <a:cs typeface="SimSun"/>
              </a:rPr>
              <a:t> 是</a:t>
            </a:r>
            <a:r>
              <a:rPr dirty="0" sz="1000" spc="-10">
                <a:latin typeface="SimSun"/>
                <a:cs typeface="SimSun"/>
              </a:rPr>
              <a:t>表</a:t>
            </a:r>
            <a:r>
              <a:rPr dirty="0" sz="1000" spc="-10">
                <a:latin typeface="SimSun"/>
                <a:cs typeface="SimSun"/>
              </a:rPr>
              <a:t>示</a:t>
            </a:r>
            <a:r>
              <a:rPr dirty="0" sz="1000" spc="-25">
                <a:latin typeface="SimSun"/>
                <a:cs typeface="SimSun"/>
              </a:rPr>
              <a:t>失败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check.graph</a:t>
            </a:r>
            <a:r>
              <a:rPr dirty="0" sz="1000" spc="-20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0;//</a:t>
            </a:r>
            <a:r>
              <a:rPr dirty="0" sz="1000" spc="-10">
                <a:latin typeface="SimSun"/>
                <a:cs typeface="SimSun"/>
              </a:rPr>
              <a:t>记</a:t>
            </a:r>
            <a:r>
              <a:rPr dirty="0" sz="1000" spc="-10">
                <a:latin typeface="SimSun"/>
                <a:cs typeface="SimSun"/>
              </a:rPr>
              <a:t>录</a:t>
            </a:r>
            <a:r>
              <a:rPr dirty="0" sz="1000" spc="-10">
                <a:latin typeface="SimSun"/>
                <a:cs typeface="SimSun"/>
              </a:rPr>
              <a:t>得</a:t>
            </a:r>
            <a:r>
              <a:rPr dirty="0" sz="1000" spc="-60">
                <a:latin typeface="SimSun"/>
                <a:cs typeface="SimSun"/>
              </a:rPr>
              <a:t>分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接</a:t>
            </a:r>
            <a:r>
              <a:rPr dirty="0" sz="1000" spc="-10">
                <a:latin typeface="SimSun"/>
                <a:cs typeface="SimSun"/>
              </a:rPr>
              <a:t>下</a:t>
            </a:r>
            <a:r>
              <a:rPr dirty="0" sz="1000" spc="-10">
                <a:latin typeface="SimSun"/>
                <a:cs typeface="SimSun"/>
              </a:rPr>
              <a:t>来</a:t>
            </a:r>
            <a:r>
              <a:rPr dirty="0" sz="1000" spc="-10">
                <a:latin typeface="SimSun"/>
                <a:cs typeface="SimSun"/>
              </a:rPr>
              <a:t>要</a:t>
            </a:r>
            <a:r>
              <a:rPr dirty="0" sz="1000" spc="-10">
                <a:latin typeface="SimSun"/>
                <a:cs typeface="SimSun"/>
              </a:rPr>
              <a:t>绘</a:t>
            </a:r>
            <a:r>
              <a:rPr dirty="0" sz="1000">
                <a:latin typeface="SimSun"/>
                <a:cs typeface="SimSun"/>
              </a:rPr>
              <a:t>制</a:t>
            </a:r>
            <a:r>
              <a:rPr dirty="0" sz="1000" spc="-10">
                <a:latin typeface="SimSun"/>
                <a:cs typeface="SimSun"/>
              </a:rPr>
              <a:t>地</a:t>
            </a:r>
            <a:r>
              <a:rPr dirty="0" sz="1000" spc="-50">
                <a:latin typeface="SimSun"/>
                <a:cs typeface="SimSun"/>
              </a:rPr>
              <a:t>图</a:t>
            </a:r>
            <a:endParaRPr sz="1000">
              <a:latin typeface="SimSun"/>
              <a:cs typeface="SimSun"/>
            </a:endParaRPr>
          </a:p>
          <a:p>
            <a:pPr marL="279400" marR="2177415" indent="-266700">
              <a:lnSpc>
                <a:spcPts val="2210"/>
              </a:lnSpc>
              <a:spcBef>
                <a:spcPts val="229"/>
              </a:spcBef>
            </a:pPr>
            <a:r>
              <a:rPr dirty="0" sz="1000">
                <a:latin typeface="SimSun"/>
                <a:cs typeface="SimSun"/>
              </a:rPr>
              <a:t>for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(int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&lt;=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16;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i++)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{</a:t>
            </a:r>
            <a:r>
              <a:rPr dirty="0" sz="1000">
                <a:latin typeface="SimSun"/>
                <a:cs typeface="SimSun"/>
              </a:rPr>
              <a:t> for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(int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j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j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&lt;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15;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j++)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{</a:t>
            </a:r>
            <a:endParaRPr sz="1000">
              <a:latin typeface="SimSun"/>
              <a:cs typeface="SimSun"/>
            </a:endParaRPr>
          </a:p>
          <a:p>
            <a:pPr marL="546100">
              <a:lnSpc>
                <a:spcPct val="100000"/>
              </a:lnSpc>
              <a:spcBef>
                <a:spcPts val="750"/>
              </a:spcBef>
            </a:pPr>
            <a:r>
              <a:rPr dirty="0" sz="1000">
                <a:latin typeface="SimSun"/>
                <a:cs typeface="SimSun"/>
              </a:rPr>
              <a:t>gotoxy(basex</a:t>
            </a:r>
            <a:r>
              <a:rPr dirty="0" sz="1000" spc="-10">
                <a:latin typeface="SimSun"/>
                <a:cs typeface="SimSun"/>
              </a:rPr>
              <a:t> +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*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</a:t>
            </a:r>
            <a:r>
              <a:rPr dirty="0" sz="1000" spc="-10">
                <a:latin typeface="SimSun"/>
                <a:cs typeface="SimSun"/>
              </a:rPr>
              <a:t>, </a:t>
            </a:r>
            <a:r>
              <a:rPr dirty="0" sz="1000">
                <a:latin typeface="SimSun"/>
                <a:cs typeface="SimSun"/>
              </a:rPr>
              <a:t>basey</a:t>
            </a:r>
            <a:r>
              <a:rPr dirty="0" sz="1000" spc="-5">
                <a:latin typeface="SimSun"/>
                <a:cs typeface="SimSun"/>
              </a:rPr>
              <a:t> + </a:t>
            </a:r>
            <a:r>
              <a:rPr dirty="0" sz="1000" spc="-10">
                <a:latin typeface="SimSun"/>
                <a:cs typeface="SimSun"/>
              </a:rPr>
              <a:t>j);//</a:t>
            </a:r>
            <a:r>
              <a:rPr dirty="0" sz="1000" spc="-10">
                <a:latin typeface="SimSun"/>
                <a:cs typeface="SimSun"/>
              </a:rPr>
              <a:t>光</a:t>
            </a:r>
            <a:r>
              <a:rPr dirty="0" sz="1000" spc="-10">
                <a:latin typeface="SimSun"/>
                <a:cs typeface="SimSun"/>
              </a:rPr>
              <a:t>标</a:t>
            </a:r>
            <a:r>
              <a:rPr dirty="0" sz="1000" spc="-10">
                <a:latin typeface="SimSun"/>
                <a:cs typeface="SimSun"/>
              </a:rPr>
              <a:t>移</a:t>
            </a:r>
            <a:r>
              <a:rPr dirty="0" sz="1000" spc="-10">
                <a:latin typeface="SimSun"/>
                <a:cs typeface="SimSun"/>
              </a:rPr>
              <a:t>动</a:t>
            </a:r>
            <a:r>
              <a:rPr dirty="0" sz="1000" spc="-5">
                <a:latin typeface="SimSun"/>
                <a:cs typeface="SimSun"/>
              </a:rPr>
              <a:t>,每个</a:t>
            </a:r>
            <a:r>
              <a:rPr dirty="0" sz="1000" spc="-10">
                <a:latin typeface="SimSun"/>
                <a:cs typeface="SimSun"/>
              </a:rPr>
              <a:t>光</a:t>
            </a:r>
            <a:r>
              <a:rPr dirty="0" sz="1000" spc="-10">
                <a:latin typeface="SimSun"/>
                <a:cs typeface="SimSun"/>
              </a:rPr>
              <a:t>标</a:t>
            </a:r>
            <a:r>
              <a:rPr dirty="0" sz="1000" spc="-10">
                <a:latin typeface="SimSun"/>
                <a:cs typeface="SimSun"/>
              </a:rPr>
              <a:t>都</a:t>
            </a:r>
            <a:r>
              <a:rPr dirty="0" sz="1000">
                <a:latin typeface="SimSun"/>
                <a:cs typeface="SimSun"/>
              </a:rPr>
              <a:t>是</a:t>
            </a:r>
            <a:r>
              <a:rPr dirty="0" sz="1000" spc="-10">
                <a:latin typeface="SimSun"/>
                <a:cs typeface="SimSun"/>
              </a:rPr>
              <a:t>矩</a:t>
            </a:r>
            <a:r>
              <a:rPr dirty="0" sz="1000" spc="-50">
                <a:latin typeface="SimSun"/>
                <a:cs typeface="SimSun"/>
              </a:rPr>
              <a:t>形</a:t>
            </a:r>
            <a:endParaRPr sz="1000">
              <a:latin typeface="SimSun"/>
              <a:cs typeface="SimSun"/>
            </a:endParaRPr>
          </a:p>
          <a:p>
            <a:pPr marL="812800" marR="1338580" indent="-266700">
              <a:lnSpc>
                <a:spcPts val="2210"/>
              </a:lnSpc>
              <a:spcBef>
                <a:spcPts val="229"/>
              </a:spcBef>
            </a:pPr>
            <a:r>
              <a:rPr dirty="0" sz="1000">
                <a:latin typeface="SimSun"/>
                <a:cs typeface="SimSun"/>
              </a:rPr>
              <a:t>switch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(bk[i][j</a:t>
            </a:r>
            <a:r>
              <a:rPr dirty="0" sz="1000" spc="-15">
                <a:latin typeface="SimSun"/>
                <a:cs typeface="SimSun"/>
              </a:rPr>
              <a:t>]) {//判</a:t>
            </a:r>
            <a:r>
              <a:rPr dirty="0" sz="1000" spc="-10">
                <a:latin typeface="SimSun"/>
                <a:cs typeface="SimSun"/>
              </a:rPr>
              <a:t>断</a:t>
            </a:r>
            <a:r>
              <a:rPr dirty="0" sz="1000" spc="-10">
                <a:latin typeface="SimSun"/>
                <a:cs typeface="SimSun"/>
              </a:rPr>
              <a:t>当</a:t>
            </a:r>
            <a:r>
              <a:rPr dirty="0" sz="1000" spc="-10">
                <a:latin typeface="SimSun"/>
                <a:cs typeface="SimSun"/>
              </a:rPr>
              <a:t>前</a:t>
            </a:r>
            <a:r>
              <a:rPr dirty="0" sz="1000">
                <a:latin typeface="SimSun"/>
                <a:cs typeface="SimSun"/>
              </a:rPr>
              <a:t>区</a:t>
            </a:r>
            <a:r>
              <a:rPr dirty="0" sz="1000" spc="-10">
                <a:latin typeface="SimSun"/>
                <a:cs typeface="SimSun"/>
              </a:rPr>
              <a:t>域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 spc="-25">
                <a:latin typeface="SimSun"/>
                <a:cs typeface="SimSun"/>
              </a:rPr>
              <a:t>类型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case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0:</a:t>
            </a:r>
            <a:endParaRPr sz="1000">
              <a:latin typeface="SimSun"/>
              <a:cs typeface="SimSun"/>
            </a:endParaRPr>
          </a:p>
          <a:p>
            <a:pPr marL="1079500">
              <a:lnSpc>
                <a:spcPct val="100000"/>
              </a:lnSpc>
              <a:spcBef>
                <a:spcPts val="750"/>
              </a:spcBef>
            </a:pPr>
            <a:r>
              <a:rPr dirty="0" sz="1000">
                <a:latin typeface="SimSun"/>
                <a:cs typeface="SimSun"/>
              </a:rPr>
              <a:t>BackGround(0,</a:t>
            </a:r>
            <a:r>
              <a:rPr dirty="0" sz="1000" spc="-5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0);</a:t>
            </a:r>
            <a:endParaRPr sz="1000">
              <a:latin typeface="SimSun"/>
              <a:cs typeface="SimSun"/>
            </a:endParaRPr>
          </a:p>
          <a:p>
            <a:pPr marL="812800" marR="1503045" indent="266700">
              <a:lnSpc>
                <a:spcPts val="2210"/>
              </a:lnSpc>
              <a:spcBef>
                <a:spcPts val="229"/>
              </a:spcBef>
            </a:pPr>
            <a:r>
              <a:rPr dirty="0" sz="1000" spc="-10">
                <a:latin typeface="SimSun"/>
                <a:cs typeface="SimSun"/>
              </a:rPr>
              <a:t>break;//</a:t>
            </a:r>
            <a:r>
              <a:rPr dirty="0" sz="1000" spc="-10">
                <a:latin typeface="SimSun"/>
                <a:cs typeface="SimSun"/>
              </a:rPr>
              <a:t>如</a:t>
            </a:r>
            <a:r>
              <a:rPr dirty="0" sz="1000" spc="-10">
                <a:latin typeface="SimSun"/>
                <a:cs typeface="SimSun"/>
              </a:rPr>
              <a:t>果</a:t>
            </a:r>
            <a:r>
              <a:rPr dirty="0" sz="1000" spc="-10">
                <a:latin typeface="SimSun"/>
                <a:cs typeface="SimSun"/>
              </a:rPr>
              <a:t>没</a:t>
            </a:r>
            <a:r>
              <a:rPr dirty="0" sz="1000" spc="-10">
                <a:latin typeface="SimSun"/>
                <a:cs typeface="SimSun"/>
              </a:rPr>
              <a:t>有</a:t>
            </a:r>
            <a:r>
              <a:rPr dirty="0" sz="1000" spc="-10">
                <a:latin typeface="SimSun"/>
                <a:cs typeface="SimSun"/>
              </a:rPr>
              <a:t>东</a:t>
            </a:r>
            <a:r>
              <a:rPr dirty="0" sz="1000" spc="-5">
                <a:latin typeface="SimSun"/>
                <a:cs typeface="SimSun"/>
              </a:rPr>
              <a:t>西打印</a:t>
            </a:r>
            <a:r>
              <a:rPr dirty="0" sz="1000" spc="-10">
                <a:latin typeface="SimSun"/>
                <a:cs typeface="SimSun"/>
              </a:rPr>
              <a:t>黑</a:t>
            </a:r>
            <a:r>
              <a:rPr dirty="0" sz="1000" spc="-50">
                <a:latin typeface="SimSun"/>
                <a:cs typeface="SimSun"/>
              </a:rPr>
              <a:t>色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case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1:</a:t>
            </a:r>
            <a:endParaRPr sz="1000">
              <a:latin typeface="SimSun"/>
              <a:cs typeface="SimSun"/>
            </a:endParaRPr>
          </a:p>
          <a:p>
            <a:pPr marL="1079500">
              <a:lnSpc>
                <a:spcPct val="100000"/>
              </a:lnSpc>
              <a:spcBef>
                <a:spcPts val="755"/>
              </a:spcBef>
            </a:pPr>
            <a:r>
              <a:rPr dirty="0" sz="1000">
                <a:latin typeface="SimSun"/>
                <a:cs typeface="SimSun"/>
              </a:rPr>
              <a:t>BackGround(0,</a:t>
            </a:r>
            <a:r>
              <a:rPr dirty="0" sz="1000" spc="-5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1);</a:t>
            </a:r>
            <a:endParaRPr sz="1000">
              <a:latin typeface="SimSun"/>
              <a:cs typeface="SimSun"/>
            </a:endParaRPr>
          </a:p>
          <a:p>
            <a:pPr marL="812800" marR="2138045" indent="266700">
              <a:lnSpc>
                <a:spcPts val="2210"/>
              </a:lnSpc>
              <a:spcBef>
                <a:spcPts val="225"/>
              </a:spcBef>
            </a:pPr>
            <a:r>
              <a:rPr dirty="0" sz="1000" spc="-10">
                <a:latin typeface="SimSun"/>
                <a:cs typeface="SimSun"/>
              </a:rPr>
              <a:t>break;//</a:t>
            </a:r>
            <a:r>
              <a:rPr dirty="0" sz="1000" spc="-10">
                <a:latin typeface="SimSun"/>
                <a:cs typeface="SimSun"/>
              </a:rPr>
              <a:t>墙</a:t>
            </a:r>
            <a:r>
              <a:rPr dirty="0" sz="1000" spc="-10">
                <a:latin typeface="SimSun"/>
                <a:cs typeface="SimSun"/>
              </a:rPr>
              <a:t>打</a:t>
            </a:r>
            <a:r>
              <a:rPr dirty="0" sz="1000" spc="-10">
                <a:latin typeface="SimSun"/>
                <a:cs typeface="SimSun"/>
              </a:rPr>
              <a:t>印</a:t>
            </a:r>
            <a:r>
              <a:rPr dirty="0" sz="1000" spc="-10">
                <a:latin typeface="SimSun"/>
                <a:cs typeface="SimSun"/>
              </a:rPr>
              <a:t>蓝</a:t>
            </a:r>
            <a:r>
              <a:rPr dirty="0" sz="1000" spc="-50">
                <a:latin typeface="SimSun"/>
                <a:cs typeface="SimSun"/>
              </a:rPr>
              <a:t>色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case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2:</a:t>
            </a:r>
            <a:endParaRPr sz="1000">
              <a:latin typeface="SimSun"/>
              <a:cs typeface="SimSun"/>
            </a:endParaRPr>
          </a:p>
          <a:p>
            <a:pPr marL="1079500">
              <a:lnSpc>
                <a:spcPct val="100000"/>
              </a:lnSpc>
              <a:spcBef>
                <a:spcPts val="755"/>
              </a:spcBef>
            </a:pPr>
            <a:r>
              <a:rPr dirty="0" sz="1000">
                <a:latin typeface="SimSun"/>
                <a:cs typeface="SimSun"/>
              </a:rPr>
              <a:t>BackGround(7,</a:t>
            </a:r>
            <a:r>
              <a:rPr dirty="0" sz="1000" spc="-5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0);</a:t>
            </a:r>
            <a:endParaRPr sz="1000">
              <a:latin typeface="SimSun"/>
              <a:cs typeface="SimSun"/>
            </a:endParaRPr>
          </a:p>
          <a:p>
            <a:pPr marL="1079500" marR="2011680">
              <a:lnSpc>
                <a:spcPts val="2210"/>
              </a:lnSpc>
              <a:spcBef>
                <a:spcPts val="225"/>
              </a:spcBef>
            </a:pPr>
            <a:r>
              <a:rPr dirty="0" sz="1000" spc="-10">
                <a:latin typeface="SimSun"/>
                <a:cs typeface="SimSun"/>
              </a:rPr>
              <a:t>printf("☆"); break;//</a:t>
            </a:r>
            <a:r>
              <a:rPr dirty="0" sz="1000" spc="-10">
                <a:latin typeface="SimSun"/>
                <a:cs typeface="SimSun"/>
              </a:rPr>
              <a:t>果</a:t>
            </a:r>
            <a:r>
              <a:rPr dirty="0" sz="1000" spc="-10">
                <a:latin typeface="SimSun"/>
                <a:cs typeface="SimSun"/>
              </a:rPr>
              <a:t>实</a:t>
            </a:r>
            <a:r>
              <a:rPr dirty="0" sz="1000" spc="-10">
                <a:latin typeface="SimSun"/>
                <a:cs typeface="SimSun"/>
              </a:rPr>
              <a:t>打</a:t>
            </a:r>
            <a:r>
              <a:rPr dirty="0" sz="1000" spc="-10">
                <a:latin typeface="SimSun"/>
                <a:cs typeface="SimSun"/>
              </a:rPr>
              <a:t>印</a:t>
            </a:r>
            <a:r>
              <a:rPr dirty="0" sz="1000" spc="-10">
                <a:latin typeface="SimSun"/>
                <a:cs typeface="SimSun"/>
              </a:rPr>
              <a:t>灰</a:t>
            </a:r>
            <a:r>
              <a:rPr dirty="0" sz="1000" spc="-50">
                <a:latin typeface="SimSun"/>
                <a:cs typeface="SimSun"/>
              </a:rPr>
              <a:t>色</a:t>
            </a:r>
            <a:endParaRPr sz="1000">
              <a:latin typeface="SimSun"/>
              <a:cs typeface="SimSun"/>
            </a:endParaRPr>
          </a:p>
          <a:p>
            <a:pPr marL="812800">
              <a:lnSpc>
                <a:spcPct val="100000"/>
              </a:lnSpc>
              <a:spcBef>
                <a:spcPts val="755"/>
              </a:spcBef>
            </a:pPr>
            <a:r>
              <a:rPr dirty="0" sz="1000">
                <a:latin typeface="SimSun"/>
                <a:cs typeface="SimSun"/>
              </a:rPr>
              <a:t>case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3:</a:t>
            </a:r>
            <a:endParaRPr sz="1000">
              <a:latin typeface="SimSun"/>
              <a:cs typeface="SimSun"/>
            </a:endParaRPr>
          </a:p>
          <a:p>
            <a:pPr marL="1079500" marR="2011680">
              <a:lnSpc>
                <a:spcPts val="2210"/>
              </a:lnSpc>
              <a:spcBef>
                <a:spcPts val="229"/>
              </a:spcBef>
            </a:pPr>
            <a:r>
              <a:rPr dirty="0" sz="1000">
                <a:latin typeface="SimSun"/>
                <a:cs typeface="SimSun"/>
              </a:rPr>
              <a:t>BackGround(0</a:t>
            </a:r>
            <a:r>
              <a:rPr dirty="0" sz="1000" spc="-30">
                <a:latin typeface="SimSun"/>
                <a:cs typeface="SimSun"/>
              </a:rPr>
              <a:t>, </a:t>
            </a:r>
            <a:r>
              <a:rPr dirty="0" sz="1000" spc="-25">
                <a:latin typeface="SimSun"/>
                <a:cs typeface="SimSun"/>
              </a:rPr>
              <a:t>3); </a:t>
            </a:r>
            <a:r>
              <a:rPr dirty="0" sz="1000" spc="-10">
                <a:latin typeface="SimSun"/>
                <a:cs typeface="SimSun"/>
              </a:rPr>
              <a:t>break;//</a:t>
            </a:r>
            <a:r>
              <a:rPr dirty="0" sz="1000" spc="-10">
                <a:latin typeface="SimSun"/>
                <a:cs typeface="SimSun"/>
              </a:rPr>
              <a:t>蛇</a:t>
            </a:r>
            <a:r>
              <a:rPr dirty="0" sz="1000" spc="-10">
                <a:latin typeface="SimSun"/>
                <a:cs typeface="SimSun"/>
              </a:rPr>
              <a:t>打</a:t>
            </a:r>
            <a:r>
              <a:rPr dirty="0" sz="1000" spc="-10">
                <a:latin typeface="SimSun"/>
                <a:cs typeface="SimSun"/>
              </a:rPr>
              <a:t>印</a:t>
            </a:r>
            <a:r>
              <a:rPr dirty="0" sz="1000" spc="-10">
                <a:latin typeface="SimSun"/>
                <a:cs typeface="SimSun"/>
              </a:rPr>
              <a:t>湖</a:t>
            </a:r>
            <a:r>
              <a:rPr dirty="0" sz="1000" spc="-10">
                <a:latin typeface="SimSun"/>
                <a:cs typeface="SimSun"/>
              </a:rPr>
              <a:t>蓝</a:t>
            </a:r>
            <a:r>
              <a:rPr dirty="0" sz="1000" spc="-50">
                <a:latin typeface="SimSun"/>
                <a:cs typeface="SimSun"/>
              </a:rPr>
              <a:t>色</a:t>
            </a:r>
            <a:endParaRPr sz="1000">
              <a:latin typeface="SimSun"/>
              <a:cs typeface="SimSun"/>
            </a:endParaRPr>
          </a:p>
          <a:p>
            <a:pPr marL="812800">
              <a:lnSpc>
                <a:spcPct val="100000"/>
              </a:lnSpc>
              <a:spcBef>
                <a:spcPts val="750"/>
              </a:spcBef>
            </a:pPr>
            <a:r>
              <a:rPr dirty="0" sz="1000" spc="-10">
                <a:latin typeface="SimSun"/>
                <a:cs typeface="SimSun"/>
              </a:rPr>
              <a:t>default: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07950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break;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5461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SimSun"/>
              <a:cs typeface="SimSun"/>
            </a:endParaRPr>
          </a:p>
          <a:p>
            <a:pPr marL="5461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SimSun"/>
                <a:cs typeface="SimSun"/>
              </a:rPr>
              <a:t>printf</a:t>
            </a:r>
            <a:r>
              <a:rPr dirty="0" sz="1000" spc="-10">
                <a:latin typeface="SimSun"/>
                <a:cs typeface="SimSun"/>
              </a:rPr>
              <a:t>("  ");//</a:t>
            </a:r>
            <a:r>
              <a:rPr dirty="0" sz="1000" spc="-10">
                <a:latin typeface="SimSun"/>
                <a:cs typeface="SimSun"/>
              </a:rPr>
              <a:t>地</a:t>
            </a:r>
            <a:r>
              <a:rPr dirty="0" sz="1000" spc="-10">
                <a:latin typeface="SimSun"/>
                <a:cs typeface="SimSun"/>
              </a:rPr>
              <a:t>图</a:t>
            </a:r>
            <a:r>
              <a:rPr dirty="0" sz="1000" spc="-10">
                <a:latin typeface="SimSun"/>
                <a:cs typeface="SimSun"/>
              </a:rPr>
              <a:t>中</a:t>
            </a:r>
            <a:r>
              <a:rPr dirty="0" sz="1000" spc="-10">
                <a:latin typeface="SimSun"/>
                <a:cs typeface="SimSun"/>
              </a:rPr>
              <a:t>直</a:t>
            </a:r>
            <a:r>
              <a:rPr dirty="0" sz="1000" spc="-10">
                <a:latin typeface="SimSun"/>
                <a:cs typeface="SimSun"/>
              </a:rPr>
              <a:t>接</a:t>
            </a:r>
            <a:r>
              <a:rPr dirty="0" sz="1000" spc="-10">
                <a:latin typeface="SimSun"/>
                <a:cs typeface="SimSun"/>
              </a:rPr>
              <a:t>就</a:t>
            </a:r>
            <a:r>
              <a:rPr dirty="0" sz="1000" spc="-10">
                <a:latin typeface="SimSun"/>
                <a:cs typeface="SimSun"/>
              </a:rPr>
              <a:t>是</a:t>
            </a:r>
            <a:r>
              <a:rPr dirty="0" sz="1000">
                <a:latin typeface="SimSun"/>
                <a:cs typeface="SimSun"/>
              </a:rPr>
              <a:t>涂</a:t>
            </a:r>
            <a:r>
              <a:rPr dirty="0" sz="1000" spc="-10">
                <a:latin typeface="SimSun"/>
                <a:cs typeface="SimSun"/>
              </a:rPr>
              <a:t>空</a:t>
            </a:r>
            <a:r>
              <a:rPr dirty="0" sz="1000" spc="-10">
                <a:latin typeface="SimSun"/>
                <a:cs typeface="SimSun"/>
              </a:rPr>
              <a:t>格</a:t>
            </a:r>
            <a:r>
              <a:rPr dirty="0" sz="1000" spc="-10">
                <a:latin typeface="SimSun"/>
                <a:cs typeface="SimSun"/>
              </a:rPr>
              <a:t>符</a:t>
            </a:r>
            <a:r>
              <a:rPr dirty="0" sz="1000">
                <a:latin typeface="SimSun"/>
                <a:cs typeface="SimSun"/>
              </a:rPr>
              <a:t>(颜</a:t>
            </a:r>
            <a:r>
              <a:rPr dirty="0" sz="1000" spc="-10">
                <a:latin typeface="SimSun"/>
                <a:cs typeface="SimSun"/>
              </a:rPr>
              <a:t>色</a:t>
            </a:r>
            <a:r>
              <a:rPr dirty="0" sz="1000" spc="-10">
                <a:latin typeface="SimSun"/>
                <a:cs typeface="SimSun"/>
              </a:rPr>
              <a:t>覆</a:t>
            </a:r>
            <a:r>
              <a:rPr dirty="0" sz="1000" spc="-10">
                <a:latin typeface="SimSun"/>
                <a:cs typeface="SimSun"/>
              </a:rPr>
              <a:t>盖</a:t>
            </a:r>
            <a:r>
              <a:rPr dirty="0" sz="1000" spc="-50">
                <a:latin typeface="SimSun"/>
                <a:cs typeface="SimSun"/>
              </a:rPr>
              <a:t>)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38398" y="528319"/>
            <a:ext cx="16840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125016" y="832103"/>
            <a:ext cx="5312410" cy="9525"/>
          </a:xfrm>
          <a:custGeom>
            <a:avLst/>
            <a:gdLst/>
            <a:ahLst/>
            <a:cxnLst/>
            <a:rect l="l" t="t" r="r" b="b"/>
            <a:pathLst>
              <a:path w="5312410" h="9525">
                <a:moveTo>
                  <a:pt x="5312029" y="0"/>
                </a:moveTo>
                <a:lnTo>
                  <a:pt x="0" y="0"/>
                </a:lnTo>
                <a:lnTo>
                  <a:pt x="0" y="9143"/>
                </a:lnTo>
                <a:lnTo>
                  <a:pt x="5312029" y="9143"/>
                </a:lnTo>
                <a:lnTo>
                  <a:pt x="5312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397253" y="999489"/>
            <a:ext cx="355600" cy="456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1130604" y="1837689"/>
            <a:ext cx="5193665" cy="77222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接</a:t>
            </a:r>
            <a:r>
              <a:rPr dirty="0" sz="1000" spc="-10">
                <a:latin typeface="SimSun"/>
                <a:cs typeface="SimSun"/>
              </a:rPr>
              <a:t>下</a:t>
            </a:r>
            <a:r>
              <a:rPr dirty="0" sz="1000" spc="-10">
                <a:latin typeface="SimSun"/>
                <a:cs typeface="SimSun"/>
              </a:rPr>
              <a:t>来</a:t>
            </a:r>
            <a:r>
              <a:rPr dirty="0" sz="1000" spc="-10">
                <a:latin typeface="SimSun"/>
                <a:cs typeface="SimSun"/>
              </a:rPr>
              <a:t>要</a:t>
            </a:r>
            <a:r>
              <a:rPr dirty="0" sz="1000" spc="-10">
                <a:latin typeface="SimSun"/>
                <a:cs typeface="SimSun"/>
              </a:rPr>
              <a:t>显</a:t>
            </a:r>
            <a:r>
              <a:rPr dirty="0" sz="1000">
                <a:latin typeface="SimSun"/>
                <a:cs typeface="SimSun"/>
              </a:rPr>
              <a:t>示</a:t>
            </a:r>
            <a:r>
              <a:rPr dirty="0" sz="1000" spc="-10">
                <a:latin typeface="SimSun"/>
                <a:cs typeface="SimSun"/>
              </a:rPr>
              <a:t>积</a:t>
            </a:r>
            <a:r>
              <a:rPr dirty="0" sz="1000" spc="-10">
                <a:latin typeface="SimSun"/>
                <a:cs typeface="SimSun"/>
              </a:rPr>
              <a:t>分</a:t>
            </a:r>
            <a:r>
              <a:rPr dirty="0" sz="1000" spc="-25">
                <a:latin typeface="SimSun"/>
                <a:cs typeface="SimSun"/>
              </a:rPr>
              <a:t>//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gotoxy(basex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+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35,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basey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+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0);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BackGround(0,</a:t>
            </a:r>
            <a:r>
              <a:rPr dirty="0" sz="1000" spc="-5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7);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printf("</a:t>
            </a:r>
            <a:r>
              <a:rPr dirty="0" sz="1000" spc="-10">
                <a:latin typeface="SimSun"/>
                <a:cs typeface="SimSun"/>
              </a:rPr>
              <a:t>现</a:t>
            </a:r>
            <a:r>
              <a:rPr dirty="0" sz="1000" spc="-10">
                <a:latin typeface="SimSun"/>
                <a:cs typeface="SimSun"/>
              </a:rPr>
              <a:t>在</a:t>
            </a:r>
            <a:r>
              <a:rPr dirty="0" sz="1000" spc="-10">
                <a:latin typeface="SimSun"/>
                <a:cs typeface="SimSun"/>
              </a:rPr>
              <a:t>得</a:t>
            </a:r>
            <a:r>
              <a:rPr dirty="0" sz="1000" spc="-10">
                <a:latin typeface="SimSun"/>
                <a:cs typeface="SimSun"/>
              </a:rPr>
              <a:t>分</a:t>
            </a:r>
            <a:r>
              <a:rPr dirty="0" sz="1000" spc="-10">
                <a:latin typeface="SimSun"/>
                <a:cs typeface="SimSun"/>
              </a:rPr>
              <a:t>是</a:t>
            </a:r>
            <a:r>
              <a:rPr dirty="0" sz="1000">
                <a:latin typeface="SimSun"/>
                <a:cs typeface="SimSun"/>
              </a:rPr>
              <a:t>:%d,</a:t>
            </a:r>
            <a:r>
              <a:rPr dirty="0" sz="1000" spc="-10">
                <a:latin typeface="SimSun"/>
                <a:cs typeface="SimSun"/>
              </a:rPr>
              <a:t>请</a:t>
            </a:r>
            <a:r>
              <a:rPr dirty="0" sz="1000" spc="-10">
                <a:latin typeface="SimSun"/>
                <a:cs typeface="SimSun"/>
              </a:rPr>
              <a:t>再</a:t>
            </a:r>
            <a:r>
              <a:rPr dirty="0" sz="1000" spc="-10">
                <a:latin typeface="SimSun"/>
                <a:cs typeface="SimSun"/>
              </a:rPr>
              <a:t>接</a:t>
            </a:r>
            <a:r>
              <a:rPr dirty="0" sz="1000" spc="-10">
                <a:latin typeface="SimSun"/>
                <a:cs typeface="SimSun"/>
              </a:rPr>
              <a:t>再</a:t>
            </a:r>
            <a:r>
              <a:rPr dirty="0" sz="1000" spc="-10">
                <a:latin typeface="SimSun"/>
                <a:cs typeface="SimSun"/>
              </a:rPr>
              <a:t>厉</a:t>
            </a:r>
            <a:r>
              <a:rPr dirty="0" sz="1000">
                <a:latin typeface="SimSun"/>
                <a:cs typeface="SimSun"/>
              </a:rPr>
              <a:t>!^_^"</a:t>
            </a:r>
            <a:r>
              <a:rPr dirty="0" sz="1000" spc="30">
                <a:latin typeface="SimSun"/>
                <a:cs typeface="SimSun"/>
              </a:rPr>
              <a:t>, </a:t>
            </a:r>
            <a:r>
              <a:rPr dirty="0" sz="1000" spc="-10">
                <a:latin typeface="SimSun"/>
                <a:cs typeface="SimSun"/>
              </a:rPr>
              <a:t>check.vict);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667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266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//**</a:t>
            </a:r>
            <a:r>
              <a:rPr dirty="0" sz="1000" spc="-10">
                <a:latin typeface="SimSun"/>
                <a:cs typeface="SimSun"/>
              </a:rPr>
              <a:t>运</a:t>
            </a:r>
            <a:r>
              <a:rPr dirty="0" sz="1000" spc="-10">
                <a:latin typeface="SimSun"/>
                <a:cs typeface="SimSun"/>
              </a:rPr>
              <a:t>动</a:t>
            </a:r>
            <a:r>
              <a:rPr dirty="0" sz="1000" spc="-10">
                <a:latin typeface="SimSun"/>
                <a:cs typeface="SimSun"/>
              </a:rPr>
              <a:t>主</a:t>
            </a:r>
            <a:r>
              <a:rPr dirty="0" sz="1000" spc="-10">
                <a:latin typeface="SimSun"/>
                <a:cs typeface="SimSun"/>
              </a:rPr>
              <a:t>体</a:t>
            </a:r>
            <a:r>
              <a:rPr dirty="0" sz="1000" spc="-20">
                <a:latin typeface="SimSun"/>
                <a:cs typeface="SimSun"/>
              </a:rPr>
              <a:t>**//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66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void</a:t>
            </a:r>
            <a:r>
              <a:rPr dirty="0" sz="1000" spc="-5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main_map(int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bk[20][15],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int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xy[2],</a:t>
            </a:r>
            <a:r>
              <a:rPr dirty="0" sz="1000" spc="-4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int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move[20][15])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{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//bk</a:t>
            </a:r>
            <a:r>
              <a:rPr dirty="0" sz="1000" spc="-120">
                <a:latin typeface="SimSun"/>
                <a:cs typeface="SimSun"/>
              </a:rPr>
              <a:t> 是</a:t>
            </a:r>
            <a:r>
              <a:rPr dirty="0" sz="1000" spc="-10">
                <a:latin typeface="SimSun"/>
                <a:cs typeface="SimSun"/>
              </a:rPr>
              <a:t>地</a:t>
            </a:r>
            <a:r>
              <a:rPr dirty="0" sz="1000" spc="-10">
                <a:latin typeface="SimSun"/>
                <a:cs typeface="SimSun"/>
              </a:rPr>
              <a:t>图</a:t>
            </a:r>
            <a:r>
              <a:rPr dirty="0" sz="1000" spc="-10">
                <a:latin typeface="SimSun"/>
                <a:cs typeface="SimSun"/>
              </a:rPr>
              <a:t>信</a:t>
            </a:r>
            <a:r>
              <a:rPr dirty="0" sz="1000" spc="-10">
                <a:latin typeface="SimSun"/>
                <a:cs typeface="SimSun"/>
              </a:rPr>
              <a:t>息</a:t>
            </a:r>
            <a:r>
              <a:rPr dirty="0" sz="1000" spc="-10">
                <a:latin typeface="SimSun"/>
                <a:cs typeface="SimSun"/>
              </a:rPr>
              <a:t>，xy</a:t>
            </a:r>
            <a:r>
              <a:rPr dirty="0" sz="1000" spc="-114">
                <a:latin typeface="SimSun"/>
                <a:cs typeface="SimSun"/>
              </a:rPr>
              <a:t> 记</a:t>
            </a:r>
            <a:r>
              <a:rPr dirty="0" sz="1000" spc="-10">
                <a:latin typeface="SimSun"/>
                <a:cs typeface="SimSun"/>
              </a:rPr>
              <a:t>录</a:t>
            </a:r>
            <a:r>
              <a:rPr dirty="0" sz="1000" spc="-10">
                <a:latin typeface="SimSun"/>
                <a:cs typeface="SimSun"/>
              </a:rPr>
              <a:t>坐</a:t>
            </a:r>
            <a:r>
              <a:rPr dirty="0" sz="1000" spc="-10">
                <a:latin typeface="SimSun"/>
                <a:cs typeface="SimSun"/>
              </a:rPr>
              <a:t>标</a:t>
            </a:r>
            <a:r>
              <a:rPr dirty="0" sz="1000" spc="-10">
                <a:latin typeface="SimSun"/>
                <a:cs typeface="SimSun"/>
              </a:rPr>
              <a:t>，move</a:t>
            </a:r>
            <a:r>
              <a:rPr dirty="0" sz="1000" spc="-114">
                <a:latin typeface="SimSun"/>
                <a:cs typeface="SimSun"/>
              </a:rPr>
              <a:t> 记</a:t>
            </a:r>
            <a:r>
              <a:rPr dirty="0" sz="1000" spc="-10">
                <a:latin typeface="SimSun"/>
                <a:cs typeface="SimSun"/>
              </a:rPr>
              <a:t>录</a:t>
            </a:r>
            <a:r>
              <a:rPr dirty="0" sz="1000" spc="-10">
                <a:latin typeface="SimSun"/>
                <a:cs typeface="SimSun"/>
              </a:rPr>
              <a:t>蛇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 spc="-20">
                <a:latin typeface="SimSun"/>
                <a:cs typeface="SimSun"/>
              </a:rPr>
              <a:t>运动轨迹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int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b[10]</a:t>
            </a:r>
            <a:r>
              <a:rPr dirty="0" sz="1000" spc="-5">
                <a:latin typeface="SimSun"/>
                <a:cs typeface="SimSun"/>
              </a:rPr>
              <a:t>, </a:t>
            </a:r>
            <a:r>
              <a:rPr dirty="0" sz="1000">
                <a:latin typeface="SimSun"/>
                <a:cs typeface="SimSun"/>
              </a:rPr>
              <a:t>qq</a:t>
            </a:r>
            <a:r>
              <a:rPr dirty="0" sz="1000" spc="-5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0, pp</a:t>
            </a:r>
            <a:r>
              <a:rPr dirty="0" sz="1000" spc="-5">
                <a:latin typeface="SimSun"/>
                <a:cs typeface="SimSun"/>
              </a:rPr>
              <a:t> = </a:t>
            </a:r>
            <a:r>
              <a:rPr dirty="0" sz="1000" spc="-10">
                <a:latin typeface="SimSun"/>
                <a:cs typeface="SimSun"/>
              </a:rPr>
              <a:t>0;//b</a:t>
            </a:r>
            <a:r>
              <a:rPr dirty="0" sz="1000" spc="-114">
                <a:latin typeface="SimSun"/>
                <a:cs typeface="SimSun"/>
              </a:rPr>
              <a:t> 用</a:t>
            </a:r>
            <a:r>
              <a:rPr dirty="0" sz="1000" spc="-10">
                <a:latin typeface="SimSun"/>
                <a:cs typeface="SimSun"/>
              </a:rPr>
              <a:t>来</a:t>
            </a:r>
            <a:r>
              <a:rPr dirty="0" sz="1000" spc="-10">
                <a:latin typeface="SimSun"/>
                <a:cs typeface="SimSun"/>
              </a:rPr>
              <a:t>吸</a:t>
            </a:r>
            <a:r>
              <a:rPr dirty="0" sz="1000" spc="-10">
                <a:latin typeface="SimSun"/>
                <a:cs typeface="SimSun"/>
              </a:rPr>
              <a:t>收</a:t>
            </a:r>
            <a:r>
              <a:rPr dirty="0" sz="1000" spc="-10">
                <a:latin typeface="SimSun"/>
                <a:cs typeface="SimSun"/>
              </a:rPr>
              <a:t>输</a:t>
            </a:r>
            <a:r>
              <a:rPr dirty="0" sz="1000" spc="-5">
                <a:latin typeface="SimSun"/>
                <a:cs typeface="SimSun"/>
              </a:rPr>
              <a:t>入，</a:t>
            </a:r>
            <a:r>
              <a:rPr dirty="0" sz="1000" spc="-10">
                <a:latin typeface="SimSun"/>
                <a:cs typeface="SimSun"/>
              </a:rPr>
              <a:t>qq</a:t>
            </a:r>
            <a:r>
              <a:rPr dirty="0" sz="1000" spc="-170">
                <a:latin typeface="SimSun"/>
                <a:cs typeface="SimSun"/>
              </a:rPr>
              <a:t> 和 </a:t>
            </a:r>
            <a:r>
              <a:rPr dirty="0" sz="1000" spc="-10">
                <a:latin typeface="SimSun"/>
                <a:cs typeface="SimSun"/>
              </a:rPr>
              <a:t>pp</a:t>
            </a:r>
            <a:r>
              <a:rPr dirty="0" sz="1000" spc="-125">
                <a:latin typeface="SimSun"/>
                <a:cs typeface="SimSun"/>
              </a:rPr>
              <a:t> 用</a:t>
            </a:r>
            <a:r>
              <a:rPr dirty="0" sz="1000" spc="-10">
                <a:latin typeface="SimSun"/>
                <a:cs typeface="SimSun"/>
              </a:rPr>
              <a:t>来</a:t>
            </a:r>
            <a:r>
              <a:rPr dirty="0" sz="1000" spc="-10">
                <a:latin typeface="SimSun"/>
                <a:cs typeface="SimSun"/>
              </a:rPr>
              <a:t>随</a:t>
            </a:r>
            <a:r>
              <a:rPr dirty="0" sz="1000" spc="-10">
                <a:latin typeface="SimSun"/>
                <a:cs typeface="SimSun"/>
              </a:rPr>
              <a:t>机</a:t>
            </a:r>
            <a:r>
              <a:rPr dirty="0" sz="1000" spc="-10">
                <a:latin typeface="SimSun"/>
                <a:cs typeface="SimSun"/>
              </a:rPr>
              <a:t>初</a:t>
            </a:r>
            <a:r>
              <a:rPr dirty="0" sz="1000">
                <a:latin typeface="SimSun"/>
                <a:cs typeface="SimSun"/>
              </a:rPr>
              <a:t>始</a:t>
            </a:r>
            <a:r>
              <a:rPr dirty="0" sz="1000" spc="-10">
                <a:latin typeface="SimSun"/>
                <a:cs typeface="SimSun"/>
              </a:rPr>
              <a:t>化</a:t>
            </a:r>
            <a:r>
              <a:rPr dirty="0" sz="1000" spc="-10">
                <a:latin typeface="SimSun"/>
                <a:cs typeface="SimSun"/>
              </a:rPr>
              <a:t>果</a:t>
            </a:r>
            <a:r>
              <a:rPr dirty="0" sz="1000">
                <a:latin typeface="SimSun"/>
                <a:cs typeface="SimSun"/>
              </a:rPr>
              <a:t>实</a:t>
            </a:r>
            <a:r>
              <a:rPr dirty="0" sz="1000" spc="-10">
                <a:latin typeface="SimSun"/>
                <a:cs typeface="SimSun"/>
              </a:rPr>
              <a:t>坐</a:t>
            </a:r>
            <a:r>
              <a:rPr dirty="0" sz="1000" spc="-50">
                <a:latin typeface="SimSun"/>
                <a:cs typeface="SimSun"/>
              </a:rPr>
              <a:t>标</a:t>
            </a:r>
            <a:endParaRPr sz="1000">
              <a:latin typeface="SimSun"/>
              <a:cs typeface="SimSun"/>
            </a:endParaRPr>
          </a:p>
          <a:p>
            <a:pPr marL="545465" marR="2494915" indent="-266700">
              <a:lnSpc>
                <a:spcPct val="183000"/>
              </a:lnSpc>
            </a:pP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10">
                <a:latin typeface="SimSun"/>
                <a:cs typeface="SimSun"/>
              </a:rPr>
              <a:t> (</a:t>
            </a:r>
            <a:r>
              <a:rPr dirty="0" sz="1000">
                <a:latin typeface="SimSun"/>
                <a:cs typeface="SimSun"/>
              </a:rPr>
              <a:t>kbhit</a:t>
            </a:r>
            <a:r>
              <a:rPr dirty="0" sz="1000" spc="-5">
                <a:latin typeface="SimSun"/>
                <a:cs typeface="SimSun"/>
              </a:rPr>
              <a:t>()) {//</a:t>
            </a:r>
            <a:r>
              <a:rPr dirty="0" sz="1000" spc="-10">
                <a:latin typeface="SimSun"/>
                <a:cs typeface="SimSun"/>
              </a:rPr>
              <a:t>记</a:t>
            </a:r>
            <a:r>
              <a:rPr dirty="0" sz="1000" spc="-10">
                <a:latin typeface="SimSun"/>
                <a:cs typeface="SimSun"/>
              </a:rPr>
              <a:t>录</a:t>
            </a:r>
            <a:r>
              <a:rPr dirty="0" sz="1000" spc="-10">
                <a:latin typeface="SimSun"/>
                <a:cs typeface="SimSun"/>
              </a:rPr>
              <a:t>按</a:t>
            </a:r>
            <a:r>
              <a:rPr dirty="0" sz="1000" spc="-10">
                <a:latin typeface="SimSun"/>
                <a:cs typeface="SimSun"/>
              </a:rPr>
              <a:t>下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 spc="-10">
                <a:latin typeface="SimSun"/>
                <a:cs typeface="SimSun"/>
              </a:rPr>
              <a:t>是</a:t>
            </a:r>
            <a:r>
              <a:rPr dirty="0" sz="1000" spc="-10">
                <a:latin typeface="SimSun"/>
                <a:cs typeface="SimSun"/>
              </a:rPr>
              <a:t>哪</a:t>
            </a:r>
            <a:r>
              <a:rPr dirty="0" sz="1000">
                <a:latin typeface="SimSun"/>
                <a:cs typeface="SimSun"/>
              </a:rPr>
              <a:t>个</a:t>
            </a:r>
            <a:r>
              <a:rPr dirty="0" sz="1000" spc="-10">
                <a:latin typeface="SimSun"/>
                <a:cs typeface="SimSun"/>
              </a:rPr>
              <a:t>方</a:t>
            </a:r>
            <a:r>
              <a:rPr dirty="0" sz="1000" spc="-10">
                <a:latin typeface="SimSun"/>
                <a:cs typeface="SimSun"/>
              </a:rPr>
              <a:t>向</a:t>
            </a:r>
            <a:r>
              <a:rPr dirty="0" sz="1000" spc="-50">
                <a:latin typeface="SimSun"/>
                <a:cs typeface="SimSun"/>
              </a:rPr>
              <a:t>键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b[0] = </a:t>
            </a:r>
            <a:r>
              <a:rPr dirty="0" sz="1000" spc="-10">
                <a:latin typeface="SimSun"/>
                <a:cs typeface="SimSun"/>
              </a:rPr>
              <a:t>getch</a:t>
            </a:r>
            <a:r>
              <a:rPr dirty="0" sz="1000" spc="-45">
                <a:latin typeface="SimSun"/>
                <a:cs typeface="SimSun"/>
              </a:rPr>
              <a:t>();//用 </a:t>
            </a:r>
            <a:r>
              <a:rPr dirty="0" sz="1000" spc="-10">
                <a:latin typeface="SimSun"/>
                <a:cs typeface="SimSun"/>
              </a:rPr>
              <a:t>b</a:t>
            </a:r>
            <a:r>
              <a:rPr dirty="0" sz="1000" spc="-130">
                <a:latin typeface="SimSun"/>
                <a:cs typeface="SimSun"/>
              </a:rPr>
              <a:t> 来</a:t>
            </a:r>
            <a:r>
              <a:rPr dirty="0" sz="1000" spc="-10">
                <a:latin typeface="SimSun"/>
                <a:cs typeface="SimSun"/>
              </a:rPr>
              <a:t>记</a:t>
            </a:r>
            <a:r>
              <a:rPr dirty="0" sz="1000" spc="-50">
                <a:latin typeface="SimSun"/>
                <a:cs typeface="SimSun"/>
              </a:rPr>
              <a:t>录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5">
                <a:latin typeface="SimSun"/>
                <a:cs typeface="SimSun"/>
              </a:rPr>
              <a:t> (</a:t>
            </a:r>
            <a:r>
              <a:rPr dirty="0" sz="1000">
                <a:latin typeface="SimSun"/>
                <a:cs typeface="SimSun"/>
              </a:rPr>
              <a:t>b[0] == 224</a:t>
            </a:r>
            <a:r>
              <a:rPr dirty="0" sz="1000" spc="250">
                <a:latin typeface="SimSun"/>
                <a:cs typeface="SimSun"/>
              </a:rPr>
              <a:t>) </a:t>
            </a:r>
            <a:r>
              <a:rPr dirty="0" sz="1000">
                <a:latin typeface="SimSun"/>
                <a:cs typeface="SimSun"/>
              </a:rPr>
              <a:t>b[0</a:t>
            </a:r>
            <a:r>
              <a:rPr dirty="0" sz="1000" spc="-5">
                <a:latin typeface="SimSun"/>
                <a:cs typeface="SimSun"/>
              </a:rPr>
              <a:t>] = </a:t>
            </a:r>
            <a:r>
              <a:rPr dirty="0" sz="1000" spc="-10">
                <a:latin typeface="SimSun"/>
                <a:cs typeface="SimSun"/>
              </a:rPr>
              <a:t>getch();//</a:t>
            </a:r>
            <a:r>
              <a:rPr dirty="0" sz="1000" spc="-10">
                <a:latin typeface="SimSun"/>
                <a:cs typeface="SimSun"/>
              </a:rPr>
              <a:t>如</a:t>
            </a:r>
            <a:r>
              <a:rPr dirty="0" sz="1000" spc="-10">
                <a:latin typeface="SimSun"/>
                <a:cs typeface="SimSun"/>
              </a:rPr>
              <a:t>果</a:t>
            </a:r>
            <a:r>
              <a:rPr dirty="0" sz="1000" spc="-10">
                <a:latin typeface="SimSun"/>
                <a:cs typeface="SimSun"/>
              </a:rPr>
              <a:t>为</a:t>
            </a:r>
            <a:r>
              <a:rPr dirty="0" sz="1000" spc="-25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224</a:t>
            </a:r>
            <a:r>
              <a:rPr dirty="0" sz="1000" spc="-135">
                <a:latin typeface="SimSun"/>
                <a:cs typeface="SimSun"/>
              </a:rPr>
              <a:t> 表</a:t>
            </a:r>
            <a:r>
              <a:rPr dirty="0" sz="1000" spc="-10">
                <a:latin typeface="SimSun"/>
                <a:cs typeface="SimSun"/>
              </a:rPr>
              <a:t>示</a:t>
            </a:r>
            <a:r>
              <a:rPr dirty="0" sz="1000" spc="-10">
                <a:latin typeface="SimSun"/>
                <a:cs typeface="SimSun"/>
              </a:rPr>
              <a:t>为</a:t>
            </a:r>
            <a:r>
              <a:rPr dirty="0" sz="1000" spc="-10">
                <a:latin typeface="SimSun"/>
                <a:cs typeface="SimSun"/>
              </a:rPr>
              <a:t>方</a:t>
            </a:r>
            <a:r>
              <a:rPr dirty="0" sz="1000">
                <a:latin typeface="SimSun"/>
                <a:cs typeface="SimSun"/>
              </a:rPr>
              <a:t>向</a:t>
            </a:r>
            <a:r>
              <a:rPr dirty="0" sz="1000" spc="-10">
                <a:latin typeface="SimSun"/>
                <a:cs typeface="SimSun"/>
              </a:rPr>
              <a:t>键</a:t>
            </a:r>
            <a:r>
              <a:rPr dirty="0" sz="1000" spc="-5">
                <a:latin typeface="SimSun"/>
                <a:cs typeface="SimSun"/>
              </a:rPr>
              <a:t>，但</a:t>
            </a:r>
            <a:r>
              <a:rPr dirty="0" sz="1000" spc="-10">
                <a:latin typeface="SimSun"/>
                <a:cs typeface="SimSun"/>
              </a:rPr>
              <a:t>是</a:t>
            </a:r>
            <a:r>
              <a:rPr dirty="0" sz="1000" spc="-10">
                <a:latin typeface="SimSun"/>
                <a:cs typeface="SimSun"/>
              </a:rPr>
              <a:t>要</a:t>
            </a:r>
            <a:r>
              <a:rPr dirty="0" sz="1000" spc="-20">
                <a:latin typeface="SimSun"/>
                <a:cs typeface="SimSun"/>
              </a:rPr>
              <a:t>再一次获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取</a:t>
            </a:r>
            <a:r>
              <a:rPr dirty="0" sz="1000" spc="-10">
                <a:latin typeface="SimSun"/>
                <a:cs typeface="SimSun"/>
              </a:rPr>
              <a:t>才</a:t>
            </a:r>
            <a:r>
              <a:rPr dirty="0" sz="1000" spc="-50">
                <a:latin typeface="SimSun"/>
                <a:cs typeface="SimSun"/>
              </a:rPr>
              <a:t>行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(b[0]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==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72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&amp;&amp;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check.direct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!=</a:t>
            </a:r>
            <a:r>
              <a:rPr dirty="0" sz="1000" spc="-25">
                <a:latin typeface="SimSun"/>
                <a:cs typeface="SimSun"/>
              </a:rPr>
              <a:t> 2)</a:t>
            </a:r>
            <a:endParaRPr sz="1000">
              <a:latin typeface="SimSun"/>
              <a:cs typeface="SimSun"/>
            </a:endParaRPr>
          </a:p>
          <a:p>
            <a:pPr marL="812165" marR="2469515">
              <a:lnSpc>
                <a:spcPct val="183000"/>
              </a:lnSpc>
              <a:spcBef>
                <a:spcPts val="10"/>
              </a:spcBef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如</a:t>
            </a:r>
            <a:r>
              <a:rPr dirty="0" sz="1000" spc="-10">
                <a:latin typeface="SimSun"/>
                <a:cs typeface="SimSun"/>
              </a:rPr>
              <a:t>果</a:t>
            </a:r>
            <a:r>
              <a:rPr dirty="0" sz="1000" spc="-10">
                <a:latin typeface="SimSun"/>
                <a:cs typeface="SimSun"/>
              </a:rPr>
              <a:t>输</a:t>
            </a:r>
            <a:r>
              <a:rPr dirty="0" sz="1000" spc="-10">
                <a:latin typeface="SimSun"/>
                <a:cs typeface="SimSun"/>
              </a:rPr>
              <a:t>入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>
                <a:latin typeface="SimSun"/>
                <a:cs typeface="SimSun"/>
              </a:rPr>
              <a:t>为</a:t>
            </a:r>
            <a:r>
              <a:rPr dirty="0" sz="1000" spc="-10">
                <a:latin typeface="SimSun"/>
                <a:cs typeface="SimSun"/>
              </a:rPr>
              <a:t>上</a:t>
            </a:r>
            <a:r>
              <a:rPr dirty="0" sz="1000" spc="-10">
                <a:latin typeface="SimSun"/>
                <a:cs typeface="SimSun"/>
              </a:rPr>
              <a:t>并</a:t>
            </a:r>
            <a:r>
              <a:rPr dirty="0" sz="1000" spc="-5">
                <a:latin typeface="SimSun"/>
                <a:cs typeface="SimSun"/>
              </a:rPr>
              <a:t>且朝向</a:t>
            </a:r>
            <a:r>
              <a:rPr dirty="0" sz="1000" spc="-10">
                <a:latin typeface="SimSun"/>
                <a:cs typeface="SimSun"/>
              </a:rPr>
              <a:t>不</a:t>
            </a:r>
            <a:r>
              <a:rPr dirty="0" sz="1000" spc="-10">
                <a:latin typeface="SimSun"/>
                <a:cs typeface="SimSun"/>
              </a:rPr>
              <a:t>为</a:t>
            </a:r>
            <a:r>
              <a:rPr dirty="0" sz="1000" spc="-50">
                <a:latin typeface="SimSun"/>
                <a:cs typeface="SimSun"/>
              </a:rPr>
              <a:t>下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check.direct</a:t>
            </a:r>
            <a:r>
              <a:rPr dirty="0" sz="1000" spc="-20">
                <a:latin typeface="SimSun"/>
                <a:cs typeface="SimSun"/>
              </a:rPr>
              <a:t> = </a:t>
            </a:r>
            <a:r>
              <a:rPr dirty="0" sz="1000" spc="-25">
                <a:latin typeface="SimSun"/>
                <a:cs typeface="SimSun"/>
              </a:rPr>
              <a:t>1;</a:t>
            </a:r>
            <a:endParaRPr sz="1000">
              <a:latin typeface="SimSun"/>
              <a:cs typeface="SimSun"/>
            </a:endParaRPr>
          </a:p>
          <a:p>
            <a:pPr marL="812165" marR="2355850" indent="-266700">
              <a:lnSpc>
                <a:spcPts val="2210"/>
              </a:lnSpc>
              <a:spcBef>
                <a:spcPts val="229"/>
              </a:spcBef>
            </a:pP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(b[0]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==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80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&amp;&amp;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check.direct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!=</a:t>
            </a:r>
            <a:r>
              <a:rPr dirty="0" sz="1000" spc="-25">
                <a:latin typeface="SimSun"/>
                <a:cs typeface="SimSun"/>
              </a:rPr>
              <a:t> 1) </a:t>
            </a:r>
            <a:r>
              <a:rPr dirty="0" sz="1000">
                <a:latin typeface="SimSun"/>
                <a:cs typeface="SimSun"/>
              </a:rPr>
              <a:t>check.direct</a:t>
            </a:r>
            <a:r>
              <a:rPr dirty="0" sz="1000" spc="-3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2;</a:t>
            </a:r>
            <a:endParaRPr sz="100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  <a:spcBef>
                <a:spcPts val="750"/>
              </a:spcBef>
            </a:pP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(b[0]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==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75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&amp;&amp;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check.direct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!=</a:t>
            </a:r>
            <a:r>
              <a:rPr dirty="0" sz="1000" spc="-25">
                <a:latin typeface="SimSun"/>
                <a:cs typeface="SimSun"/>
              </a:rPr>
              <a:t> 4)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8121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check.direct</a:t>
            </a:r>
            <a:r>
              <a:rPr dirty="0" sz="1000" spc="-3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3;</a:t>
            </a:r>
            <a:endParaRPr sz="1000">
              <a:latin typeface="SimSun"/>
              <a:cs typeface="SimSun"/>
            </a:endParaRPr>
          </a:p>
          <a:p>
            <a:pPr marL="812165" marR="2355850" indent="-266700">
              <a:lnSpc>
                <a:spcPct val="183300"/>
              </a:lnSpc>
              <a:spcBef>
                <a:spcPts val="10"/>
              </a:spcBef>
            </a:pP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(b[0]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==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77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&amp;&amp;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check.direct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!=</a:t>
            </a:r>
            <a:r>
              <a:rPr dirty="0" sz="1000" spc="-25">
                <a:latin typeface="SimSun"/>
                <a:cs typeface="SimSun"/>
              </a:rPr>
              <a:t> 3) </a:t>
            </a:r>
            <a:r>
              <a:rPr dirty="0" sz="1000">
                <a:latin typeface="SimSun"/>
                <a:cs typeface="SimSun"/>
              </a:rPr>
              <a:t>check.direct</a:t>
            </a:r>
            <a:r>
              <a:rPr dirty="0" sz="1000" spc="-3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4;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 marL="545465" marR="3447415" indent="-266700">
              <a:lnSpc>
                <a:spcPct val="183000"/>
              </a:lnSpc>
              <a:spcBef>
                <a:spcPts val="10"/>
              </a:spcBef>
            </a:pPr>
            <a:r>
              <a:rPr dirty="0" sz="1000">
                <a:latin typeface="SimSun"/>
                <a:cs typeface="SimSun"/>
              </a:rPr>
              <a:t>switch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(check.direct)</a:t>
            </a:r>
            <a:r>
              <a:rPr dirty="0" sz="1000" spc="-45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{ </a:t>
            </a:r>
            <a:r>
              <a:rPr dirty="0" sz="1000">
                <a:latin typeface="SimSun"/>
                <a:cs typeface="SimSun"/>
              </a:rPr>
              <a:t>case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1:</a:t>
            </a:r>
            <a:endParaRPr sz="1000">
              <a:latin typeface="SimSun"/>
              <a:cs typeface="SimSun"/>
            </a:endParaRPr>
          </a:p>
          <a:p>
            <a:pPr marL="812165" marR="3863975">
              <a:lnSpc>
                <a:spcPts val="2210"/>
              </a:lnSpc>
              <a:spcBef>
                <a:spcPts val="229"/>
              </a:spcBef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往</a:t>
            </a:r>
            <a:r>
              <a:rPr dirty="0" sz="1000" spc="-10">
                <a:latin typeface="SimSun"/>
                <a:cs typeface="SimSun"/>
              </a:rPr>
              <a:t>上</a:t>
            </a:r>
            <a:r>
              <a:rPr dirty="0" sz="1000" spc="-50">
                <a:latin typeface="SimSun"/>
                <a:cs typeface="SimSun"/>
              </a:rPr>
              <a:t>走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xy[1</a:t>
            </a:r>
            <a:r>
              <a:rPr dirty="0" sz="1000" spc="-20">
                <a:latin typeface="SimSun"/>
                <a:cs typeface="SimSun"/>
              </a:rPr>
              <a:t>]--;</a:t>
            </a:r>
            <a:endParaRPr sz="1000">
              <a:latin typeface="SimSun"/>
              <a:cs typeface="SimSun"/>
            </a:endParaRPr>
          </a:p>
          <a:p>
            <a:pPr marL="812165">
              <a:lnSpc>
                <a:spcPct val="100000"/>
              </a:lnSpc>
              <a:spcBef>
                <a:spcPts val="750"/>
              </a:spcBef>
            </a:pPr>
            <a:r>
              <a:rPr dirty="0" sz="1000" spc="-10">
                <a:latin typeface="SimSun"/>
                <a:cs typeface="SimSun"/>
              </a:rPr>
              <a:t>break;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38398" y="528319"/>
            <a:ext cx="16840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125016" y="832103"/>
            <a:ext cx="5312410" cy="9525"/>
          </a:xfrm>
          <a:custGeom>
            <a:avLst/>
            <a:gdLst/>
            <a:ahLst/>
            <a:cxnLst/>
            <a:rect l="l" t="t" r="r" b="b"/>
            <a:pathLst>
              <a:path w="5312410" h="9525">
                <a:moveTo>
                  <a:pt x="5312029" y="0"/>
                </a:moveTo>
                <a:lnTo>
                  <a:pt x="0" y="0"/>
                </a:lnTo>
                <a:lnTo>
                  <a:pt x="0" y="9143"/>
                </a:lnTo>
                <a:lnTo>
                  <a:pt x="5312029" y="9143"/>
                </a:lnTo>
                <a:lnTo>
                  <a:pt x="5312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397253" y="999489"/>
            <a:ext cx="4025265" cy="8560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case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2:</a:t>
            </a:r>
            <a:endParaRPr sz="1000">
              <a:latin typeface="SimSun"/>
              <a:cs typeface="SimSun"/>
            </a:endParaRPr>
          </a:p>
          <a:p>
            <a:pPr marL="546100" marR="2962910">
              <a:lnSpc>
                <a:spcPts val="2210"/>
              </a:lnSpc>
              <a:spcBef>
                <a:spcPts val="229"/>
              </a:spcBef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往</a:t>
            </a:r>
            <a:r>
              <a:rPr dirty="0" sz="1000" spc="-10">
                <a:latin typeface="SimSun"/>
                <a:cs typeface="SimSun"/>
              </a:rPr>
              <a:t>下</a:t>
            </a:r>
            <a:r>
              <a:rPr dirty="0" sz="1000" spc="-50">
                <a:latin typeface="SimSun"/>
                <a:cs typeface="SimSun"/>
              </a:rPr>
              <a:t>走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xy[1]++;</a:t>
            </a:r>
            <a:endParaRPr sz="1000">
              <a:latin typeface="SimSun"/>
              <a:cs typeface="SimSun"/>
            </a:endParaRPr>
          </a:p>
          <a:p>
            <a:pPr marL="546100">
              <a:lnSpc>
                <a:spcPct val="100000"/>
              </a:lnSpc>
              <a:spcBef>
                <a:spcPts val="750"/>
              </a:spcBef>
            </a:pPr>
            <a:r>
              <a:rPr dirty="0" sz="1000" spc="-10">
                <a:latin typeface="SimSun"/>
                <a:cs typeface="SimSun"/>
              </a:rPr>
              <a:t>break;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94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case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3:</a:t>
            </a:r>
            <a:endParaRPr sz="1000">
              <a:latin typeface="SimSun"/>
              <a:cs typeface="SimSun"/>
            </a:endParaRPr>
          </a:p>
          <a:p>
            <a:pPr marL="546100" marR="2962275">
              <a:lnSpc>
                <a:spcPct val="183000"/>
              </a:lnSpc>
              <a:spcBef>
                <a:spcPts val="10"/>
              </a:spcBef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往</a:t>
            </a:r>
            <a:r>
              <a:rPr dirty="0" sz="1000" spc="-10">
                <a:latin typeface="SimSun"/>
                <a:cs typeface="SimSun"/>
              </a:rPr>
              <a:t>左</a:t>
            </a:r>
            <a:r>
              <a:rPr dirty="0" sz="1000" spc="-50">
                <a:latin typeface="SimSun"/>
                <a:cs typeface="SimSun"/>
              </a:rPr>
              <a:t>走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xy[0</a:t>
            </a:r>
            <a:r>
              <a:rPr dirty="0" sz="1000" spc="-20">
                <a:latin typeface="SimSun"/>
                <a:cs typeface="SimSun"/>
              </a:rPr>
              <a:t>]--;</a:t>
            </a:r>
            <a:endParaRPr sz="1000">
              <a:latin typeface="SimSun"/>
              <a:cs typeface="SimSun"/>
            </a:endParaRPr>
          </a:p>
          <a:p>
            <a:pPr marL="279400" marR="3089275" indent="266700">
              <a:lnSpc>
                <a:spcPts val="2210"/>
              </a:lnSpc>
              <a:spcBef>
                <a:spcPts val="229"/>
              </a:spcBef>
            </a:pPr>
            <a:r>
              <a:rPr dirty="0" sz="1000" spc="-10">
                <a:latin typeface="SimSun"/>
                <a:cs typeface="SimSun"/>
              </a:rPr>
              <a:t>break; </a:t>
            </a:r>
            <a:r>
              <a:rPr dirty="0" sz="1000">
                <a:latin typeface="SimSun"/>
                <a:cs typeface="SimSun"/>
              </a:rPr>
              <a:t>case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4:</a:t>
            </a:r>
            <a:endParaRPr sz="1000">
              <a:latin typeface="SimSun"/>
              <a:cs typeface="SimSun"/>
            </a:endParaRPr>
          </a:p>
          <a:p>
            <a:pPr marL="546100">
              <a:lnSpc>
                <a:spcPct val="100000"/>
              </a:lnSpc>
              <a:spcBef>
                <a:spcPts val="755"/>
              </a:spcBef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往</a:t>
            </a:r>
            <a:r>
              <a:rPr dirty="0" sz="1000" spc="-10">
                <a:latin typeface="SimSun"/>
                <a:cs typeface="SimSun"/>
              </a:rPr>
              <a:t>右</a:t>
            </a:r>
            <a:r>
              <a:rPr dirty="0" sz="1000" spc="-50">
                <a:latin typeface="SimSun"/>
                <a:cs typeface="SimSun"/>
              </a:rPr>
              <a:t>走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54610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xy[0]++;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54610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break;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 marL="12700" marR="2291715">
              <a:lnSpc>
                <a:spcPts val="2210"/>
              </a:lnSpc>
              <a:spcBef>
                <a:spcPts val="229"/>
              </a:spcBef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接</a:t>
            </a:r>
            <a:r>
              <a:rPr dirty="0" sz="1000" spc="-10">
                <a:latin typeface="SimSun"/>
                <a:cs typeface="SimSun"/>
              </a:rPr>
              <a:t>下</a:t>
            </a:r>
            <a:r>
              <a:rPr dirty="0" sz="1000" spc="-10">
                <a:latin typeface="SimSun"/>
                <a:cs typeface="SimSun"/>
              </a:rPr>
              <a:t>来</a:t>
            </a:r>
            <a:r>
              <a:rPr dirty="0" sz="1000" spc="-10">
                <a:latin typeface="SimSun"/>
                <a:cs typeface="SimSun"/>
              </a:rPr>
              <a:t>蛇</a:t>
            </a:r>
            <a:r>
              <a:rPr dirty="0" sz="1000" spc="-10">
                <a:latin typeface="SimSun"/>
                <a:cs typeface="SimSun"/>
              </a:rPr>
              <a:t>就</a:t>
            </a:r>
            <a:r>
              <a:rPr dirty="0" sz="1000">
                <a:latin typeface="SimSun"/>
                <a:cs typeface="SimSun"/>
              </a:rPr>
              <a:t>开</a:t>
            </a:r>
            <a:r>
              <a:rPr dirty="0" sz="1000" spc="-10">
                <a:latin typeface="SimSun"/>
                <a:cs typeface="SimSun"/>
              </a:rPr>
              <a:t>始</a:t>
            </a:r>
            <a:r>
              <a:rPr dirty="0" sz="1000" spc="-10">
                <a:latin typeface="SimSun"/>
                <a:cs typeface="SimSun"/>
              </a:rPr>
              <a:t>走</a:t>
            </a:r>
            <a:r>
              <a:rPr dirty="0" sz="1000">
                <a:latin typeface="SimSun"/>
                <a:cs typeface="SimSun"/>
              </a:rPr>
              <a:t>动</a:t>
            </a:r>
            <a:r>
              <a:rPr dirty="0" sz="1000" spc="-10">
                <a:latin typeface="SimSun"/>
                <a:cs typeface="SimSun"/>
              </a:rPr>
              <a:t>了</a:t>
            </a:r>
            <a:r>
              <a:rPr dirty="0" sz="1000" spc="-25">
                <a:latin typeface="SimSun"/>
                <a:cs typeface="SimSun"/>
              </a:rPr>
              <a:t>// </a:t>
            </a:r>
            <a:r>
              <a:rPr dirty="0" sz="1000" spc="-10">
                <a:latin typeface="SimSun"/>
                <a:cs typeface="SimSun"/>
              </a:rPr>
              <a:t>move[0][0]++;//</a:t>
            </a:r>
            <a:r>
              <a:rPr dirty="0" sz="1000" spc="-10">
                <a:latin typeface="SimSun"/>
                <a:cs typeface="SimSun"/>
              </a:rPr>
              <a:t>蛇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 spc="-10">
                <a:latin typeface="SimSun"/>
                <a:cs typeface="SimSun"/>
              </a:rPr>
              <a:t>步</a:t>
            </a:r>
            <a:r>
              <a:rPr dirty="0" sz="1000" spc="-10">
                <a:latin typeface="SimSun"/>
                <a:cs typeface="SimSun"/>
              </a:rPr>
              <a:t>数</a:t>
            </a:r>
            <a:r>
              <a:rPr dirty="0" sz="1000" spc="-10">
                <a:latin typeface="SimSun"/>
                <a:cs typeface="SimSun"/>
              </a:rPr>
              <a:t>加</a:t>
            </a:r>
            <a:r>
              <a:rPr dirty="0" sz="1000" spc="-50">
                <a:latin typeface="SimSun"/>
                <a:cs typeface="SimSun"/>
              </a:rPr>
              <a:t>一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000">
                <a:latin typeface="SimSun"/>
                <a:cs typeface="SimSun"/>
              </a:rPr>
              <a:t>move[xy[0]][xy[1]] = </a:t>
            </a:r>
            <a:r>
              <a:rPr dirty="0" sz="1000" spc="-10">
                <a:latin typeface="SimSun"/>
                <a:cs typeface="SimSun"/>
              </a:rPr>
              <a:t>move[0][0];//</a:t>
            </a:r>
            <a:r>
              <a:rPr dirty="0" sz="1000" spc="-10">
                <a:latin typeface="SimSun"/>
                <a:cs typeface="SimSun"/>
              </a:rPr>
              <a:t>记</a:t>
            </a:r>
            <a:r>
              <a:rPr dirty="0" sz="1000" spc="-10">
                <a:latin typeface="SimSun"/>
                <a:cs typeface="SimSun"/>
              </a:rPr>
              <a:t>录</a:t>
            </a:r>
            <a:r>
              <a:rPr dirty="0" sz="1000" spc="-10">
                <a:latin typeface="SimSun"/>
                <a:cs typeface="SimSun"/>
              </a:rPr>
              <a:t>当</a:t>
            </a:r>
            <a:r>
              <a:rPr dirty="0" sz="1000" spc="-10">
                <a:latin typeface="SimSun"/>
                <a:cs typeface="SimSun"/>
              </a:rPr>
              <a:t>前</a:t>
            </a:r>
            <a:r>
              <a:rPr dirty="0" sz="1000" spc="-10">
                <a:latin typeface="SimSun"/>
                <a:cs typeface="SimSun"/>
              </a:rPr>
              <a:t>格</a:t>
            </a:r>
            <a:r>
              <a:rPr dirty="0" sz="1000" spc="-10">
                <a:latin typeface="SimSun"/>
                <a:cs typeface="SimSun"/>
              </a:rPr>
              <a:t>子</a:t>
            </a:r>
            <a:r>
              <a:rPr dirty="0" sz="1000">
                <a:latin typeface="SimSun"/>
                <a:cs typeface="SimSun"/>
              </a:rPr>
              <a:t>中</a:t>
            </a:r>
            <a:r>
              <a:rPr dirty="0" sz="1000" spc="-10">
                <a:latin typeface="SimSun"/>
                <a:cs typeface="SimSun"/>
              </a:rPr>
              <a:t>蛇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 spc="-10">
                <a:latin typeface="SimSun"/>
                <a:cs typeface="SimSun"/>
              </a:rPr>
              <a:t>轨</a:t>
            </a:r>
            <a:r>
              <a:rPr dirty="0" sz="1000" spc="-50">
                <a:latin typeface="SimSun"/>
                <a:cs typeface="SimSun"/>
              </a:rPr>
              <a:t>迹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gotoxy(basex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+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35,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basey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+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2);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BackGround(0,</a:t>
            </a:r>
            <a:r>
              <a:rPr dirty="0" sz="1000" spc="-5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7);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printf("</a:t>
            </a:r>
            <a:r>
              <a:rPr dirty="0" sz="1000" spc="-10">
                <a:latin typeface="SimSun"/>
                <a:cs typeface="SimSun"/>
              </a:rPr>
              <a:t>横</a:t>
            </a:r>
            <a:r>
              <a:rPr dirty="0" sz="1000" spc="-10">
                <a:latin typeface="SimSun"/>
                <a:cs typeface="SimSun"/>
              </a:rPr>
              <a:t>坐</a:t>
            </a:r>
            <a:r>
              <a:rPr dirty="0" sz="1000" spc="-10">
                <a:latin typeface="SimSun"/>
                <a:cs typeface="SimSun"/>
              </a:rPr>
              <a:t>标</a:t>
            </a:r>
            <a:r>
              <a:rPr dirty="0" sz="1000">
                <a:latin typeface="SimSun"/>
                <a:cs typeface="SimSun"/>
              </a:rPr>
              <a:t>:%d,</a:t>
            </a:r>
            <a:r>
              <a:rPr dirty="0" sz="1000" spc="-10">
                <a:latin typeface="SimSun"/>
                <a:cs typeface="SimSun"/>
              </a:rPr>
              <a:t>纵</a:t>
            </a:r>
            <a:r>
              <a:rPr dirty="0" sz="1000" spc="-10">
                <a:latin typeface="SimSun"/>
                <a:cs typeface="SimSun"/>
              </a:rPr>
              <a:t>坐</a:t>
            </a:r>
            <a:r>
              <a:rPr dirty="0" sz="1000" spc="-10">
                <a:latin typeface="SimSun"/>
                <a:cs typeface="SimSun"/>
              </a:rPr>
              <a:t>标</a:t>
            </a:r>
            <a:r>
              <a:rPr dirty="0" sz="1000">
                <a:latin typeface="SimSun"/>
                <a:cs typeface="SimSun"/>
              </a:rPr>
              <a:t>:%d  ", xy[0], </a:t>
            </a:r>
            <a:r>
              <a:rPr dirty="0" sz="1000" spc="-10">
                <a:latin typeface="SimSun"/>
                <a:cs typeface="SimSun"/>
              </a:rPr>
              <a:t>xy[1]);</a:t>
            </a:r>
            <a:endParaRPr sz="1000">
              <a:latin typeface="SimSun"/>
              <a:cs typeface="SimSun"/>
            </a:endParaRPr>
          </a:p>
          <a:p>
            <a:pPr marL="12700" marR="5080">
              <a:lnSpc>
                <a:spcPts val="2210"/>
              </a:lnSpc>
              <a:spcBef>
                <a:spcPts val="229"/>
              </a:spcBef>
            </a:pPr>
            <a:r>
              <a:rPr dirty="0" sz="1000">
                <a:latin typeface="SimSun"/>
                <a:cs typeface="SimSun"/>
              </a:rPr>
              <a:t>gotoxy(basex</a:t>
            </a:r>
            <a:r>
              <a:rPr dirty="0" sz="1000" spc="-20">
                <a:latin typeface="SimSun"/>
                <a:cs typeface="SimSun"/>
              </a:rPr>
              <a:t> + </a:t>
            </a:r>
            <a:r>
              <a:rPr dirty="0" sz="1000">
                <a:latin typeface="SimSun"/>
                <a:cs typeface="SimSun"/>
              </a:rPr>
              <a:t>xy[0</a:t>
            </a:r>
            <a:r>
              <a:rPr dirty="0" sz="1000" spc="-10">
                <a:latin typeface="SimSun"/>
                <a:cs typeface="SimSun"/>
              </a:rPr>
              <a:t>] </a:t>
            </a:r>
            <a:r>
              <a:rPr dirty="0" sz="1000">
                <a:latin typeface="SimSun"/>
                <a:cs typeface="SimSun"/>
              </a:rPr>
              <a:t>*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</a:t>
            </a:r>
            <a:r>
              <a:rPr dirty="0" sz="1000" spc="-10">
                <a:latin typeface="SimSun"/>
                <a:cs typeface="SimSun"/>
              </a:rPr>
              <a:t>, </a:t>
            </a:r>
            <a:r>
              <a:rPr dirty="0" sz="1000">
                <a:latin typeface="SimSun"/>
                <a:cs typeface="SimSun"/>
              </a:rPr>
              <a:t>basey</a:t>
            </a:r>
            <a:r>
              <a:rPr dirty="0" sz="1000" spc="-20">
                <a:latin typeface="SimSun"/>
                <a:cs typeface="SimSun"/>
              </a:rPr>
              <a:t> + </a:t>
            </a:r>
            <a:r>
              <a:rPr dirty="0" sz="1000">
                <a:latin typeface="SimSun"/>
                <a:cs typeface="SimSun"/>
              </a:rPr>
              <a:t>xy[1]</a:t>
            </a:r>
            <a:r>
              <a:rPr dirty="0" sz="1000" spc="-10">
                <a:latin typeface="SimSun"/>
                <a:cs typeface="SimSun"/>
              </a:rPr>
              <a:t>);//这里</a:t>
            </a:r>
            <a:r>
              <a:rPr dirty="0" sz="1000" spc="-10">
                <a:latin typeface="SimSun"/>
                <a:cs typeface="SimSun"/>
              </a:rPr>
              <a:t>蛇</a:t>
            </a:r>
            <a:r>
              <a:rPr dirty="0" sz="1000" spc="-10">
                <a:latin typeface="SimSun"/>
                <a:cs typeface="SimSun"/>
              </a:rPr>
              <a:t>头</a:t>
            </a:r>
            <a:r>
              <a:rPr dirty="0" sz="1000" spc="-10">
                <a:latin typeface="SimSun"/>
                <a:cs typeface="SimSun"/>
              </a:rPr>
              <a:t>就</a:t>
            </a:r>
            <a:r>
              <a:rPr dirty="0" sz="1000">
                <a:latin typeface="SimSun"/>
                <a:cs typeface="SimSun"/>
              </a:rPr>
              <a:t>往</a:t>
            </a:r>
            <a:r>
              <a:rPr dirty="0" sz="1000" spc="-10">
                <a:latin typeface="SimSun"/>
                <a:cs typeface="SimSun"/>
              </a:rPr>
              <a:t>前</a:t>
            </a:r>
            <a:r>
              <a:rPr dirty="0" sz="1000" spc="-10">
                <a:latin typeface="SimSun"/>
                <a:cs typeface="SimSun"/>
              </a:rPr>
              <a:t>移</a:t>
            </a:r>
            <a:r>
              <a:rPr dirty="0" sz="1000" spc="-25">
                <a:latin typeface="SimSun"/>
                <a:cs typeface="SimSun"/>
              </a:rPr>
              <a:t>动了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BackGround(0</a:t>
            </a:r>
            <a:r>
              <a:rPr dirty="0" sz="1000" spc="-30">
                <a:latin typeface="SimSun"/>
                <a:cs typeface="SimSun"/>
              </a:rPr>
              <a:t>, </a:t>
            </a:r>
            <a:r>
              <a:rPr dirty="0" sz="1000">
                <a:latin typeface="SimSun"/>
                <a:cs typeface="SimSun"/>
              </a:rPr>
              <a:t>3</a:t>
            </a:r>
            <a:r>
              <a:rPr dirty="0" sz="1000" spc="-10">
                <a:latin typeface="SimSun"/>
                <a:cs typeface="SimSun"/>
              </a:rPr>
              <a:t>);//与蛇</a:t>
            </a:r>
            <a:r>
              <a:rPr dirty="0" sz="1000" spc="-10">
                <a:latin typeface="SimSun"/>
                <a:cs typeface="SimSun"/>
              </a:rPr>
              <a:t>体</a:t>
            </a:r>
            <a:r>
              <a:rPr dirty="0" sz="1000" spc="-10">
                <a:latin typeface="SimSun"/>
                <a:cs typeface="SimSun"/>
              </a:rPr>
              <a:t>一</a:t>
            </a:r>
            <a:r>
              <a:rPr dirty="0" sz="1000" spc="-10">
                <a:latin typeface="SimSun"/>
                <a:cs typeface="SimSun"/>
              </a:rPr>
              <a:t>个</a:t>
            </a:r>
            <a:r>
              <a:rPr dirty="0" sz="1000" spc="-25">
                <a:latin typeface="SimSun"/>
                <a:cs typeface="SimSun"/>
              </a:rPr>
              <a:t>颜色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000">
                <a:latin typeface="SimSun"/>
                <a:cs typeface="SimSun"/>
              </a:rPr>
              <a:t>printf("</a:t>
            </a:r>
            <a:r>
              <a:rPr dirty="0" sz="1000" spc="46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");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如</a:t>
            </a:r>
            <a:r>
              <a:rPr dirty="0" sz="1000" spc="-10">
                <a:latin typeface="SimSun"/>
                <a:cs typeface="SimSun"/>
              </a:rPr>
              <a:t>果</a:t>
            </a:r>
            <a:r>
              <a:rPr dirty="0" sz="1000" spc="-10">
                <a:latin typeface="SimSun"/>
                <a:cs typeface="SimSun"/>
              </a:rPr>
              <a:t>吃</a:t>
            </a:r>
            <a:r>
              <a:rPr dirty="0" sz="1000" spc="-10">
                <a:latin typeface="SimSun"/>
                <a:cs typeface="SimSun"/>
              </a:rPr>
              <a:t>了</a:t>
            </a:r>
            <a:r>
              <a:rPr dirty="0" sz="1000" spc="-10">
                <a:latin typeface="SimSun"/>
                <a:cs typeface="SimSun"/>
              </a:rPr>
              <a:t>果</a:t>
            </a:r>
            <a:r>
              <a:rPr dirty="0" sz="1000" spc="-10">
                <a:latin typeface="SimSun"/>
                <a:cs typeface="SimSun"/>
              </a:rPr>
              <a:t>实</a:t>
            </a:r>
            <a:r>
              <a:rPr dirty="0" sz="1000" spc="-25">
                <a:latin typeface="SimSun"/>
                <a:cs typeface="SimSun"/>
              </a:rPr>
              <a:t>//</a:t>
            </a:r>
            <a:endParaRPr sz="1000">
              <a:latin typeface="SimSun"/>
              <a:cs typeface="SimSun"/>
            </a:endParaRPr>
          </a:p>
          <a:p>
            <a:pPr marL="279400" marR="2224405" indent="-266700">
              <a:lnSpc>
                <a:spcPct val="183100"/>
              </a:lnSpc>
              <a:spcBef>
                <a:spcPts val="10"/>
              </a:spcBef>
            </a:pP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20">
                <a:latin typeface="SimSun"/>
                <a:cs typeface="SimSun"/>
              </a:rPr>
              <a:t> (</a:t>
            </a:r>
            <a:r>
              <a:rPr dirty="0" sz="1000">
                <a:latin typeface="SimSun"/>
                <a:cs typeface="SimSun"/>
              </a:rPr>
              <a:t>bk[xy[0]][xy[1</a:t>
            </a:r>
            <a:r>
              <a:rPr dirty="0" sz="1000" spc="-15">
                <a:latin typeface="SimSun"/>
                <a:cs typeface="SimSun"/>
              </a:rPr>
              <a:t>]] == </a:t>
            </a:r>
            <a:r>
              <a:rPr dirty="0" sz="1000">
                <a:latin typeface="SimSun"/>
                <a:cs typeface="SimSun"/>
              </a:rPr>
              <a:t>2</a:t>
            </a:r>
            <a:r>
              <a:rPr dirty="0" sz="1000" spc="-20">
                <a:latin typeface="SimSun"/>
                <a:cs typeface="SimSun"/>
              </a:rPr>
              <a:t>) {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check.vict++;//</a:t>
            </a:r>
            <a:r>
              <a:rPr dirty="0" sz="1000" spc="-10">
                <a:latin typeface="SimSun"/>
                <a:cs typeface="SimSun"/>
              </a:rPr>
              <a:t>分</a:t>
            </a:r>
            <a:r>
              <a:rPr dirty="0" sz="1000" spc="-10">
                <a:latin typeface="SimSun"/>
                <a:cs typeface="SimSun"/>
              </a:rPr>
              <a:t>数</a:t>
            </a:r>
            <a:r>
              <a:rPr dirty="0" sz="1000" spc="-10">
                <a:latin typeface="SimSun"/>
                <a:cs typeface="SimSun"/>
              </a:rPr>
              <a:t>加</a:t>
            </a:r>
            <a:r>
              <a:rPr dirty="0" sz="1000" spc="-50">
                <a:latin typeface="SimSun"/>
                <a:cs typeface="SimSun"/>
              </a:rPr>
              <a:t>一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check.len++;//</a:t>
            </a:r>
            <a:r>
              <a:rPr dirty="0" sz="1000" spc="-10">
                <a:latin typeface="SimSun"/>
                <a:cs typeface="SimSun"/>
              </a:rPr>
              <a:t>长</a:t>
            </a:r>
            <a:r>
              <a:rPr dirty="0" sz="1000" spc="-10">
                <a:latin typeface="SimSun"/>
                <a:cs typeface="SimSun"/>
              </a:rPr>
              <a:t>度</a:t>
            </a:r>
            <a:r>
              <a:rPr dirty="0" sz="1000" spc="-10">
                <a:latin typeface="SimSun"/>
                <a:cs typeface="SimSun"/>
              </a:rPr>
              <a:t>加</a:t>
            </a:r>
            <a:r>
              <a:rPr dirty="0" sz="1000" spc="-50">
                <a:latin typeface="SimSun"/>
                <a:cs typeface="SimSun"/>
              </a:rPr>
              <a:t>一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2794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更</a:t>
            </a:r>
            <a:r>
              <a:rPr dirty="0" sz="1000" spc="-10">
                <a:latin typeface="SimSun"/>
                <a:cs typeface="SimSun"/>
              </a:rPr>
              <a:t>新</a:t>
            </a:r>
            <a:r>
              <a:rPr dirty="0" sz="1000" spc="-10">
                <a:latin typeface="SimSun"/>
                <a:cs typeface="SimSun"/>
              </a:rPr>
              <a:t>分</a:t>
            </a:r>
            <a:r>
              <a:rPr dirty="0" sz="1000" spc="-50">
                <a:latin typeface="SimSun"/>
                <a:cs typeface="SimSun"/>
              </a:rPr>
              <a:t>数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94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gotoxy(basex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+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35,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basey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+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0);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94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BackGround(0,</a:t>
            </a:r>
            <a:r>
              <a:rPr dirty="0" sz="1000" spc="-5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7);</a:t>
            </a:r>
            <a:endParaRPr sz="1000">
              <a:latin typeface="SimSun"/>
              <a:cs typeface="SimSun"/>
            </a:endParaRPr>
          </a:p>
          <a:p>
            <a:pPr marL="279400" marR="497205">
              <a:lnSpc>
                <a:spcPct val="183000"/>
              </a:lnSpc>
              <a:spcBef>
                <a:spcPts val="10"/>
              </a:spcBef>
            </a:pPr>
            <a:r>
              <a:rPr dirty="0" sz="1000" spc="-10">
                <a:latin typeface="SimSun"/>
                <a:cs typeface="SimSun"/>
              </a:rPr>
              <a:t>printf("</a:t>
            </a:r>
            <a:r>
              <a:rPr dirty="0" sz="1000" spc="-10">
                <a:latin typeface="SimSun"/>
                <a:cs typeface="SimSun"/>
              </a:rPr>
              <a:t>现</a:t>
            </a:r>
            <a:r>
              <a:rPr dirty="0" sz="1000" spc="-10">
                <a:latin typeface="SimSun"/>
                <a:cs typeface="SimSun"/>
              </a:rPr>
              <a:t>在</a:t>
            </a:r>
            <a:r>
              <a:rPr dirty="0" sz="1000" spc="-10">
                <a:latin typeface="SimSun"/>
                <a:cs typeface="SimSun"/>
              </a:rPr>
              <a:t>得</a:t>
            </a:r>
            <a:r>
              <a:rPr dirty="0" sz="1000" spc="-10">
                <a:latin typeface="SimSun"/>
                <a:cs typeface="SimSun"/>
              </a:rPr>
              <a:t>分</a:t>
            </a:r>
            <a:r>
              <a:rPr dirty="0" sz="1000" spc="-10">
                <a:latin typeface="SimSun"/>
                <a:cs typeface="SimSun"/>
              </a:rPr>
              <a:t>是</a:t>
            </a:r>
            <a:r>
              <a:rPr dirty="0" sz="1000">
                <a:latin typeface="SimSun"/>
                <a:cs typeface="SimSun"/>
              </a:rPr>
              <a:t>:%d,</a:t>
            </a:r>
            <a:r>
              <a:rPr dirty="0" sz="1000" spc="-10">
                <a:latin typeface="SimSun"/>
                <a:cs typeface="SimSun"/>
              </a:rPr>
              <a:t>请</a:t>
            </a:r>
            <a:r>
              <a:rPr dirty="0" sz="1000" spc="-10">
                <a:latin typeface="SimSun"/>
                <a:cs typeface="SimSun"/>
              </a:rPr>
              <a:t>再</a:t>
            </a:r>
            <a:r>
              <a:rPr dirty="0" sz="1000" spc="-10">
                <a:latin typeface="SimSun"/>
                <a:cs typeface="SimSun"/>
              </a:rPr>
              <a:t>接</a:t>
            </a:r>
            <a:r>
              <a:rPr dirty="0" sz="1000" spc="-10">
                <a:latin typeface="SimSun"/>
                <a:cs typeface="SimSun"/>
              </a:rPr>
              <a:t>再</a:t>
            </a:r>
            <a:r>
              <a:rPr dirty="0" sz="1000" spc="-10">
                <a:latin typeface="SimSun"/>
                <a:cs typeface="SimSun"/>
              </a:rPr>
              <a:t>厉</a:t>
            </a:r>
            <a:r>
              <a:rPr dirty="0" sz="1000">
                <a:latin typeface="SimSun"/>
                <a:cs typeface="SimSun"/>
              </a:rPr>
              <a:t>!^_^"</a:t>
            </a:r>
            <a:r>
              <a:rPr dirty="0" sz="1000" spc="30">
                <a:latin typeface="SimSun"/>
                <a:cs typeface="SimSun"/>
              </a:rPr>
              <a:t>, </a:t>
            </a:r>
            <a:r>
              <a:rPr dirty="0" sz="1000" spc="-10">
                <a:latin typeface="SimSun"/>
                <a:cs typeface="SimSun"/>
              </a:rPr>
              <a:t>check.vict); </a:t>
            </a:r>
            <a:r>
              <a:rPr dirty="0" sz="1000">
                <a:latin typeface="SimSun"/>
                <a:cs typeface="SimSun"/>
              </a:rPr>
              <a:t>while</a:t>
            </a:r>
            <a:r>
              <a:rPr dirty="0" sz="1000" spc="-20">
                <a:latin typeface="SimSun"/>
                <a:cs typeface="SimSun"/>
              </a:rPr>
              <a:t> (</a:t>
            </a:r>
            <a:r>
              <a:rPr dirty="0" sz="1000">
                <a:latin typeface="SimSun"/>
                <a:cs typeface="SimSun"/>
              </a:rPr>
              <a:t>bk[pp][qq</a:t>
            </a:r>
            <a:r>
              <a:rPr dirty="0" sz="1000" spc="-15">
                <a:latin typeface="SimSun"/>
                <a:cs typeface="SimSun"/>
              </a:rPr>
              <a:t>] != </a:t>
            </a:r>
            <a:r>
              <a:rPr dirty="0" sz="1000">
                <a:latin typeface="SimSun"/>
                <a:cs typeface="SimSun"/>
              </a:rPr>
              <a:t>0</a:t>
            </a:r>
            <a:r>
              <a:rPr dirty="0" sz="1000" spc="-30">
                <a:latin typeface="SimSun"/>
                <a:cs typeface="SimSun"/>
              </a:rPr>
              <a:t>) {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97253" y="528319"/>
            <a:ext cx="3808095" cy="9031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5384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>
              <a:latin typeface="SimSun"/>
              <a:cs typeface="SimSun"/>
            </a:endParaRPr>
          </a:p>
          <a:p>
            <a:pPr marL="5461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pp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rand()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%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15;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5461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qq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rand()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%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15;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2794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 marL="279400" marR="1299845">
              <a:lnSpc>
                <a:spcPct val="183000"/>
              </a:lnSpc>
            </a:pPr>
            <a:r>
              <a:rPr dirty="0" sz="1000">
                <a:latin typeface="SimSun"/>
                <a:cs typeface="SimSun"/>
              </a:rPr>
              <a:t>bk[pp][qq</a:t>
            </a:r>
            <a:r>
              <a:rPr dirty="0" sz="1000" spc="-15">
                <a:latin typeface="SimSun"/>
                <a:cs typeface="SimSun"/>
              </a:rPr>
              <a:t>] = </a:t>
            </a:r>
            <a:r>
              <a:rPr dirty="0" sz="1000">
                <a:latin typeface="SimSun"/>
                <a:cs typeface="SimSun"/>
              </a:rPr>
              <a:t>2;//</a:t>
            </a:r>
            <a:r>
              <a:rPr dirty="0" sz="1000" spc="-10">
                <a:latin typeface="SimSun"/>
                <a:cs typeface="SimSun"/>
              </a:rPr>
              <a:t>将</a:t>
            </a:r>
            <a:r>
              <a:rPr dirty="0" sz="1000" spc="-10">
                <a:latin typeface="SimSun"/>
                <a:cs typeface="SimSun"/>
              </a:rPr>
              <a:t>这</a:t>
            </a:r>
            <a:r>
              <a:rPr dirty="0" sz="1000" spc="-10">
                <a:latin typeface="SimSun"/>
                <a:cs typeface="SimSun"/>
              </a:rPr>
              <a:t>个</a:t>
            </a:r>
            <a:r>
              <a:rPr dirty="0" sz="1000" spc="-10">
                <a:latin typeface="SimSun"/>
                <a:cs typeface="SimSun"/>
              </a:rPr>
              <a:t>地</a:t>
            </a:r>
            <a:r>
              <a:rPr dirty="0" sz="1000" spc="-10">
                <a:latin typeface="SimSun"/>
                <a:cs typeface="SimSun"/>
              </a:rPr>
              <a:t>方</a:t>
            </a:r>
            <a:r>
              <a:rPr dirty="0" sz="1000" spc="-10">
                <a:latin typeface="SimSun"/>
                <a:cs typeface="SimSun"/>
              </a:rPr>
              <a:t>变</a:t>
            </a:r>
            <a:r>
              <a:rPr dirty="0" sz="1000">
                <a:latin typeface="SimSun"/>
                <a:cs typeface="SimSun"/>
              </a:rPr>
              <a:t>为</a:t>
            </a:r>
            <a:r>
              <a:rPr dirty="0" sz="1000" spc="-10">
                <a:latin typeface="SimSun"/>
                <a:cs typeface="SimSun"/>
              </a:rPr>
              <a:t>果</a:t>
            </a:r>
            <a:r>
              <a:rPr dirty="0" sz="1000" spc="-50">
                <a:latin typeface="SimSun"/>
                <a:cs typeface="SimSun"/>
              </a:rPr>
              <a:t>实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gotoxy(basex</a:t>
            </a:r>
            <a:r>
              <a:rPr dirty="0" sz="1000" spc="-20">
                <a:latin typeface="SimSun"/>
                <a:cs typeface="SimSun"/>
              </a:rPr>
              <a:t> + </a:t>
            </a:r>
            <a:r>
              <a:rPr dirty="0" sz="1000">
                <a:latin typeface="SimSun"/>
                <a:cs typeface="SimSun"/>
              </a:rPr>
              <a:t>pp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*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</a:t>
            </a:r>
            <a:r>
              <a:rPr dirty="0" sz="1000" spc="-10">
                <a:latin typeface="SimSun"/>
                <a:cs typeface="SimSun"/>
              </a:rPr>
              <a:t>, </a:t>
            </a:r>
            <a:r>
              <a:rPr dirty="0" sz="1000">
                <a:latin typeface="SimSun"/>
                <a:cs typeface="SimSun"/>
              </a:rPr>
              <a:t>basey</a:t>
            </a:r>
            <a:r>
              <a:rPr dirty="0" sz="1000" spc="-15">
                <a:latin typeface="SimSun"/>
                <a:cs typeface="SimSun"/>
              </a:rPr>
              <a:t> + </a:t>
            </a:r>
            <a:r>
              <a:rPr dirty="0" sz="1000" spc="-20">
                <a:latin typeface="SimSun"/>
                <a:cs typeface="SimSun"/>
              </a:rPr>
              <a:t>qq);</a:t>
            </a:r>
            <a:endParaRPr sz="1000">
              <a:latin typeface="SimSun"/>
              <a:cs typeface="SimSun"/>
            </a:endParaRPr>
          </a:p>
          <a:p>
            <a:pPr marL="279400" marR="2442210">
              <a:lnSpc>
                <a:spcPct val="183000"/>
              </a:lnSpc>
              <a:spcBef>
                <a:spcPts val="10"/>
              </a:spcBef>
            </a:pPr>
            <a:r>
              <a:rPr dirty="0" sz="1000">
                <a:latin typeface="SimSun"/>
                <a:cs typeface="SimSun"/>
              </a:rPr>
              <a:t>BackGround(7,</a:t>
            </a:r>
            <a:r>
              <a:rPr dirty="0" sz="1000" spc="-5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0); </a:t>
            </a:r>
            <a:r>
              <a:rPr dirty="0" sz="1000" spc="-10">
                <a:latin typeface="SimSun"/>
                <a:cs typeface="SimSun"/>
              </a:rPr>
              <a:t>printf("☆");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如</a:t>
            </a:r>
            <a:r>
              <a:rPr dirty="0" sz="1000" spc="-10">
                <a:latin typeface="SimSun"/>
                <a:cs typeface="SimSun"/>
              </a:rPr>
              <a:t>果</a:t>
            </a:r>
            <a:r>
              <a:rPr dirty="0" sz="1000" spc="-10">
                <a:latin typeface="SimSun"/>
                <a:cs typeface="SimSun"/>
              </a:rPr>
              <a:t>撞</a:t>
            </a:r>
            <a:r>
              <a:rPr dirty="0" sz="1000" spc="-10">
                <a:latin typeface="SimSun"/>
                <a:cs typeface="SimSun"/>
              </a:rPr>
              <a:t>了</a:t>
            </a:r>
            <a:r>
              <a:rPr dirty="0" sz="1000" spc="-10">
                <a:latin typeface="SimSun"/>
                <a:cs typeface="SimSun"/>
              </a:rPr>
              <a:t>墙</a:t>
            </a:r>
            <a:r>
              <a:rPr dirty="0" sz="1000">
                <a:latin typeface="SimSun"/>
                <a:cs typeface="SimSun"/>
              </a:rPr>
              <a:t>或</a:t>
            </a:r>
            <a:r>
              <a:rPr dirty="0" sz="1000" spc="-10">
                <a:latin typeface="SimSun"/>
                <a:cs typeface="SimSun"/>
              </a:rPr>
              <a:t>者</a:t>
            </a:r>
            <a:r>
              <a:rPr dirty="0" sz="1000" spc="-10">
                <a:latin typeface="SimSun"/>
                <a:cs typeface="SimSun"/>
              </a:rPr>
              <a:t>自</a:t>
            </a:r>
            <a:r>
              <a:rPr dirty="0" sz="1000" spc="-10">
                <a:latin typeface="SimSun"/>
                <a:cs typeface="SimSun"/>
              </a:rPr>
              <a:t>己</a:t>
            </a:r>
            <a:r>
              <a:rPr dirty="0" sz="1000" spc="-25">
                <a:latin typeface="SimSun"/>
                <a:cs typeface="SimSun"/>
              </a:rPr>
              <a:t>//</a:t>
            </a:r>
            <a:endParaRPr sz="1000">
              <a:latin typeface="SimSun"/>
              <a:cs typeface="SimSun"/>
            </a:endParaRPr>
          </a:p>
          <a:p>
            <a:pPr marL="279400" marR="426084" indent="-266700">
              <a:lnSpc>
                <a:spcPct val="183000"/>
              </a:lnSpc>
            </a:pP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20">
                <a:latin typeface="SimSun"/>
                <a:cs typeface="SimSun"/>
              </a:rPr>
              <a:t> (</a:t>
            </a:r>
            <a:r>
              <a:rPr dirty="0" sz="1000">
                <a:latin typeface="SimSun"/>
                <a:cs typeface="SimSun"/>
              </a:rPr>
              <a:t>bk[xy[0]][xy[1</a:t>
            </a:r>
            <a:r>
              <a:rPr dirty="0" sz="1000" spc="-15">
                <a:latin typeface="SimSun"/>
                <a:cs typeface="SimSun"/>
              </a:rPr>
              <a:t>]] == </a:t>
            </a:r>
            <a:r>
              <a:rPr dirty="0" sz="1000">
                <a:latin typeface="SimSun"/>
                <a:cs typeface="SimSun"/>
              </a:rPr>
              <a:t>1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||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bk[xy[0]][xy[1</a:t>
            </a:r>
            <a:r>
              <a:rPr dirty="0" sz="1000" spc="-20">
                <a:latin typeface="SimSun"/>
                <a:cs typeface="SimSun"/>
              </a:rPr>
              <a:t>]] == </a:t>
            </a:r>
            <a:r>
              <a:rPr dirty="0" sz="1000">
                <a:latin typeface="SimSun"/>
                <a:cs typeface="SimSun"/>
              </a:rPr>
              <a:t>3</a:t>
            </a:r>
            <a:r>
              <a:rPr dirty="0" sz="1000" spc="-30">
                <a:latin typeface="SimSun"/>
                <a:cs typeface="SimSun"/>
              </a:rPr>
              <a:t>) {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check.graph</a:t>
            </a:r>
            <a:r>
              <a:rPr dirty="0" sz="1000" spc="-20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1;//</a:t>
            </a:r>
            <a:r>
              <a:rPr dirty="0" sz="1000" spc="-10">
                <a:latin typeface="SimSun"/>
                <a:cs typeface="SimSun"/>
              </a:rPr>
              <a:t>表</a:t>
            </a:r>
            <a:r>
              <a:rPr dirty="0" sz="1000" spc="-10">
                <a:latin typeface="SimSun"/>
                <a:cs typeface="SimSun"/>
              </a:rPr>
              <a:t>示</a:t>
            </a:r>
            <a:r>
              <a:rPr dirty="0" sz="1000" spc="-10">
                <a:latin typeface="SimSun"/>
                <a:cs typeface="SimSun"/>
              </a:rPr>
              <a:t>已</a:t>
            </a:r>
            <a:r>
              <a:rPr dirty="0" sz="1000" spc="-10">
                <a:latin typeface="SimSun"/>
                <a:cs typeface="SimSun"/>
              </a:rPr>
              <a:t>经</a:t>
            </a:r>
            <a:r>
              <a:rPr dirty="0" sz="1000" spc="-10">
                <a:latin typeface="SimSun"/>
                <a:cs typeface="SimSun"/>
              </a:rPr>
              <a:t>输</a:t>
            </a:r>
            <a:r>
              <a:rPr dirty="0" sz="1000" spc="-50">
                <a:latin typeface="SimSun"/>
                <a:cs typeface="SimSun"/>
              </a:rPr>
              <a:t>了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2794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SimSun"/>
                <a:cs typeface="SimSun"/>
              </a:rPr>
              <a:t>gotoxy(basex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+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6,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basey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+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6);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SimSun"/>
              <a:cs typeface="SimSun"/>
            </a:endParaRPr>
          </a:p>
          <a:p>
            <a:pPr marL="2794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SimSun"/>
                <a:cs typeface="SimSun"/>
              </a:rPr>
              <a:t>BackGround(0,</a:t>
            </a:r>
            <a:r>
              <a:rPr dirty="0" sz="1000" spc="-5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7);</a:t>
            </a:r>
            <a:endParaRPr sz="1000">
              <a:latin typeface="SimSun"/>
              <a:cs typeface="SimSun"/>
            </a:endParaRPr>
          </a:p>
          <a:p>
            <a:pPr marL="279400" marR="854075">
              <a:lnSpc>
                <a:spcPts val="2210"/>
              </a:lnSpc>
              <a:spcBef>
                <a:spcPts val="225"/>
              </a:spcBef>
            </a:pPr>
            <a:r>
              <a:rPr dirty="0" sz="1000" spc="-10">
                <a:latin typeface="SimSun"/>
                <a:cs typeface="SimSun"/>
              </a:rPr>
              <a:t>printf("</a:t>
            </a:r>
            <a:r>
              <a:rPr dirty="0" sz="1000" spc="-10">
                <a:latin typeface="SimSun"/>
                <a:cs typeface="SimSun"/>
              </a:rPr>
              <a:t>你</a:t>
            </a:r>
            <a:r>
              <a:rPr dirty="0" sz="1000" spc="-10">
                <a:latin typeface="SimSun"/>
                <a:cs typeface="SimSun"/>
              </a:rPr>
              <a:t>输</a:t>
            </a:r>
            <a:r>
              <a:rPr dirty="0" sz="1000" spc="-10">
                <a:latin typeface="SimSun"/>
                <a:cs typeface="SimSun"/>
              </a:rPr>
              <a:t>了</a:t>
            </a:r>
            <a:r>
              <a:rPr dirty="0" sz="1000" spc="-10">
                <a:latin typeface="SimSun"/>
                <a:cs typeface="SimSun"/>
              </a:rPr>
              <a:t>，</a:t>
            </a:r>
            <a:r>
              <a:rPr dirty="0" sz="1000" spc="-10">
                <a:latin typeface="SimSun"/>
                <a:cs typeface="SimSun"/>
              </a:rPr>
              <a:t>最</a:t>
            </a:r>
            <a:r>
              <a:rPr dirty="0" sz="1000" spc="-5">
                <a:latin typeface="SimSun"/>
                <a:cs typeface="SimSun"/>
              </a:rPr>
              <a:t>后得分</a:t>
            </a:r>
            <a:r>
              <a:rPr dirty="0" sz="1000">
                <a:latin typeface="SimSun"/>
                <a:cs typeface="SimSun"/>
              </a:rPr>
              <a:t>:%d</a:t>
            </a:r>
            <a:r>
              <a:rPr dirty="0" sz="1000" spc="15">
                <a:latin typeface="SimSun"/>
                <a:cs typeface="SimSun"/>
              </a:rPr>
              <a:t>", </a:t>
            </a:r>
            <a:r>
              <a:rPr dirty="0" sz="1000" spc="-10">
                <a:latin typeface="SimSun"/>
                <a:cs typeface="SimSun"/>
              </a:rPr>
              <a:t>check.vict); return;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bk[xy[0]][xy[1]</a:t>
            </a:r>
            <a:r>
              <a:rPr dirty="0" sz="1000" spc="-15">
                <a:latin typeface="SimSun"/>
                <a:cs typeface="SimSun"/>
              </a:rPr>
              <a:t>] = </a:t>
            </a:r>
            <a:r>
              <a:rPr dirty="0" sz="1000" spc="-10">
                <a:latin typeface="SimSun"/>
                <a:cs typeface="SimSun"/>
              </a:rPr>
              <a:t>3;//</a:t>
            </a:r>
            <a:r>
              <a:rPr dirty="0" sz="1000" spc="-10">
                <a:latin typeface="SimSun"/>
                <a:cs typeface="SimSun"/>
              </a:rPr>
              <a:t>使</a:t>
            </a:r>
            <a:r>
              <a:rPr dirty="0" sz="1000" spc="-10">
                <a:latin typeface="SimSun"/>
                <a:cs typeface="SimSun"/>
              </a:rPr>
              <a:t>这</a:t>
            </a:r>
            <a:r>
              <a:rPr dirty="0" sz="1000" spc="-10">
                <a:latin typeface="SimSun"/>
                <a:cs typeface="SimSun"/>
              </a:rPr>
              <a:t>个</a:t>
            </a:r>
            <a:r>
              <a:rPr dirty="0" sz="1000">
                <a:latin typeface="SimSun"/>
                <a:cs typeface="SimSun"/>
              </a:rPr>
              <a:t>位</a:t>
            </a:r>
            <a:r>
              <a:rPr dirty="0" sz="1000" spc="-10">
                <a:latin typeface="SimSun"/>
                <a:cs typeface="SimSun"/>
              </a:rPr>
              <a:t>置</a:t>
            </a:r>
            <a:r>
              <a:rPr dirty="0" sz="1000" spc="-10">
                <a:latin typeface="SimSun"/>
                <a:cs typeface="SimSun"/>
              </a:rPr>
              <a:t>变</a:t>
            </a:r>
            <a:r>
              <a:rPr dirty="0" sz="1000" spc="-25">
                <a:latin typeface="SimSun"/>
                <a:cs typeface="SimSun"/>
              </a:rPr>
              <a:t>成蛇</a:t>
            </a:r>
            <a:endParaRPr sz="1000">
              <a:latin typeface="SimSun"/>
              <a:cs typeface="SimSun"/>
            </a:endParaRPr>
          </a:p>
          <a:p>
            <a:pPr marL="12700" marR="1628775">
              <a:lnSpc>
                <a:spcPct val="183000"/>
              </a:lnSpc>
              <a:spcBef>
                <a:spcPts val="10"/>
              </a:spcBef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接</a:t>
            </a:r>
            <a:r>
              <a:rPr dirty="0" sz="1000" spc="-10">
                <a:latin typeface="SimSun"/>
                <a:cs typeface="SimSun"/>
              </a:rPr>
              <a:t>下</a:t>
            </a:r>
            <a:r>
              <a:rPr dirty="0" sz="1000" spc="-10">
                <a:latin typeface="SimSun"/>
                <a:cs typeface="SimSun"/>
              </a:rPr>
              <a:t>来</a:t>
            </a:r>
            <a:r>
              <a:rPr dirty="0" sz="1000" spc="-10">
                <a:latin typeface="SimSun"/>
                <a:cs typeface="SimSun"/>
              </a:rPr>
              <a:t>要</a:t>
            </a:r>
            <a:r>
              <a:rPr dirty="0" sz="1000" spc="-10">
                <a:latin typeface="SimSun"/>
                <a:cs typeface="SimSun"/>
              </a:rPr>
              <a:t>检</a:t>
            </a:r>
            <a:r>
              <a:rPr dirty="0" sz="1000">
                <a:latin typeface="SimSun"/>
                <a:cs typeface="SimSun"/>
              </a:rPr>
              <a:t>测</a:t>
            </a:r>
            <a:r>
              <a:rPr dirty="0" sz="1000" spc="-10">
                <a:latin typeface="SimSun"/>
                <a:cs typeface="SimSun"/>
              </a:rPr>
              <a:t>蛇</a:t>
            </a:r>
            <a:r>
              <a:rPr dirty="0" sz="1000" spc="-10">
                <a:latin typeface="SimSun"/>
                <a:cs typeface="SimSun"/>
              </a:rPr>
              <a:t>然</a:t>
            </a:r>
            <a:r>
              <a:rPr dirty="0" sz="1000" spc="-5">
                <a:latin typeface="SimSun"/>
                <a:cs typeface="SimSun"/>
              </a:rPr>
              <a:t>后刷新</a:t>
            </a:r>
            <a:r>
              <a:rPr dirty="0" sz="1000" spc="-10">
                <a:latin typeface="SimSun"/>
                <a:cs typeface="SimSun"/>
              </a:rPr>
              <a:t>蛇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 spc="-10">
                <a:latin typeface="SimSun"/>
                <a:cs typeface="SimSun"/>
              </a:rPr>
              <a:t>位</a:t>
            </a:r>
            <a:r>
              <a:rPr dirty="0" sz="1000" spc="-10">
                <a:latin typeface="SimSun"/>
                <a:cs typeface="SimSun"/>
              </a:rPr>
              <a:t>置</a:t>
            </a:r>
            <a:r>
              <a:rPr dirty="0" sz="1000" spc="-25">
                <a:latin typeface="SimSun"/>
                <a:cs typeface="SimSun"/>
              </a:rPr>
              <a:t>// </a:t>
            </a:r>
            <a:r>
              <a:rPr dirty="0" sz="1000">
                <a:latin typeface="SimSun"/>
                <a:cs typeface="SimSun"/>
              </a:rPr>
              <a:t>for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(int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15">
                <a:latin typeface="SimSun"/>
                <a:cs typeface="SimSun"/>
              </a:rPr>
              <a:t> = </a:t>
            </a:r>
            <a:r>
              <a:rPr dirty="0" sz="1000">
                <a:latin typeface="SimSun"/>
                <a:cs typeface="SimSun"/>
              </a:rPr>
              <a:t>0</a:t>
            </a:r>
            <a:r>
              <a:rPr dirty="0" sz="1000" spc="-10">
                <a:latin typeface="SimSun"/>
                <a:cs typeface="SimSun"/>
              </a:rPr>
              <a:t>;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5">
                <a:latin typeface="SimSun"/>
                <a:cs typeface="SimSun"/>
              </a:rPr>
              <a:t> &lt;= </a:t>
            </a:r>
            <a:r>
              <a:rPr dirty="0" sz="1000">
                <a:latin typeface="SimSun"/>
                <a:cs typeface="SimSun"/>
              </a:rPr>
              <a:t>16</a:t>
            </a:r>
            <a:r>
              <a:rPr dirty="0" sz="1000" spc="-10">
                <a:latin typeface="SimSun"/>
                <a:cs typeface="SimSun"/>
              </a:rPr>
              <a:t>; </a:t>
            </a:r>
            <a:r>
              <a:rPr dirty="0" sz="1000" spc="-20">
                <a:latin typeface="SimSun"/>
                <a:cs typeface="SimSun"/>
              </a:rPr>
              <a:t>i++)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94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SimSun"/>
                <a:cs typeface="SimSun"/>
              </a:rPr>
              <a:t>for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(int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j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0;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j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&lt;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15;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j++)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{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5461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if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(move[i][j]</a:t>
            </a:r>
            <a:r>
              <a:rPr dirty="0" sz="1000" spc="-3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==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move[xy[0]][xy[1]]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-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check.len)</a:t>
            </a:r>
            <a:r>
              <a:rPr dirty="0" sz="1000" spc="-35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{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8128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如</a:t>
            </a:r>
            <a:r>
              <a:rPr dirty="0" sz="1000" spc="-10">
                <a:latin typeface="SimSun"/>
                <a:cs typeface="SimSun"/>
              </a:rPr>
              <a:t>果</a:t>
            </a:r>
            <a:r>
              <a:rPr dirty="0" sz="1000" spc="-10">
                <a:latin typeface="SimSun"/>
                <a:cs typeface="SimSun"/>
              </a:rPr>
              <a:t>符</a:t>
            </a:r>
            <a:r>
              <a:rPr dirty="0" sz="1000" spc="-10">
                <a:latin typeface="SimSun"/>
                <a:cs typeface="SimSun"/>
              </a:rPr>
              <a:t>合</a:t>
            </a:r>
            <a:r>
              <a:rPr dirty="0" sz="1000" spc="-10">
                <a:latin typeface="SimSun"/>
                <a:cs typeface="SimSun"/>
              </a:rPr>
              <a:t>这</a:t>
            </a:r>
            <a:r>
              <a:rPr dirty="0" sz="1000">
                <a:latin typeface="SimSun"/>
                <a:cs typeface="SimSun"/>
              </a:rPr>
              <a:t>个</a:t>
            </a:r>
            <a:r>
              <a:rPr dirty="0" sz="1000" spc="-10">
                <a:latin typeface="SimSun"/>
                <a:cs typeface="SimSun"/>
              </a:rPr>
              <a:t>条</a:t>
            </a:r>
            <a:r>
              <a:rPr dirty="0" sz="1000" spc="-10">
                <a:latin typeface="SimSun"/>
                <a:cs typeface="SimSun"/>
              </a:rPr>
              <a:t>件</a:t>
            </a:r>
            <a:r>
              <a:rPr dirty="0" sz="1000" spc="-5">
                <a:latin typeface="SimSun"/>
                <a:cs typeface="SimSun"/>
              </a:rPr>
              <a:t>,则表</a:t>
            </a:r>
            <a:r>
              <a:rPr dirty="0" sz="1000" spc="-10">
                <a:latin typeface="SimSun"/>
                <a:cs typeface="SimSun"/>
              </a:rPr>
              <a:t>示</a:t>
            </a:r>
            <a:r>
              <a:rPr dirty="0" sz="1000" spc="-10">
                <a:latin typeface="SimSun"/>
                <a:cs typeface="SimSun"/>
              </a:rPr>
              <a:t>蛇</a:t>
            </a:r>
            <a:r>
              <a:rPr dirty="0" sz="1000" spc="-10">
                <a:latin typeface="SimSun"/>
                <a:cs typeface="SimSun"/>
              </a:rPr>
              <a:t>已</a:t>
            </a:r>
            <a:r>
              <a:rPr dirty="0" sz="1000">
                <a:latin typeface="SimSun"/>
                <a:cs typeface="SimSun"/>
              </a:rPr>
              <a:t>经</a:t>
            </a:r>
            <a:r>
              <a:rPr dirty="0" sz="1000" spc="-10">
                <a:latin typeface="SimSun"/>
                <a:cs typeface="SimSun"/>
              </a:rPr>
              <a:t>移</a:t>
            </a:r>
            <a:r>
              <a:rPr dirty="0" sz="1000" spc="-10">
                <a:latin typeface="SimSun"/>
                <a:cs typeface="SimSun"/>
              </a:rPr>
              <a:t>动</a:t>
            </a:r>
            <a:r>
              <a:rPr dirty="0" sz="1000">
                <a:latin typeface="SimSun"/>
                <a:cs typeface="SimSun"/>
              </a:rPr>
              <a:t>出</a:t>
            </a:r>
            <a:r>
              <a:rPr dirty="0" sz="1000" spc="-10">
                <a:latin typeface="SimSun"/>
                <a:cs typeface="SimSun"/>
              </a:rPr>
              <a:t>这</a:t>
            </a:r>
            <a:r>
              <a:rPr dirty="0" sz="1000" spc="-10">
                <a:latin typeface="SimSun"/>
                <a:cs typeface="SimSun"/>
              </a:rPr>
              <a:t>个</a:t>
            </a:r>
            <a:r>
              <a:rPr dirty="0" sz="1000">
                <a:latin typeface="SimSun"/>
                <a:cs typeface="SimSun"/>
              </a:rPr>
              <a:t>位</a:t>
            </a:r>
            <a:r>
              <a:rPr dirty="0" sz="1000" spc="-10">
                <a:latin typeface="SimSun"/>
                <a:cs typeface="SimSun"/>
              </a:rPr>
              <a:t>置</a:t>
            </a:r>
            <a:r>
              <a:rPr dirty="0" sz="1000" spc="-50">
                <a:latin typeface="SimSun"/>
                <a:cs typeface="SimSun"/>
              </a:rPr>
              <a:t>了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8128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要</a:t>
            </a:r>
            <a:r>
              <a:rPr dirty="0" sz="1000" spc="-10">
                <a:latin typeface="SimSun"/>
                <a:cs typeface="SimSun"/>
              </a:rPr>
              <a:t>删</a:t>
            </a:r>
            <a:r>
              <a:rPr dirty="0" sz="1000" spc="-10">
                <a:latin typeface="SimSun"/>
                <a:cs typeface="SimSun"/>
              </a:rPr>
              <a:t>除</a:t>
            </a:r>
            <a:r>
              <a:rPr dirty="0" sz="1000" spc="-10">
                <a:latin typeface="SimSun"/>
                <a:cs typeface="SimSun"/>
              </a:rPr>
              <a:t>这</a:t>
            </a:r>
            <a:r>
              <a:rPr dirty="0" sz="1000" spc="-10">
                <a:latin typeface="SimSun"/>
                <a:cs typeface="SimSun"/>
              </a:rPr>
              <a:t>个</a:t>
            </a:r>
            <a:r>
              <a:rPr dirty="0" sz="1000">
                <a:latin typeface="SimSun"/>
                <a:cs typeface="SimSun"/>
              </a:rPr>
              <a:t>位</a:t>
            </a:r>
            <a:r>
              <a:rPr dirty="0" sz="1000" spc="-10">
                <a:latin typeface="SimSun"/>
                <a:cs typeface="SimSun"/>
              </a:rPr>
              <a:t>置</a:t>
            </a:r>
            <a:r>
              <a:rPr dirty="0" sz="1000" spc="-10">
                <a:latin typeface="SimSun"/>
                <a:cs typeface="SimSun"/>
              </a:rPr>
              <a:t>的</a:t>
            </a:r>
            <a:r>
              <a:rPr dirty="0" sz="1000">
                <a:latin typeface="SimSun"/>
                <a:cs typeface="SimSun"/>
              </a:rPr>
              <a:t>蛇</a:t>
            </a:r>
            <a:r>
              <a:rPr dirty="0" sz="1000" spc="-10">
                <a:latin typeface="SimSun"/>
                <a:cs typeface="SimSun"/>
              </a:rPr>
              <a:t>尾</a:t>
            </a:r>
            <a:r>
              <a:rPr dirty="0" sz="1000" spc="-50">
                <a:latin typeface="SimSun"/>
                <a:cs typeface="SimSun"/>
              </a:rPr>
              <a:t>巴</a:t>
            </a:r>
            <a:endParaRPr sz="1000">
              <a:latin typeface="SimSun"/>
              <a:cs typeface="SimSun"/>
            </a:endParaRPr>
          </a:p>
          <a:p>
            <a:pPr marL="812800" marR="1210310">
              <a:lnSpc>
                <a:spcPct val="183300"/>
              </a:lnSpc>
              <a:spcBef>
                <a:spcPts val="10"/>
              </a:spcBef>
            </a:pPr>
            <a:r>
              <a:rPr dirty="0" sz="1000">
                <a:latin typeface="SimSun"/>
                <a:cs typeface="SimSun"/>
              </a:rPr>
              <a:t>//</a:t>
            </a:r>
            <a:r>
              <a:rPr dirty="0" sz="1000" spc="-10">
                <a:latin typeface="SimSun"/>
                <a:cs typeface="SimSun"/>
              </a:rPr>
              <a:t>一</a:t>
            </a:r>
            <a:r>
              <a:rPr dirty="0" sz="1000" spc="-10">
                <a:latin typeface="SimSun"/>
                <a:cs typeface="SimSun"/>
              </a:rPr>
              <a:t>次</a:t>
            </a:r>
            <a:r>
              <a:rPr dirty="0" sz="1000" spc="-10">
                <a:latin typeface="SimSun"/>
                <a:cs typeface="SimSun"/>
              </a:rPr>
              <a:t>只</a:t>
            </a:r>
            <a:r>
              <a:rPr dirty="0" sz="1000" spc="-10">
                <a:latin typeface="SimSun"/>
                <a:cs typeface="SimSun"/>
              </a:rPr>
              <a:t>有</a:t>
            </a:r>
            <a:r>
              <a:rPr dirty="0" sz="1000" spc="-10">
                <a:latin typeface="SimSun"/>
                <a:cs typeface="SimSun"/>
              </a:rPr>
              <a:t>一</a:t>
            </a:r>
            <a:r>
              <a:rPr dirty="0" sz="1000">
                <a:latin typeface="SimSun"/>
                <a:cs typeface="SimSun"/>
              </a:rPr>
              <a:t>个</a:t>
            </a:r>
            <a:r>
              <a:rPr dirty="0" sz="1000" spc="-10">
                <a:latin typeface="SimSun"/>
                <a:cs typeface="SimSun"/>
              </a:rPr>
              <a:t>方</a:t>
            </a:r>
            <a:r>
              <a:rPr dirty="0" sz="1000" spc="-10">
                <a:latin typeface="SimSun"/>
                <a:cs typeface="SimSun"/>
              </a:rPr>
              <a:t>块</a:t>
            </a:r>
            <a:r>
              <a:rPr dirty="0" sz="1000" spc="-5">
                <a:latin typeface="SimSun"/>
                <a:cs typeface="SimSun"/>
              </a:rPr>
              <a:t>会符合</a:t>
            </a:r>
            <a:r>
              <a:rPr dirty="0" sz="1000" spc="-10">
                <a:latin typeface="SimSun"/>
                <a:cs typeface="SimSun"/>
              </a:rPr>
              <a:t>要</a:t>
            </a:r>
            <a:r>
              <a:rPr dirty="0" sz="1000" spc="-50">
                <a:latin typeface="SimSun"/>
                <a:cs typeface="SimSun"/>
              </a:rPr>
              <a:t>求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bk[i][j</a:t>
            </a:r>
            <a:r>
              <a:rPr dirty="0" sz="1000" spc="-15">
                <a:latin typeface="SimSun"/>
                <a:cs typeface="SimSun"/>
              </a:rPr>
              <a:t>] = </a:t>
            </a:r>
            <a:r>
              <a:rPr dirty="0" sz="1000" spc="-35">
                <a:latin typeface="SimSun"/>
                <a:cs typeface="SimSun"/>
              </a:rPr>
              <a:t>0;</a:t>
            </a:r>
            <a:endParaRPr sz="1000">
              <a:latin typeface="SimSun"/>
              <a:cs typeface="SimSun"/>
            </a:endParaRPr>
          </a:p>
          <a:p>
            <a:pPr marL="812800" marR="893444">
              <a:lnSpc>
                <a:spcPts val="2210"/>
              </a:lnSpc>
              <a:spcBef>
                <a:spcPts val="225"/>
              </a:spcBef>
            </a:pPr>
            <a:r>
              <a:rPr dirty="0" sz="1000">
                <a:latin typeface="SimSun"/>
                <a:cs typeface="SimSun"/>
              </a:rPr>
              <a:t>gotoxy(basex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+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*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2,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basey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+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j); </a:t>
            </a:r>
            <a:r>
              <a:rPr dirty="0" sz="1000">
                <a:latin typeface="SimSun"/>
                <a:cs typeface="SimSun"/>
              </a:rPr>
              <a:t>BackGround(0,</a:t>
            </a:r>
            <a:r>
              <a:rPr dirty="0" sz="1000" spc="-5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0);</a:t>
            </a:r>
            <a:endParaRPr sz="1000">
              <a:latin typeface="SimSun"/>
              <a:cs typeface="SimSun"/>
            </a:endParaRPr>
          </a:p>
          <a:p>
            <a:pPr marL="812800">
              <a:lnSpc>
                <a:spcPct val="100000"/>
              </a:lnSpc>
              <a:spcBef>
                <a:spcPts val="755"/>
              </a:spcBef>
            </a:pPr>
            <a:r>
              <a:rPr dirty="0" sz="1000">
                <a:latin typeface="SimSun"/>
                <a:cs typeface="SimSun"/>
              </a:rPr>
              <a:t>printf("</a:t>
            </a:r>
            <a:r>
              <a:rPr dirty="0" sz="1000" spc="46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");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SimSun"/>
              <a:cs typeface="SimSun"/>
            </a:endParaRPr>
          </a:p>
          <a:p>
            <a:pPr marL="812800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latin typeface="SimSun"/>
                <a:cs typeface="SimSun"/>
              </a:rPr>
              <a:t>break;//</a:t>
            </a:r>
            <a:r>
              <a:rPr dirty="0" sz="1000" spc="-10">
                <a:latin typeface="SimSun"/>
                <a:cs typeface="SimSun"/>
              </a:rPr>
              <a:t>一</a:t>
            </a:r>
            <a:r>
              <a:rPr dirty="0" sz="1000" spc="-10">
                <a:latin typeface="SimSun"/>
                <a:cs typeface="SimSun"/>
              </a:rPr>
              <a:t>次</a:t>
            </a:r>
            <a:r>
              <a:rPr dirty="0" sz="1000" spc="-10">
                <a:latin typeface="SimSun"/>
                <a:cs typeface="SimSun"/>
              </a:rPr>
              <a:t>只</a:t>
            </a:r>
            <a:r>
              <a:rPr dirty="0" sz="1000" spc="-10">
                <a:latin typeface="SimSun"/>
                <a:cs typeface="SimSun"/>
              </a:rPr>
              <a:t>找</a:t>
            </a:r>
            <a:r>
              <a:rPr dirty="0" sz="1000" spc="-10">
                <a:latin typeface="SimSun"/>
                <a:cs typeface="SimSun"/>
              </a:rPr>
              <a:t>一</a:t>
            </a:r>
            <a:r>
              <a:rPr dirty="0" sz="1000" spc="-10">
                <a:latin typeface="SimSun"/>
                <a:cs typeface="SimSun"/>
              </a:rPr>
              <a:t>个</a:t>
            </a:r>
            <a:r>
              <a:rPr dirty="0" sz="1000" spc="-50">
                <a:latin typeface="SimSun"/>
                <a:cs typeface="SimSun"/>
              </a:rPr>
              <a:t>-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5461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94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38398" y="528319"/>
            <a:ext cx="16840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125016" y="832103"/>
            <a:ext cx="5312410" cy="9525"/>
          </a:xfrm>
          <a:custGeom>
            <a:avLst/>
            <a:gdLst/>
            <a:ahLst/>
            <a:cxnLst/>
            <a:rect l="l" t="t" r="r" b="b"/>
            <a:pathLst>
              <a:path w="5312410" h="9525">
                <a:moveTo>
                  <a:pt x="5312029" y="0"/>
                </a:moveTo>
                <a:lnTo>
                  <a:pt x="0" y="0"/>
                </a:lnTo>
                <a:lnTo>
                  <a:pt x="0" y="9143"/>
                </a:lnTo>
                <a:lnTo>
                  <a:pt x="5312029" y="9143"/>
                </a:lnTo>
                <a:lnTo>
                  <a:pt x="5312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130604" y="999489"/>
            <a:ext cx="5284470" cy="8565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6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66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int</a:t>
            </a:r>
            <a:r>
              <a:rPr dirty="0" sz="1000" spc="-3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load_shake()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{</a:t>
            </a:r>
            <a:endParaRPr sz="1000">
              <a:latin typeface="SimSun"/>
              <a:cs typeface="SimSun"/>
            </a:endParaRPr>
          </a:p>
          <a:p>
            <a:pPr marL="278765" marR="2713355">
              <a:lnSpc>
                <a:spcPct val="183000"/>
              </a:lnSpc>
              <a:spcBef>
                <a:spcPts val="10"/>
              </a:spcBef>
            </a:pPr>
            <a:r>
              <a:rPr dirty="0" sz="1000">
                <a:latin typeface="SimSun"/>
                <a:cs typeface="SimSun"/>
              </a:rPr>
              <a:t>int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bk[20][15],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xy[2],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move[20][15]; </a:t>
            </a:r>
            <a:r>
              <a:rPr dirty="0" sz="1000">
                <a:latin typeface="SimSun"/>
                <a:cs typeface="SimSun"/>
              </a:rPr>
              <a:t>xy[1]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xy[0]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8;</a:t>
            </a:r>
            <a:endParaRPr sz="1000">
              <a:latin typeface="SimSun"/>
              <a:cs typeface="SimSun"/>
            </a:endParaRPr>
          </a:p>
          <a:p>
            <a:pPr marL="278765" marR="2140585">
              <a:lnSpc>
                <a:spcPts val="2210"/>
              </a:lnSpc>
              <a:spcBef>
                <a:spcPts val="229"/>
              </a:spcBef>
            </a:pPr>
            <a:r>
              <a:rPr dirty="0" sz="1000">
                <a:latin typeface="SimSun"/>
                <a:cs typeface="SimSun"/>
              </a:rPr>
              <a:t>srand((unsigned</a:t>
            </a:r>
            <a:r>
              <a:rPr dirty="0" sz="1000" spc="15">
                <a:latin typeface="SimSun"/>
                <a:cs typeface="SimSun"/>
              </a:rPr>
              <a:t>) </a:t>
            </a:r>
            <a:r>
              <a:rPr dirty="0" sz="1000" spc="-10">
                <a:latin typeface="SimSun"/>
                <a:cs typeface="SimSun"/>
              </a:rPr>
              <a:t>time(NULL));//</a:t>
            </a:r>
            <a:r>
              <a:rPr dirty="0" sz="1000" spc="-10">
                <a:latin typeface="SimSun"/>
                <a:cs typeface="SimSun"/>
              </a:rPr>
              <a:t>初</a:t>
            </a:r>
            <a:r>
              <a:rPr dirty="0" sz="1000" spc="-10">
                <a:latin typeface="SimSun"/>
                <a:cs typeface="SimSun"/>
              </a:rPr>
              <a:t>始</a:t>
            </a:r>
            <a:r>
              <a:rPr dirty="0" sz="1000" spc="-10">
                <a:latin typeface="SimSun"/>
                <a:cs typeface="SimSun"/>
              </a:rPr>
              <a:t>化</a:t>
            </a:r>
            <a:r>
              <a:rPr dirty="0" sz="1000" spc="-10">
                <a:latin typeface="SimSun"/>
                <a:cs typeface="SimSun"/>
              </a:rPr>
              <a:t>随</a:t>
            </a:r>
            <a:r>
              <a:rPr dirty="0" sz="1000" spc="-10">
                <a:latin typeface="SimSun"/>
                <a:cs typeface="SimSun"/>
              </a:rPr>
              <a:t>机</a:t>
            </a:r>
            <a:r>
              <a:rPr dirty="0" sz="1000" spc="-10">
                <a:latin typeface="SimSun"/>
                <a:cs typeface="SimSun"/>
              </a:rPr>
              <a:t>种</a:t>
            </a:r>
            <a:r>
              <a:rPr dirty="0" sz="1000" spc="-50">
                <a:latin typeface="SimSun"/>
                <a:cs typeface="SimSun"/>
              </a:rPr>
              <a:t>子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printf("</a:t>
            </a:r>
            <a:r>
              <a:rPr dirty="0" sz="1000" spc="-10">
                <a:latin typeface="SimSun"/>
                <a:cs typeface="SimSun"/>
              </a:rPr>
              <a:t>请</a:t>
            </a:r>
            <a:r>
              <a:rPr dirty="0" sz="1000" spc="-10">
                <a:latin typeface="SimSun"/>
                <a:cs typeface="SimSun"/>
              </a:rPr>
              <a:t>按</a:t>
            </a:r>
            <a:r>
              <a:rPr dirty="0" sz="1000" spc="-10">
                <a:latin typeface="SimSun"/>
                <a:cs typeface="SimSun"/>
              </a:rPr>
              <a:t>任</a:t>
            </a:r>
            <a:r>
              <a:rPr dirty="0" sz="1000" spc="-10">
                <a:latin typeface="SimSun"/>
                <a:cs typeface="SimSun"/>
              </a:rPr>
              <a:t>意</a:t>
            </a:r>
            <a:r>
              <a:rPr dirty="0" sz="1000" spc="-10">
                <a:latin typeface="SimSun"/>
                <a:cs typeface="SimSun"/>
              </a:rPr>
              <a:t>键</a:t>
            </a:r>
            <a:r>
              <a:rPr dirty="0" sz="1000" spc="-20">
                <a:latin typeface="SimSun"/>
                <a:cs typeface="SimSun"/>
              </a:rPr>
              <a:t>继续");</a:t>
            </a:r>
            <a:endParaRPr sz="100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spcBef>
                <a:spcPts val="750"/>
              </a:spcBef>
            </a:pPr>
            <a:r>
              <a:rPr dirty="0" sz="1000" spc="-10">
                <a:latin typeface="SimSun"/>
                <a:cs typeface="SimSun"/>
              </a:rPr>
              <a:t>getch();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restart(bk,</a:t>
            </a:r>
            <a:r>
              <a:rPr dirty="0" sz="1000" spc="-4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move);</a:t>
            </a:r>
            <a:endParaRPr sz="1000">
              <a:latin typeface="SimSun"/>
              <a:cs typeface="SimSun"/>
            </a:endParaRPr>
          </a:p>
          <a:p>
            <a:pPr marL="545465" marR="3016885" indent="-266700">
              <a:lnSpc>
                <a:spcPct val="183000"/>
              </a:lnSpc>
              <a:spcBef>
                <a:spcPts val="15"/>
              </a:spcBef>
            </a:pPr>
            <a:r>
              <a:rPr dirty="0" sz="1000">
                <a:latin typeface="SimSun"/>
                <a:cs typeface="SimSun"/>
              </a:rPr>
              <a:t>while</a:t>
            </a:r>
            <a:r>
              <a:rPr dirty="0" sz="1000" spc="-10">
                <a:latin typeface="SimSun"/>
                <a:cs typeface="SimSun"/>
              </a:rPr>
              <a:t> (</a:t>
            </a:r>
            <a:r>
              <a:rPr dirty="0" sz="1000">
                <a:latin typeface="SimSun"/>
                <a:cs typeface="SimSun"/>
              </a:rPr>
              <a:t>check.graph</a:t>
            </a:r>
            <a:r>
              <a:rPr dirty="0" sz="1000" spc="-15">
                <a:latin typeface="SimSun"/>
                <a:cs typeface="SimSun"/>
              </a:rPr>
              <a:t> == </a:t>
            </a:r>
            <a:r>
              <a:rPr dirty="0" sz="1000">
                <a:latin typeface="SimSun"/>
                <a:cs typeface="SimSun"/>
              </a:rPr>
              <a:t>0</a:t>
            </a:r>
            <a:r>
              <a:rPr dirty="0" sz="1000" spc="-30">
                <a:latin typeface="SimSun"/>
                <a:cs typeface="SimSun"/>
              </a:rPr>
              <a:t>) {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Sleep(200);//</a:t>
            </a:r>
            <a:r>
              <a:rPr dirty="0" sz="1000" spc="-10">
                <a:latin typeface="SimSun"/>
                <a:cs typeface="SimSun"/>
              </a:rPr>
              <a:t>休</a:t>
            </a:r>
            <a:r>
              <a:rPr dirty="0" sz="1000" spc="-10">
                <a:latin typeface="SimSun"/>
                <a:cs typeface="SimSun"/>
              </a:rPr>
              <a:t>眠</a:t>
            </a:r>
            <a:r>
              <a:rPr dirty="0" sz="1000" spc="-204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400ms</a:t>
            </a:r>
            <a:r>
              <a:rPr dirty="0" sz="1000" spc="-105">
                <a:latin typeface="SimSun"/>
                <a:cs typeface="SimSun"/>
              </a:rPr>
              <a:t> 一</a:t>
            </a:r>
            <a:r>
              <a:rPr dirty="0" sz="1000" spc="-50">
                <a:latin typeface="SimSun"/>
                <a:cs typeface="SimSun"/>
              </a:rPr>
              <a:t>次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main_map(bk</a:t>
            </a:r>
            <a:r>
              <a:rPr dirty="0" sz="1000" spc="-20">
                <a:latin typeface="SimSun"/>
                <a:cs typeface="SimSun"/>
              </a:rPr>
              <a:t>, </a:t>
            </a:r>
            <a:r>
              <a:rPr dirty="0" sz="1000">
                <a:latin typeface="SimSun"/>
                <a:cs typeface="SimSun"/>
              </a:rPr>
              <a:t>xy</a:t>
            </a:r>
            <a:r>
              <a:rPr dirty="0" sz="1000" spc="-15">
                <a:latin typeface="SimSun"/>
                <a:cs typeface="SimSun"/>
              </a:rPr>
              <a:t>, </a:t>
            </a:r>
            <a:r>
              <a:rPr dirty="0" sz="1000" spc="-10">
                <a:latin typeface="SimSun"/>
                <a:cs typeface="SimSun"/>
              </a:rPr>
              <a:t>move);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return</a:t>
            </a:r>
            <a:r>
              <a:rPr dirty="0" sz="1000" spc="-25">
                <a:latin typeface="SimSun"/>
                <a:cs typeface="SimSun"/>
              </a:rPr>
              <a:t> 0;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667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500" b="1">
                <a:latin typeface="Microsoft YaHei"/>
                <a:cs typeface="Microsoft YaHei"/>
              </a:rPr>
              <a:t>4.4</a:t>
            </a:r>
            <a:r>
              <a:rPr dirty="0" sz="1500" spc="-5" b="1">
                <a:latin typeface="Microsoft YaHei"/>
                <a:cs typeface="Microsoft YaHei"/>
              </a:rPr>
              <a:t> </a:t>
            </a:r>
            <a:r>
              <a:rPr dirty="0" sz="1500" b="1">
                <a:latin typeface="Microsoft YaHei"/>
                <a:cs typeface="Microsoft YaHei"/>
              </a:rPr>
              <a:t>main.cpp</a:t>
            </a:r>
            <a:r>
              <a:rPr dirty="0" sz="1500" spc="-45" b="1">
                <a:latin typeface="Microsoft YaHei"/>
                <a:cs typeface="Microsoft YaHei"/>
              </a:rPr>
              <a:t> 代码</a:t>
            </a:r>
            <a:endParaRPr sz="1500">
              <a:latin typeface="Microsoft YaHei"/>
              <a:cs typeface="Microsoft YaHei"/>
            </a:endParaRPr>
          </a:p>
          <a:p>
            <a:pPr marL="316865" marR="3434715">
              <a:lnSpc>
                <a:spcPts val="2200"/>
              </a:lnSpc>
              <a:spcBef>
                <a:spcPts val="140"/>
              </a:spcBef>
            </a:pPr>
            <a:r>
              <a:rPr dirty="0" sz="1200">
                <a:latin typeface="SimSun"/>
                <a:cs typeface="SimSun"/>
              </a:rPr>
              <a:t>#include </a:t>
            </a:r>
            <a:r>
              <a:rPr dirty="0" sz="1200" spc="-10">
                <a:latin typeface="SimSun"/>
                <a:cs typeface="SimSun"/>
              </a:rPr>
              <a:t>"map.h" </a:t>
            </a:r>
            <a:r>
              <a:rPr dirty="0" sz="1200">
                <a:latin typeface="SimSun"/>
                <a:cs typeface="SimSun"/>
              </a:rPr>
              <a:t>using namespace </a:t>
            </a:r>
            <a:r>
              <a:rPr dirty="0" sz="1200" spc="-20">
                <a:latin typeface="SimSun"/>
                <a:cs typeface="SimSun"/>
              </a:rPr>
              <a:t>std;</a:t>
            </a:r>
            <a:endParaRPr sz="1200">
              <a:latin typeface="SimSun"/>
              <a:cs typeface="SimSun"/>
            </a:endParaRPr>
          </a:p>
          <a:p>
            <a:pPr marL="545465" marR="3815715" indent="-228600">
              <a:lnSpc>
                <a:spcPts val="2200"/>
              </a:lnSpc>
              <a:spcBef>
                <a:spcPts val="5"/>
              </a:spcBef>
            </a:pPr>
            <a:r>
              <a:rPr dirty="0" sz="1200">
                <a:latin typeface="SimSun"/>
                <a:cs typeface="SimSun"/>
              </a:rPr>
              <a:t>void </a:t>
            </a:r>
            <a:r>
              <a:rPr dirty="0" sz="1200" spc="-10">
                <a:latin typeface="SimSun"/>
                <a:cs typeface="SimSun"/>
              </a:rPr>
              <a:t>key_num(){ </a:t>
            </a:r>
            <a:r>
              <a:rPr dirty="0" sz="1200">
                <a:latin typeface="SimSun"/>
                <a:cs typeface="SimSun"/>
              </a:rPr>
              <a:t>int </a:t>
            </a:r>
            <a:r>
              <a:rPr dirty="0" sz="1200" spc="-10">
                <a:latin typeface="SimSun"/>
                <a:cs typeface="SimSun"/>
              </a:rPr>
              <a:t>ch=0; while(1){</a:t>
            </a:r>
            <a:endParaRPr sz="1200">
              <a:latin typeface="SimSun"/>
              <a:cs typeface="SimSun"/>
            </a:endParaRPr>
          </a:p>
          <a:p>
            <a:pPr marL="812165" marR="2939415">
              <a:lnSpc>
                <a:spcPts val="2200"/>
              </a:lnSpc>
            </a:pPr>
            <a:r>
              <a:rPr dirty="0" sz="1200" spc="-10">
                <a:latin typeface="SimSun"/>
                <a:cs typeface="SimSun"/>
              </a:rPr>
              <a:t>ch=getch(); </a:t>
            </a:r>
            <a:r>
              <a:rPr dirty="0" sz="1200">
                <a:latin typeface="SimSun"/>
                <a:cs typeface="SimSun"/>
              </a:rPr>
              <a:t>if(ch==8) return </a:t>
            </a:r>
            <a:r>
              <a:rPr dirty="0" sz="1200" spc="-50">
                <a:latin typeface="SimSun"/>
                <a:cs typeface="SimSun"/>
              </a:rPr>
              <a:t>; </a:t>
            </a:r>
            <a:r>
              <a:rPr dirty="0" sz="1200">
                <a:latin typeface="SimSun"/>
                <a:cs typeface="SimSun"/>
              </a:rPr>
              <a:t>else </a:t>
            </a:r>
            <a:r>
              <a:rPr dirty="0" sz="1200" spc="-10">
                <a:latin typeface="SimSun"/>
                <a:cs typeface="SimSun"/>
              </a:rPr>
              <a:t>cout&lt;&lt;ch&lt;&lt;endl;</a:t>
            </a:r>
            <a:endParaRPr sz="120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  <a:spcBef>
                <a:spcPts val="560"/>
              </a:spcBef>
            </a:pPr>
            <a:r>
              <a:rPr dirty="0" sz="1200">
                <a:latin typeface="SimSun"/>
                <a:cs typeface="SimSun"/>
              </a:rPr>
              <a:t>}</a:t>
            </a:r>
            <a:endParaRPr sz="120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  <a:spcBef>
                <a:spcPts val="760"/>
              </a:spcBef>
            </a:pPr>
            <a:r>
              <a:rPr dirty="0" sz="1200">
                <a:latin typeface="SimSun"/>
                <a:cs typeface="SimSun"/>
              </a:rPr>
              <a:t>return </a:t>
            </a:r>
            <a:r>
              <a:rPr dirty="0" sz="1200" spc="-50">
                <a:latin typeface="SimSun"/>
                <a:cs typeface="SimSun"/>
              </a:rPr>
              <a:t>;</a:t>
            </a:r>
            <a:endParaRPr sz="1200">
              <a:latin typeface="SimSun"/>
              <a:cs typeface="SimSun"/>
            </a:endParaRPr>
          </a:p>
          <a:p>
            <a:pPr marL="316865">
              <a:lnSpc>
                <a:spcPct val="100000"/>
              </a:lnSpc>
              <a:spcBef>
                <a:spcPts val="755"/>
              </a:spcBef>
            </a:pPr>
            <a:r>
              <a:rPr dirty="0" sz="1200">
                <a:latin typeface="SimSun"/>
                <a:cs typeface="SimSun"/>
              </a:rPr>
              <a:t>}</a:t>
            </a:r>
            <a:endParaRPr sz="1200">
              <a:latin typeface="SimSun"/>
              <a:cs typeface="SimSun"/>
            </a:endParaRPr>
          </a:p>
          <a:p>
            <a:pPr marL="316865">
              <a:lnSpc>
                <a:spcPct val="100000"/>
              </a:lnSpc>
              <a:spcBef>
                <a:spcPts val="765"/>
              </a:spcBef>
            </a:pPr>
            <a:r>
              <a:rPr dirty="0" sz="1200">
                <a:latin typeface="SimSun"/>
                <a:cs typeface="SimSun"/>
              </a:rPr>
              <a:t>int main() </a:t>
            </a:r>
            <a:r>
              <a:rPr dirty="0" sz="1200" spc="-50">
                <a:latin typeface="SimSun"/>
                <a:cs typeface="SimSun"/>
              </a:rPr>
              <a:t>{</a:t>
            </a:r>
            <a:endParaRPr sz="1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SimSun"/>
              <a:cs typeface="SimSun"/>
            </a:endParaRPr>
          </a:p>
          <a:p>
            <a:pPr marL="545465" marR="5080">
              <a:lnSpc>
                <a:spcPct val="153300"/>
              </a:lnSpc>
              <a:spcBef>
                <a:spcPts val="5"/>
              </a:spcBef>
            </a:pPr>
            <a:r>
              <a:rPr dirty="0" sz="1200">
                <a:latin typeface="SimSun"/>
                <a:cs typeface="SimSun"/>
              </a:rPr>
              <a:t>init_shell(1,1);//两个可选参数分别代表 1.是否打印使用前提示 </a:t>
            </a:r>
            <a:r>
              <a:rPr dirty="0" sz="1200" spc="-25">
                <a:latin typeface="SimSun"/>
                <a:cs typeface="SimSun"/>
              </a:rPr>
              <a:t>2. </a:t>
            </a:r>
            <a:r>
              <a:rPr dirty="0" sz="1200" spc="-10">
                <a:latin typeface="SimSun"/>
                <a:cs typeface="SimSun"/>
              </a:rPr>
              <a:t>while(1){</a:t>
            </a:r>
            <a:endParaRPr sz="1200">
              <a:latin typeface="SimSun"/>
              <a:cs typeface="SimSun"/>
            </a:endParaRPr>
          </a:p>
          <a:p>
            <a:pPr marL="812165">
              <a:lnSpc>
                <a:spcPct val="100000"/>
              </a:lnSpc>
              <a:spcBef>
                <a:spcPts val="755"/>
              </a:spcBef>
            </a:pPr>
            <a:r>
              <a:rPr dirty="0" sz="1200" spc="-10">
                <a:latin typeface="SimSun"/>
                <a:cs typeface="SimSun"/>
              </a:rPr>
              <a:t>if(!move(1,1,1)){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35353" y="528319"/>
            <a:ext cx="3187065" cy="2051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1574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300">
              <a:latin typeface="SimSun"/>
              <a:cs typeface="SimSun"/>
            </a:endParaRPr>
          </a:p>
          <a:p>
            <a:pPr marL="774700" marR="1413510">
              <a:lnSpc>
                <a:spcPct val="152500"/>
              </a:lnSpc>
              <a:spcBef>
                <a:spcPts val="5"/>
              </a:spcBef>
            </a:pPr>
            <a:r>
              <a:rPr dirty="0" sz="1200" spc="-10">
                <a:latin typeface="SimSun"/>
                <a:cs typeface="SimSun"/>
              </a:rPr>
              <a:t>gotoxy(0,40); </a:t>
            </a:r>
            <a:r>
              <a:rPr dirty="0" sz="1200">
                <a:latin typeface="SimSun"/>
                <a:cs typeface="SimSun"/>
              </a:rPr>
              <a:t>return </a:t>
            </a:r>
            <a:r>
              <a:rPr dirty="0" sz="1200" spc="-25">
                <a:latin typeface="SimSun"/>
                <a:cs typeface="SimSun"/>
              </a:rPr>
              <a:t>1;</a:t>
            </a:r>
            <a:endParaRPr sz="1200">
              <a:latin typeface="SimSun"/>
              <a:cs typeface="SimSun"/>
            </a:endParaRPr>
          </a:p>
          <a:p>
            <a:pPr marL="508000">
              <a:lnSpc>
                <a:spcPct val="100000"/>
              </a:lnSpc>
              <a:spcBef>
                <a:spcPts val="765"/>
              </a:spcBef>
            </a:pPr>
            <a:r>
              <a:rPr dirty="0" sz="1200">
                <a:latin typeface="SimSun"/>
                <a:cs typeface="SimSun"/>
              </a:rPr>
              <a:t>}</a:t>
            </a:r>
            <a:endParaRPr sz="1200">
              <a:latin typeface="SimSun"/>
              <a:cs typeface="SimSun"/>
            </a:endParaRPr>
          </a:p>
          <a:p>
            <a:pPr marL="241300">
              <a:lnSpc>
                <a:spcPct val="100000"/>
              </a:lnSpc>
              <a:spcBef>
                <a:spcPts val="755"/>
              </a:spcBef>
            </a:pPr>
            <a:r>
              <a:rPr dirty="0" sz="1200">
                <a:latin typeface="SimSun"/>
                <a:cs typeface="SimSun"/>
              </a:rPr>
              <a:t>}</a:t>
            </a:r>
            <a:endParaRPr sz="1200">
              <a:latin typeface="SimSun"/>
              <a:cs typeface="SimSun"/>
            </a:endParaRPr>
          </a:p>
          <a:p>
            <a:pPr marL="508000">
              <a:lnSpc>
                <a:spcPct val="100000"/>
              </a:lnSpc>
              <a:spcBef>
                <a:spcPts val="760"/>
              </a:spcBef>
            </a:pPr>
            <a:r>
              <a:rPr dirty="0" sz="1200">
                <a:latin typeface="SimSun"/>
                <a:cs typeface="SimSun"/>
              </a:rPr>
              <a:t>return </a:t>
            </a:r>
            <a:r>
              <a:rPr dirty="0" sz="1200" spc="-25">
                <a:latin typeface="SimSun"/>
                <a:cs typeface="SimSun"/>
              </a:rPr>
              <a:t>0;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1200">
                <a:latin typeface="SimSun"/>
                <a:cs typeface="SimSun"/>
              </a:rPr>
              <a:t>}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528319"/>
            <a:ext cx="5283835" cy="81984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524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300">
              <a:latin typeface="SimSun"/>
              <a:cs typeface="SimSun"/>
            </a:endParaRPr>
          </a:p>
          <a:p>
            <a:pPr marL="12700" marR="42545" indent="266065">
              <a:lnSpc>
                <a:spcPct val="152500"/>
              </a:lnSpc>
              <a:spcBef>
                <a:spcPts val="5"/>
              </a:spcBef>
            </a:pPr>
            <a:r>
              <a:rPr dirty="0" sz="1200" spc="-40">
                <a:latin typeface="SimSun"/>
                <a:cs typeface="SimSun"/>
              </a:rPr>
              <a:t>并将信息保存到 </a:t>
            </a:r>
            <a:r>
              <a:rPr dirty="0" sz="1200">
                <a:latin typeface="SimSun"/>
                <a:cs typeface="SimSun"/>
              </a:rPr>
              <a:t>keyboard_place[120][5]</a:t>
            </a:r>
            <a:r>
              <a:rPr dirty="0" sz="1200" spc="-150">
                <a:latin typeface="SimSun"/>
                <a:cs typeface="SimSun"/>
              </a:rPr>
              <a:t>和 </a:t>
            </a:r>
            <a:r>
              <a:rPr dirty="0" sz="1200">
                <a:latin typeface="SimSun"/>
                <a:cs typeface="SimSun"/>
              </a:rPr>
              <a:t>desktop_place[10][2]</a:t>
            </a:r>
            <a:r>
              <a:rPr dirty="0" sz="1200" spc="-20">
                <a:latin typeface="SimSun"/>
                <a:cs typeface="SimSun"/>
              </a:rPr>
              <a:t>数组中</a:t>
            </a:r>
            <a:r>
              <a:rPr dirty="0" sz="1200" spc="-15">
                <a:latin typeface="SimSun"/>
                <a:cs typeface="SimSun"/>
              </a:rPr>
              <a:t>方便之后使用。</a:t>
            </a:r>
            <a:endParaRPr sz="1200">
              <a:latin typeface="SimSun"/>
              <a:cs typeface="SimSun"/>
            </a:endParaRPr>
          </a:p>
          <a:p>
            <a:pPr marL="316865">
              <a:lnSpc>
                <a:spcPct val="100000"/>
              </a:lnSpc>
              <a:spcBef>
                <a:spcPts val="765"/>
              </a:spcBef>
            </a:pPr>
            <a:r>
              <a:rPr dirty="0" sz="1200" spc="-5">
                <a:latin typeface="SimSun"/>
                <a:cs typeface="SimSun"/>
              </a:rPr>
              <a:t>做好前期的准备工作之后就开始进行代码的编写。</a:t>
            </a:r>
            <a:endParaRPr sz="1200">
              <a:latin typeface="SimSun"/>
              <a:cs typeface="SimSun"/>
            </a:endParaRPr>
          </a:p>
          <a:p>
            <a:pPr marL="12700" marR="43815" indent="304165">
              <a:lnSpc>
                <a:spcPct val="152500"/>
              </a:lnSpc>
            </a:pPr>
            <a:r>
              <a:rPr dirty="0" sz="1200" spc="-150">
                <a:latin typeface="SimSun"/>
                <a:cs typeface="SimSun"/>
              </a:rPr>
              <a:t>在 </a:t>
            </a:r>
            <a:r>
              <a:rPr dirty="0" sz="1200">
                <a:latin typeface="SimSun"/>
                <a:cs typeface="SimSun"/>
              </a:rPr>
              <a:t>map.h</a:t>
            </a:r>
            <a:r>
              <a:rPr dirty="0" sz="1200" spc="-70">
                <a:latin typeface="SimSun"/>
                <a:cs typeface="SimSun"/>
              </a:rPr>
              <a:t> 头文件中创建一个 </a:t>
            </a:r>
            <a:r>
              <a:rPr dirty="0" sz="1200">
                <a:latin typeface="SimSun"/>
                <a:cs typeface="SimSun"/>
              </a:rPr>
              <a:t>move()</a:t>
            </a:r>
            <a:r>
              <a:rPr dirty="0" sz="1200" spc="-5">
                <a:latin typeface="SimSun"/>
                <a:cs typeface="SimSun"/>
              </a:rPr>
              <a:t>函数用于实时检测用户的键盘操作并予</a:t>
            </a:r>
            <a:r>
              <a:rPr dirty="0" sz="1200" spc="-40">
                <a:latin typeface="SimSun"/>
                <a:cs typeface="SimSun"/>
              </a:rPr>
              <a:t>以反馈。其中通过 </a:t>
            </a:r>
            <a:r>
              <a:rPr dirty="0" sz="1200">
                <a:latin typeface="SimSun"/>
                <a:cs typeface="SimSun"/>
              </a:rPr>
              <a:t>getch()</a:t>
            </a:r>
            <a:r>
              <a:rPr dirty="0" sz="1200" spc="-5">
                <a:latin typeface="SimSun"/>
                <a:cs typeface="SimSun"/>
              </a:rPr>
              <a:t>函数来检测键盘的返回值，来做出相应反馈，</a:t>
            </a:r>
            <a:endParaRPr sz="1200">
              <a:latin typeface="SimSun"/>
              <a:cs typeface="SimSun"/>
            </a:endParaRPr>
          </a:p>
          <a:p>
            <a:pPr marL="12700" marR="5080">
              <a:lnSpc>
                <a:spcPct val="152800"/>
              </a:lnSpc>
              <a:spcBef>
                <a:spcPts val="10"/>
              </a:spcBef>
            </a:pPr>
            <a:r>
              <a:rPr dirty="0" sz="1200" spc="-10">
                <a:latin typeface="SimSun"/>
                <a:cs typeface="SimSun"/>
              </a:rPr>
              <a:t>getch</a:t>
            </a:r>
            <a:r>
              <a:rPr dirty="0" sz="1200" spc="-15">
                <a:latin typeface="SimSun"/>
                <a:cs typeface="SimSun"/>
              </a:rPr>
              <a:t>()函数的功能是从控制台读取一个字符，但不显示在屏幕上。我们可以通</a:t>
            </a:r>
            <a:r>
              <a:rPr dirty="0" sz="1200" spc="-80">
                <a:latin typeface="SimSun"/>
                <a:cs typeface="SimSun"/>
              </a:rPr>
              <a:t>过获取 </a:t>
            </a:r>
            <a:r>
              <a:rPr dirty="0" sz="1200">
                <a:latin typeface="SimSun"/>
                <a:cs typeface="SimSun"/>
              </a:rPr>
              <a:t>getch()</a:t>
            </a:r>
            <a:r>
              <a:rPr dirty="0" sz="1200" spc="-15">
                <a:latin typeface="SimSun"/>
                <a:cs typeface="SimSun"/>
              </a:rPr>
              <a:t>的返回值来判断用户进行了哪些操作，比如当返回值为 </a:t>
            </a:r>
            <a:r>
              <a:rPr dirty="0" sz="1200">
                <a:latin typeface="SimSun"/>
                <a:cs typeface="SimSun"/>
              </a:rPr>
              <a:t>0ex0</a:t>
            </a:r>
            <a:r>
              <a:rPr dirty="0" sz="1200" spc="-175">
                <a:latin typeface="SimSun"/>
                <a:cs typeface="SimSun"/>
              </a:rPr>
              <a:t> 即</a:t>
            </a:r>
            <a:r>
              <a:rPr dirty="0" sz="1200" spc="-50">
                <a:latin typeface="SimSun"/>
                <a:cs typeface="SimSun"/>
              </a:rPr>
              <a:t> </a:t>
            </a:r>
            <a:r>
              <a:rPr dirty="0" sz="1200">
                <a:latin typeface="SimSun"/>
                <a:cs typeface="SimSun"/>
              </a:rPr>
              <a:t>224</a:t>
            </a:r>
            <a:r>
              <a:rPr dirty="0" sz="1200" spc="-50">
                <a:latin typeface="SimSun"/>
                <a:cs typeface="SimSun"/>
              </a:rPr>
              <a:t> 时，说明用户是按下了方向键中的一个，此时可再次用 </a:t>
            </a:r>
            <a:r>
              <a:rPr dirty="0" sz="1200">
                <a:latin typeface="SimSun"/>
                <a:cs typeface="SimSun"/>
              </a:rPr>
              <a:t>gtch()</a:t>
            </a:r>
            <a:r>
              <a:rPr dirty="0" sz="1200" spc="-10">
                <a:latin typeface="SimSun"/>
                <a:cs typeface="SimSun"/>
              </a:rPr>
              <a:t>函数来获取</a:t>
            </a:r>
            <a:r>
              <a:rPr dirty="0" sz="1200" spc="-10">
                <a:latin typeface="SimSun"/>
                <a:cs typeface="SimSun"/>
              </a:rPr>
              <a:t>字符，可集体判断是上下左右哪个键，其他作为关键判断依据的还有 </a:t>
            </a:r>
            <a:r>
              <a:rPr dirty="0" sz="1200">
                <a:latin typeface="SimSun"/>
                <a:cs typeface="SimSun"/>
              </a:rPr>
              <a:t>Esc</a:t>
            </a:r>
            <a:r>
              <a:rPr dirty="0" sz="1200" spc="-120">
                <a:latin typeface="SimSun"/>
                <a:cs typeface="SimSun"/>
              </a:rPr>
              <a:t> 键对</a:t>
            </a:r>
            <a:r>
              <a:rPr dirty="0" sz="1200" spc="-80">
                <a:latin typeface="SimSun"/>
                <a:cs typeface="SimSun"/>
              </a:rPr>
              <a:t>应的是 </a:t>
            </a:r>
            <a:r>
              <a:rPr dirty="0" sz="1200">
                <a:latin typeface="SimSun"/>
                <a:cs typeface="SimSun"/>
              </a:rPr>
              <a:t>27，</a:t>
            </a:r>
            <a:r>
              <a:rPr dirty="0" sz="1200" spc="-40">
                <a:latin typeface="SimSun"/>
                <a:cs typeface="SimSun"/>
              </a:rPr>
              <a:t>空格键对应的是 </a:t>
            </a:r>
            <a:r>
              <a:rPr dirty="0" sz="1200">
                <a:latin typeface="SimSun"/>
                <a:cs typeface="SimSun"/>
              </a:rPr>
              <a:t>32</a:t>
            </a:r>
            <a:r>
              <a:rPr dirty="0" sz="1200" spc="-50">
                <a:latin typeface="SimSun"/>
                <a:cs typeface="SimSun"/>
              </a:rPr>
              <a:t>。</a:t>
            </a:r>
            <a:endParaRPr sz="1200">
              <a:latin typeface="SimSun"/>
              <a:cs typeface="SimSun"/>
            </a:endParaRPr>
          </a:p>
          <a:p>
            <a:pPr marL="12700" marR="234315" indent="304165">
              <a:lnSpc>
                <a:spcPts val="2210"/>
              </a:lnSpc>
              <a:spcBef>
                <a:spcPts val="185"/>
              </a:spcBef>
            </a:pPr>
            <a:r>
              <a:rPr dirty="0" sz="1200" spc="-20">
                <a:latin typeface="SimSun"/>
                <a:cs typeface="SimSun"/>
              </a:rPr>
              <a:t>项目中有个很重要的一点就是要不断刷新 </a:t>
            </a:r>
            <a:r>
              <a:rPr dirty="0" sz="1200">
                <a:latin typeface="SimSun"/>
                <a:cs typeface="SimSun"/>
              </a:rPr>
              <a:t>cmd</a:t>
            </a:r>
            <a:r>
              <a:rPr dirty="0" sz="1200" spc="-45">
                <a:latin typeface="SimSun"/>
                <a:cs typeface="SimSun"/>
              </a:rPr>
              <a:t> 窗口的画面，实现其交互</a:t>
            </a:r>
            <a:r>
              <a:rPr dirty="0" sz="1200" spc="-15">
                <a:latin typeface="SimSun"/>
                <a:cs typeface="SimSun"/>
              </a:rPr>
              <a:t>性，为了实现这一点需要借助一个很重要的函数 </a:t>
            </a:r>
            <a:r>
              <a:rPr dirty="0" sz="1200">
                <a:latin typeface="SimSun"/>
                <a:cs typeface="SimSun"/>
              </a:rPr>
              <a:t>gotoxy()，</a:t>
            </a:r>
            <a:r>
              <a:rPr dirty="0" sz="1200" spc="-10">
                <a:latin typeface="SimSun"/>
                <a:cs typeface="SimSun"/>
              </a:rPr>
              <a:t>代码如下：</a:t>
            </a:r>
            <a:endParaRPr sz="1200">
              <a:latin typeface="SimSun"/>
              <a:cs typeface="SimSun"/>
            </a:endParaRPr>
          </a:p>
          <a:p>
            <a:pPr marL="316865">
              <a:lnSpc>
                <a:spcPct val="100000"/>
              </a:lnSpc>
              <a:spcBef>
                <a:spcPts val="555"/>
              </a:spcBef>
            </a:pPr>
            <a:r>
              <a:rPr dirty="0" sz="1200">
                <a:latin typeface="SimSun"/>
                <a:cs typeface="SimSun"/>
              </a:rPr>
              <a:t>void gotoxy(int xx, int yy)</a:t>
            </a:r>
            <a:r>
              <a:rPr dirty="0" sz="1200" spc="-10">
                <a:latin typeface="SimSun"/>
                <a:cs typeface="SimSun"/>
              </a:rPr>
              <a:t> {//移动光标</a:t>
            </a:r>
            <a:endParaRPr sz="1200">
              <a:latin typeface="SimSun"/>
              <a:cs typeface="SimSun"/>
            </a:endParaRPr>
          </a:p>
          <a:p>
            <a:pPr marL="1078865">
              <a:lnSpc>
                <a:spcPct val="100000"/>
              </a:lnSpc>
              <a:spcBef>
                <a:spcPts val="755"/>
              </a:spcBef>
            </a:pPr>
            <a:r>
              <a:rPr dirty="0" sz="1200">
                <a:latin typeface="SimSun"/>
                <a:cs typeface="SimSun"/>
              </a:rPr>
              <a:t>//x</a:t>
            </a:r>
            <a:r>
              <a:rPr dirty="0" sz="1200" spc="-60">
                <a:latin typeface="SimSun"/>
                <a:cs typeface="SimSun"/>
              </a:rPr>
              <a:t> 指列数 </a:t>
            </a:r>
            <a:r>
              <a:rPr dirty="0" sz="1200">
                <a:latin typeface="SimSun"/>
                <a:cs typeface="SimSun"/>
              </a:rPr>
              <a:t>y</a:t>
            </a:r>
            <a:r>
              <a:rPr dirty="0" sz="1200" spc="-90">
                <a:latin typeface="SimSun"/>
                <a:cs typeface="SimSun"/>
              </a:rPr>
              <a:t> 指行数</a:t>
            </a:r>
            <a:endParaRPr sz="1200">
              <a:latin typeface="SimSun"/>
              <a:cs typeface="SimSun"/>
            </a:endParaRPr>
          </a:p>
          <a:p>
            <a:pPr marL="545465" marR="5080">
              <a:lnSpc>
                <a:spcPct val="152500"/>
              </a:lnSpc>
              <a:spcBef>
                <a:spcPts val="10"/>
              </a:spcBef>
            </a:pPr>
            <a:r>
              <a:rPr dirty="0" sz="1200">
                <a:latin typeface="SimSun"/>
                <a:cs typeface="SimSun"/>
              </a:rPr>
              <a:t>HANDLE handle = GetStdHandle(STD_OUTPUT_HANDLE);//</a:t>
            </a:r>
            <a:r>
              <a:rPr dirty="0" sz="1200" spc="-10">
                <a:latin typeface="SimSun"/>
                <a:cs typeface="SimSun"/>
              </a:rPr>
              <a:t>获取设备句柄</a:t>
            </a:r>
            <a:r>
              <a:rPr dirty="0" sz="1200" spc="-50">
                <a:latin typeface="SimSun"/>
                <a:cs typeface="SimSun"/>
              </a:rPr>
              <a:t> </a:t>
            </a:r>
            <a:r>
              <a:rPr dirty="0" sz="1200">
                <a:latin typeface="SimSun"/>
                <a:cs typeface="SimSun"/>
              </a:rPr>
              <a:t>COORD pos;//</a:t>
            </a:r>
            <a:r>
              <a:rPr dirty="0" sz="1200" spc="-100">
                <a:latin typeface="SimSun"/>
                <a:cs typeface="SimSun"/>
              </a:rPr>
              <a:t>设定 </a:t>
            </a:r>
            <a:r>
              <a:rPr dirty="0" sz="1200">
                <a:latin typeface="SimSun"/>
                <a:cs typeface="SimSun"/>
              </a:rPr>
              <a:t>cmd</a:t>
            </a:r>
            <a:r>
              <a:rPr dirty="0" sz="1200" spc="-50">
                <a:latin typeface="SimSun"/>
                <a:cs typeface="SimSun"/>
              </a:rPr>
              <a:t> 窗口坐标变量</a:t>
            </a:r>
            <a:endParaRPr sz="1200">
              <a:latin typeface="SimSun"/>
              <a:cs typeface="SimSun"/>
            </a:endParaRPr>
          </a:p>
          <a:p>
            <a:pPr marL="545465" marR="3891915">
              <a:lnSpc>
                <a:spcPts val="2210"/>
              </a:lnSpc>
              <a:spcBef>
                <a:spcPts val="190"/>
              </a:spcBef>
            </a:pPr>
            <a:r>
              <a:rPr dirty="0" sz="1200">
                <a:latin typeface="SimSun"/>
                <a:cs typeface="SimSun"/>
              </a:rPr>
              <a:t>pos.X = </a:t>
            </a:r>
            <a:r>
              <a:rPr dirty="0" sz="1200" spc="-25">
                <a:latin typeface="SimSun"/>
                <a:cs typeface="SimSun"/>
              </a:rPr>
              <a:t>xx; </a:t>
            </a:r>
            <a:r>
              <a:rPr dirty="0" sz="1200">
                <a:latin typeface="SimSun"/>
                <a:cs typeface="SimSun"/>
              </a:rPr>
              <a:t>pos.Y = </a:t>
            </a:r>
            <a:r>
              <a:rPr dirty="0" sz="1200" spc="-25">
                <a:latin typeface="SimSun"/>
                <a:cs typeface="SimSun"/>
              </a:rPr>
              <a:t>yy;</a:t>
            </a:r>
            <a:endParaRPr sz="120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  <a:spcBef>
                <a:spcPts val="555"/>
              </a:spcBef>
            </a:pPr>
            <a:r>
              <a:rPr dirty="0" sz="1200">
                <a:latin typeface="SimSun"/>
                <a:cs typeface="SimSun"/>
              </a:rPr>
              <a:t>SetConsoleCursorPosition(handle,</a:t>
            </a:r>
            <a:r>
              <a:rPr dirty="0" sz="1200" spc="5">
                <a:latin typeface="SimSun"/>
                <a:cs typeface="SimSun"/>
              </a:rPr>
              <a:t> </a:t>
            </a:r>
            <a:r>
              <a:rPr dirty="0" sz="1200">
                <a:latin typeface="SimSun"/>
                <a:cs typeface="SimSun"/>
              </a:rPr>
              <a:t>pos);/</a:t>
            </a:r>
            <a:r>
              <a:rPr dirty="0" sz="1200" spc="-5">
                <a:latin typeface="SimSun"/>
                <a:cs typeface="SimSun"/>
              </a:rPr>
              <a:t>/移动光标到指定位置</a:t>
            </a:r>
            <a:endParaRPr sz="1200">
              <a:latin typeface="SimSun"/>
              <a:cs typeface="SimSun"/>
            </a:endParaRPr>
          </a:p>
          <a:p>
            <a:pPr marL="545465">
              <a:lnSpc>
                <a:spcPct val="100000"/>
              </a:lnSpc>
              <a:spcBef>
                <a:spcPts val="755"/>
              </a:spcBef>
            </a:pPr>
            <a:r>
              <a:rPr dirty="0" sz="1200" spc="-10">
                <a:latin typeface="SimSun"/>
                <a:cs typeface="SimSun"/>
              </a:rPr>
              <a:t>return;</a:t>
            </a:r>
            <a:endParaRPr sz="1200">
              <a:latin typeface="SimSun"/>
              <a:cs typeface="SimSun"/>
            </a:endParaRPr>
          </a:p>
          <a:p>
            <a:pPr marL="316865">
              <a:lnSpc>
                <a:spcPct val="100000"/>
              </a:lnSpc>
              <a:spcBef>
                <a:spcPts val="770"/>
              </a:spcBef>
            </a:pPr>
            <a:r>
              <a:rPr dirty="0" sz="1200">
                <a:latin typeface="SimSun"/>
                <a:cs typeface="SimSun"/>
              </a:rPr>
              <a:t>}</a:t>
            </a:r>
            <a:endParaRPr sz="1200">
              <a:latin typeface="SimSun"/>
              <a:cs typeface="SimSun"/>
            </a:endParaRPr>
          </a:p>
          <a:p>
            <a:pPr marL="12700" marR="80645" indent="304165">
              <a:lnSpc>
                <a:spcPct val="152500"/>
              </a:lnSpc>
            </a:pPr>
            <a:r>
              <a:rPr dirty="0" sz="1200" spc="-5">
                <a:latin typeface="SimSun"/>
                <a:cs typeface="SimSun"/>
              </a:rPr>
              <a:t>通过输入需要目标位置的坐标，就可以将光标移动到相应位置，在这之后</a:t>
            </a:r>
            <a:r>
              <a:rPr dirty="0" sz="1200" spc="-5">
                <a:latin typeface="SimSun"/>
                <a:cs typeface="SimSun"/>
              </a:rPr>
              <a:t>若进行打印操作，则会将之前已打印过的内容重新覆盖掉，这样就避免了每次</a:t>
            </a:r>
            <a:endParaRPr sz="1200">
              <a:latin typeface="SimSun"/>
              <a:cs typeface="SimSun"/>
            </a:endParaRPr>
          </a:p>
          <a:p>
            <a:pPr algn="just" marL="12700" marR="81280">
              <a:lnSpc>
                <a:spcPct val="152600"/>
              </a:lnSpc>
              <a:spcBef>
                <a:spcPts val="10"/>
              </a:spcBef>
            </a:pPr>
            <a:r>
              <a:rPr dirty="0" sz="1200" spc="-25">
                <a:latin typeface="SimSun"/>
                <a:cs typeface="SimSun"/>
              </a:rPr>
              <a:t>切换画面时都需要先使用 </a:t>
            </a:r>
            <a:r>
              <a:rPr dirty="0" sz="1200">
                <a:latin typeface="SimSun"/>
                <a:cs typeface="SimSun"/>
              </a:rPr>
              <a:t>system(“CLS”)函数清空窗口，再次重新打印的麻烦，这样子就不需要为每个可能的画面重新编写用来储存的数组，很大程度上简化了代码量与编写难度。</a:t>
            </a:r>
            <a:endParaRPr sz="1200">
              <a:latin typeface="SimSun"/>
              <a:cs typeface="SimSun"/>
            </a:endParaRPr>
          </a:p>
          <a:p>
            <a:pPr marL="316865">
              <a:lnSpc>
                <a:spcPct val="100000"/>
              </a:lnSpc>
              <a:spcBef>
                <a:spcPts val="765"/>
              </a:spcBef>
            </a:pPr>
            <a:r>
              <a:rPr dirty="0" sz="1200" spc="-5">
                <a:latin typeface="SimSun"/>
                <a:cs typeface="SimSun"/>
              </a:rPr>
              <a:t>之后就是编写各个函数，去实现相对应的功能，调试好之后整合到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200" spc="-10">
                <a:latin typeface="SimSun"/>
                <a:cs typeface="SimSun"/>
              </a:rPr>
              <a:t>move()</a:t>
            </a:r>
            <a:r>
              <a:rPr dirty="0" sz="1200" spc="-15">
                <a:latin typeface="SimSun"/>
                <a:cs typeface="SimSun"/>
              </a:rPr>
              <a:t>(函数中去即可。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528319"/>
            <a:ext cx="5207635" cy="1212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9144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latin typeface="Microsoft YaHei"/>
                <a:cs typeface="Microsoft YaHei"/>
              </a:rPr>
              <a:t>4.5</a:t>
            </a:r>
            <a:r>
              <a:rPr dirty="0" sz="1500" spc="5" b="1">
                <a:latin typeface="Microsoft YaHei"/>
                <a:cs typeface="Microsoft YaHei"/>
              </a:rPr>
              <a:t> 程序运行结果和功能展示</a:t>
            </a:r>
            <a:endParaRPr sz="1500">
              <a:latin typeface="Microsoft YaHei"/>
              <a:cs typeface="Microsoft YaHei"/>
            </a:endParaRPr>
          </a:p>
          <a:p>
            <a:pPr marL="12700" marR="5080" indent="304165">
              <a:lnSpc>
                <a:spcPts val="2210"/>
              </a:lnSpc>
              <a:spcBef>
                <a:spcPts val="25"/>
              </a:spcBef>
            </a:pPr>
            <a:r>
              <a:rPr dirty="0" sz="1200" spc="-5">
                <a:latin typeface="SimSun"/>
                <a:cs typeface="SimSun"/>
              </a:rPr>
              <a:t>运行程序时，会先打印出一段使用前提示，帮助用户去理解怎么操作此程</a:t>
            </a:r>
            <a:r>
              <a:rPr dirty="0" sz="1200" spc="-65">
                <a:latin typeface="SimSun"/>
                <a:cs typeface="SimSun"/>
              </a:rPr>
              <a:t>序，如图 </a:t>
            </a:r>
            <a:r>
              <a:rPr dirty="0" sz="1200">
                <a:latin typeface="SimSun"/>
                <a:cs typeface="SimSun"/>
              </a:rPr>
              <a:t>4-1</a:t>
            </a:r>
            <a:r>
              <a:rPr dirty="0" sz="1200" spc="-90">
                <a:latin typeface="SimSun"/>
                <a:cs typeface="SimSun"/>
              </a:rPr>
              <a:t> 所示。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30604" y="3438270"/>
            <a:ext cx="5207000" cy="86360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2592705">
              <a:lnSpc>
                <a:spcPct val="100000"/>
              </a:lnSpc>
              <a:spcBef>
                <a:spcPts val="855"/>
              </a:spcBef>
            </a:pPr>
            <a:r>
              <a:rPr dirty="0" sz="1200" spc="-150">
                <a:latin typeface="SimSun"/>
                <a:cs typeface="SimSun"/>
              </a:rPr>
              <a:t>图 </a:t>
            </a:r>
            <a:r>
              <a:rPr dirty="0" sz="1200">
                <a:latin typeface="SimSun"/>
                <a:cs typeface="SimSun"/>
              </a:rPr>
              <a:t>4-</a:t>
            </a:r>
            <a:r>
              <a:rPr dirty="0" sz="1200" spc="-50">
                <a:latin typeface="SimSun"/>
                <a:cs typeface="SimSun"/>
              </a:rPr>
              <a:t>1</a:t>
            </a:r>
            <a:endParaRPr sz="1200">
              <a:latin typeface="SimSun"/>
              <a:cs typeface="SimSun"/>
            </a:endParaRPr>
          </a:p>
          <a:p>
            <a:pPr marL="12700" marR="5080" indent="304165">
              <a:lnSpc>
                <a:spcPts val="2210"/>
              </a:lnSpc>
              <a:spcBef>
                <a:spcPts val="85"/>
              </a:spcBef>
            </a:pPr>
            <a:r>
              <a:rPr dirty="0" sz="1200" spc="-5">
                <a:latin typeface="SimSun"/>
                <a:cs typeface="SimSun"/>
              </a:rPr>
              <a:t>按任意键继续后，程序会先打印虚拟计算机的界面，且光标会直接停留在</a:t>
            </a:r>
            <a:r>
              <a:rPr dirty="0" sz="1200" spc="-55">
                <a:latin typeface="SimSun"/>
                <a:cs typeface="SimSun"/>
              </a:rPr>
              <a:t>开机键如图 </a:t>
            </a:r>
            <a:r>
              <a:rPr dirty="0" sz="1200">
                <a:latin typeface="SimSun"/>
                <a:cs typeface="SimSun"/>
              </a:rPr>
              <a:t>4-2</a:t>
            </a:r>
            <a:r>
              <a:rPr dirty="0" sz="1200" spc="-90">
                <a:latin typeface="SimSun"/>
                <a:cs typeface="SimSun"/>
              </a:rPr>
              <a:t> 所示。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711066" y="7732013"/>
            <a:ext cx="44513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0">
                <a:latin typeface="SimSun"/>
                <a:cs typeface="SimSun"/>
              </a:rPr>
              <a:t>图 </a:t>
            </a:r>
            <a:r>
              <a:rPr dirty="0" sz="1200">
                <a:latin typeface="SimSun"/>
                <a:cs typeface="SimSun"/>
              </a:rPr>
              <a:t>4-</a:t>
            </a:r>
            <a:r>
              <a:rPr dirty="0" sz="1200" spc="-50">
                <a:latin typeface="SimSun"/>
                <a:cs typeface="SimSun"/>
              </a:rPr>
              <a:t>2</a:t>
            </a:r>
            <a:endParaRPr sz="1200">
              <a:latin typeface="SimSun"/>
              <a:cs typeface="SimSu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3960" y="1896132"/>
            <a:ext cx="4777740" cy="1578586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3960" y="4380393"/>
            <a:ext cx="5274310" cy="3291676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528319"/>
            <a:ext cx="5207000" cy="932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9207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300">
              <a:latin typeface="SimSun"/>
              <a:cs typeface="SimSun"/>
            </a:endParaRPr>
          </a:p>
          <a:p>
            <a:pPr marL="12700" marR="5080" indent="304165">
              <a:lnSpc>
                <a:spcPct val="152500"/>
              </a:lnSpc>
              <a:spcBef>
                <a:spcPts val="5"/>
              </a:spcBef>
            </a:pPr>
            <a:r>
              <a:rPr dirty="0" sz="1200" spc="-5">
                <a:latin typeface="SimSun"/>
                <a:cs typeface="SimSun"/>
              </a:rPr>
              <a:t>当光标在开机键时，用户按下空格之后，界面就会刷新，动态开机界面紧</a:t>
            </a:r>
            <a:r>
              <a:rPr dirty="0" sz="1200" spc="-40">
                <a:latin typeface="SimSun"/>
                <a:cs typeface="SimSun"/>
              </a:rPr>
              <a:t>接着出现，如图 </a:t>
            </a:r>
            <a:r>
              <a:rPr dirty="0" sz="1200">
                <a:latin typeface="SimSun"/>
                <a:cs typeface="SimSun"/>
              </a:rPr>
              <a:t>4-3</a:t>
            </a:r>
            <a:r>
              <a:rPr dirty="0" sz="1200" spc="-90">
                <a:latin typeface="SimSun"/>
                <a:cs typeface="SimSun"/>
              </a:rPr>
              <a:t> 所示。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35353" y="4668138"/>
            <a:ext cx="4293235" cy="58674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algn="ctr" marL="702310">
              <a:lnSpc>
                <a:spcPct val="100000"/>
              </a:lnSpc>
              <a:spcBef>
                <a:spcPts val="865"/>
              </a:spcBef>
            </a:pPr>
            <a:r>
              <a:rPr dirty="0" sz="1200" spc="-150">
                <a:latin typeface="SimSun"/>
                <a:cs typeface="SimSun"/>
              </a:rPr>
              <a:t>图 </a:t>
            </a:r>
            <a:r>
              <a:rPr dirty="0" sz="1200">
                <a:latin typeface="SimSun"/>
                <a:cs typeface="SimSun"/>
              </a:rPr>
              <a:t>4-</a:t>
            </a:r>
            <a:r>
              <a:rPr dirty="0" sz="1200" spc="-50">
                <a:latin typeface="SimSun"/>
                <a:cs typeface="SimSun"/>
              </a:rPr>
              <a:t>3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200" spc="-15">
                <a:latin typeface="SimSun"/>
                <a:cs typeface="SimSun"/>
              </a:rPr>
              <a:t>当开机动画载入完成之后，密码界面就会出现，如图 </a:t>
            </a:r>
            <a:r>
              <a:rPr dirty="0" sz="1200">
                <a:latin typeface="SimSun"/>
                <a:cs typeface="SimSun"/>
              </a:rPr>
              <a:t>4-4</a:t>
            </a:r>
            <a:r>
              <a:rPr dirty="0" sz="1200" spc="-90">
                <a:latin typeface="SimSun"/>
                <a:cs typeface="SimSun"/>
              </a:rPr>
              <a:t> 所示。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30604" y="8463533"/>
            <a:ext cx="5207000" cy="114427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algn="just" marL="2592705">
              <a:lnSpc>
                <a:spcPct val="100000"/>
              </a:lnSpc>
              <a:spcBef>
                <a:spcPts val="865"/>
              </a:spcBef>
            </a:pPr>
            <a:r>
              <a:rPr dirty="0" sz="1200" spc="-150">
                <a:latin typeface="SimSun"/>
                <a:cs typeface="SimSun"/>
              </a:rPr>
              <a:t>图 </a:t>
            </a:r>
            <a:r>
              <a:rPr dirty="0" sz="1200">
                <a:latin typeface="SimSun"/>
                <a:cs typeface="SimSun"/>
              </a:rPr>
              <a:t>4-</a:t>
            </a:r>
            <a:r>
              <a:rPr dirty="0" sz="1200" spc="-50">
                <a:latin typeface="SimSun"/>
                <a:cs typeface="SimSun"/>
              </a:rPr>
              <a:t>4</a:t>
            </a:r>
            <a:endParaRPr sz="1200">
              <a:latin typeface="SimSun"/>
              <a:cs typeface="SimSun"/>
            </a:endParaRPr>
          </a:p>
          <a:p>
            <a:pPr algn="just" marL="12700" marR="5080" indent="304165">
              <a:lnSpc>
                <a:spcPct val="152500"/>
              </a:lnSpc>
              <a:spcBef>
                <a:spcPts val="15"/>
              </a:spcBef>
            </a:pPr>
            <a:r>
              <a:rPr dirty="0" sz="1200" spc="-5">
                <a:latin typeface="SimSun"/>
                <a:cs typeface="SimSun"/>
              </a:rPr>
              <a:t>用户可使用↑↓←→来控制光标在虚拟键盘上的移动，当用户在某个虚拟</a:t>
            </a:r>
            <a:r>
              <a:rPr dirty="0" sz="1200" spc="-5">
                <a:latin typeface="SimSun"/>
                <a:cs typeface="SimSun"/>
              </a:rPr>
              <a:t>键盘的键位上按下空格键时，虚拟计算机的屏幕上就会出现相应的字符，如图</a:t>
            </a:r>
            <a:r>
              <a:rPr dirty="0" sz="1200" spc="-50">
                <a:latin typeface="SimSun"/>
                <a:cs typeface="SimSun"/>
              </a:rPr>
              <a:t> </a:t>
            </a:r>
            <a:r>
              <a:rPr dirty="0" sz="1200" spc="-10">
                <a:latin typeface="SimSun"/>
                <a:cs typeface="SimSun"/>
              </a:rPr>
              <a:t>4-</a:t>
            </a:r>
            <a:r>
              <a:rPr dirty="0" sz="1200">
                <a:latin typeface="SimSun"/>
                <a:cs typeface="SimSun"/>
              </a:rPr>
              <a:t>5</a:t>
            </a:r>
            <a:r>
              <a:rPr dirty="0" sz="1200" spc="-90">
                <a:latin typeface="SimSun"/>
                <a:cs typeface="SimSun"/>
              </a:rPr>
              <a:t> 所示。</a:t>
            </a:r>
            <a:endParaRPr sz="1200">
              <a:latin typeface="SimSun"/>
              <a:cs typeface="SimSu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5880" y="1506219"/>
            <a:ext cx="5274310" cy="319913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5880" y="5300979"/>
            <a:ext cx="5274310" cy="3199129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38398" y="528319"/>
            <a:ext cx="16840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125016" y="832103"/>
            <a:ext cx="5312410" cy="9525"/>
          </a:xfrm>
          <a:custGeom>
            <a:avLst/>
            <a:gdLst/>
            <a:ahLst/>
            <a:cxnLst/>
            <a:rect l="l" t="t" r="r" b="b"/>
            <a:pathLst>
              <a:path w="5312410" h="9525">
                <a:moveTo>
                  <a:pt x="5312029" y="0"/>
                </a:moveTo>
                <a:lnTo>
                  <a:pt x="0" y="0"/>
                </a:lnTo>
                <a:lnTo>
                  <a:pt x="0" y="9143"/>
                </a:lnTo>
                <a:lnTo>
                  <a:pt x="5312029" y="9143"/>
                </a:lnTo>
                <a:lnTo>
                  <a:pt x="5312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130604" y="2317750"/>
            <a:ext cx="5169535" cy="86233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2592705">
              <a:lnSpc>
                <a:spcPct val="100000"/>
              </a:lnSpc>
              <a:spcBef>
                <a:spcPts val="855"/>
              </a:spcBef>
            </a:pPr>
            <a:r>
              <a:rPr dirty="0" sz="1200" spc="-150">
                <a:latin typeface="SimSun"/>
                <a:cs typeface="SimSun"/>
              </a:rPr>
              <a:t>图 </a:t>
            </a:r>
            <a:r>
              <a:rPr dirty="0" sz="1200">
                <a:latin typeface="SimSun"/>
                <a:cs typeface="SimSun"/>
              </a:rPr>
              <a:t>4-</a:t>
            </a:r>
            <a:r>
              <a:rPr dirty="0" sz="1200" spc="-50">
                <a:latin typeface="SimSun"/>
                <a:cs typeface="SimSun"/>
              </a:rPr>
              <a:t>5</a:t>
            </a:r>
            <a:endParaRPr sz="1200">
              <a:latin typeface="SimSun"/>
              <a:cs typeface="SimSun"/>
            </a:endParaRPr>
          </a:p>
          <a:p>
            <a:pPr marL="12700" marR="5080" indent="304165">
              <a:lnSpc>
                <a:spcPct val="152500"/>
              </a:lnSpc>
            </a:pPr>
            <a:r>
              <a:rPr dirty="0" sz="1200" spc="-15">
                <a:latin typeface="SimSun"/>
                <a:cs typeface="SimSun"/>
              </a:rPr>
              <a:t>用户也可以通过讲光标移动到←--键即退格键如图 </a:t>
            </a:r>
            <a:r>
              <a:rPr dirty="0" sz="1200">
                <a:latin typeface="SimSun"/>
                <a:cs typeface="SimSun"/>
              </a:rPr>
              <a:t>4-6，</a:t>
            </a:r>
            <a:r>
              <a:rPr dirty="0" sz="1200" spc="-10">
                <a:latin typeface="SimSun"/>
                <a:cs typeface="SimSun"/>
              </a:rPr>
              <a:t>敲空格即可是删</a:t>
            </a:r>
            <a:r>
              <a:rPr dirty="0" sz="1200" spc="-10">
                <a:latin typeface="SimSun"/>
                <a:cs typeface="SimSun"/>
              </a:rPr>
              <a:t>改已输入的密码。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30604" y="3644010"/>
            <a:ext cx="5245735" cy="114300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2592705">
              <a:lnSpc>
                <a:spcPct val="100000"/>
              </a:lnSpc>
              <a:spcBef>
                <a:spcPts val="855"/>
              </a:spcBef>
            </a:pPr>
            <a:r>
              <a:rPr dirty="0" sz="1200" spc="-150">
                <a:latin typeface="SimSun"/>
                <a:cs typeface="SimSun"/>
              </a:rPr>
              <a:t>图 </a:t>
            </a:r>
            <a:r>
              <a:rPr dirty="0" sz="1200">
                <a:latin typeface="SimSun"/>
                <a:cs typeface="SimSun"/>
              </a:rPr>
              <a:t>4-</a:t>
            </a:r>
            <a:r>
              <a:rPr dirty="0" sz="1200" spc="-50">
                <a:latin typeface="SimSun"/>
                <a:cs typeface="SimSun"/>
              </a:rPr>
              <a:t>6</a:t>
            </a:r>
            <a:endParaRPr sz="1200">
              <a:latin typeface="SimSun"/>
              <a:cs typeface="SimSun"/>
            </a:endParaRPr>
          </a:p>
          <a:p>
            <a:pPr marL="12700" marR="5080" indent="304165">
              <a:lnSpc>
                <a:spcPct val="152500"/>
              </a:lnSpc>
            </a:pPr>
            <a:r>
              <a:rPr dirty="0" sz="1200" spc="-5">
                <a:latin typeface="SimSun"/>
                <a:cs typeface="SimSun"/>
              </a:rPr>
              <a:t>当用户将光标移动到回车键并敲击空格后，程序会判断当前密码是否正</a:t>
            </a:r>
            <a:r>
              <a:rPr dirty="0" sz="1200">
                <a:latin typeface="SimSun"/>
                <a:cs typeface="SimSun"/>
              </a:rPr>
              <a:t> </a:t>
            </a:r>
            <a:r>
              <a:rPr dirty="0" sz="1200" spc="-20">
                <a:latin typeface="SimSun"/>
                <a:cs typeface="SimSun"/>
              </a:rPr>
              <a:t>确，若密码错误，将会打印相应提示 </a:t>
            </a:r>
            <a:r>
              <a:rPr dirty="0" sz="1200">
                <a:latin typeface="SimSun"/>
                <a:cs typeface="SimSun"/>
              </a:rPr>
              <a:t>2s，</a:t>
            </a:r>
            <a:r>
              <a:rPr dirty="0" sz="1200" spc="-5">
                <a:latin typeface="SimSun"/>
                <a:cs typeface="SimSun"/>
              </a:rPr>
              <a:t>过后用户可继续尝试输入密码，如图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200" spc="-10">
                <a:latin typeface="SimSun"/>
                <a:cs typeface="SimSun"/>
              </a:rPr>
              <a:t>4-</a:t>
            </a:r>
            <a:r>
              <a:rPr dirty="0" sz="1200">
                <a:latin typeface="SimSun"/>
                <a:cs typeface="SimSun"/>
              </a:rPr>
              <a:t>7</a:t>
            </a:r>
            <a:r>
              <a:rPr dirty="0" sz="1200" spc="-90">
                <a:latin typeface="SimSun"/>
                <a:cs typeface="SimSun"/>
              </a:rPr>
              <a:t> 所示。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30604" y="6161912"/>
            <a:ext cx="5207000" cy="86360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2592705">
              <a:lnSpc>
                <a:spcPct val="100000"/>
              </a:lnSpc>
              <a:spcBef>
                <a:spcPts val="855"/>
              </a:spcBef>
            </a:pPr>
            <a:r>
              <a:rPr dirty="0" sz="1200" spc="-150">
                <a:latin typeface="SimSun"/>
                <a:cs typeface="SimSun"/>
              </a:rPr>
              <a:t>图 </a:t>
            </a:r>
            <a:r>
              <a:rPr dirty="0" sz="1200">
                <a:latin typeface="SimSun"/>
                <a:cs typeface="SimSun"/>
              </a:rPr>
              <a:t>4-</a:t>
            </a:r>
            <a:r>
              <a:rPr dirty="0" sz="1200" spc="-50">
                <a:latin typeface="SimSun"/>
                <a:cs typeface="SimSun"/>
              </a:rPr>
              <a:t>7</a:t>
            </a:r>
            <a:endParaRPr sz="1200">
              <a:latin typeface="SimSun"/>
              <a:cs typeface="SimSun"/>
            </a:endParaRPr>
          </a:p>
          <a:p>
            <a:pPr marL="12700" marR="5080" indent="304165">
              <a:lnSpc>
                <a:spcPts val="2210"/>
              </a:lnSpc>
              <a:spcBef>
                <a:spcPts val="85"/>
              </a:spcBef>
            </a:pPr>
            <a:r>
              <a:rPr dirty="0" sz="1200" spc="-5">
                <a:latin typeface="SimSun"/>
                <a:cs typeface="SimSun"/>
              </a:rPr>
              <a:t>当用户输入正确的密码后，程序将会载入桌面界面，虚拟计算机成功登陆</a:t>
            </a:r>
            <a:r>
              <a:rPr dirty="0" sz="1200" spc="-35">
                <a:latin typeface="SimSun"/>
                <a:cs typeface="SimSun"/>
              </a:rPr>
              <a:t>并显示桌面，如图 </a:t>
            </a:r>
            <a:r>
              <a:rPr dirty="0" sz="1200">
                <a:latin typeface="SimSun"/>
                <a:cs typeface="SimSun"/>
              </a:rPr>
              <a:t>4-8</a:t>
            </a:r>
            <a:r>
              <a:rPr dirty="0" sz="1200" spc="-90">
                <a:latin typeface="SimSun"/>
                <a:cs typeface="SimSun"/>
              </a:rPr>
              <a:t> 所示。</a:t>
            </a:r>
            <a:endParaRPr sz="1200">
              <a:latin typeface="SimSun"/>
              <a:cs typeface="SimSu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960119"/>
            <a:ext cx="5274310" cy="139382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27120" y="3199764"/>
            <a:ext cx="746760" cy="48005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4838064"/>
            <a:ext cx="5274310" cy="1360170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38398" y="528319"/>
            <a:ext cx="16840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125016" y="832103"/>
            <a:ext cx="5312410" cy="9525"/>
          </a:xfrm>
          <a:custGeom>
            <a:avLst/>
            <a:gdLst/>
            <a:ahLst/>
            <a:cxnLst/>
            <a:rect l="l" t="t" r="r" b="b"/>
            <a:pathLst>
              <a:path w="5312410" h="9525">
                <a:moveTo>
                  <a:pt x="5312029" y="0"/>
                </a:moveTo>
                <a:lnTo>
                  <a:pt x="0" y="0"/>
                </a:lnTo>
                <a:lnTo>
                  <a:pt x="0" y="9143"/>
                </a:lnTo>
                <a:lnTo>
                  <a:pt x="5312029" y="9143"/>
                </a:lnTo>
                <a:lnTo>
                  <a:pt x="5312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130604" y="4093590"/>
            <a:ext cx="5283835" cy="198120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algn="ctr" marL="321945">
              <a:lnSpc>
                <a:spcPct val="100000"/>
              </a:lnSpc>
              <a:spcBef>
                <a:spcPts val="855"/>
              </a:spcBef>
            </a:pPr>
            <a:r>
              <a:rPr dirty="0" sz="1200" spc="-150">
                <a:latin typeface="SimSun"/>
                <a:cs typeface="SimSun"/>
              </a:rPr>
              <a:t>图 </a:t>
            </a:r>
            <a:r>
              <a:rPr dirty="0" sz="1200">
                <a:latin typeface="SimSun"/>
                <a:cs typeface="SimSun"/>
              </a:rPr>
              <a:t>4-</a:t>
            </a:r>
            <a:r>
              <a:rPr dirty="0" sz="1200" spc="-50">
                <a:latin typeface="SimSun"/>
                <a:cs typeface="SimSun"/>
              </a:rPr>
              <a:t>8</a:t>
            </a:r>
            <a:endParaRPr sz="1200">
              <a:latin typeface="SimSun"/>
              <a:cs typeface="SimSun"/>
            </a:endParaRPr>
          </a:p>
          <a:p>
            <a:pPr marL="316865">
              <a:lnSpc>
                <a:spcPct val="100000"/>
              </a:lnSpc>
              <a:spcBef>
                <a:spcPts val="755"/>
              </a:spcBef>
            </a:pPr>
            <a:r>
              <a:rPr dirty="0" sz="1200" spc="-5">
                <a:latin typeface="SimSun"/>
                <a:cs typeface="SimSun"/>
              </a:rPr>
              <a:t>用户可通过将光标移动到虚拟键盘上的↑↓←→键并点空格可实现虚拟计</a:t>
            </a:r>
            <a:endParaRPr sz="1200">
              <a:latin typeface="SimSun"/>
              <a:cs typeface="SimSun"/>
            </a:endParaRPr>
          </a:p>
          <a:p>
            <a:pPr marL="12700" marR="5080">
              <a:lnSpc>
                <a:spcPct val="152500"/>
              </a:lnSpc>
              <a:spcBef>
                <a:spcPts val="15"/>
              </a:spcBef>
            </a:pPr>
            <a:r>
              <a:rPr dirty="0" sz="1200" spc="-5">
                <a:latin typeface="SimSun"/>
                <a:cs typeface="SimSun"/>
              </a:rPr>
              <a:t>算机屏幕上的状态光标[-]的移动，当用户敲击虚拟键盘上的回车键时，就会进</a:t>
            </a:r>
            <a:r>
              <a:rPr dirty="0" sz="1200" spc="-10">
                <a:latin typeface="SimSun"/>
                <a:cs typeface="SimSun"/>
              </a:rPr>
              <a:t>入[-]所在的桌面小组件。</a:t>
            </a:r>
            <a:endParaRPr sz="1200">
              <a:latin typeface="SimSun"/>
              <a:cs typeface="SimSun"/>
            </a:endParaRPr>
          </a:p>
          <a:p>
            <a:pPr marL="12700" indent="304165">
              <a:lnSpc>
                <a:spcPct val="100000"/>
              </a:lnSpc>
              <a:spcBef>
                <a:spcPts val="755"/>
              </a:spcBef>
            </a:pPr>
            <a:r>
              <a:rPr dirty="0" sz="1200" spc="-5">
                <a:latin typeface="SimSun"/>
                <a:cs typeface="SimSun"/>
              </a:rPr>
              <a:t>“记事本”功能可以记录下用户在虚拟键盘上敲下的字符并显示在虚拟屏</a:t>
            </a:r>
            <a:endParaRPr sz="1200">
              <a:latin typeface="SimSun"/>
              <a:cs typeface="SimSun"/>
            </a:endParaRPr>
          </a:p>
          <a:p>
            <a:pPr marL="12700" marR="80645">
              <a:lnSpc>
                <a:spcPct val="152500"/>
              </a:lnSpc>
              <a:spcBef>
                <a:spcPts val="10"/>
              </a:spcBef>
            </a:pPr>
            <a:r>
              <a:rPr dirty="0" sz="1200" spc="-15">
                <a:latin typeface="SimSun"/>
                <a:cs typeface="SimSun"/>
              </a:rPr>
              <a:t>幕上，并可实现退格键功能。功能主要界面如图 </a:t>
            </a:r>
            <a:r>
              <a:rPr dirty="0" sz="1200">
                <a:latin typeface="SimSun"/>
                <a:cs typeface="SimSun"/>
              </a:rPr>
              <a:t>4-9</a:t>
            </a:r>
            <a:r>
              <a:rPr dirty="0" sz="1200" spc="-45">
                <a:latin typeface="SimSun"/>
                <a:cs typeface="SimSun"/>
              </a:rPr>
              <a:t> 所示。目前只支持英文。</a:t>
            </a:r>
            <a:r>
              <a:rPr dirty="0" sz="1200" spc="-5">
                <a:latin typeface="SimSun"/>
                <a:cs typeface="SimSun"/>
              </a:rPr>
              <a:t>并没有设计中文输入法的功能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711066" y="9287967"/>
            <a:ext cx="44513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0">
                <a:latin typeface="SimSun"/>
                <a:cs typeface="SimSun"/>
              </a:rPr>
              <a:t>图 </a:t>
            </a:r>
            <a:r>
              <a:rPr dirty="0" sz="1200">
                <a:latin typeface="SimSun"/>
                <a:cs typeface="SimSun"/>
              </a:rPr>
              <a:t>4-</a:t>
            </a:r>
            <a:r>
              <a:rPr dirty="0" sz="1200" spc="-50">
                <a:latin typeface="SimSun"/>
                <a:cs typeface="SimSun"/>
              </a:rPr>
              <a:t>9</a:t>
            </a:r>
            <a:endParaRPr sz="1200">
              <a:latin typeface="SimSun"/>
              <a:cs typeface="SimSun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929639"/>
            <a:ext cx="5274310" cy="319912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6141084"/>
            <a:ext cx="5274310" cy="3080385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528319"/>
            <a:ext cx="5208270" cy="932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9080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300">
              <a:latin typeface="SimSun"/>
              <a:cs typeface="SimSun"/>
            </a:endParaRPr>
          </a:p>
          <a:p>
            <a:pPr marL="12700" marR="5080" indent="304165">
              <a:lnSpc>
                <a:spcPct val="152500"/>
              </a:lnSpc>
              <a:spcBef>
                <a:spcPts val="5"/>
              </a:spcBef>
            </a:pPr>
            <a:r>
              <a:rPr dirty="0" sz="1200" spc="-5">
                <a:latin typeface="SimSun"/>
                <a:cs typeface="SimSun"/>
              </a:rPr>
              <a:t>若用户想退出任何一个桌面小组件的页面，都可以通过用空格连续敲击虚</a:t>
            </a:r>
            <a:r>
              <a:rPr dirty="0" sz="1200" spc="-55">
                <a:latin typeface="SimSun"/>
                <a:cs typeface="SimSun"/>
              </a:rPr>
              <a:t>拟键盘上的 </a:t>
            </a:r>
            <a:r>
              <a:rPr dirty="0" sz="1200">
                <a:latin typeface="SimSun"/>
                <a:cs typeface="SimSun"/>
              </a:rPr>
              <a:t>ESC</a:t>
            </a:r>
            <a:r>
              <a:rPr dirty="0" sz="1200" spc="-90">
                <a:latin typeface="SimSun"/>
                <a:cs typeface="SimSun"/>
              </a:rPr>
              <a:t> 键两次如图 </a:t>
            </a:r>
            <a:r>
              <a:rPr dirty="0" sz="1200">
                <a:latin typeface="SimSun"/>
                <a:cs typeface="SimSun"/>
              </a:rPr>
              <a:t>4-10</a:t>
            </a:r>
            <a:r>
              <a:rPr dirty="0" sz="1200" spc="-45">
                <a:latin typeface="SimSun"/>
                <a:cs typeface="SimSun"/>
              </a:rPr>
              <a:t> 所示来回到桌面，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30604" y="2020569"/>
            <a:ext cx="5207000" cy="86550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2554605">
              <a:lnSpc>
                <a:spcPct val="100000"/>
              </a:lnSpc>
              <a:spcBef>
                <a:spcPts val="865"/>
              </a:spcBef>
            </a:pPr>
            <a:r>
              <a:rPr dirty="0" sz="1200" spc="-150">
                <a:latin typeface="SimSun"/>
                <a:cs typeface="SimSun"/>
              </a:rPr>
              <a:t>图 </a:t>
            </a:r>
            <a:r>
              <a:rPr dirty="0" sz="1200">
                <a:latin typeface="SimSun"/>
                <a:cs typeface="SimSun"/>
              </a:rPr>
              <a:t>4-</a:t>
            </a:r>
            <a:r>
              <a:rPr dirty="0" sz="1200" spc="-25">
                <a:latin typeface="SimSun"/>
                <a:cs typeface="SimSun"/>
              </a:rPr>
              <a:t>10</a:t>
            </a:r>
            <a:endParaRPr sz="1200">
              <a:latin typeface="SimSun"/>
              <a:cs typeface="SimSun"/>
            </a:endParaRPr>
          </a:p>
          <a:p>
            <a:pPr marL="12700" marR="5080" indent="304165">
              <a:lnSpc>
                <a:spcPct val="152500"/>
              </a:lnSpc>
              <a:spcBef>
                <a:spcPts val="15"/>
              </a:spcBef>
            </a:pPr>
            <a:r>
              <a:rPr dirty="0" sz="1200" spc="-5">
                <a:latin typeface="SimSun"/>
                <a:cs typeface="SimSun"/>
              </a:rPr>
              <a:t>当用户选择“贪吃蛇”组件时，屏幕会先出现请按任意键继续的提示，如</a:t>
            </a:r>
            <a:r>
              <a:rPr dirty="0" sz="1200" spc="-155">
                <a:latin typeface="SimSun"/>
                <a:cs typeface="SimSun"/>
              </a:rPr>
              <a:t>图 </a:t>
            </a:r>
            <a:r>
              <a:rPr dirty="0" sz="1200">
                <a:latin typeface="SimSun"/>
                <a:cs typeface="SimSun"/>
              </a:rPr>
              <a:t>4-11</a:t>
            </a:r>
            <a:r>
              <a:rPr dirty="0" sz="1200" spc="-90">
                <a:latin typeface="SimSun"/>
                <a:cs typeface="SimSun"/>
              </a:rPr>
              <a:t> 所示。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30604" y="4309998"/>
            <a:ext cx="5207635" cy="86550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algn="ctr" marL="397510">
              <a:lnSpc>
                <a:spcPct val="100000"/>
              </a:lnSpc>
              <a:spcBef>
                <a:spcPts val="865"/>
              </a:spcBef>
            </a:pPr>
            <a:r>
              <a:rPr dirty="0" sz="1200" spc="-150">
                <a:latin typeface="SimSun"/>
                <a:cs typeface="SimSun"/>
              </a:rPr>
              <a:t>图 </a:t>
            </a:r>
            <a:r>
              <a:rPr dirty="0" sz="1200">
                <a:latin typeface="SimSun"/>
                <a:cs typeface="SimSun"/>
              </a:rPr>
              <a:t>4-</a:t>
            </a:r>
            <a:r>
              <a:rPr dirty="0" sz="1200" spc="-25">
                <a:latin typeface="SimSun"/>
                <a:cs typeface="SimSun"/>
              </a:rPr>
              <a:t>11</a:t>
            </a:r>
            <a:endParaRPr sz="1200">
              <a:latin typeface="SimSun"/>
              <a:cs typeface="SimSun"/>
            </a:endParaRPr>
          </a:p>
          <a:p>
            <a:pPr marL="316865">
              <a:lnSpc>
                <a:spcPct val="100000"/>
              </a:lnSpc>
              <a:spcBef>
                <a:spcPts val="770"/>
              </a:spcBef>
            </a:pPr>
            <a:r>
              <a:rPr dirty="0" sz="1200" spc="-5">
                <a:latin typeface="SimSun"/>
                <a:cs typeface="SimSun"/>
              </a:rPr>
              <a:t>当用户按任意键后，贪吃蛇游戏将会开始运行，用户只需用实际键盘的↑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200" spc="-15">
                <a:latin typeface="SimSun"/>
                <a:cs typeface="SimSun"/>
              </a:rPr>
              <a:t>↓←→键操作即可，贪吃蛇游戏运行界面如图 </a:t>
            </a:r>
            <a:r>
              <a:rPr dirty="0" sz="1200">
                <a:latin typeface="SimSun"/>
                <a:cs typeface="SimSun"/>
              </a:rPr>
              <a:t>4-12</a:t>
            </a:r>
            <a:r>
              <a:rPr dirty="0" sz="1200" spc="-90">
                <a:latin typeface="SimSun"/>
                <a:cs typeface="SimSun"/>
              </a:rPr>
              <a:t> 所示。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30604" y="8396477"/>
            <a:ext cx="5207000" cy="86360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2554605">
              <a:lnSpc>
                <a:spcPct val="100000"/>
              </a:lnSpc>
              <a:spcBef>
                <a:spcPts val="855"/>
              </a:spcBef>
            </a:pPr>
            <a:r>
              <a:rPr dirty="0" sz="1200" spc="-150">
                <a:latin typeface="SimSun"/>
                <a:cs typeface="SimSun"/>
              </a:rPr>
              <a:t>图 </a:t>
            </a:r>
            <a:r>
              <a:rPr dirty="0" sz="1200">
                <a:latin typeface="SimSun"/>
                <a:cs typeface="SimSun"/>
              </a:rPr>
              <a:t>4-</a:t>
            </a:r>
            <a:r>
              <a:rPr dirty="0" sz="1200" spc="-25">
                <a:latin typeface="SimSun"/>
                <a:cs typeface="SimSun"/>
              </a:rPr>
              <a:t>12</a:t>
            </a:r>
            <a:endParaRPr sz="1200">
              <a:latin typeface="SimSun"/>
              <a:cs typeface="SimSun"/>
            </a:endParaRPr>
          </a:p>
          <a:p>
            <a:pPr marL="12700" marR="5080" indent="304165">
              <a:lnSpc>
                <a:spcPts val="2210"/>
              </a:lnSpc>
              <a:spcBef>
                <a:spcPts val="85"/>
              </a:spcBef>
            </a:pPr>
            <a:r>
              <a:rPr dirty="0" sz="1200" spc="-5">
                <a:latin typeface="SimSun"/>
                <a:cs typeface="SimSun"/>
              </a:rPr>
              <a:t>当贪吃蛇的“蛇头”碰到了“墙壁”或者“蛇身”的时候，游戏结束，并</a:t>
            </a:r>
            <a:r>
              <a:rPr dirty="0" sz="1200" spc="-25">
                <a:latin typeface="SimSun"/>
                <a:cs typeface="SimSun"/>
              </a:rPr>
              <a:t>会打印当前所得分数，如图 </a:t>
            </a:r>
            <a:r>
              <a:rPr dirty="0" sz="1200">
                <a:latin typeface="SimSun"/>
                <a:cs typeface="SimSun"/>
              </a:rPr>
              <a:t>4-13</a:t>
            </a:r>
            <a:r>
              <a:rPr dirty="0" sz="1200" spc="-90">
                <a:latin typeface="SimSun"/>
                <a:cs typeface="SimSun"/>
              </a:rPr>
              <a:t> 所示。</a:t>
            </a:r>
            <a:endParaRPr sz="1200">
              <a:latin typeface="SimSun"/>
              <a:cs typeface="SimSun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9020" y="1525904"/>
            <a:ext cx="769620" cy="53340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8719" y="2957829"/>
            <a:ext cx="5274309" cy="138302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8719" y="5231764"/>
            <a:ext cx="5274309" cy="3199130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38398" y="528319"/>
            <a:ext cx="16840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125016" y="832103"/>
            <a:ext cx="5312410" cy="9525"/>
          </a:xfrm>
          <a:custGeom>
            <a:avLst/>
            <a:gdLst/>
            <a:ahLst/>
            <a:cxnLst/>
            <a:rect l="l" t="t" r="r" b="b"/>
            <a:pathLst>
              <a:path w="5312410" h="9525">
                <a:moveTo>
                  <a:pt x="5312029" y="0"/>
                </a:moveTo>
                <a:lnTo>
                  <a:pt x="0" y="0"/>
                </a:lnTo>
                <a:lnTo>
                  <a:pt x="0" y="9143"/>
                </a:lnTo>
                <a:lnTo>
                  <a:pt x="5312029" y="9143"/>
                </a:lnTo>
                <a:lnTo>
                  <a:pt x="5312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435353" y="2314702"/>
            <a:ext cx="4827270" cy="58356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algn="ctr" marL="168910">
              <a:lnSpc>
                <a:spcPct val="100000"/>
              </a:lnSpc>
              <a:spcBef>
                <a:spcPts val="855"/>
              </a:spcBef>
            </a:pPr>
            <a:r>
              <a:rPr dirty="0" sz="1200" spc="-150">
                <a:latin typeface="SimSun"/>
                <a:cs typeface="SimSun"/>
              </a:rPr>
              <a:t>图 </a:t>
            </a:r>
            <a:r>
              <a:rPr dirty="0" sz="1200">
                <a:latin typeface="SimSun"/>
                <a:cs typeface="SimSun"/>
              </a:rPr>
              <a:t>4-</a:t>
            </a:r>
            <a:r>
              <a:rPr dirty="0" sz="1200" spc="-25">
                <a:latin typeface="SimSun"/>
                <a:cs typeface="SimSun"/>
              </a:rPr>
              <a:t>13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200" spc="-15">
                <a:latin typeface="SimSun"/>
                <a:cs typeface="SimSun"/>
              </a:rPr>
              <a:t>当用户选择计算器组件时，就会给出相应的操作提示，如图 </a:t>
            </a:r>
            <a:r>
              <a:rPr dirty="0" sz="1200">
                <a:latin typeface="SimSun"/>
                <a:cs typeface="SimSun"/>
              </a:rPr>
              <a:t>4-14</a:t>
            </a:r>
            <a:r>
              <a:rPr dirty="0" sz="1200" spc="-90">
                <a:latin typeface="SimSun"/>
                <a:cs typeface="SimSun"/>
              </a:rPr>
              <a:t> 所示。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30604" y="4319142"/>
            <a:ext cx="5284470" cy="86233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2554605">
              <a:lnSpc>
                <a:spcPct val="100000"/>
              </a:lnSpc>
              <a:spcBef>
                <a:spcPts val="855"/>
              </a:spcBef>
            </a:pPr>
            <a:r>
              <a:rPr dirty="0" sz="1200" spc="-150">
                <a:latin typeface="SimSun"/>
                <a:cs typeface="SimSun"/>
              </a:rPr>
              <a:t>图 </a:t>
            </a:r>
            <a:r>
              <a:rPr dirty="0" sz="1200">
                <a:latin typeface="SimSun"/>
                <a:cs typeface="SimSun"/>
              </a:rPr>
              <a:t>4-</a:t>
            </a:r>
            <a:r>
              <a:rPr dirty="0" sz="1200" spc="-25">
                <a:latin typeface="SimSun"/>
                <a:cs typeface="SimSun"/>
              </a:rPr>
              <a:t>14</a:t>
            </a:r>
            <a:endParaRPr sz="1200">
              <a:latin typeface="SimSun"/>
              <a:cs typeface="SimSun"/>
            </a:endParaRPr>
          </a:p>
          <a:p>
            <a:pPr marL="12700" marR="5080" indent="304165">
              <a:lnSpc>
                <a:spcPct val="152500"/>
              </a:lnSpc>
            </a:pPr>
            <a:r>
              <a:rPr dirty="0" sz="1200" spc="-5">
                <a:latin typeface="SimSun"/>
                <a:cs typeface="SimSun"/>
              </a:rPr>
              <a:t>用户可在虚拟键盘上输入需要计算的式子，在虚拟键盘上按下“=”后即可</a:t>
            </a:r>
            <a:r>
              <a:rPr dirty="0" sz="1200" spc="-30">
                <a:latin typeface="SimSun"/>
                <a:cs typeface="SimSun"/>
              </a:rPr>
              <a:t>显示出相应答案，如图 </a:t>
            </a:r>
            <a:r>
              <a:rPr dirty="0" sz="1200">
                <a:latin typeface="SimSun"/>
                <a:cs typeface="SimSun"/>
              </a:rPr>
              <a:t>4-15</a:t>
            </a:r>
            <a:r>
              <a:rPr dirty="0" sz="1200" spc="-90">
                <a:latin typeface="SimSun"/>
                <a:cs typeface="SimSun"/>
              </a:rPr>
              <a:t> 所示。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30604" y="6628256"/>
            <a:ext cx="5207000" cy="86233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2554605">
              <a:lnSpc>
                <a:spcPct val="100000"/>
              </a:lnSpc>
              <a:spcBef>
                <a:spcPts val="855"/>
              </a:spcBef>
            </a:pPr>
            <a:r>
              <a:rPr dirty="0" sz="1200" spc="-150">
                <a:latin typeface="SimSun"/>
                <a:cs typeface="SimSun"/>
              </a:rPr>
              <a:t>图 </a:t>
            </a:r>
            <a:r>
              <a:rPr dirty="0" sz="1200">
                <a:latin typeface="SimSun"/>
                <a:cs typeface="SimSun"/>
              </a:rPr>
              <a:t>4-</a:t>
            </a:r>
            <a:r>
              <a:rPr dirty="0" sz="1200" spc="-25">
                <a:latin typeface="SimSun"/>
                <a:cs typeface="SimSun"/>
              </a:rPr>
              <a:t>15</a:t>
            </a:r>
            <a:endParaRPr sz="1200">
              <a:latin typeface="SimSun"/>
              <a:cs typeface="SimSun"/>
            </a:endParaRPr>
          </a:p>
          <a:p>
            <a:pPr marL="12700" marR="5080" indent="304165">
              <a:lnSpc>
                <a:spcPct val="152500"/>
              </a:lnSpc>
            </a:pPr>
            <a:r>
              <a:rPr dirty="0" sz="1200" spc="-5">
                <a:latin typeface="SimSun"/>
                <a:cs typeface="SimSun"/>
              </a:rPr>
              <a:t>当用户选择“相关”组件时，虚拟屏幕上就会显示作者事先写好的信息，</a:t>
            </a:r>
            <a:r>
              <a:rPr dirty="0" sz="1200" spc="-105">
                <a:latin typeface="SimSun"/>
                <a:cs typeface="SimSun"/>
              </a:rPr>
              <a:t>如图 </a:t>
            </a:r>
            <a:r>
              <a:rPr dirty="0" sz="1200">
                <a:latin typeface="SimSun"/>
                <a:cs typeface="SimSun"/>
              </a:rPr>
              <a:t>4-16</a:t>
            </a:r>
            <a:r>
              <a:rPr dirty="0" sz="1200" spc="-90">
                <a:latin typeface="SimSun"/>
                <a:cs typeface="SimSun"/>
              </a:rPr>
              <a:t> 所示。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30604" y="8902496"/>
            <a:ext cx="5245735" cy="86360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algn="ctr" marL="360045">
              <a:lnSpc>
                <a:spcPct val="100000"/>
              </a:lnSpc>
              <a:spcBef>
                <a:spcPts val="855"/>
              </a:spcBef>
            </a:pPr>
            <a:r>
              <a:rPr dirty="0" sz="1200" spc="-150">
                <a:latin typeface="SimSun"/>
                <a:cs typeface="SimSun"/>
              </a:rPr>
              <a:t>图 </a:t>
            </a:r>
            <a:r>
              <a:rPr dirty="0" sz="1200">
                <a:latin typeface="SimSun"/>
                <a:cs typeface="SimSun"/>
              </a:rPr>
              <a:t>4-</a:t>
            </a:r>
            <a:r>
              <a:rPr dirty="0" sz="1200" spc="-25">
                <a:latin typeface="SimSun"/>
                <a:cs typeface="SimSun"/>
              </a:rPr>
              <a:t>16</a:t>
            </a:r>
            <a:endParaRPr sz="1200">
              <a:latin typeface="SimSun"/>
              <a:cs typeface="SimSun"/>
            </a:endParaRPr>
          </a:p>
          <a:p>
            <a:pPr algn="ctr" marL="304165">
              <a:lnSpc>
                <a:spcPct val="100000"/>
              </a:lnSpc>
              <a:spcBef>
                <a:spcPts val="755"/>
              </a:spcBef>
            </a:pPr>
            <a:r>
              <a:rPr dirty="0" sz="1200">
                <a:latin typeface="SimSun"/>
                <a:cs typeface="SimSun"/>
              </a:rPr>
              <a:t>当用户选择“IE</a:t>
            </a:r>
            <a:r>
              <a:rPr dirty="0" sz="1200" spc="-45">
                <a:latin typeface="SimSun"/>
                <a:cs typeface="SimSun"/>
              </a:rPr>
              <a:t> 浏览器”组件时，就会直接打开系统默认浏览器，并转到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u="sng" sz="1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imSun"/>
                <a:cs typeface="SimSun"/>
                <a:hlinkClick r:id="rId2"/>
              </a:rPr>
              <a:t>www.baidu.com</a:t>
            </a:r>
            <a:r>
              <a:rPr dirty="0" sz="1200" spc="-305">
                <a:solidFill>
                  <a:srgbClr val="0000FF"/>
                </a:solidFill>
                <a:latin typeface="SimSun"/>
                <a:cs typeface="SimSun"/>
                <a:hlinkClick r:id="rId2"/>
              </a:rPr>
              <a:t> </a:t>
            </a:r>
            <a:r>
              <a:rPr dirty="0" sz="1200" spc="-20">
                <a:latin typeface="SimSun"/>
                <a:cs typeface="SimSun"/>
              </a:rPr>
              <a:t>网址。</a:t>
            </a:r>
            <a:endParaRPr sz="1200">
              <a:latin typeface="SimSun"/>
              <a:cs typeface="SimSun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960119"/>
            <a:ext cx="5274310" cy="138620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000" y="2962909"/>
            <a:ext cx="5274310" cy="139192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43000" y="5253989"/>
            <a:ext cx="5274310" cy="140081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3000" y="7547609"/>
            <a:ext cx="5274310" cy="1387475"/>
          </a:xfrm>
          <a:prstGeom prst="rect">
            <a:avLst/>
          </a:prstGeom>
        </p:spPr>
      </p:pic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528319"/>
            <a:ext cx="5207000" cy="932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9207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300">
              <a:latin typeface="SimSun"/>
              <a:cs typeface="SimSun"/>
            </a:endParaRPr>
          </a:p>
          <a:p>
            <a:pPr marL="12700" marR="5080" indent="304165">
              <a:lnSpc>
                <a:spcPct val="152500"/>
              </a:lnSpc>
              <a:spcBef>
                <a:spcPts val="5"/>
              </a:spcBef>
            </a:pPr>
            <a:r>
              <a:rPr dirty="0" sz="1200" spc="-5">
                <a:latin typeface="SimSun"/>
                <a:cs typeface="SimSun"/>
              </a:rPr>
              <a:t>当用户选择“猜数字”组件时，虚拟屏幕上就会显示游戏说明，用户在虚</a:t>
            </a:r>
            <a:r>
              <a:rPr dirty="0" sz="1200" spc="-15">
                <a:latin typeface="SimSun"/>
                <a:cs typeface="SimSun"/>
              </a:rPr>
              <a:t>拟键盘上选择相应的数字后，敲下空格即可。如图 </a:t>
            </a:r>
            <a:r>
              <a:rPr dirty="0" sz="1200">
                <a:latin typeface="SimSun"/>
                <a:cs typeface="SimSun"/>
              </a:rPr>
              <a:t>4-17</a:t>
            </a:r>
            <a:r>
              <a:rPr dirty="0" sz="1200" spc="-90">
                <a:latin typeface="SimSun"/>
                <a:cs typeface="SimSun"/>
              </a:rPr>
              <a:t> 所示。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30604" y="2881247"/>
            <a:ext cx="5207000" cy="864869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algn="ctr" marL="398145">
              <a:lnSpc>
                <a:spcPct val="100000"/>
              </a:lnSpc>
              <a:spcBef>
                <a:spcPts val="860"/>
              </a:spcBef>
            </a:pPr>
            <a:r>
              <a:rPr dirty="0" sz="1200" spc="-150">
                <a:latin typeface="SimSun"/>
                <a:cs typeface="SimSun"/>
              </a:rPr>
              <a:t>图 </a:t>
            </a:r>
            <a:r>
              <a:rPr dirty="0" sz="1200">
                <a:latin typeface="SimSun"/>
                <a:cs typeface="SimSun"/>
              </a:rPr>
              <a:t>4-</a:t>
            </a:r>
            <a:r>
              <a:rPr dirty="0" sz="1200" spc="-25">
                <a:latin typeface="SimSun"/>
                <a:cs typeface="SimSun"/>
              </a:rPr>
              <a:t>17</a:t>
            </a:r>
            <a:endParaRPr sz="1200">
              <a:latin typeface="SimSun"/>
              <a:cs typeface="SimSun"/>
            </a:endParaRPr>
          </a:p>
          <a:p>
            <a:pPr marL="316865">
              <a:lnSpc>
                <a:spcPct val="100000"/>
              </a:lnSpc>
              <a:spcBef>
                <a:spcPts val="755"/>
              </a:spcBef>
            </a:pPr>
            <a:r>
              <a:rPr dirty="0" sz="1200" spc="-5">
                <a:latin typeface="SimSun"/>
                <a:cs typeface="SimSun"/>
              </a:rPr>
              <a:t>当用户所选的数字大于答案时，将会显示“猜大了猜大了”的提示，如图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200" spc="-10">
                <a:latin typeface="SimSun"/>
                <a:cs typeface="SimSun"/>
              </a:rPr>
              <a:t>4-</a:t>
            </a:r>
            <a:r>
              <a:rPr dirty="0" sz="1200">
                <a:latin typeface="SimSun"/>
                <a:cs typeface="SimSun"/>
              </a:rPr>
              <a:t>18</a:t>
            </a:r>
            <a:r>
              <a:rPr dirty="0" sz="1200" spc="-90">
                <a:latin typeface="SimSun"/>
                <a:cs typeface="SimSun"/>
              </a:rPr>
              <a:t> 所示。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30604" y="5182996"/>
            <a:ext cx="5207000" cy="86423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algn="ctr" marL="398145">
              <a:lnSpc>
                <a:spcPct val="100000"/>
              </a:lnSpc>
              <a:spcBef>
                <a:spcPts val="855"/>
              </a:spcBef>
            </a:pPr>
            <a:r>
              <a:rPr dirty="0" sz="1200" spc="-150">
                <a:latin typeface="SimSun"/>
                <a:cs typeface="SimSun"/>
              </a:rPr>
              <a:t>图 </a:t>
            </a:r>
            <a:r>
              <a:rPr dirty="0" sz="1200">
                <a:latin typeface="SimSun"/>
                <a:cs typeface="SimSun"/>
              </a:rPr>
              <a:t>4-</a:t>
            </a:r>
            <a:r>
              <a:rPr dirty="0" sz="1200" spc="-25">
                <a:latin typeface="SimSun"/>
                <a:cs typeface="SimSun"/>
              </a:rPr>
              <a:t>18</a:t>
            </a:r>
            <a:endParaRPr sz="1200">
              <a:latin typeface="SimSun"/>
              <a:cs typeface="SimSun"/>
            </a:endParaRPr>
          </a:p>
          <a:p>
            <a:pPr marL="316865">
              <a:lnSpc>
                <a:spcPct val="100000"/>
              </a:lnSpc>
              <a:spcBef>
                <a:spcPts val="760"/>
              </a:spcBef>
            </a:pPr>
            <a:r>
              <a:rPr dirty="0" sz="1200" spc="-5">
                <a:latin typeface="SimSun"/>
                <a:cs typeface="SimSun"/>
              </a:rPr>
              <a:t>当用户所选的数字小于答案时，将会显示“猜小了猜小了”的提示，如图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200" spc="-10">
                <a:latin typeface="SimSun"/>
                <a:cs typeface="SimSun"/>
              </a:rPr>
              <a:t>4-</a:t>
            </a:r>
            <a:r>
              <a:rPr dirty="0" sz="1200">
                <a:latin typeface="SimSun"/>
                <a:cs typeface="SimSun"/>
              </a:rPr>
              <a:t>19</a:t>
            </a:r>
            <a:r>
              <a:rPr dirty="0" sz="1200" spc="-90">
                <a:latin typeface="SimSun"/>
                <a:cs typeface="SimSun"/>
              </a:rPr>
              <a:t> 所示。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30604" y="7423404"/>
            <a:ext cx="5055870" cy="86296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algn="ctr" marL="549910">
              <a:lnSpc>
                <a:spcPct val="100000"/>
              </a:lnSpc>
              <a:spcBef>
                <a:spcPts val="855"/>
              </a:spcBef>
            </a:pPr>
            <a:r>
              <a:rPr dirty="0" sz="1200" spc="-150">
                <a:latin typeface="SimSun"/>
                <a:cs typeface="SimSun"/>
              </a:rPr>
              <a:t>图 </a:t>
            </a:r>
            <a:r>
              <a:rPr dirty="0" sz="1200">
                <a:latin typeface="SimSun"/>
                <a:cs typeface="SimSun"/>
              </a:rPr>
              <a:t>4-</a:t>
            </a:r>
            <a:r>
              <a:rPr dirty="0" sz="1200" spc="-25">
                <a:latin typeface="SimSun"/>
                <a:cs typeface="SimSun"/>
              </a:rPr>
              <a:t>19</a:t>
            </a:r>
            <a:endParaRPr sz="1200">
              <a:latin typeface="SimSun"/>
              <a:cs typeface="SimSun"/>
            </a:endParaRPr>
          </a:p>
          <a:p>
            <a:pPr marL="316865">
              <a:lnSpc>
                <a:spcPct val="100000"/>
              </a:lnSpc>
              <a:spcBef>
                <a:spcPts val="760"/>
              </a:spcBef>
            </a:pPr>
            <a:r>
              <a:rPr dirty="0" sz="1200">
                <a:latin typeface="SimSun"/>
                <a:cs typeface="SimSun"/>
              </a:rPr>
              <a:t>当用户所选的数字等于正确答案后，将会显示“恭喜你 猜对了</a:t>
            </a:r>
            <a:r>
              <a:rPr dirty="0" sz="1200" spc="-10">
                <a:latin typeface="SimSun"/>
                <a:cs typeface="SimSun"/>
              </a:rPr>
              <a:t>！(*^▽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200" spc="-10">
                <a:latin typeface="SimSun"/>
                <a:cs typeface="SimSun"/>
              </a:rPr>
              <a:t>^*</a:t>
            </a:r>
            <a:r>
              <a:rPr dirty="0" sz="1200" spc="-45">
                <a:latin typeface="SimSun"/>
                <a:cs typeface="SimSun"/>
              </a:rPr>
              <a:t>)”的提示，如图 </a:t>
            </a:r>
            <a:r>
              <a:rPr dirty="0" sz="1200">
                <a:latin typeface="SimSun"/>
                <a:cs typeface="SimSun"/>
              </a:rPr>
              <a:t>4-20</a:t>
            </a:r>
            <a:r>
              <a:rPr dirty="0" sz="1200" spc="-85">
                <a:latin typeface="SimSun"/>
                <a:cs typeface="SimSun"/>
              </a:rPr>
              <a:t> 所示。</a:t>
            </a:r>
            <a:endParaRPr sz="1200">
              <a:latin typeface="SimSun"/>
              <a:cs typeface="SimSun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541144"/>
            <a:ext cx="5274310" cy="137731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3852680"/>
            <a:ext cx="5274310" cy="136511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000" y="6080759"/>
            <a:ext cx="5274310" cy="1378585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38398" y="528319"/>
            <a:ext cx="16840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125016" y="832103"/>
            <a:ext cx="5312410" cy="9525"/>
          </a:xfrm>
          <a:custGeom>
            <a:avLst/>
            <a:gdLst/>
            <a:ahLst/>
            <a:cxnLst/>
            <a:rect l="l" t="t" r="r" b="b"/>
            <a:pathLst>
              <a:path w="5312410" h="9525">
                <a:moveTo>
                  <a:pt x="5312029" y="0"/>
                </a:moveTo>
                <a:lnTo>
                  <a:pt x="0" y="0"/>
                </a:lnTo>
                <a:lnTo>
                  <a:pt x="0" y="9143"/>
                </a:lnTo>
                <a:lnTo>
                  <a:pt x="5312029" y="9143"/>
                </a:lnTo>
                <a:lnTo>
                  <a:pt x="5312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130604" y="2351278"/>
            <a:ext cx="5207000" cy="86550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2554605">
              <a:lnSpc>
                <a:spcPct val="100000"/>
              </a:lnSpc>
              <a:spcBef>
                <a:spcPts val="865"/>
              </a:spcBef>
            </a:pPr>
            <a:r>
              <a:rPr dirty="0" sz="1200" spc="-150">
                <a:latin typeface="SimSun"/>
                <a:cs typeface="SimSun"/>
              </a:rPr>
              <a:t>图 </a:t>
            </a:r>
            <a:r>
              <a:rPr dirty="0" sz="1200">
                <a:latin typeface="SimSun"/>
                <a:cs typeface="SimSun"/>
              </a:rPr>
              <a:t>4-</a:t>
            </a:r>
            <a:r>
              <a:rPr dirty="0" sz="1200" spc="-25">
                <a:latin typeface="SimSun"/>
                <a:cs typeface="SimSun"/>
              </a:rPr>
              <a:t>20</a:t>
            </a:r>
            <a:endParaRPr sz="1200">
              <a:latin typeface="SimSun"/>
              <a:cs typeface="SimSun"/>
            </a:endParaRPr>
          </a:p>
          <a:p>
            <a:pPr marL="12700" marR="5080" indent="304165">
              <a:lnSpc>
                <a:spcPct val="152500"/>
              </a:lnSpc>
              <a:spcBef>
                <a:spcPts val="15"/>
              </a:spcBef>
            </a:pPr>
            <a:r>
              <a:rPr dirty="0" sz="1200" spc="-5">
                <a:latin typeface="SimSun"/>
                <a:cs typeface="SimSun"/>
              </a:rPr>
              <a:t>当用户再次将光标移动到开机键，且敲下空格后，虚拟屏幕将会夹在关机</a:t>
            </a:r>
            <a:r>
              <a:rPr dirty="0" sz="1200" spc="-55">
                <a:latin typeface="SimSun"/>
                <a:cs typeface="SimSun"/>
              </a:rPr>
              <a:t>界面，如图 </a:t>
            </a:r>
            <a:r>
              <a:rPr dirty="0" sz="1200">
                <a:latin typeface="SimSun"/>
                <a:cs typeface="SimSun"/>
              </a:rPr>
              <a:t>4-21</a:t>
            </a:r>
            <a:r>
              <a:rPr dirty="0" sz="1200" spc="-80">
                <a:latin typeface="SimSun"/>
                <a:cs typeface="SimSun"/>
              </a:rPr>
              <a:t> 所示。在等待 </a:t>
            </a:r>
            <a:r>
              <a:rPr dirty="0" sz="1200">
                <a:latin typeface="SimSun"/>
                <a:cs typeface="SimSun"/>
              </a:rPr>
              <a:t>5s</a:t>
            </a:r>
            <a:r>
              <a:rPr dirty="0" sz="1200" spc="-45">
                <a:latin typeface="SimSun"/>
                <a:cs typeface="SimSun"/>
              </a:rPr>
              <a:t> 后虚拟屏幕将会刷新成空白界面。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672966" y="6577964"/>
            <a:ext cx="52133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0">
                <a:latin typeface="SimSun"/>
                <a:cs typeface="SimSun"/>
              </a:rPr>
              <a:t>图 </a:t>
            </a:r>
            <a:r>
              <a:rPr dirty="0" sz="1200">
                <a:latin typeface="SimSun"/>
                <a:cs typeface="SimSun"/>
              </a:rPr>
              <a:t>4-</a:t>
            </a:r>
            <a:r>
              <a:rPr dirty="0" sz="1200" spc="-25">
                <a:latin typeface="SimSun"/>
                <a:cs typeface="SimSun"/>
              </a:rPr>
              <a:t>21</a:t>
            </a:r>
            <a:endParaRPr sz="1200">
              <a:latin typeface="SimSun"/>
              <a:cs typeface="SimSun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4900" y="998219"/>
            <a:ext cx="5274310" cy="139192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3317239"/>
            <a:ext cx="5274310" cy="3199130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38398" y="528319"/>
            <a:ext cx="16840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125016" y="832103"/>
            <a:ext cx="5312410" cy="9525"/>
          </a:xfrm>
          <a:custGeom>
            <a:avLst/>
            <a:gdLst/>
            <a:ahLst/>
            <a:cxnLst/>
            <a:rect l="l" t="t" r="r" b="b"/>
            <a:pathLst>
              <a:path w="5312410" h="9525">
                <a:moveTo>
                  <a:pt x="5312029" y="0"/>
                </a:moveTo>
                <a:lnTo>
                  <a:pt x="0" y="0"/>
                </a:lnTo>
                <a:lnTo>
                  <a:pt x="0" y="9143"/>
                </a:lnTo>
                <a:lnTo>
                  <a:pt x="5312029" y="9143"/>
                </a:lnTo>
                <a:lnTo>
                  <a:pt x="5312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130604" y="978153"/>
            <a:ext cx="5207000" cy="4070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latin typeface="Microsoft YaHei"/>
                <a:cs typeface="Microsoft YaHei"/>
              </a:rPr>
              <a:t>五</a:t>
            </a:r>
            <a:r>
              <a:rPr dirty="0" sz="1600" spc="-25" b="1">
                <a:latin typeface="Microsoft YaHei"/>
                <a:cs typeface="Microsoft YaHei"/>
              </a:rPr>
              <a:t>、</a:t>
            </a:r>
            <a:r>
              <a:rPr dirty="0" sz="1600" spc="-25" b="1">
                <a:latin typeface="Microsoft YaHei"/>
                <a:cs typeface="Microsoft YaHei"/>
              </a:rPr>
              <a:t>设</a:t>
            </a:r>
            <a:r>
              <a:rPr dirty="0" sz="1600" spc="-10" b="1">
                <a:latin typeface="Microsoft YaHei"/>
                <a:cs typeface="Microsoft YaHei"/>
              </a:rPr>
              <a:t>计</a:t>
            </a:r>
            <a:r>
              <a:rPr dirty="0" sz="1600" spc="-25" b="1">
                <a:latin typeface="Microsoft YaHei"/>
                <a:cs typeface="Microsoft YaHei"/>
              </a:rPr>
              <a:t>总</a:t>
            </a:r>
            <a:r>
              <a:rPr dirty="0" sz="1600" spc="-50" b="1">
                <a:latin typeface="Microsoft YaHei"/>
                <a:cs typeface="Microsoft YaHei"/>
              </a:rPr>
              <a:t>结</a:t>
            </a:r>
            <a:endParaRPr sz="1600">
              <a:latin typeface="Microsoft YaHei"/>
              <a:cs typeface="Microsoft YaHei"/>
            </a:endParaRPr>
          </a:p>
          <a:p>
            <a:pPr marL="12700" marR="5080" indent="304165">
              <a:lnSpc>
                <a:spcPct val="152700"/>
              </a:lnSpc>
              <a:spcBef>
                <a:spcPts val="409"/>
              </a:spcBef>
            </a:pPr>
            <a:r>
              <a:rPr dirty="0" sz="1200" spc="-5">
                <a:latin typeface="SimSun"/>
                <a:cs typeface="SimSun"/>
              </a:rPr>
              <a:t>这次的程序设计总的来说还是很有挑战性的，不论是从代码量和逻辑思路</a:t>
            </a:r>
            <a:r>
              <a:rPr dirty="0" sz="1200" spc="-5">
                <a:latin typeface="SimSun"/>
                <a:cs typeface="SimSun"/>
              </a:rPr>
              <a:t>还是以前所学的各种知识的运用，都尽量挑选了合适的方法去写代码，同时在</a:t>
            </a:r>
            <a:r>
              <a:rPr dirty="0" sz="1200" spc="-15">
                <a:latin typeface="SimSun"/>
                <a:cs typeface="SimSun"/>
              </a:rPr>
              <a:t>编写的过程中还附上了许多注释，还有本地头文件的使用、对 </a:t>
            </a:r>
            <a:r>
              <a:rPr dirty="0" sz="1200">
                <a:latin typeface="SimSun"/>
                <a:cs typeface="SimSun"/>
              </a:rPr>
              <a:t>cmd</a:t>
            </a:r>
            <a:r>
              <a:rPr dirty="0" sz="1200" spc="-70">
                <a:latin typeface="SimSun"/>
                <a:cs typeface="SimSun"/>
              </a:rPr>
              <a:t> 窗口的操</a:t>
            </a:r>
            <a:r>
              <a:rPr dirty="0" sz="1200" spc="-50">
                <a:latin typeface="SimSun"/>
                <a:cs typeface="SimSun"/>
              </a:rPr>
              <a:t> </a:t>
            </a:r>
            <a:r>
              <a:rPr dirty="0" sz="1200" spc="-5">
                <a:latin typeface="SimSun"/>
                <a:cs typeface="SimSun"/>
              </a:rPr>
              <a:t>作，</a:t>
            </a:r>
            <a:r>
              <a:rPr dirty="0" sz="1200" spc="-10">
                <a:latin typeface="SimSun"/>
                <a:cs typeface="SimSun"/>
              </a:rPr>
              <a:t>windows.h</a:t>
            </a:r>
            <a:r>
              <a:rPr dirty="0" sz="1200" spc="-40">
                <a:latin typeface="SimSun"/>
                <a:cs typeface="SimSun"/>
              </a:rPr>
              <a:t> 库等。这些操作都是第一次，在编写代码的过程中，当然也发</a:t>
            </a:r>
            <a:r>
              <a:rPr dirty="0" sz="1200" spc="-25">
                <a:latin typeface="SimSun"/>
                <a:cs typeface="SimSun"/>
              </a:rPr>
              <a:t>生了许多意料不到的错误，和 </a:t>
            </a:r>
            <a:r>
              <a:rPr dirty="0" sz="1200">
                <a:latin typeface="SimSun"/>
                <a:cs typeface="SimSun"/>
              </a:rPr>
              <a:t>BUG，</a:t>
            </a:r>
            <a:r>
              <a:rPr dirty="0" sz="1200" spc="-5">
                <a:latin typeface="SimSun"/>
                <a:cs typeface="SimSun"/>
              </a:rPr>
              <a:t>这些都不在一一叙述了。</a:t>
            </a:r>
            <a:endParaRPr sz="1200">
              <a:latin typeface="SimSun"/>
              <a:cs typeface="SimSun"/>
            </a:endParaRPr>
          </a:p>
          <a:p>
            <a:pPr algn="just" marL="12700" marR="5080" indent="304165">
              <a:lnSpc>
                <a:spcPct val="152800"/>
              </a:lnSpc>
              <a:spcBef>
                <a:spcPts val="5"/>
              </a:spcBef>
            </a:pPr>
            <a:r>
              <a:rPr dirty="0" sz="1200" spc="-5">
                <a:latin typeface="SimSun"/>
                <a:cs typeface="SimSun"/>
              </a:rPr>
              <a:t>但由于小组成员的时间和精力有限，做完这些功能后就没有经历再去拓展</a:t>
            </a:r>
            <a:r>
              <a:rPr dirty="0" sz="1200" spc="-5">
                <a:latin typeface="SimSun"/>
                <a:cs typeface="SimSun"/>
              </a:rPr>
              <a:t>其他功能了，本来的期望是还想将之前做出来的学生信息管理系统给整合到此</a:t>
            </a:r>
            <a:r>
              <a:rPr dirty="0" sz="1200" spc="-5">
                <a:latin typeface="SimSun"/>
                <a:cs typeface="SimSun"/>
              </a:rPr>
              <a:t>次程序设计里，但实在是没有多余的精力去做了，还是比较遗憾的。同时呢，</a:t>
            </a:r>
            <a:r>
              <a:rPr dirty="0" sz="1200" spc="-5">
                <a:latin typeface="SimSun"/>
                <a:cs typeface="SimSun"/>
              </a:rPr>
              <a:t>程序依旧有许多不尽人意的地方。</a:t>
            </a:r>
            <a:endParaRPr sz="1200">
              <a:latin typeface="SimSun"/>
              <a:cs typeface="SimSun"/>
            </a:endParaRPr>
          </a:p>
          <a:p>
            <a:pPr marL="12700" marR="5080" indent="304165">
              <a:lnSpc>
                <a:spcPct val="152500"/>
              </a:lnSpc>
            </a:pPr>
            <a:r>
              <a:rPr dirty="0" sz="1200" spc="-5">
                <a:latin typeface="SimSun"/>
                <a:cs typeface="SimSun"/>
              </a:rPr>
              <a:t>总的来说呢，还是从这次的程序设计中学到了很多，这也算是一次很不错</a:t>
            </a:r>
            <a:r>
              <a:rPr dirty="0" sz="1200" spc="-15">
                <a:latin typeface="SimSun"/>
                <a:cs typeface="SimSun"/>
              </a:rPr>
              <a:t>的成长。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600" spc="-25" b="1">
                <a:latin typeface="Microsoft YaHei"/>
                <a:cs typeface="Microsoft YaHei"/>
              </a:rPr>
              <a:t>六</a:t>
            </a:r>
            <a:r>
              <a:rPr dirty="0" sz="1600" spc="-25" b="1">
                <a:latin typeface="Microsoft YaHei"/>
                <a:cs typeface="Microsoft YaHei"/>
              </a:rPr>
              <a:t>、</a:t>
            </a:r>
            <a:r>
              <a:rPr dirty="0" sz="1600" spc="-25" b="1">
                <a:latin typeface="Microsoft YaHei"/>
                <a:cs typeface="Microsoft YaHei"/>
              </a:rPr>
              <a:t>参</a:t>
            </a:r>
            <a:r>
              <a:rPr dirty="0" sz="1600" spc="-10" b="1">
                <a:latin typeface="Microsoft YaHei"/>
                <a:cs typeface="Microsoft YaHei"/>
              </a:rPr>
              <a:t>考</a:t>
            </a:r>
            <a:r>
              <a:rPr dirty="0" sz="1600" spc="-25" b="1">
                <a:latin typeface="Microsoft YaHei"/>
                <a:cs typeface="Microsoft YaHei"/>
              </a:rPr>
              <a:t>文</a:t>
            </a:r>
            <a:r>
              <a:rPr dirty="0" sz="1600" spc="-50" b="1">
                <a:latin typeface="Microsoft YaHei"/>
                <a:cs typeface="Microsoft YaHei"/>
              </a:rPr>
              <a:t>献</a:t>
            </a:r>
            <a:endParaRPr sz="1600">
              <a:latin typeface="Microsoft YaHei"/>
              <a:cs typeface="Microsoft YaHei"/>
            </a:endParaRPr>
          </a:p>
          <a:p>
            <a:pPr marL="316865">
              <a:lnSpc>
                <a:spcPct val="100000"/>
              </a:lnSpc>
              <a:spcBef>
                <a:spcPts val="1170"/>
              </a:spcBef>
            </a:pPr>
            <a:r>
              <a:rPr dirty="0" sz="1200" spc="-5">
                <a:latin typeface="SimSun"/>
                <a:cs typeface="SimSun"/>
              </a:rPr>
              <a:t>贪吃蛇参考：</a:t>
            </a:r>
            <a:r>
              <a:rPr dirty="0" u="sng" sz="11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imSun"/>
                <a:cs typeface="SimSun"/>
                <a:hlinkClick r:id="rId2"/>
              </a:rPr>
              <a:t>https://blog.csdn.net/haohulala/article/details/80036221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528319"/>
            <a:ext cx="3491865" cy="2162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1991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600" spc="-25" b="1">
                <a:latin typeface="Microsoft YaHei"/>
                <a:cs typeface="Microsoft YaHei"/>
              </a:rPr>
              <a:t>四</a:t>
            </a:r>
            <a:r>
              <a:rPr dirty="0" sz="1600" spc="-25" b="1">
                <a:latin typeface="Microsoft YaHei"/>
                <a:cs typeface="Microsoft YaHei"/>
              </a:rPr>
              <a:t>、</a:t>
            </a:r>
            <a:r>
              <a:rPr dirty="0" sz="1600" spc="-25" b="1">
                <a:latin typeface="Microsoft YaHei"/>
                <a:cs typeface="Microsoft YaHei"/>
              </a:rPr>
              <a:t>系</a:t>
            </a:r>
            <a:r>
              <a:rPr dirty="0" sz="1600" spc="-10" b="1">
                <a:latin typeface="Microsoft YaHei"/>
                <a:cs typeface="Microsoft YaHei"/>
              </a:rPr>
              <a:t>统</a:t>
            </a:r>
            <a:r>
              <a:rPr dirty="0" sz="1600" spc="-25" b="1">
                <a:latin typeface="Microsoft YaHei"/>
                <a:cs typeface="Microsoft YaHei"/>
              </a:rPr>
              <a:t>实</a:t>
            </a:r>
            <a:r>
              <a:rPr dirty="0" sz="1600" spc="-50" b="1">
                <a:latin typeface="Microsoft YaHei"/>
                <a:cs typeface="Microsoft YaHei"/>
              </a:rPr>
              <a:t>现</a:t>
            </a:r>
            <a:endParaRPr sz="16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1500" b="1">
                <a:latin typeface="Microsoft YaHei"/>
                <a:cs typeface="Microsoft YaHei"/>
              </a:rPr>
              <a:t>4.1</a:t>
            </a:r>
            <a:r>
              <a:rPr dirty="0" sz="1500" spc="-10" b="1">
                <a:latin typeface="Microsoft YaHei"/>
                <a:cs typeface="Microsoft YaHei"/>
              </a:rPr>
              <a:t> </a:t>
            </a:r>
            <a:r>
              <a:rPr dirty="0" sz="1500" b="1">
                <a:latin typeface="Microsoft YaHei"/>
                <a:cs typeface="Microsoft YaHei"/>
              </a:rPr>
              <a:t>map.h</a:t>
            </a:r>
            <a:r>
              <a:rPr dirty="0" sz="1500" spc="-45" b="1">
                <a:latin typeface="Microsoft YaHei"/>
                <a:cs typeface="Microsoft YaHei"/>
              </a:rPr>
              <a:t> 代码</a:t>
            </a:r>
            <a:endParaRPr sz="15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dirty="0" sz="1000">
                <a:latin typeface="SimSun"/>
                <a:cs typeface="SimSun"/>
              </a:rPr>
              <a:t>#include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"calculator.h"</a:t>
            </a:r>
            <a:endParaRPr sz="1000">
              <a:latin typeface="SimSun"/>
              <a:cs typeface="SimSun"/>
            </a:endParaRPr>
          </a:p>
          <a:p>
            <a:pPr marL="12700" marR="2202180">
              <a:lnSpc>
                <a:spcPct val="183000"/>
              </a:lnSpc>
              <a:spcBef>
                <a:spcPts val="15"/>
              </a:spcBef>
            </a:pPr>
            <a:r>
              <a:rPr dirty="0" sz="1000">
                <a:latin typeface="SimSun"/>
                <a:cs typeface="SimSun"/>
              </a:rPr>
              <a:t>#include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"snake.h" </a:t>
            </a:r>
            <a:r>
              <a:rPr dirty="0" sz="1000">
                <a:latin typeface="SimSun"/>
                <a:cs typeface="SimSun"/>
              </a:rPr>
              <a:t>#include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&lt;tchar.h&gt; </a:t>
            </a:r>
            <a:r>
              <a:rPr dirty="0" sz="1000">
                <a:latin typeface="SimSun"/>
                <a:cs typeface="SimSun"/>
              </a:rPr>
              <a:t>using</a:t>
            </a:r>
            <a:r>
              <a:rPr dirty="0" sz="1000" spc="-4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namespace</a:t>
            </a:r>
            <a:r>
              <a:rPr dirty="0" sz="1000" spc="-35">
                <a:latin typeface="SimSun"/>
                <a:cs typeface="SimSun"/>
              </a:rPr>
              <a:t> </a:t>
            </a:r>
            <a:r>
              <a:rPr dirty="0" sz="1000" spc="-20">
                <a:latin typeface="SimSun"/>
                <a:cs typeface="SimSun"/>
              </a:rPr>
              <a:t>std;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130604" y="3072129"/>
            <a:ext cx="5242560" cy="4369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void</a:t>
            </a:r>
            <a:r>
              <a:rPr dirty="0" sz="1000" spc="-5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SetColor(unsigned</a:t>
            </a:r>
            <a:r>
              <a:rPr dirty="0" sz="1000" spc="-4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short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ForeColor,</a:t>
            </a:r>
            <a:r>
              <a:rPr dirty="0" sz="1000" spc="-4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unsigned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short</a:t>
            </a:r>
            <a:r>
              <a:rPr dirty="0" sz="1000" spc="-4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BackGroundColor)</a:t>
            </a:r>
            <a:r>
              <a:rPr dirty="0" sz="1000" spc="-40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{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SimSun"/>
                <a:cs typeface="SimSun"/>
              </a:rPr>
              <a:t>HANDLE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hCon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=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GetStdHandle(STD_OUTPUT_HANDLE);</a:t>
            </a:r>
            <a:endParaRPr sz="1000">
              <a:latin typeface="SimSun"/>
              <a:cs typeface="SimSun"/>
            </a:endParaRPr>
          </a:p>
          <a:p>
            <a:pPr marL="278765" marR="7620">
              <a:lnSpc>
                <a:spcPct val="183000"/>
              </a:lnSpc>
              <a:spcBef>
                <a:spcPts val="10"/>
              </a:spcBef>
            </a:pPr>
            <a:r>
              <a:rPr dirty="0" sz="1000" spc="-10">
                <a:latin typeface="SimSun"/>
                <a:cs typeface="SimSun"/>
              </a:rPr>
              <a:t>SetConsoleTextAttribute(hCon, </a:t>
            </a:r>
            <a:r>
              <a:rPr dirty="0" sz="1000">
                <a:latin typeface="SimSun"/>
                <a:cs typeface="SimSun"/>
              </a:rPr>
              <a:t>(ForeColor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%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16)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|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(BackGroundColor</a:t>
            </a:r>
            <a:r>
              <a:rPr dirty="0" sz="1000" spc="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%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16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*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16)); return;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char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start[17][300</a:t>
            </a:r>
            <a:r>
              <a:rPr dirty="0" sz="1000" spc="-20">
                <a:latin typeface="SimSun"/>
                <a:cs typeface="SimSun"/>
              </a:rPr>
              <a:t>] = { //</a:t>
            </a:r>
            <a:r>
              <a:rPr dirty="0" sz="1000" spc="-10">
                <a:latin typeface="SimSun"/>
                <a:cs typeface="SimSun"/>
              </a:rPr>
              <a:t>开</a:t>
            </a:r>
            <a:r>
              <a:rPr dirty="0" sz="1000" spc="-10">
                <a:latin typeface="SimSun"/>
                <a:cs typeface="SimSun"/>
              </a:rPr>
              <a:t>机</a:t>
            </a:r>
            <a:r>
              <a:rPr dirty="0" sz="1000" spc="-10">
                <a:latin typeface="SimSun"/>
                <a:cs typeface="SimSun"/>
              </a:rPr>
              <a:t>载</a:t>
            </a:r>
            <a:r>
              <a:rPr dirty="0" sz="1000" spc="-10">
                <a:latin typeface="SimSun"/>
                <a:cs typeface="SimSun"/>
              </a:rPr>
              <a:t>入</a:t>
            </a:r>
            <a:r>
              <a:rPr dirty="0" sz="1000" spc="-10">
                <a:latin typeface="SimSun"/>
                <a:cs typeface="SimSun"/>
              </a:rPr>
              <a:t>界</a:t>
            </a:r>
            <a:r>
              <a:rPr dirty="0" sz="1000" spc="-50">
                <a:latin typeface="SimSun"/>
                <a:cs typeface="SimSun"/>
              </a:rPr>
              <a:t>面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{"┌─────────────────────────────────────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algn="r" marR="17145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─────────────────────────────────────────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algn="r" marR="17145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─────────────────────────────────────────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───┐"},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{"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spcBef>
                <a:spcPts val="5"/>
              </a:spcBef>
              <a:tabLst>
                <a:tab pos="533400" algn="l"/>
              </a:tabLst>
            </a:pPr>
            <a:r>
              <a:rPr dirty="0" sz="1000" spc="-25">
                <a:latin typeface="SimSun"/>
                <a:cs typeface="SimSun"/>
              </a:rPr>
              <a:t>{"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tabLst>
                <a:tab pos="597535" algn="l"/>
              </a:tabLst>
            </a:pPr>
            <a:r>
              <a:rPr dirty="0" sz="1000" spc="-25">
                <a:latin typeface="SimSun"/>
                <a:cs typeface="SimSun"/>
              </a:rPr>
              <a:t>{"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97253" y="7542656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79777" y="7542656"/>
            <a:ext cx="151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30604" y="7823453"/>
            <a:ext cx="2819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397253" y="8102345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842261" y="8102345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970270" y="8102345"/>
            <a:ext cx="342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/~/~/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130604" y="8381238"/>
            <a:ext cx="2819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397253" y="8661653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906270" y="8661653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907785" y="8661653"/>
            <a:ext cx="342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/~/~/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130604" y="8940545"/>
            <a:ext cx="2819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397253" y="9219438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970277" y="9219438"/>
            <a:ext cx="151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445889" y="9219438"/>
            <a:ext cx="661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Microsotf@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905353" y="9219438"/>
            <a:ext cx="2152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~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-60">
                <a:latin typeface="SimSun"/>
                <a:cs typeface="SimSun"/>
              </a:rPr>
              <a:t>~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130604" y="9499803"/>
            <a:ext cx="596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000" spc="3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sz="1000" spc="3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SimSun"/>
                <a:cs typeface="SimSun"/>
              </a:rPr>
              <a:t>——</a:t>
            </a:r>
            <a:r>
              <a:rPr dirty="0" sz="1000" spc="-50">
                <a:latin typeface="SimSun"/>
                <a:cs typeface="SimSun"/>
              </a:rPr>
              <a:t>┐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799459" y="9499803"/>
            <a:ext cx="279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38398" y="528319"/>
            <a:ext cx="16840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125016" y="832103"/>
            <a:ext cx="5312410" cy="9525"/>
          </a:xfrm>
          <a:custGeom>
            <a:avLst/>
            <a:gdLst/>
            <a:ahLst/>
            <a:cxnLst/>
            <a:rect l="l" t="t" r="r" b="b"/>
            <a:pathLst>
              <a:path w="5312410" h="9525">
                <a:moveTo>
                  <a:pt x="5312029" y="0"/>
                </a:moveTo>
                <a:lnTo>
                  <a:pt x="0" y="0"/>
                </a:lnTo>
                <a:lnTo>
                  <a:pt x="0" y="9143"/>
                </a:lnTo>
                <a:lnTo>
                  <a:pt x="5312029" y="9143"/>
                </a:lnTo>
                <a:lnTo>
                  <a:pt x="5312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111554" y="1029977"/>
          <a:ext cx="5283835" cy="1243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600"/>
                <a:gridCol w="349250"/>
                <a:gridCol w="1078230"/>
                <a:gridCol w="1104900"/>
                <a:gridCol w="1633220"/>
                <a:gridCol w="633729"/>
              </a:tblGrid>
              <a:tr h="762000">
                <a:tc>
                  <a:txBody>
                    <a:bodyPr/>
                    <a:lstStyle/>
                    <a:p>
                      <a:pPr marL="297815">
                        <a:lnSpc>
                          <a:spcPts val="1055"/>
                        </a:lnSpc>
                      </a:pPr>
                      <a:r>
                        <a:rPr dirty="0" sz="1000" spc="-25">
                          <a:latin typeface="SimSun"/>
                          <a:cs typeface="SimSun"/>
                        </a:rPr>
                        <a:t>{"</a:t>
                      </a:r>
                      <a:endParaRPr sz="1000">
                        <a:latin typeface="SimSun"/>
                        <a:cs typeface="SimSu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000" spc="-25">
                          <a:latin typeface="SimSun"/>
                          <a:cs typeface="SimSun"/>
                        </a:rPr>
                        <a:t>/_</a:t>
                      </a:r>
                      <a:endParaRPr sz="1000">
                        <a:latin typeface="SimSun"/>
                        <a:cs typeface="SimSu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2978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25">
                          <a:latin typeface="SimSun"/>
                          <a:cs typeface="SimSun"/>
                        </a:rPr>
                        <a:t>{"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571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/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1055"/>
                        </a:lnSpc>
                      </a:pPr>
                      <a:r>
                        <a:rPr dirty="0" sz="1000" spc="-25">
                          <a:latin typeface="SimSun"/>
                          <a:cs typeface="SimSun"/>
                        </a:rPr>
                        <a:t>\\</a:t>
                      </a:r>
                      <a:endParaRPr sz="1000">
                        <a:latin typeface="SimSun"/>
                        <a:cs typeface="SimSu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dirty="0" sz="1000" spc="-25">
                          <a:latin typeface="SimSun"/>
                          <a:cs typeface="SimSun"/>
                        </a:rPr>
                        <a:t>\\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721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20">
                          <a:latin typeface="SimSun"/>
                          <a:cs typeface="SimSun"/>
                        </a:rPr>
                        <a:t>/"},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99720">
                        <a:lnSpc>
                          <a:spcPts val="1055"/>
                        </a:lnSpc>
                        <a:tabLst>
                          <a:tab pos="553720" algn="l"/>
                          <a:tab pos="872490" algn="l"/>
                          <a:tab pos="1189355" algn="l"/>
                          <a:tab pos="1443355" algn="l"/>
                        </a:tabLst>
                      </a:pPr>
                      <a:r>
                        <a:rPr dirty="0" sz="1000" spc="-25">
                          <a:latin typeface="SimSun"/>
                          <a:cs typeface="SimSun"/>
                        </a:rPr>
                        <a:t>\\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	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/\\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	/</a:t>
                      </a:r>
                      <a:r>
                        <a:rPr dirty="0" sz="1000" spc="-1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50">
                          <a:latin typeface="SimSun"/>
                          <a:cs typeface="SimSun"/>
                        </a:rPr>
                        <a:t>-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	</a:t>
                      </a:r>
                      <a:r>
                        <a:rPr dirty="0" sz="1000" spc="-50">
                          <a:latin typeface="SimSun"/>
                          <a:cs typeface="SimSun"/>
                        </a:rPr>
                        <a:t>_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	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_|</a:t>
                      </a:r>
                      <a:endParaRPr sz="1000">
                        <a:latin typeface="SimSun"/>
                        <a:cs typeface="SimSu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 marL="363220">
                        <a:lnSpc>
                          <a:spcPct val="100000"/>
                        </a:lnSpc>
                        <a:tabLst>
                          <a:tab pos="681355" algn="l"/>
                        </a:tabLst>
                      </a:pPr>
                      <a:r>
                        <a:rPr dirty="0" sz="1000" spc="-25">
                          <a:latin typeface="SimSun"/>
                          <a:cs typeface="SimSun"/>
                        </a:rPr>
                        <a:t>\\/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	\\/</a:t>
                      </a:r>
                      <a:r>
                        <a:rPr dirty="0" sz="1000" spc="484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|</a:t>
                      </a:r>
                      <a:r>
                        <a:rPr dirty="0" sz="1000" spc="-1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| |</a:t>
                      </a:r>
                      <a:r>
                        <a:rPr dirty="0" sz="1000" spc="-1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25">
                          <a:latin typeface="SimSun"/>
                          <a:cs typeface="SimSun"/>
                        </a:rPr>
                        <a:t>|_|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1055"/>
                        </a:lnSpc>
                        <a:tabLst>
                          <a:tab pos="539115" algn="l"/>
                        </a:tabLst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_</a:t>
                      </a:r>
                      <a:r>
                        <a:rPr dirty="0" sz="1000" spc="495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50">
                          <a:latin typeface="SimSun"/>
                          <a:cs typeface="SimSun"/>
                        </a:rPr>
                        <a:t>_</a:t>
                      </a:r>
                      <a:r>
                        <a:rPr dirty="0" sz="1000">
                          <a:latin typeface="SimSun"/>
                          <a:cs typeface="SimSun"/>
                        </a:rPr>
                        <a:t>	</a:t>
                      </a:r>
                      <a:r>
                        <a:rPr dirty="0" sz="1000" spc="-50">
                          <a:latin typeface="SimSun"/>
                          <a:cs typeface="SimSun"/>
                        </a:rPr>
                        <a:t>_</a:t>
                      </a:r>
                      <a:endParaRPr sz="1000">
                        <a:latin typeface="SimSun"/>
                        <a:cs typeface="SimSu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000" spc="-25">
                          <a:latin typeface="SimSun"/>
                          <a:cs typeface="SimSun"/>
                        </a:rPr>
                        <a:t>|_|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0"/>
                </a:tc>
              </a:tr>
              <a:tr h="4813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10">
                          <a:latin typeface="SimSun"/>
                          <a:cs typeface="SimSun"/>
                        </a:rPr>
                        <a:t>\\/\\/</a:t>
                      </a:r>
                      <a:endParaRPr sz="1000">
                        <a:latin typeface="SimSun"/>
                        <a:cs typeface="SimSu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297815">
                        <a:lnSpc>
                          <a:spcPts val="1040"/>
                        </a:lnSpc>
                        <a:spcBef>
                          <a:spcPts val="5"/>
                        </a:spcBef>
                      </a:pPr>
                      <a:r>
                        <a:rPr dirty="0" sz="1000" spc="-25">
                          <a:latin typeface="SimSun"/>
                          <a:cs typeface="SimSun"/>
                        </a:rPr>
                        <a:t>{"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u="sng" sz="1000" spc="490">
                          <a:uFill>
                            <a:solidFill>
                              <a:srgbClr val="000000"/>
                            </a:solidFill>
                          </a:uFill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1000" spc="-50">
                          <a:latin typeface="SimSun"/>
                          <a:cs typeface="SimSun"/>
                        </a:rPr>
                        <a:t>/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>
                          <a:latin typeface="SimSun"/>
                          <a:cs typeface="SimSun"/>
                        </a:rPr>
                        <a:t>/</a:t>
                      </a:r>
                      <a:endParaRPr sz="1000">
                        <a:latin typeface="SimSun"/>
                        <a:cs typeface="SimSu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229870">
                        <a:lnSpc>
                          <a:spcPts val="1040"/>
                        </a:lnSpc>
                        <a:spcBef>
                          <a:spcPts val="5"/>
                        </a:spcBef>
                      </a:pPr>
                      <a:r>
                        <a:rPr dirty="0" sz="1000" spc="-25">
                          <a:latin typeface="SimSun"/>
                          <a:cs typeface="SimSun"/>
                        </a:rPr>
                        <a:t>\\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000" spc="-20">
                          <a:latin typeface="SimSun"/>
                          <a:cs typeface="SimSun"/>
                        </a:rPr>
                        <a:t>/"},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577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130604" y="2396998"/>
            <a:ext cx="2819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397253" y="2675889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223261" y="2675889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903596" y="2830924"/>
            <a:ext cx="1332865" cy="0"/>
          </a:xfrm>
          <a:custGeom>
            <a:avLst/>
            <a:gdLst/>
            <a:ahLst/>
            <a:cxnLst/>
            <a:rect l="l" t="t" r="r" b="b"/>
            <a:pathLst>
              <a:path w="1332864" h="0">
                <a:moveTo>
                  <a:pt x="0" y="0"/>
                </a:moveTo>
                <a:lnTo>
                  <a:pt x="133246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130604" y="2954781"/>
            <a:ext cx="2819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4" name="object 2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0" name="object 10" descr=""/>
          <p:cNvSpPr txBox="1"/>
          <p:nvPr/>
        </p:nvSpPr>
        <p:spPr>
          <a:xfrm>
            <a:off x="1397253" y="3235578"/>
            <a:ext cx="1536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287270" y="3235578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828413" y="3235578"/>
            <a:ext cx="152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SimSun"/>
                <a:cs typeface="SimSun"/>
              </a:rPr>
              <a:t>│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226302" y="3235578"/>
            <a:ext cx="152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SimSun"/>
                <a:cs typeface="SimSun"/>
              </a:rPr>
              <a:t>│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130604" y="3514471"/>
            <a:ext cx="1436370" cy="1016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/"}, //12</a:t>
            </a:r>
            <a:r>
              <a:rPr dirty="0" sz="1000" spc="-140">
                <a:latin typeface="SimSun"/>
                <a:cs typeface="SimSun"/>
              </a:rPr>
              <a:t> 行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tabLst>
                <a:tab pos="1233170" algn="l"/>
              </a:tabLst>
            </a:pPr>
            <a:r>
              <a:rPr dirty="0" sz="1000" spc="-25">
                <a:latin typeface="SimSun"/>
                <a:cs typeface="SimSun"/>
              </a:rPr>
              <a:t>{"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─────────┘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tabLst>
                <a:tab pos="1296035" algn="l"/>
              </a:tabLst>
            </a:pPr>
            <a:r>
              <a:rPr dirty="0" sz="1000" spc="-25">
                <a:latin typeface="SimSun"/>
                <a:cs typeface="SimSun"/>
              </a:rPr>
              <a:t>{"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828413" y="3793362"/>
            <a:ext cx="15462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└───────────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814696" y="4073778"/>
            <a:ext cx="279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130604" y="4631563"/>
            <a:ext cx="2819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397253" y="4911978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478151" y="4911978"/>
            <a:ext cx="23723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6700" algn="l"/>
              </a:tabLst>
            </a:pPr>
            <a:r>
              <a:rPr dirty="0" sz="1000" spc="-25">
                <a:latin typeface="SimSun"/>
                <a:cs typeface="SimSun"/>
              </a:rPr>
              <a:t>\\</a:t>
            </a:r>
            <a:r>
              <a:rPr dirty="0" sz="1000">
                <a:latin typeface="SimSun"/>
                <a:cs typeface="SimSun"/>
              </a:rPr>
              <a:t>	Copyright</a:t>
            </a:r>
            <a:r>
              <a:rPr dirty="0" sz="1000" spc="-5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ΘMicrosoft</a:t>
            </a:r>
            <a:r>
              <a:rPr dirty="0" sz="1000" spc="-55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Corporation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130604" y="5190870"/>
            <a:ext cx="661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SimSun"/>
                <a:cs typeface="SimSun"/>
              </a:rPr>
              <a:t>Microsoft*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019337" y="5190870"/>
            <a:ext cx="279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130604" y="5470016"/>
            <a:ext cx="5347970" cy="1016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5334000" algn="l"/>
              </a:tabLst>
            </a:pPr>
            <a:r>
              <a:rPr dirty="0" sz="1000" spc="-25">
                <a:latin typeface="SimSun"/>
                <a:cs typeface="SimSun"/>
              </a:rPr>
              <a:t>\\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	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647065" algn="l"/>
              </a:tabLst>
            </a:pPr>
            <a:r>
              <a:rPr dirty="0" u="sng" sz="100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/"}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25">
                <a:latin typeface="SimSun"/>
                <a:cs typeface="SimSun"/>
              </a:rPr>
              <a:t>};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130604" y="6867525"/>
            <a:ext cx="5242560" cy="2692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SimSun"/>
                <a:cs typeface="SimSun"/>
              </a:rPr>
              <a:t>char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Map[41][300</a:t>
            </a:r>
            <a:r>
              <a:rPr dirty="0" sz="1000" spc="-20">
                <a:latin typeface="SimSun"/>
                <a:cs typeface="SimSun"/>
              </a:rPr>
              <a:t>] = { //</a:t>
            </a:r>
            <a:r>
              <a:rPr dirty="0" sz="1000" spc="-10">
                <a:latin typeface="SimSun"/>
                <a:cs typeface="SimSun"/>
              </a:rPr>
              <a:t>基</a:t>
            </a:r>
            <a:r>
              <a:rPr dirty="0" sz="1000" spc="-10">
                <a:latin typeface="SimSun"/>
                <a:cs typeface="SimSun"/>
              </a:rPr>
              <a:t>本</a:t>
            </a:r>
            <a:r>
              <a:rPr dirty="0" sz="1000" spc="-10">
                <a:latin typeface="SimSun"/>
                <a:cs typeface="SimSun"/>
              </a:rPr>
              <a:t>框</a:t>
            </a:r>
            <a:r>
              <a:rPr dirty="0" sz="1000" spc="-50">
                <a:latin typeface="SimSun"/>
                <a:cs typeface="SimSun"/>
              </a:rPr>
              <a:t>架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{"┌─────────────────────────────────────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algn="r" marR="17145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─────────────────────────────────────────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SimSun"/>
              <a:cs typeface="SimSun"/>
            </a:endParaRPr>
          </a:p>
          <a:p>
            <a:pPr algn="r" marR="17145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─────────────────────────────────────────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───┐"},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{"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tabLst>
                <a:tab pos="533400" algn="l"/>
              </a:tabLst>
            </a:pPr>
            <a:r>
              <a:rPr dirty="0" sz="1000" spc="-25">
                <a:latin typeface="SimSun"/>
                <a:cs typeface="SimSun"/>
              </a:rPr>
              <a:t>{"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tabLst>
                <a:tab pos="597535" algn="l"/>
              </a:tabLst>
            </a:pPr>
            <a:r>
              <a:rPr dirty="0" sz="1000" spc="-25">
                <a:latin typeface="SimSun"/>
                <a:cs typeface="SimSun"/>
              </a:rPr>
              <a:t>{"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38398" y="528319"/>
            <a:ext cx="16840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125016" y="832103"/>
            <a:ext cx="5312410" cy="9525"/>
          </a:xfrm>
          <a:custGeom>
            <a:avLst/>
            <a:gdLst/>
            <a:ahLst/>
            <a:cxnLst/>
            <a:rect l="l" t="t" r="r" b="b"/>
            <a:pathLst>
              <a:path w="5312410" h="9525">
                <a:moveTo>
                  <a:pt x="5312029" y="0"/>
                </a:moveTo>
                <a:lnTo>
                  <a:pt x="0" y="0"/>
                </a:lnTo>
                <a:lnTo>
                  <a:pt x="0" y="9143"/>
                </a:lnTo>
                <a:lnTo>
                  <a:pt x="5312029" y="9143"/>
                </a:lnTo>
                <a:lnTo>
                  <a:pt x="5312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130604" y="999489"/>
            <a:ext cx="2819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1" name="object 4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1397253" y="1278381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79777" y="1278381"/>
            <a:ext cx="151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30604" y="1558798"/>
            <a:ext cx="2819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397253" y="1837689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842261" y="1837689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130604" y="2116581"/>
            <a:ext cx="2819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397253" y="2396998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906270" y="2396998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130604" y="2675889"/>
            <a:ext cx="2819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397253" y="2954781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970277" y="2954781"/>
            <a:ext cx="151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130604" y="3235578"/>
            <a:ext cx="2819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397253" y="3514471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032761" y="3514471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130604" y="3793362"/>
            <a:ext cx="2819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397253" y="4073778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096770" y="4073778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130604" y="4352670"/>
            <a:ext cx="2806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397253" y="4631563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160777" y="4631563"/>
            <a:ext cx="151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130604" y="4911978"/>
            <a:ext cx="2819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397253" y="5190870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223261" y="5190870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130604" y="5470016"/>
            <a:ext cx="2819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397253" y="5750432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287270" y="5750432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130604" y="6029325"/>
            <a:ext cx="2819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397253" y="6308216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2351658" y="6308216"/>
            <a:ext cx="151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130604" y="6588632"/>
            <a:ext cx="2819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397253" y="6867525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2414142" y="6867525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130604" y="7146416"/>
            <a:ext cx="2819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397253" y="7426832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2478151" y="7426832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\\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130604" y="7706105"/>
            <a:ext cx="5348605" cy="185356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5335270" algn="l"/>
              </a:tabLst>
            </a:pPr>
            <a:r>
              <a:rPr dirty="0" sz="1000" spc="-25">
                <a:latin typeface="SimSun"/>
                <a:cs typeface="SimSun"/>
              </a:rPr>
              <a:t>\\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	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647065" algn="l"/>
              </a:tabLst>
            </a:pPr>
            <a:r>
              <a:rPr dirty="0" u="sng" sz="100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	</a:t>
            </a:r>
            <a:r>
              <a:rPr dirty="0" sz="1000" spc="-20">
                <a:latin typeface="SimSun"/>
                <a:cs typeface="SimSun"/>
              </a:rPr>
              <a:t>/"},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tabLst>
                <a:tab pos="1423670" algn="l"/>
              </a:tabLst>
            </a:pPr>
            <a:r>
              <a:rPr dirty="0" sz="1000" spc="-25">
                <a:latin typeface="SimSun"/>
                <a:cs typeface="SimSun"/>
              </a:rPr>
              <a:t>{"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10">
                <a:latin typeface="SimSun"/>
                <a:cs typeface="SimSun"/>
              </a:rPr>
              <a:t>┌─────────────────────────────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─────────────────────────────────────────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────────────────────┐"},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38398" y="528319"/>
            <a:ext cx="16840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SimSun"/>
                <a:cs typeface="SimSun"/>
              </a:rPr>
              <a:t>高级语言程序设计 课程设计报告</a:t>
            </a:r>
            <a:endParaRPr sz="900">
              <a:latin typeface="SimSun"/>
              <a:cs typeface="SimSu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125016" y="832103"/>
            <a:ext cx="5312410" cy="9525"/>
          </a:xfrm>
          <a:custGeom>
            <a:avLst/>
            <a:gdLst/>
            <a:ahLst/>
            <a:cxnLst/>
            <a:rect l="l" t="t" r="r" b="b"/>
            <a:pathLst>
              <a:path w="5312410" h="9525">
                <a:moveTo>
                  <a:pt x="5312029" y="0"/>
                </a:moveTo>
                <a:lnTo>
                  <a:pt x="0" y="0"/>
                </a:lnTo>
                <a:lnTo>
                  <a:pt x="0" y="9143"/>
                </a:lnTo>
                <a:lnTo>
                  <a:pt x="5312029" y="9143"/>
                </a:lnTo>
                <a:lnTo>
                  <a:pt x="5312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397253" y="999489"/>
            <a:ext cx="1530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SimSun"/>
                <a:cs typeface="SimSun"/>
              </a:rPr>
              <a:t>{"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2542158" y="999489"/>
            <a:ext cx="152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SimSun"/>
                <a:cs typeface="SimSun"/>
              </a:rPr>
              <a:t>│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30604" y="1278381"/>
            <a:ext cx="5247640" cy="8281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0065" algn="l"/>
              </a:tabLst>
            </a:pPr>
            <a:r>
              <a:rPr dirty="0" sz="1000" spc="-10">
                <a:latin typeface="SimSun"/>
                <a:cs typeface="SimSun"/>
              </a:rPr>
              <a:t>【</a:t>
            </a:r>
            <a:r>
              <a:rPr dirty="0" sz="1000" spc="-10">
                <a:latin typeface="SimSun"/>
                <a:cs typeface="SimSun"/>
              </a:rPr>
              <a:t>〓</a:t>
            </a:r>
            <a:r>
              <a:rPr dirty="0" sz="1000" spc="-50">
                <a:latin typeface="SimSun"/>
                <a:cs typeface="SimSun"/>
              </a:rPr>
              <a:t>】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10">
                <a:latin typeface="SimSun"/>
                <a:cs typeface="SimSun"/>
              </a:rPr>
              <a:t>│"},//18</a:t>
            </a:r>
            <a:r>
              <a:rPr dirty="0" sz="1000" spc="-200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行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algn="r" marR="9525">
              <a:lnSpc>
                <a:spcPct val="100000"/>
              </a:lnSpc>
              <a:tabLst>
                <a:tab pos="1144270" algn="l"/>
              </a:tabLst>
            </a:pPr>
            <a:r>
              <a:rPr dirty="0" sz="1000" spc="-25">
                <a:latin typeface="SimSun"/>
                <a:cs typeface="SimSun"/>
              </a:rPr>
              <a:t>{"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10">
                <a:latin typeface="SimSun"/>
                <a:cs typeface="SimSun"/>
              </a:rPr>
              <a:t>│─────────────────────────────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algn="r" marR="2286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─────────────────────────────────────────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────────────────────│"},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algn="r" marR="9525">
              <a:lnSpc>
                <a:spcPct val="100000"/>
              </a:lnSpc>
              <a:tabLst>
                <a:tab pos="1144270" algn="l"/>
                <a:tab pos="2286000" algn="l"/>
              </a:tabLst>
            </a:pPr>
            <a:r>
              <a:rPr dirty="0" sz="1000" spc="-25">
                <a:latin typeface="SimSun"/>
                <a:cs typeface="SimSun"/>
              </a:rPr>
              <a:t>{"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10">
                <a:latin typeface="SimSun"/>
                <a:cs typeface="SimSun"/>
              </a:rPr>
              <a:t>│┌─────┐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10">
                <a:latin typeface="SimSun"/>
                <a:cs typeface="SimSun"/>
              </a:rPr>
              <a:t>┌───┬───┬───┬───┐┌───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algn="r" marR="2286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┬───┬───┬───┐┌───┬───┬───┬───┐┌───┬───┬──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1347470" algn="l"/>
              </a:tabLst>
            </a:pPr>
            <a:r>
              <a:rPr dirty="0" sz="1000" spc="-25">
                <a:latin typeface="SimSun"/>
                <a:cs typeface="SimSun"/>
              </a:rPr>
              <a:t>─┐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0">
                <a:latin typeface="SimSun"/>
                <a:cs typeface="SimSun"/>
              </a:rPr>
              <a:t>│"},</a:t>
            </a:r>
            <a:endParaRPr sz="1000">
              <a:latin typeface="SimSun"/>
              <a:cs typeface="SimSun"/>
            </a:endParaRPr>
          </a:p>
          <a:p>
            <a:pPr marL="12700" marR="70485" indent="266065">
              <a:lnSpc>
                <a:spcPct val="183000"/>
              </a:lnSpc>
              <a:spcBef>
                <a:spcPts val="15"/>
              </a:spcBef>
              <a:tabLst>
                <a:tab pos="1423670" algn="l"/>
                <a:tab pos="2249805" algn="l"/>
                <a:tab pos="2745105" algn="l"/>
                <a:tab pos="3505835" algn="l"/>
                <a:tab pos="3886835" algn="l"/>
              </a:tabLst>
            </a:pPr>
            <a:r>
              <a:rPr dirty="0" sz="1000" spc="-25">
                <a:latin typeface="SimSun"/>
                <a:cs typeface="SimSun"/>
              </a:rPr>
              <a:t>{"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10">
                <a:latin typeface="SimSun"/>
                <a:cs typeface="SimSun"/>
              </a:rPr>
              <a:t>││ </a:t>
            </a:r>
            <a:r>
              <a:rPr dirty="0" sz="1000">
                <a:latin typeface="SimSun"/>
                <a:cs typeface="SimSun"/>
              </a:rPr>
              <a:t>Esc</a:t>
            </a:r>
            <a:r>
              <a:rPr dirty="0" sz="1000" spc="-30">
                <a:latin typeface="SimSun"/>
                <a:cs typeface="SimSun"/>
              </a:rPr>
              <a:t> │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0">
                <a:latin typeface="SimSun"/>
                <a:cs typeface="SimSun"/>
              </a:rPr>
              <a:t>│ </a:t>
            </a:r>
            <a:r>
              <a:rPr dirty="0" sz="1000">
                <a:latin typeface="SimSun"/>
                <a:cs typeface="SimSun"/>
              </a:rPr>
              <a:t>F1</a:t>
            </a:r>
            <a:r>
              <a:rPr dirty="0" sz="1000" spc="-10">
                <a:latin typeface="SimSun"/>
                <a:cs typeface="SimSun"/>
              </a:rPr>
              <a:t>│ </a:t>
            </a:r>
            <a:r>
              <a:rPr dirty="0" sz="1000">
                <a:latin typeface="SimSun"/>
                <a:cs typeface="SimSun"/>
              </a:rPr>
              <a:t>F2</a:t>
            </a:r>
            <a:r>
              <a:rPr dirty="0" sz="1000" spc="-10">
                <a:latin typeface="SimSun"/>
                <a:cs typeface="SimSun"/>
              </a:rPr>
              <a:t>│ </a:t>
            </a:r>
            <a:r>
              <a:rPr dirty="0" sz="1000">
                <a:latin typeface="SimSun"/>
                <a:cs typeface="SimSun"/>
              </a:rPr>
              <a:t>F3</a:t>
            </a:r>
            <a:r>
              <a:rPr dirty="0" sz="1000" spc="-15">
                <a:latin typeface="SimSun"/>
                <a:cs typeface="SimSun"/>
              </a:rPr>
              <a:t>│ </a:t>
            </a:r>
            <a:r>
              <a:rPr dirty="0" sz="1000">
                <a:latin typeface="SimSun"/>
                <a:cs typeface="SimSun"/>
              </a:rPr>
              <a:t>F4</a:t>
            </a:r>
            <a:r>
              <a:rPr dirty="0" sz="1000" spc="-5">
                <a:latin typeface="SimSun"/>
                <a:cs typeface="SimSun"/>
              </a:rPr>
              <a:t>││ </a:t>
            </a:r>
            <a:r>
              <a:rPr dirty="0" sz="1000">
                <a:latin typeface="SimSun"/>
                <a:cs typeface="SimSun"/>
              </a:rPr>
              <a:t>F5</a:t>
            </a:r>
            <a:r>
              <a:rPr dirty="0" sz="1000" spc="-15">
                <a:latin typeface="SimSun"/>
                <a:cs typeface="SimSun"/>
              </a:rPr>
              <a:t>│ </a:t>
            </a:r>
            <a:r>
              <a:rPr dirty="0" sz="1000">
                <a:latin typeface="SimSun"/>
                <a:cs typeface="SimSun"/>
              </a:rPr>
              <a:t>F6</a:t>
            </a:r>
            <a:r>
              <a:rPr dirty="0" sz="1000" spc="-5">
                <a:latin typeface="SimSun"/>
                <a:cs typeface="SimSun"/>
              </a:rPr>
              <a:t>│ </a:t>
            </a:r>
            <a:r>
              <a:rPr dirty="0" sz="1000">
                <a:latin typeface="SimSun"/>
                <a:cs typeface="SimSun"/>
              </a:rPr>
              <a:t>F7</a:t>
            </a:r>
            <a:r>
              <a:rPr dirty="0" sz="1000" spc="-10">
                <a:latin typeface="SimSun"/>
                <a:cs typeface="SimSun"/>
              </a:rPr>
              <a:t>│ </a:t>
            </a:r>
            <a:r>
              <a:rPr dirty="0" sz="1000" spc="-20">
                <a:latin typeface="SimSun"/>
                <a:cs typeface="SimSun"/>
              </a:rPr>
              <a:t>F8││ </a:t>
            </a:r>
            <a:r>
              <a:rPr dirty="0" sz="1000">
                <a:latin typeface="SimSun"/>
                <a:cs typeface="SimSun"/>
              </a:rPr>
              <a:t>F9│F10│F11│F12││Prt│Scr│Pau</a:t>
            </a:r>
            <a:r>
              <a:rPr dirty="0" sz="1000" spc="-45">
                <a:latin typeface="SimSun"/>
                <a:cs typeface="SimSun"/>
              </a:rPr>
              <a:t>│ ┌┐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80">
                <a:latin typeface="SimSun"/>
                <a:cs typeface="SimSun"/>
              </a:rPr>
              <a:t>┌┐ ┌┐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┌┐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10">
                <a:latin typeface="SimSun"/>
                <a:cs typeface="SimSun"/>
              </a:rPr>
              <a:t>│"},//21</a:t>
            </a:r>
            <a:r>
              <a:rPr dirty="0" sz="1000" spc="-125">
                <a:latin typeface="SimSun"/>
                <a:cs typeface="SimSun"/>
              </a:rPr>
              <a:t> 行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tabLst>
                <a:tab pos="1423670" algn="l"/>
                <a:tab pos="2565400" algn="l"/>
              </a:tabLst>
            </a:pPr>
            <a:r>
              <a:rPr dirty="0" sz="1000" spc="-25">
                <a:latin typeface="SimSun"/>
                <a:cs typeface="SimSun"/>
              </a:rPr>
              <a:t>{"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10">
                <a:latin typeface="SimSun"/>
                <a:cs typeface="SimSun"/>
              </a:rPr>
              <a:t>│└─────┘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10">
                <a:latin typeface="SimSun"/>
                <a:cs typeface="SimSun"/>
              </a:rPr>
              <a:t>└───┴───┴───┴───┘└───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algn="r" marR="2286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┴───┴───┴───┘└───┴───┴───┴───┘└───┴───┴──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710565" algn="l"/>
                <a:tab pos="1091565" algn="l"/>
                <a:tab pos="1472565" algn="l"/>
                <a:tab pos="1853564" algn="l"/>
              </a:tabLst>
            </a:pPr>
            <a:r>
              <a:rPr dirty="0" sz="1000">
                <a:latin typeface="SimSun"/>
                <a:cs typeface="SimSun"/>
              </a:rPr>
              <a:t>─┘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└┘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└┘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└┘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5">
                <a:latin typeface="SimSun"/>
                <a:cs typeface="SimSun"/>
              </a:rPr>
              <a:t>└┘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20">
                <a:latin typeface="SimSun"/>
                <a:cs typeface="SimSun"/>
              </a:rPr>
              <a:t>│"},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tabLst>
                <a:tab pos="1423670" algn="l"/>
              </a:tabLst>
            </a:pPr>
            <a:r>
              <a:rPr dirty="0" sz="1000" spc="-25">
                <a:latin typeface="SimSun"/>
                <a:cs typeface="SimSun"/>
              </a:rPr>
              <a:t>{"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10">
                <a:latin typeface="SimSun"/>
                <a:cs typeface="SimSun"/>
              </a:rPr>
              <a:t>│┌────┬───┬───┬───┬───┬───┬───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algn="r" marR="22860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latin typeface="SimSun"/>
                <a:cs typeface="SimSun"/>
              </a:rPr>
              <a:t>┬───┬───┬───┬───┬───┬───┬─────┐┌───┬───┬─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latin typeface="SimSun"/>
                <a:cs typeface="SimSun"/>
              </a:rPr>
              <a:t>──┐┌───┬───┬───┬───┐│"},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tabLst>
                <a:tab pos="1423670" algn="l"/>
              </a:tabLst>
            </a:pPr>
            <a:r>
              <a:rPr dirty="0" sz="1000" spc="-25">
                <a:latin typeface="SimSun"/>
                <a:cs typeface="SimSun"/>
              </a:rPr>
              <a:t>{"</a:t>
            </a:r>
            <a:r>
              <a:rPr dirty="0" sz="1000">
                <a:latin typeface="SimSun"/>
                <a:cs typeface="SimSun"/>
              </a:rPr>
              <a:t>	││</a:t>
            </a:r>
            <a:r>
              <a:rPr dirty="0" sz="1000" spc="-3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`~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│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1!│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2@│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3#│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4$│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5%│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6^│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7&amp;│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8*│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9(│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0)│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15">
                <a:latin typeface="SimSun"/>
                <a:cs typeface="SimSun"/>
              </a:rPr>
              <a:t>-─│ =+│ ←--││</a:t>
            </a:r>
            <a:r>
              <a:rPr dirty="0" sz="1000">
                <a:latin typeface="SimSun"/>
                <a:cs typeface="SimSun"/>
              </a:rPr>
              <a:t>Ins│Hom│Pgu││Num</a:t>
            </a:r>
            <a:r>
              <a:rPr dirty="0" sz="1000" spc="-10">
                <a:latin typeface="SimSun"/>
                <a:cs typeface="SimSun"/>
              </a:rPr>
              <a:t>│ / │ </a:t>
            </a:r>
            <a:r>
              <a:rPr dirty="0" sz="1000">
                <a:latin typeface="SimSun"/>
                <a:cs typeface="SimSun"/>
              </a:rPr>
              <a:t>*</a:t>
            </a:r>
            <a:r>
              <a:rPr dirty="0" sz="1000" spc="-15">
                <a:latin typeface="SimSun"/>
                <a:cs typeface="SimSun"/>
              </a:rPr>
              <a:t> │ - ││"},//</a:t>
            </a:r>
            <a:r>
              <a:rPr dirty="0" sz="1000" spc="-10">
                <a:latin typeface="SimSun"/>
                <a:cs typeface="SimSun"/>
              </a:rPr>
              <a:t>24</a:t>
            </a:r>
            <a:r>
              <a:rPr dirty="0" sz="1000" spc="-145">
                <a:latin typeface="SimSun"/>
                <a:cs typeface="SimSun"/>
              </a:rPr>
              <a:t> 行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tabLst>
                <a:tab pos="1423670" algn="l"/>
              </a:tabLst>
            </a:pPr>
            <a:r>
              <a:rPr dirty="0" sz="1000" spc="-25">
                <a:latin typeface="SimSun"/>
                <a:cs typeface="SimSun"/>
              </a:rPr>
              <a:t>{"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10">
                <a:latin typeface="SimSun"/>
                <a:cs typeface="SimSun"/>
              </a:rPr>
              <a:t>│├────┴┬──┴┬──┴┬──┴┬──┴┬──┴┬──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algn="r" marR="2286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┴┬──┴┬──┴┬──┴┬──┴┬──┴┬──┴┬────┤├───┼───┼─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──┤├───┼───┼───┼───┤│"},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tabLst>
                <a:tab pos="1423670" algn="l"/>
              </a:tabLst>
            </a:pPr>
            <a:r>
              <a:rPr dirty="0" sz="1000" spc="-25">
                <a:latin typeface="SimSun"/>
                <a:cs typeface="SimSun"/>
              </a:rPr>
              <a:t>{"</a:t>
            </a:r>
            <a:r>
              <a:rPr dirty="0" sz="1000">
                <a:latin typeface="SimSun"/>
                <a:cs typeface="SimSun"/>
              </a:rPr>
              <a:t>	││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Tab │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Q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│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W │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E │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R</a:t>
            </a:r>
            <a:r>
              <a:rPr dirty="0" sz="1000" spc="-2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│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T │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Y │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U │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I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│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O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│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 spc="-50">
                <a:latin typeface="SimSun"/>
                <a:cs typeface="SimSun"/>
              </a:rPr>
              <a:t>P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69970" algn="l"/>
              </a:tabLst>
            </a:pPr>
            <a:r>
              <a:rPr dirty="0" sz="1000" spc="-20">
                <a:latin typeface="SimSun"/>
                <a:cs typeface="SimSun"/>
              </a:rPr>
              <a:t>│ [{│ ]}│ \\</a:t>
            </a:r>
            <a:r>
              <a:rPr dirty="0" sz="1000">
                <a:latin typeface="SimSun"/>
                <a:cs typeface="SimSun"/>
              </a:rPr>
              <a:t>|</a:t>
            </a:r>
            <a:r>
              <a:rPr dirty="0" sz="1000" spc="-10">
                <a:latin typeface="SimSun"/>
                <a:cs typeface="SimSun"/>
              </a:rPr>
              <a:t> ││</a:t>
            </a:r>
            <a:r>
              <a:rPr dirty="0" sz="1000">
                <a:latin typeface="SimSun"/>
                <a:cs typeface="SimSun"/>
              </a:rPr>
              <a:t>Del│End│Pgd</a:t>
            </a:r>
            <a:r>
              <a:rPr dirty="0" sz="1000" spc="-5">
                <a:latin typeface="SimSun"/>
                <a:cs typeface="SimSun"/>
              </a:rPr>
              <a:t>││ </a:t>
            </a:r>
            <a:r>
              <a:rPr dirty="0" sz="1000">
                <a:latin typeface="SimSun"/>
                <a:cs typeface="SimSun"/>
              </a:rPr>
              <a:t>7</a:t>
            </a:r>
            <a:r>
              <a:rPr dirty="0" sz="1000" spc="-15">
                <a:latin typeface="SimSun"/>
                <a:cs typeface="SimSun"/>
              </a:rPr>
              <a:t> │ </a:t>
            </a:r>
            <a:r>
              <a:rPr dirty="0" sz="1000">
                <a:latin typeface="SimSun"/>
                <a:cs typeface="SimSun"/>
              </a:rPr>
              <a:t>8</a:t>
            </a:r>
            <a:r>
              <a:rPr dirty="0" sz="1000" spc="-15">
                <a:latin typeface="SimSun"/>
                <a:cs typeface="SimSun"/>
              </a:rPr>
              <a:t> │ </a:t>
            </a:r>
            <a:r>
              <a:rPr dirty="0" sz="1000">
                <a:latin typeface="SimSun"/>
                <a:cs typeface="SimSun"/>
              </a:rPr>
              <a:t>9</a:t>
            </a:r>
            <a:r>
              <a:rPr dirty="0" sz="1000" spc="-25">
                <a:latin typeface="SimSun"/>
                <a:cs typeface="SimSun"/>
              </a:rPr>
              <a:t> │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10">
                <a:latin typeface="SimSun"/>
                <a:cs typeface="SimSun"/>
              </a:rPr>
              <a:t>││"},//26</a:t>
            </a:r>
            <a:r>
              <a:rPr dirty="0" sz="1000" spc="-120">
                <a:latin typeface="SimSun"/>
                <a:cs typeface="SimSun"/>
              </a:rPr>
              <a:t> 行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tabLst>
                <a:tab pos="1423670" algn="l"/>
              </a:tabLst>
            </a:pPr>
            <a:r>
              <a:rPr dirty="0" sz="1000" spc="-25">
                <a:latin typeface="SimSun"/>
                <a:cs typeface="SimSun"/>
              </a:rPr>
              <a:t>{"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10">
                <a:latin typeface="SimSun"/>
                <a:cs typeface="SimSun"/>
              </a:rPr>
              <a:t>│├─────┴┬──┴┬──┴┬──┴┬──┴┬──┴┬─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SimSun"/>
              <a:cs typeface="SimSun"/>
            </a:endParaRPr>
          </a:p>
          <a:p>
            <a:pPr algn="r" marR="2286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─┴┬──┴┬──┴┬──┴┬──┴┬──┴┬──┴────┤└───┴───┴─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SimSun"/>
                <a:cs typeface="SimSun"/>
              </a:rPr>
              <a:t>──┘├───┼───┼───┤</a:t>
            </a:r>
            <a:r>
              <a:rPr dirty="0" sz="1000" spc="-5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+</a:t>
            </a:r>
            <a:r>
              <a:rPr dirty="0" sz="1000" spc="-50">
                <a:latin typeface="SimSun"/>
                <a:cs typeface="SimSun"/>
              </a:rPr>
              <a:t> </a:t>
            </a:r>
            <a:r>
              <a:rPr dirty="0" sz="1000" spc="-10">
                <a:latin typeface="SimSun"/>
                <a:cs typeface="SimSun"/>
              </a:rPr>
              <a:t>││"},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tabLst>
                <a:tab pos="1423670" algn="l"/>
              </a:tabLst>
            </a:pPr>
            <a:r>
              <a:rPr dirty="0" sz="1000" spc="-25">
                <a:latin typeface="SimSun"/>
                <a:cs typeface="SimSun"/>
              </a:rPr>
              <a:t>{"</a:t>
            </a:r>
            <a:r>
              <a:rPr dirty="0" sz="1000">
                <a:latin typeface="SimSun"/>
                <a:cs typeface="SimSun"/>
              </a:rPr>
              <a:t>	││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Caps │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A │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S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│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D │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F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│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G │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H │</a:t>
            </a:r>
            <a:r>
              <a:rPr dirty="0" sz="1000" spc="-2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J │ K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│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L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>
                <a:latin typeface="SimSun"/>
                <a:cs typeface="SimSun"/>
              </a:rPr>
              <a:t>│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 spc="-25">
                <a:latin typeface="SimSun"/>
                <a:cs typeface="SimSun"/>
              </a:rPr>
              <a:t>;: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1983105" algn="l"/>
                <a:tab pos="3253104" algn="l"/>
              </a:tabLst>
            </a:pPr>
            <a:r>
              <a:rPr dirty="0" sz="1000" spc="-10">
                <a:latin typeface="SimSun"/>
                <a:cs typeface="SimSun"/>
              </a:rPr>
              <a:t>│ \'\"│ </a:t>
            </a:r>
            <a:r>
              <a:rPr dirty="0" sz="1000">
                <a:latin typeface="SimSun"/>
                <a:cs typeface="SimSun"/>
              </a:rPr>
              <a:t>Enter</a:t>
            </a:r>
            <a:r>
              <a:rPr dirty="0" sz="1000" spc="-25">
                <a:latin typeface="SimSun"/>
                <a:cs typeface="SimSun"/>
              </a:rPr>
              <a:t> │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15">
                <a:latin typeface="SimSun"/>
                <a:cs typeface="SimSun"/>
              </a:rPr>
              <a:t>│ </a:t>
            </a:r>
            <a:r>
              <a:rPr dirty="0" sz="1000">
                <a:latin typeface="SimSun"/>
                <a:cs typeface="SimSun"/>
              </a:rPr>
              <a:t>4</a:t>
            </a:r>
            <a:r>
              <a:rPr dirty="0" sz="1000" spc="-5">
                <a:latin typeface="SimSun"/>
                <a:cs typeface="SimSun"/>
              </a:rPr>
              <a:t> │ </a:t>
            </a:r>
            <a:r>
              <a:rPr dirty="0" sz="1000">
                <a:latin typeface="SimSun"/>
                <a:cs typeface="SimSun"/>
              </a:rPr>
              <a:t>5</a:t>
            </a:r>
            <a:r>
              <a:rPr dirty="0" sz="1000" spc="-10">
                <a:latin typeface="SimSun"/>
                <a:cs typeface="SimSun"/>
              </a:rPr>
              <a:t> │ </a:t>
            </a:r>
            <a:r>
              <a:rPr dirty="0" sz="1000">
                <a:latin typeface="SimSun"/>
                <a:cs typeface="SimSun"/>
              </a:rPr>
              <a:t>6</a:t>
            </a:r>
            <a:r>
              <a:rPr dirty="0" sz="1000" spc="-25">
                <a:latin typeface="SimSun"/>
                <a:cs typeface="SimSun"/>
              </a:rPr>
              <a:t> │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10">
                <a:latin typeface="SimSun"/>
                <a:cs typeface="SimSun"/>
              </a:rPr>
              <a:t>││"},//28</a:t>
            </a:r>
            <a:r>
              <a:rPr dirty="0" sz="1000" spc="-130">
                <a:latin typeface="SimSun"/>
                <a:cs typeface="SimSun"/>
              </a:rPr>
              <a:t> 行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tabLst>
                <a:tab pos="1423670" algn="l"/>
              </a:tabLst>
            </a:pPr>
            <a:r>
              <a:rPr dirty="0" sz="1000" spc="-25">
                <a:latin typeface="SimSun"/>
                <a:cs typeface="SimSun"/>
              </a:rPr>
              <a:t>{"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10">
                <a:latin typeface="SimSun"/>
                <a:cs typeface="SimSun"/>
              </a:rPr>
              <a:t>│├──────┴┬──┴┬──┴┬──┴┬──┴┬──┴┬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SimSun"/>
              <a:cs typeface="SimSun"/>
            </a:endParaRPr>
          </a:p>
          <a:p>
            <a:pPr algn="r" marR="18415">
              <a:lnSpc>
                <a:spcPct val="100000"/>
              </a:lnSpc>
              <a:tabLst>
                <a:tab pos="4191000" algn="l"/>
                <a:tab pos="5081905" algn="l"/>
              </a:tabLst>
            </a:pPr>
            <a:r>
              <a:rPr dirty="0" sz="1000" spc="-10">
                <a:latin typeface="SimSun"/>
                <a:cs typeface="SimSun"/>
              </a:rPr>
              <a:t>──┴┬──┴┬──┴┬──┴┬──┴┬──┴───────┤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10">
                <a:latin typeface="SimSun"/>
                <a:cs typeface="SimSun"/>
              </a:rPr>
              <a:t>┌───┐</a:t>
            </a:r>
            <a:r>
              <a:rPr dirty="0" sz="1000">
                <a:latin typeface="SimSun"/>
                <a:cs typeface="SimSun"/>
              </a:rPr>
              <a:t>	</a:t>
            </a:r>
            <a:r>
              <a:rPr dirty="0" sz="1000" spc="-50">
                <a:latin typeface="SimSun"/>
                <a:cs typeface="SimSun"/>
              </a:rPr>
              <a:t>├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latin typeface="SimSun"/>
                <a:cs typeface="SimSun"/>
              </a:rPr>
              <a:t>───┼───┼───┼───┤│"},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2022-08-29T08:23:32Z</dcterms:created>
  <dcterms:modified xsi:type="dcterms:W3CDTF">2022-08-29T08:23:32Z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2022-08-29T00:00:00Z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2022-08-29T00:00:00Z</vt:filetime>
  </property>
  <property fmtid="{D5CDD505-2E9C-101B-9397-08002B2CF9AE}" pid="5" name="Producer">
    <vt:lpwstr>Microsoft® Word for Microsoft 365</vt:lpwstr>
  </property>
</Properties>
</file>