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  <p:sldMasterId id="2147483840" r:id="rId18"/>
    <p:sldMasterId id="2147483852" r:id="rId19"/>
    <p:sldMasterId id="2147483864" r:id="rId20"/>
  </p:sldMasterIdLst>
  <p:notesMasterIdLst>
    <p:notesMasterId r:id="rId43"/>
  </p:notesMasterIdLst>
  <p:handoutMasterIdLst>
    <p:handoutMasterId r:id="rId44"/>
  </p:handoutMasterIdLst>
  <p:sldIdLst>
    <p:sldId id="256" r:id="rId21"/>
    <p:sldId id="257" r:id="rId22"/>
    <p:sldId id="290" r:id="rId23"/>
    <p:sldId id="291" r:id="rId24"/>
    <p:sldId id="292" r:id="rId25"/>
    <p:sldId id="267" r:id="rId26"/>
    <p:sldId id="293" r:id="rId27"/>
    <p:sldId id="294" r:id="rId28"/>
    <p:sldId id="295" r:id="rId29"/>
    <p:sldId id="296" r:id="rId30"/>
    <p:sldId id="274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</p:sldIdLst>
  <p:sldSz cx="12192000" cy="6858000"/>
  <p:notesSz cx="6858000" cy="9144000"/>
  <p:embeddedFontLst>
    <p:embeddedFont>
      <p:font typeface="汉仪文黑-45简" panose="00020600040101010101" charset="-122"/>
      <p:regular r:id="rId48"/>
    </p:embeddedFont>
    <p:embeddedFont>
      <p:font typeface="汉仪帅线体简" panose="00020600040101010101" charset="-122"/>
      <p:regular r:id="rId49"/>
    </p:embeddedFont>
  </p:embeddedFontLst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CCD"/>
    <a:srgbClr val="886758"/>
    <a:srgbClr val="A78677"/>
    <a:srgbClr val="FDFDFD"/>
    <a:srgbClr val="F7F7F6"/>
    <a:srgbClr val="EC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gs" Target="tags/tag8.xml"/><Relationship Id="rId5" Type="http://schemas.openxmlformats.org/officeDocument/2006/relationships/slideMaster" Target="slideMasters/slideMaster4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22.xml"/><Relationship Id="rId41" Type="http://schemas.openxmlformats.org/officeDocument/2006/relationships/slide" Target="slides/slide21.xml"/><Relationship Id="rId40" Type="http://schemas.openxmlformats.org/officeDocument/2006/relationships/slide" Target="slides/slide2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9.xml"/><Relationship Id="rId38" Type="http://schemas.openxmlformats.org/officeDocument/2006/relationships/slide" Target="slides/slide18.xml"/><Relationship Id="rId37" Type="http://schemas.openxmlformats.org/officeDocument/2006/relationships/slide" Target="slides/slide17.xml"/><Relationship Id="rId36" Type="http://schemas.openxmlformats.org/officeDocument/2006/relationships/slide" Target="slides/slide16.xml"/><Relationship Id="rId35" Type="http://schemas.openxmlformats.org/officeDocument/2006/relationships/slide" Target="slides/slide15.xml"/><Relationship Id="rId34" Type="http://schemas.openxmlformats.org/officeDocument/2006/relationships/slide" Target="slides/slide14.xml"/><Relationship Id="rId33" Type="http://schemas.openxmlformats.org/officeDocument/2006/relationships/slide" Target="slides/slide13.xml"/><Relationship Id="rId32" Type="http://schemas.openxmlformats.org/officeDocument/2006/relationships/slide" Target="slides/slide12.xml"/><Relationship Id="rId31" Type="http://schemas.openxmlformats.org/officeDocument/2006/relationships/slide" Target="slides/slide11.xml"/><Relationship Id="rId30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8" Type="http://schemas.openxmlformats.org/officeDocument/2006/relationships/slide" Target="slides/slide8.xml"/><Relationship Id="rId27" Type="http://schemas.openxmlformats.org/officeDocument/2006/relationships/slide" Target="slides/slide7.xml"/><Relationship Id="rId26" Type="http://schemas.openxmlformats.org/officeDocument/2006/relationships/slide" Target="slides/slide6.xml"/><Relationship Id="rId25" Type="http://schemas.openxmlformats.org/officeDocument/2006/relationships/slide" Target="slides/slide5.xml"/><Relationship Id="rId24" Type="http://schemas.openxmlformats.org/officeDocument/2006/relationships/slide" Target="slides/slide4.xml"/><Relationship Id="rId23" Type="http://schemas.openxmlformats.org/officeDocument/2006/relationships/slide" Target="slides/slide3.xml"/><Relationship Id="rId22" Type="http://schemas.openxmlformats.org/officeDocument/2006/relationships/slide" Target="slides/slide2.xml"/><Relationship Id="rId21" Type="http://schemas.openxmlformats.org/officeDocument/2006/relationships/slide" Target="slides/slide1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汉仪文黑-45简" panose="00020600040101010101" charset="-122"/>
              <a:ea typeface="汉仪文黑-45简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汉仪文黑-45简" panose="00020600040101010101" charset="-122"/>
              </a:rPr>
            </a:fld>
            <a:endParaRPr lang="zh-CN" altLang="en-US">
              <a:latin typeface="汉仪文黑-45简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汉仪文黑-45简" panose="00020600040101010101" charset="-122"/>
              <a:ea typeface="汉仪文黑-45简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汉仪文黑-45简" panose="00020600040101010101" charset="-122"/>
              </a:rPr>
            </a:fld>
            <a:endParaRPr lang="zh-CN" altLang="en-US">
              <a:latin typeface="汉仪文黑-45简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文黑-45简" panose="00020600040101010101" charset="-122"/>
        <a:ea typeface="汉仪文黑-45简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13" t="32739" r="19933" b="214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圆角矩形 7"/>
          <p:cNvSpPr/>
          <p:nvPr userDrawn="1"/>
        </p:nvSpPr>
        <p:spPr>
          <a:xfrm>
            <a:off x="381635" y="323215"/>
            <a:ext cx="11428730" cy="6211570"/>
          </a:xfrm>
          <a:prstGeom prst="roundRect">
            <a:avLst>
              <a:gd name="adj" fmla="val 2095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2" Type="http://schemas.openxmlformats.org/officeDocument/2006/relationships/theme" Target="../theme/theme16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5.xml"/><Relationship Id="rId8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80.xml"/><Relationship Id="rId3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78.xml"/><Relationship Id="rId12" Type="http://schemas.openxmlformats.org/officeDocument/2006/relationships/theme" Target="../theme/theme17.xml"/><Relationship Id="rId11" Type="http://schemas.openxmlformats.org/officeDocument/2006/relationships/slideLayout" Target="../slideLayouts/slideLayout187.xml"/><Relationship Id="rId10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91.xml"/><Relationship Id="rId3" Type="http://schemas.openxmlformats.org/officeDocument/2006/relationships/slideLayout" Target="../slideLayouts/slideLayout190.xml"/><Relationship Id="rId2" Type="http://schemas.openxmlformats.org/officeDocument/2006/relationships/slideLayout" Target="../slideLayouts/slideLayout189.xml"/><Relationship Id="rId12" Type="http://schemas.openxmlformats.org/officeDocument/2006/relationships/theme" Target="../theme/theme18.xml"/><Relationship Id="rId11" Type="http://schemas.openxmlformats.org/officeDocument/2006/relationships/slideLayout" Target="../slideLayouts/slideLayout198.xml"/><Relationship Id="rId10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202.xml"/><Relationship Id="rId3" Type="http://schemas.openxmlformats.org/officeDocument/2006/relationships/slideLayout" Target="../slideLayouts/slideLayout201.xml"/><Relationship Id="rId2" Type="http://schemas.openxmlformats.org/officeDocument/2006/relationships/slideLayout" Target="../slideLayouts/slideLayout200.xml"/><Relationship Id="rId12" Type="http://schemas.openxmlformats.org/officeDocument/2006/relationships/theme" Target="../theme/theme19.xml"/><Relationship Id="rId11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汉仪文黑-45简" panose="00020600040101010101" charset="-122"/>
          <a:ea typeface="汉仪文黑-4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9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1372870" y="1899920"/>
            <a:ext cx="917384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sz="6600" b="1" dirty="0">
                <a:solidFill>
                  <a:srgbClr val="886758"/>
                </a:solidFill>
                <a:latin typeface="+mn-ea"/>
                <a:ea typeface="+mn-ea"/>
                <a:cs typeface="+mn-ea"/>
                <a:sym typeface="Arial" panose="020B0604020202020204" pitchFamily="34" charset="0"/>
              </a:rPr>
              <a:t>基于Java的绿碳交易系统</a:t>
            </a:r>
            <a:endParaRPr lang="zh-CN" sz="6600" b="1" dirty="0">
              <a:solidFill>
                <a:srgbClr val="886758"/>
              </a:solidFill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067300" y="1157605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系统实现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328920" y="2030095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498090" y="2030095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07970" y="2257425"/>
            <a:ext cx="59474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1.登陆注册模块	</a:t>
            </a:r>
            <a:endParaRPr lang="en-US" altLang="zh-CN" sz="2400"/>
          </a:p>
          <a:p>
            <a:r>
              <a:rPr lang="en-US" altLang="zh-CN" sz="2400"/>
              <a:t>2.收付款模块	</a:t>
            </a:r>
            <a:endParaRPr lang="en-US" altLang="zh-CN" sz="2400"/>
          </a:p>
          <a:p>
            <a:r>
              <a:rPr lang="en-US" altLang="zh-CN" sz="2400"/>
              <a:t>3.交易记录模块	</a:t>
            </a:r>
            <a:endParaRPr lang="en-US" altLang="zh-CN" sz="2400"/>
          </a:p>
          <a:p>
            <a:r>
              <a:rPr lang="en-US" altLang="zh-CN" sz="2400"/>
              <a:t>4.个人信息模块	</a:t>
            </a:r>
            <a:endParaRPr lang="en-US" altLang="zh-CN" sz="2400"/>
          </a:p>
          <a:p>
            <a:r>
              <a:rPr lang="en-US" altLang="zh-CN" sz="2400"/>
              <a:t>5.个人钱包模块	</a:t>
            </a:r>
            <a:endParaRPr lang="en-US" altLang="zh-CN" sz="2400"/>
          </a:p>
          <a:p>
            <a:r>
              <a:rPr lang="en-US" altLang="zh-CN" sz="2400"/>
              <a:t>6.个人地址模块	</a:t>
            </a:r>
            <a:endParaRPr lang="en-US" altLang="zh-CN" sz="2400"/>
          </a:p>
          <a:p>
            <a:r>
              <a:rPr lang="en-US" altLang="zh-CN" sz="2400"/>
              <a:t>7.商品信息模块	</a:t>
            </a:r>
            <a:endParaRPr lang="en-US" altLang="zh-CN" sz="2400"/>
          </a:p>
          <a:p>
            <a:r>
              <a:rPr lang="en-US" altLang="zh-CN" sz="2400"/>
              <a:t>8.积分消费模块	</a:t>
            </a:r>
            <a:endParaRPr lang="en-US" altLang="zh-CN" sz="2400"/>
          </a:p>
          <a:p>
            <a:r>
              <a:rPr lang="en-US" altLang="zh-CN" sz="2400"/>
              <a:t>9.订单查询模块	</a:t>
            </a:r>
            <a:endParaRPr lang="en-US" altLang="zh-CN" sz="2400"/>
          </a:p>
          <a:p>
            <a:r>
              <a:rPr lang="en-US" altLang="zh-CN" sz="2400"/>
              <a:t>10.林业碳汇模块	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75640"/>
            <a:ext cx="9187180" cy="645160"/>
            <a:chOff x="2366" y="1064"/>
            <a:chExt cx="14468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8016" y="1064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文黑-45简" panose="00020600040101010101" charset="-122"/>
                  <a:ea typeface="汉仪文黑-45简" panose="00020600040101010101" charset="-122"/>
                  <a:cs typeface="+mn-ea"/>
                  <a:sym typeface="+mn-lt"/>
                </a:rPr>
                <a:t>登陆模块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63040"/>
            <a:ext cx="2566035" cy="4828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4575810" y="2277745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根据用户的手机号密码，判断是否存在于数据库。若用户不存在或密码输入错误，则返回‘账号未注册或密码错误’，若输入正确则返回‘登录成功’；若用户未填写账号密码，则给出提示‘</a:t>
            </a:r>
            <a:r>
              <a:rPr lang="zh-CN" sz="2000" b="0">
                <a:ea typeface="宋体" panose="02010600030101010101" pitchFamily="2" charset="-122"/>
              </a:rPr>
              <a:t>账号或者密码未填写</a:t>
            </a:r>
            <a:r>
              <a:rPr lang="en-US" sz="2000" b="0">
                <a:latin typeface="宋体" panose="02010600030101010101" pitchFamily="2" charset="-122"/>
              </a:rPr>
              <a:t>’</a:t>
            </a:r>
            <a:endParaRPr lang="zh-CN" altLang="en-US" sz="2000" b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08330"/>
            <a:ext cx="9187180" cy="712470"/>
            <a:chOff x="2366" y="958"/>
            <a:chExt cx="14468" cy="1122"/>
          </a:xfrm>
        </p:grpSpPr>
        <p:sp>
          <p:nvSpPr>
            <p:cNvPr id="3" name="文本框 2"/>
            <p:cNvSpPr txBox="1"/>
            <p:nvPr/>
          </p:nvSpPr>
          <p:spPr>
            <a:xfrm>
              <a:off x="8016" y="958"/>
              <a:ext cx="316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文黑-45简" panose="00020600040101010101" charset="-122"/>
                  <a:ea typeface="汉仪文黑-45简" panose="00020600040101010101" charset="-122"/>
                  <a:cs typeface="+mn-ea"/>
                  <a:sym typeface="+mn-lt"/>
                </a:rPr>
                <a:t>注册模块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文黑-45简" panose="00020600040101010101" charset="-122"/>
                <a:ea typeface="汉仪文黑-45简" panose="00020600040101010101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575810" y="2277745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用户输入的手机号，判断该手机号是否已经被注册，如果被注册，则返回‘当前手机号已被注册’，判断是否输入正确的手机格式，密码是否为空，是否输入验证码，如果输入正确，则注册成功，反之给出提醒。</a:t>
            </a:r>
            <a:endParaRPr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-2147482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63040"/>
            <a:ext cx="2618105" cy="4815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75640"/>
            <a:ext cx="9187180" cy="645160"/>
            <a:chOff x="2366" y="1064"/>
            <a:chExt cx="14468" cy="1016"/>
          </a:xfrm>
        </p:grpSpPr>
        <p:sp>
          <p:nvSpPr>
            <p:cNvPr id="3" name="文本框 2"/>
            <p:cNvSpPr txBox="1"/>
            <p:nvPr/>
          </p:nvSpPr>
          <p:spPr>
            <a:xfrm>
              <a:off x="7656" y="1064"/>
              <a:ext cx="388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收付款模块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5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41450"/>
            <a:ext cx="2249170" cy="4837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720" y="1441450"/>
            <a:ext cx="2467610" cy="4837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102475" y="1938655"/>
            <a:ext cx="295846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</a:t>
            </a:r>
            <a:r>
              <a:rPr lang="zh-CN" sz="2000" b="0">
                <a:ea typeface="宋体" panose="02010600030101010101" pitchFamily="2" charset="-122"/>
              </a:rPr>
              <a:t>根据登录用户的id，昵称，手机号信息生成独一无二的二维码用于收付款。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交易记录模块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387850" y="1993900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用户每笔支出都可以通过交易记录界面展示。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-2147482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43355"/>
            <a:ext cx="2454275" cy="4798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个人信息模块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387850" y="227774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</a:rPr>
              <a:t>用户登录后可通过个人信息界面自由修改头像，昵称，手机号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sz="20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-2147482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86865"/>
            <a:ext cx="2260600" cy="4506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个人钱包模块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4575810" y="2277745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用户注册可以获得定量的初始积分，后台可自由修改用户的积分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现金，以便用户进行消费</a:t>
            </a:r>
            <a:r>
              <a:rPr lang="zh-CN" sz="20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sz="20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-21474825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49400"/>
            <a:ext cx="2407920" cy="4752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商品信息模块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5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04950"/>
            <a:ext cx="2025650" cy="4604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165" y="2212340"/>
            <a:ext cx="5144770" cy="38969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651885" y="1505268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</a:t>
            </a:r>
            <a:r>
              <a:rPr lang="zh-CN" sz="2000" b="0">
                <a:ea typeface="宋体" panose="02010600030101010101" pitchFamily="2" charset="-122"/>
              </a:rPr>
              <a:t>管理员可以通过后台进行商品类别的增加和商品的商家，以便用户进行消费。</a:t>
            </a:r>
            <a:endParaRPr lang="zh-CN" altLang="en-US" sz="2000"/>
          </a:p>
        </p:txBody>
      </p:sp>
      <p:pic>
        <p:nvPicPr>
          <p:cNvPr id="8" name="图片 -21474825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055" y="1505585"/>
            <a:ext cx="1954530" cy="4603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积分消费模块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4387850" y="2386330"/>
            <a:ext cx="477837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 </a:t>
            </a:r>
            <a:r>
              <a:rPr lang="zh-CN" sz="2000" b="0">
                <a:ea typeface="宋体" panose="02010600030101010101" pitchFamily="2" charset="-122"/>
              </a:rPr>
              <a:t>用户可以使用积分进行消费，选择自己需要收获的地址，在积分充足的情况下点击确定支付即可完成消费。</a:t>
            </a:r>
            <a:endParaRPr lang="zh-CN" sz="2000" b="0">
              <a:ea typeface="宋体" panose="02010600030101010101" pitchFamily="2" charset="-122"/>
            </a:endParaRPr>
          </a:p>
        </p:txBody>
      </p:sp>
      <p:pic>
        <p:nvPicPr>
          <p:cNvPr id="4" name="图片 -21474825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468755"/>
            <a:ext cx="2180590" cy="4726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订单查询模块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8843010" y="2306320"/>
            <a:ext cx="222377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宋体" panose="02010600030101010101" pitchFamily="2" charset="-122"/>
              </a:rPr>
              <a:t>  </a:t>
            </a:r>
            <a:r>
              <a:rPr lang="zh-CN" sz="2000" b="0">
                <a:ea typeface="宋体" panose="02010600030101010101" pitchFamily="2" charset="-122"/>
              </a:rPr>
              <a:t>用户积分交易后，可在我的订单界面查看自己所交易的物品信息，实时查看状态。管理员可在后台进行发货等操作。</a:t>
            </a:r>
            <a:endParaRPr lang="zh-CN" sz="2000" b="0">
              <a:ea typeface="宋体" panose="02010600030101010101" pitchFamily="2" charset="-122"/>
            </a:endParaRPr>
          </a:p>
        </p:txBody>
      </p:sp>
      <p:pic>
        <p:nvPicPr>
          <p:cNvPr id="4" name="图片 -2147482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410" y="1565275"/>
            <a:ext cx="2153285" cy="4628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5" y="1565275"/>
            <a:ext cx="2214245" cy="4799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-21474825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1565275"/>
            <a:ext cx="2296160" cy="4752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148580" y="1294130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项目简介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527300"/>
            <a:ext cx="69894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促进碳中和的实现和碳中和目标市场系统化，开发一款绿碳交易系统，系统包含收付款，积分赚取，积分消费三大模块。通过绿碳交易系统和截然不同的方式助力碳中和的实现，促进群众节能减排的积极性。该系统主要运用了JAVA和PHP进行开发，使用到Google Flutter软件开发工具包。使用MySQL建立数据库，使用HTML和CSS对前端页面进行开发。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02410" y="644525"/>
            <a:ext cx="9187180" cy="676275"/>
            <a:chOff x="2366" y="1015"/>
            <a:chExt cx="14468" cy="1065"/>
          </a:xfrm>
        </p:grpSpPr>
        <p:sp>
          <p:nvSpPr>
            <p:cNvPr id="3" name="文本框 2"/>
            <p:cNvSpPr txBox="1"/>
            <p:nvPr/>
          </p:nvSpPr>
          <p:spPr>
            <a:xfrm>
              <a:off x="6910" y="1015"/>
              <a:ext cx="460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林业碳汇模块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366" y="2080"/>
              <a:ext cx="1446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0" y="1445895"/>
            <a:ext cx="3027680" cy="48031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960495" y="1321435"/>
            <a:ext cx="4413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绿碳交易系统的意义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366645"/>
            <a:ext cx="67760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随着碳中和成为我国战略性决策，必定会存在巨大的社会价值和市场。绿碳交易系统可通过截然不同的方式：使用收付款进行对绿色积分的增减（绿色出行，节能减排可促进用户增加绿色积分；过度用电，燃油车出行可能会造成绿色积分减少），用户可通过使用绿色积分进行自由交易，兑换自己所需的商品。以此来助力碳中和的实现，促进群众节能减排的积极性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 userDrawn="1"/>
        </p:nvSpPr>
        <p:spPr bwMode="auto">
          <a:xfrm>
            <a:off x="1372870" y="1899920"/>
            <a:ext cx="9173845" cy="101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zh-CN" sz="6600" b="1" dirty="0">
                <a:solidFill>
                  <a:srgbClr val="886758"/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帅线体简" panose="00020600040101010101" charset="-122"/>
                <a:sym typeface="Arial" panose="020B0604020202020204" pitchFamily="34" charset="0"/>
              </a:rPr>
              <a:t>感谢聆听</a:t>
            </a:r>
            <a:endParaRPr lang="zh-CN" sz="6600" b="1" dirty="0">
              <a:solidFill>
                <a:srgbClr val="886758"/>
              </a:solidFill>
              <a:latin typeface="宋体" panose="02010600030101010101" pitchFamily="2" charset="-122"/>
              <a:ea typeface="宋体" panose="02010600030101010101" pitchFamily="2" charset="-122"/>
              <a:cs typeface="汉仪帅线体简" panose="000206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124960" y="1294130"/>
            <a:ext cx="3963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所使用的谷歌工具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579370" y="2547620"/>
            <a:ext cx="6776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Google Flutter软件开发包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5148580" y="1294130"/>
            <a:ext cx="2037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系统模块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6" descr="未命名绘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8610" y="2262505"/>
            <a:ext cx="6637020" cy="406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4395470" y="1275715"/>
            <a:ext cx="340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>
                <a:solidFill>
                  <a:srgbClr val="353535">
                    <a:alpha val="9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汉仪文黑-45简" panose="00020600040101010101" charset="-122"/>
              </a:rPr>
              <a:t>数据库逻辑结构</a:t>
            </a:r>
            <a:endParaRPr lang="zh-CN" altLang="en-US" sz="3600" b="1">
              <a:solidFill>
                <a:srgbClr val="353535">
                  <a:alpha val="9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汉仪文黑-45简" panose="00020600040101010101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10200" y="2166620"/>
            <a:ext cx="1513840" cy="0"/>
          </a:xfrm>
          <a:prstGeom prst="line">
            <a:avLst/>
          </a:prstGeom>
          <a:ln w="63500">
            <a:solidFill>
              <a:srgbClr val="A7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yuluo"/>
          <p:cNvCxnSpPr/>
          <p:nvPr/>
        </p:nvCxnSpPr>
        <p:spPr>
          <a:xfrm>
            <a:off x="2579370" y="2166620"/>
            <a:ext cx="6566535" cy="0"/>
          </a:xfrm>
          <a:prstGeom prst="line">
            <a:avLst/>
          </a:prstGeom>
          <a:ln>
            <a:solidFill>
              <a:srgbClr val="964544">
                <a:alpha val="3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579370" y="278257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宋体" panose="02010600030101010101" pitchFamily="2" charset="-122"/>
              </a:rPr>
              <a:t>address</a:t>
            </a:r>
            <a:r>
              <a:rPr lang="zh-CN" b="0">
                <a:ea typeface="宋体" panose="02010600030101010101" pitchFamily="2" charset="-122"/>
              </a:rPr>
              <a:t>表，存储用户地址的相关信息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886710" y="3211830"/>
          <a:ext cx="5951855" cy="224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20"/>
                <a:gridCol w="2060575"/>
                <a:gridCol w="1528445"/>
                <a:gridCol w="1453515"/>
              </a:tblGrid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mobile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用户电话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12545" y="67246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框 99"/>
          <p:cNvSpPr txBox="1"/>
          <p:nvPr/>
        </p:nvSpPr>
        <p:spPr>
          <a:xfrm>
            <a:off x="2871470" y="167449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colum</a:t>
            </a:r>
            <a:r>
              <a:rPr lang="zh-CN" b="0">
                <a:ea typeface="宋体" panose="02010600030101010101" pitchFamily="2" charset="-122"/>
              </a:rPr>
              <a:t>表，存储商品的信息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871470" y="2042795"/>
          <a:ext cx="5915660" cy="127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570"/>
                <a:gridCol w="2146935"/>
                <a:gridCol w="1446530"/>
                <a:gridCol w="1444625"/>
              </a:tblGrid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商品类名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describes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71470" y="361378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order</a:t>
            </a:r>
            <a:r>
              <a:rPr lang="zh-CN" b="0">
                <a:ea typeface="宋体" panose="02010600030101010101" pitchFamily="2" charset="-122"/>
              </a:rPr>
              <a:t>表，存储订单信息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871470" y="4043680"/>
          <a:ext cx="5915660" cy="1450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410"/>
                <a:gridCol w="2157095"/>
                <a:gridCol w="1472565"/>
                <a:gridCol w="1418590"/>
              </a:tblGrid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1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creat_time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2205" y="64452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690495" y="180594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</a:rPr>
              <a:t>shop</a:t>
            </a:r>
            <a:r>
              <a:rPr lang="zh-CN" b="0">
                <a:ea typeface="宋体" panose="02010600030101010101" pitchFamily="2" charset="-122"/>
              </a:rPr>
              <a:t>表，存储商品详情信息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690495" y="2174240"/>
          <a:ext cx="7482205" cy="3945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035"/>
                <a:gridCol w="2783205"/>
                <a:gridCol w="1864995"/>
                <a:gridCol w="1791970"/>
              </a:tblGrid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BIGINT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shoptype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descs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商品详情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商品图片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content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评论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oldprice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newprice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现价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销量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库存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readnumber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2205" y="64452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223770" y="18034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user表，存储用户个人信息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23770" y="2171700"/>
          <a:ext cx="8024495" cy="3806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130"/>
                <a:gridCol w="2936875"/>
                <a:gridCol w="1948180"/>
                <a:gridCol w="1972310"/>
              </a:tblGrid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用户昵称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password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用户密码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phone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用户手机号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email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用户邮箱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integral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用户初始积分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images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用户头像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moneys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用户现金金额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rot="8760000">
            <a:off x="10541000" y="283210"/>
            <a:ext cx="262255" cy="256540"/>
          </a:xfrm>
          <a:custGeom>
            <a:avLst/>
            <a:gdLst>
              <a:gd name="connisteX0" fmla="*/ 314325 w 892646"/>
              <a:gd name="connsiteY0" fmla="*/ 492085 h 825009"/>
              <a:gd name="connisteX1" fmla="*/ 399415 w 892646"/>
              <a:gd name="connsiteY1" fmla="*/ 520660 h 825009"/>
              <a:gd name="connisteX2" fmla="*/ 485140 w 892646"/>
              <a:gd name="connsiteY2" fmla="*/ 434935 h 825009"/>
              <a:gd name="connisteX3" fmla="*/ 408940 w 892646"/>
              <a:gd name="connsiteY3" fmla="*/ 340320 h 825009"/>
              <a:gd name="connisteX4" fmla="*/ 257175 w 892646"/>
              <a:gd name="connsiteY4" fmla="*/ 397470 h 825009"/>
              <a:gd name="connisteX5" fmla="*/ 276225 w 892646"/>
              <a:gd name="connsiteY5" fmla="*/ 568285 h 825009"/>
              <a:gd name="connisteX6" fmla="*/ 370840 w 892646"/>
              <a:gd name="connsiteY6" fmla="*/ 625435 h 825009"/>
              <a:gd name="connisteX7" fmla="*/ 485140 w 892646"/>
              <a:gd name="connsiteY7" fmla="*/ 568285 h 825009"/>
              <a:gd name="connisteX8" fmla="*/ 589915 w 892646"/>
              <a:gd name="connsiteY8" fmla="*/ 434935 h 825009"/>
              <a:gd name="connisteX9" fmla="*/ 542290 w 892646"/>
              <a:gd name="connsiteY9" fmla="*/ 273645 h 825009"/>
              <a:gd name="connisteX10" fmla="*/ 323850 w 892646"/>
              <a:gd name="connsiteY10" fmla="*/ 254595 h 825009"/>
              <a:gd name="connisteX11" fmla="*/ 152400 w 892646"/>
              <a:gd name="connsiteY11" fmla="*/ 359370 h 825009"/>
              <a:gd name="connisteX12" fmla="*/ 171450 w 892646"/>
              <a:gd name="connsiteY12" fmla="*/ 615910 h 825009"/>
              <a:gd name="connisteX13" fmla="*/ 285750 w 892646"/>
              <a:gd name="connsiteY13" fmla="*/ 692110 h 825009"/>
              <a:gd name="connisteX14" fmla="*/ 532765 w 892646"/>
              <a:gd name="connsiteY14" fmla="*/ 682585 h 825009"/>
              <a:gd name="connisteX15" fmla="*/ 666115 w 892646"/>
              <a:gd name="connsiteY15" fmla="*/ 530185 h 825009"/>
              <a:gd name="connisteX16" fmla="*/ 732155 w 892646"/>
              <a:gd name="connsiteY16" fmla="*/ 330795 h 825009"/>
              <a:gd name="connisteX17" fmla="*/ 561340 w 892646"/>
              <a:gd name="connsiteY17" fmla="*/ 178395 h 825009"/>
              <a:gd name="connisteX18" fmla="*/ 276225 w 892646"/>
              <a:gd name="connsiteY18" fmla="*/ 149820 h 825009"/>
              <a:gd name="connisteX19" fmla="*/ 38100 w 892646"/>
              <a:gd name="connsiteY19" fmla="*/ 264120 h 825009"/>
              <a:gd name="connisteX20" fmla="*/ 38100 w 892646"/>
              <a:gd name="connsiteY20" fmla="*/ 577810 h 825009"/>
              <a:gd name="connisteX21" fmla="*/ 104775 w 892646"/>
              <a:gd name="connsiteY21" fmla="*/ 749260 h 825009"/>
              <a:gd name="connisteX22" fmla="*/ 295275 w 892646"/>
              <a:gd name="connsiteY22" fmla="*/ 815300 h 825009"/>
              <a:gd name="connisteX23" fmla="*/ 589915 w 892646"/>
              <a:gd name="connsiteY23" fmla="*/ 787360 h 825009"/>
              <a:gd name="connisteX24" fmla="*/ 875030 w 892646"/>
              <a:gd name="connsiteY24" fmla="*/ 539710 h 825009"/>
              <a:gd name="connisteX25" fmla="*/ 808355 w 892646"/>
              <a:gd name="connsiteY25" fmla="*/ 149820 h 825009"/>
              <a:gd name="connisteX26" fmla="*/ 542290 w 892646"/>
              <a:gd name="connsiteY26" fmla="*/ 6945 h 825009"/>
              <a:gd name="connisteX27" fmla="*/ 114300 w 892646"/>
              <a:gd name="connsiteY27" fmla="*/ 45045 h 825009"/>
              <a:gd name="connisteX28" fmla="*/ 0 w 892646"/>
              <a:gd name="connsiteY28" fmla="*/ 149820 h 82500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892646" h="825010">
                <a:moveTo>
                  <a:pt x="314325" y="492085"/>
                </a:moveTo>
                <a:cubicBezTo>
                  <a:pt x="329565" y="499705"/>
                  <a:pt x="365125" y="532090"/>
                  <a:pt x="399415" y="520660"/>
                </a:cubicBezTo>
                <a:cubicBezTo>
                  <a:pt x="433705" y="509230"/>
                  <a:pt x="483235" y="471130"/>
                  <a:pt x="485140" y="434935"/>
                </a:cubicBezTo>
                <a:cubicBezTo>
                  <a:pt x="487045" y="398740"/>
                  <a:pt x="454660" y="347940"/>
                  <a:pt x="408940" y="340320"/>
                </a:cubicBezTo>
                <a:cubicBezTo>
                  <a:pt x="363220" y="332700"/>
                  <a:pt x="283845" y="351750"/>
                  <a:pt x="257175" y="397470"/>
                </a:cubicBezTo>
                <a:cubicBezTo>
                  <a:pt x="230505" y="443190"/>
                  <a:pt x="253365" y="522565"/>
                  <a:pt x="276225" y="568285"/>
                </a:cubicBezTo>
                <a:cubicBezTo>
                  <a:pt x="299085" y="614005"/>
                  <a:pt x="328930" y="625435"/>
                  <a:pt x="370840" y="625435"/>
                </a:cubicBezTo>
                <a:cubicBezTo>
                  <a:pt x="412750" y="625435"/>
                  <a:pt x="441325" y="606385"/>
                  <a:pt x="485140" y="568285"/>
                </a:cubicBezTo>
                <a:cubicBezTo>
                  <a:pt x="528955" y="530185"/>
                  <a:pt x="578485" y="493990"/>
                  <a:pt x="589915" y="434935"/>
                </a:cubicBezTo>
                <a:cubicBezTo>
                  <a:pt x="601345" y="375880"/>
                  <a:pt x="595630" y="309840"/>
                  <a:pt x="542290" y="273645"/>
                </a:cubicBezTo>
                <a:cubicBezTo>
                  <a:pt x="488950" y="237450"/>
                  <a:pt x="401955" y="237450"/>
                  <a:pt x="323850" y="254595"/>
                </a:cubicBezTo>
                <a:cubicBezTo>
                  <a:pt x="245745" y="271740"/>
                  <a:pt x="182880" y="286980"/>
                  <a:pt x="152400" y="359370"/>
                </a:cubicBezTo>
                <a:cubicBezTo>
                  <a:pt x="121920" y="431760"/>
                  <a:pt x="144780" y="549235"/>
                  <a:pt x="171450" y="615910"/>
                </a:cubicBezTo>
                <a:cubicBezTo>
                  <a:pt x="198120" y="682585"/>
                  <a:pt x="213360" y="678775"/>
                  <a:pt x="285750" y="692110"/>
                </a:cubicBezTo>
                <a:cubicBezTo>
                  <a:pt x="358140" y="705445"/>
                  <a:pt x="456565" y="714970"/>
                  <a:pt x="532765" y="682585"/>
                </a:cubicBezTo>
                <a:cubicBezTo>
                  <a:pt x="608965" y="650200"/>
                  <a:pt x="626110" y="600670"/>
                  <a:pt x="666115" y="530185"/>
                </a:cubicBezTo>
                <a:cubicBezTo>
                  <a:pt x="706120" y="459700"/>
                  <a:pt x="753110" y="401280"/>
                  <a:pt x="732155" y="330795"/>
                </a:cubicBezTo>
                <a:cubicBezTo>
                  <a:pt x="711200" y="260310"/>
                  <a:pt x="652780" y="214590"/>
                  <a:pt x="561340" y="178395"/>
                </a:cubicBezTo>
                <a:cubicBezTo>
                  <a:pt x="469900" y="142200"/>
                  <a:pt x="381000" y="132675"/>
                  <a:pt x="276225" y="149820"/>
                </a:cubicBezTo>
                <a:cubicBezTo>
                  <a:pt x="171450" y="166965"/>
                  <a:pt x="85725" y="178395"/>
                  <a:pt x="38100" y="264120"/>
                </a:cubicBezTo>
                <a:cubicBezTo>
                  <a:pt x="-9525" y="349845"/>
                  <a:pt x="24765" y="480655"/>
                  <a:pt x="38100" y="577810"/>
                </a:cubicBezTo>
                <a:cubicBezTo>
                  <a:pt x="51435" y="674965"/>
                  <a:pt x="53340" y="701635"/>
                  <a:pt x="104775" y="749260"/>
                </a:cubicBezTo>
                <a:cubicBezTo>
                  <a:pt x="156210" y="796885"/>
                  <a:pt x="198120" y="807680"/>
                  <a:pt x="295275" y="815300"/>
                </a:cubicBezTo>
                <a:cubicBezTo>
                  <a:pt x="392430" y="822920"/>
                  <a:pt x="473710" y="842605"/>
                  <a:pt x="589915" y="787360"/>
                </a:cubicBezTo>
                <a:cubicBezTo>
                  <a:pt x="706120" y="732115"/>
                  <a:pt x="831215" y="667345"/>
                  <a:pt x="875030" y="539710"/>
                </a:cubicBezTo>
                <a:cubicBezTo>
                  <a:pt x="918845" y="412075"/>
                  <a:pt x="875030" y="256500"/>
                  <a:pt x="808355" y="149820"/>
                </a:cubicBezTo>
                <a:cubicBezTo>
                  <a:pt x="741680" y="43140"/>
                  <a:pt x="681355" y="27900"/>
                  <a:pt x="542290" y="6945"/>
                </a:cubicBezTo>
                <a:cubicBezTo>
                  <a:pt x="403225" y="-14010"/>
                  <a:pt x="222885" y="16470"/>
                  <a:pt x="114300" y="45045"/>
                </a:cubicBezTo>
                <a:cubicBezTo>
                  <a:pt x="5715" y="73620"/>
                  <a:pt x="14605" y="129500"/>
                  <a:pt x="0" y="149820"/>
                </a:cubicBez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文黑-45简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32205" y="644525"/>
            <a:ext cx="9906000" cy="672465"/>
            <a:chOff x="1783" y="1015"/>
            <a:chExt cx="15600" cy="1059"/>
          </a:xfrm>
        </p:grpSpPr>
        <p:sp>
          <p:nvSpPr>
            <p:cNvPr id="125" name="文本框 124"/>
            <p:cNvSpPr txBox="1"/>
            <p:nvPr/>
          </p:nvSpPr>
          <p:spPr>
            <a:xfrm>
              <a:off x="6910" y="1015"/>
              <a:ext cx="53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3600" dirty="0">
                  <a:solidFill>
                    <a:srgbClr val="3F3B2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数据库逻辑结构</a:t>
              </a:r>
              <a:endParaRPr lang="zh-CN" altLang="en-US" sz="3600" dirty="0">
                <a:solidFill>
                  <a:srgbClr val="3F3B23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83" y="2074"/>
              <a:ext cx="15600" cy="0"/>
            </a:xfrm>
            <a:prstGeom prst="line">
              <a:avLst/>
            </a:prstGeom>
            <a:ln>
              <a:solidFill>
                <a:srgbClr val="44546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2214880" y="17583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promoney表，存储用户交易流水信息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72640" y="2126615"/>
          <a:ext cx="8276590" cy="3723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60"/>
                <a:gridCol w="3028950"/>
                <a:gridCol w="2009140"/>
                <a:gridCol w="2034540"/>
              </a:tblGrid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主键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列名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数据类型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ordername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订单编号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price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消费金额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Created_time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消费时间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status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TINYINT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订单状态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shopid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地址id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shopname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商品名称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addressname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sort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种类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953,&quot;width&quot;:8291}"/>
</p:tagLst>
</file>

<file path=ppt/tags/tag2.xml><?xml version="1.0" encoding="utf-8"?>
<p:tagLst xmlns:p="http://schemas.openxmlformats.org/presentationml/2006/main">
  <p:tag name="KSO_WM_UNIT_TABLE_BEAUTIFY" val="smartTable{8e35e162-6d11-4180-a6f8-437d886b13bf}"/>
  <p:tag name="TABLE_ENDDRAG_ORIGIN_RECT" val="468*176"/>
  <p:tag name="TABLE_ENDDRAG_RECT" val="227*252*468*176"/>
</p:tagLst>
</file>

<file path=ppt/tags/tag3.xml><?xml version="1.0" encoding="utf-8"?>
<p:tagLst xmlns:p="http://schemas.openxmlformats.org/presentationml/2006/main">
  <p:tag name="KSO_WM_UNIT_TABLE_BEAUTIFY" val="smartTable{a416473a-ea87-475f-a946-19d5bbc72fa6}"/>
  <p:tag name="TABLE_ENDDRAG_ORIGIN_RECT" val="465*100"/>
  <p:tag name="TABLE_ENDDRAG_RECT" val="51*246*465*100"/>
</p:tagLst>
</file>

<file path=ppt/tags/tag4.xml><?xml version="1.0" encoding="utf-8"?>
<p:tagLst xmlns:p="http://schemas.openxmlformats.org/presentationml/2006/main">
  <p:tag name="KSO_WM_UNIT_TABLE_BEAUTIFY" val="smartTable{79c091d9-23cc-4abf-a809-06eed814fe8b}"/>
  <p:tag name="TABLE_ENDDRAG_ORIGIN_RECT" val="470*89"/>
  <p:tag name="TABLE_ENDDRAG_RECT" val="245*340*470*89"/>
</p:tagLst>
</file>

<file path=ppt/tags/tag5.xml><?xml version="1.0" encoding="utf-8"?>
<p:tagLst xmlns:p="http://schemas.openxmlformats.org/presentationml/2006/main">
  <p:tag name="KSO_WM_UNIT_TABLE_BEAUTIFY" val="smartTable{a1964732-41b4-4be9-8c92-4ebf3dfbe63a}"/>
  <p:tag name="TABLE_ENDDRAG_ORIGIN_RECT" val="481*310"/>
  <p:tag name="TABLE_ENDDRAG_RECT" val="211*171*481*310"/>
</p:tagLst>
</file>

<file path=ppt/tags/tag6.xml><?xml version="1.0" encoding="utf-8"?>
<p:tagLst xmlns:p="http://schemas.openxmlformats.org/presentationml/2006/main">
  <p:tag name="KSO_WM_UNIT_TABLE_BEAUTIFY" val="smartTable{c41d49a9-fe75-4e56-8188-ff14df46bb32}"/>
  <p:tag name="TABLE_ENDDRAG_ORIGIN_RECT" val="631*299"/>
  <p:tag name="TABLE_ENDDRAG_RECT" val="175*171*631*299"/>
</p:tagLst>
</file>

<file path=ppt/tags/tag7.xml><?xml version="1.0" encoding="utf-8"?>
<p:tagLst xmlns:p="http://schemas.openxmlformats.org/presentationml/2006/main">
  <p:tag name="KSO_WM_UNIT_TABLE_BEAUTIFY" val="smartTable{d2b8444a-4e7f-4baf-8aa1-4912e2800a32}"/>
  <p:tag name="TABLE_ENDDRAG_ORIGIN_RECT" val="651*292"/>
  <p:tag name="TABLE_ENDDRAG_RECT" val="174*189*651*292"/>
</p:tagLst>
</file>

<file path=ppt/tags/tag8.xml><?xml version="1.0" encoding="utf-8"?>
<p:tagLst xmlns:p="http://schemas.openxmlformats.org/presentationml/2006/main">
  <p:tag name="KSO_WPP_MARK_KEY" val="e67b09eb-256b-4efa-b0b7-b6f249133fd6"/>
  <p:tag name="COMMONDATA" val="eyJjb3VudCI6MTEsImhkaWQiOiJjNmM1OWQ4NjlhMzg0ZmJhYmZjYTY3NTQxZTMwNWQxNCIsInVzZXJDb3VudCI6NX0="/>
</p:tagLst>
</file>

<file path=ppt/theme/theme1.xml><?xml version="1.0" encoding="utf-8"?>
<a:theme xmlns:a="http://schemas.openxmlformats.org/drawingml/2006/main" name="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3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7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8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9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0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5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Office 主题">
  <a:themeElements>
    <a:clrScheme name="自定义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7867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汉仪文黑-45简"/>
        <a:ea typeface=""/>
        <a:cs typeface=""/>
        <a:font script="Jpan" typeface="ＭＳ Ｐゴシック"/>
        <a:font script="Hang" typeface="맑은 고딕"/>
        <a:font script="Hans" typeface="汉仪文黑-45简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1958</Words>
  <Application>WPS 演示</Application>
  <PresentationFormat>宽屏</PresentationFormat>
  <Paragraphs>475</Paragraphs>
  <Slides>22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19</vt:i4>
      </vt:variant>
      <vt:variant>
        <vt:lpstr>幻灯片标题</vt:lpstr>
      </vt:variant>
      <vt:variant>
        <vt:i4>22</vt:i4>
      </vt:variant>
    </vt:vector>
  </HeadingPairs>
  <TitlesOfParts>
    <vt:vector size="49" baseType="lpstr">
      <vt:lpstr>Arial</vt:lpstr>
      <vt:lpstr>宋体</vt:lpstr>
      <vt:lpstr>Wingdings</vt:lpstr>
      <vt:lpstr>汉仪文黑-45简</vt:lpstr>
      <vt:lpstr>微软雅黑</vt:lpstr>
      <vt:lpstr>Calibri</vt:lpstr>
      <vt:lpstr>Arial Unicode MS</vt:lpstr>
      <vt:lpstr>汉仪帅线体简</vt:lpstr>
      <vt:lpstr>Office 主题</vt:lpstr>
      <vt:lpstr>4_Office 主题</vt:lpstr>
      <vt:lpstr>1_Office 主题</vt:lpstr>
      <vt:lpstr>8_Office 主题</vt:lpstr>
      <vt:lpstr>9_Office 主题</vt:lpstr>
      <vt:lpstr>2_Office 主题</vt:lpstr>
      <vt:lpstr>10_Office 主题</vt:lpstr>
      <vt:lpstr>11_Office 主题</vt:lpstr>
      <vt:lpstr>3_Office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20_Office 主题</vt:lpstr>
      <vt:lpstr>5_Office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zsl</dc:creator>
  <cp:lastModifiedBy>Deep i.</cp:lastModifiedBy>
  <cp:revision>19</cp:revision>
  <dcterms:created xsi:type="dcterms:W3CDTF">2022-04-08T07:50:00Z</dcterms:created>
  <dcterms:modified xsi:type="dcterms:W3CDTF">2022-09-01T10:18:36Z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662036C257164742BC04B1D33995E06D</vt:lpwstr>
  </property>
  <property fmtid="{D5CDD505-2E9C-101B-9397-08002B2CF9AE}" pid="3" name="KSOProductBuildVer">
    <vt:lpwstr>2052-11.1.0.12313</vt:lpwstr>
  </property>
  <property fmtid="{D5CDD505-2E9C-101B-9397-08002B2CF9AE}" pid="4" name="KSOTemplateUUID">
    <vt:lpwstr>v1.0_mb_AzKvSbVkidHiOdgjNGw6sA==</vt:lpwstr>
  </property>
</Properties>
</file>