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283" r:id="rId3"/>
    <p:sldId id="285" r:id="rId4"/>
    <p:sldId id="286" r:id="rId5"/>
    <p:sldId id="287" r:id="rId6"/>
    <p:sldId id="288" r:id="rId7"/>
    <p:sldId id="289" r:id="rId8"/>
    <p:sldId id="284" r:id="rId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9pPr>
  </p:defaultTextStyle>
  <p:extLst>
    <p:ext uri="{521415D9-36F7-43E2-AB2F-B90AF26B5E84}">
      <p14:sectionLst xmlns:p14="http://schemas.microsoft.com/office/powerpoint/2010/main">
        <p14:section name="默认节" id="{14B3763D-F53F-4349-9446-91E5B056872D}">
          <p14:sldIdLst>
            <p14:sldId id="257"/>
            <p14:sldId id="283"/>
            <p14:sldId id="285"/>
            <p14:sldId id="286"/>
            <p14:sldId id="287"/>
            <p14:sldId id="288"/>
            <p14:sldId id="289"/>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65"/>
  </p:normalViewPr>
  <p:slideViewPr>
    <p:cSldViewPr snapToGrid="0" showGuides="1">
      <p:cViewPr varScale="1">
        <p:scale>
          <a:sx n="81" d="100"/>
          <a:sy n="81" d="100"/>
        </p:scale>
        <p:origin x="72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t>2022-09-01</a:t>
            </a:fld>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zh-CN"/>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2022-09-01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package" Target="../embeddings/Microsoft_Word_Document1.docx"/><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5" name="文本框 4">
            <a:extLst>
              <a:ext uri="{FF2B5EF4-FFF2-40B4-BE49-F238E27FC236}">
                <a16:creationId xmlns:a16="http://schemas.microsoft.com/office/drawing/2014/main" id="{9FE9D3AB-7BD3-43AF-94C9-EC8BAB4F82A6}"/>
              </a:ext>
            </a:extLst>
          </p:cNvPr>
          <p:cNvSpPr txBox="1"/>
          <p:nvPr/>
        </p:nvSpPr>
        <p:spPr>
          <a:xfrm>
            <a:off x="-1312178" y="2905780"/>
            <a:ext cx="6389016" cy="523220"/>
          </a:xfrm>
          <a:prstGeom prst="rect">
            <a:avLst/>
          </a:prstGeom>
          <a:noFill/>
        </p:spPr>
        <p:txBody>
          <a:bodyPr wrap="square">
            <a:spAutoFit/>
          </a:bodyPr>
          <a:lstStyle/>
          <a:p>
            <a:pPr marL="0" lvl="0" indent="0" algn="ctr">
              <a:lnSpc>
                <a:spcPct val="100000"/>
              </a:lnSpc>
              <a:spcBef>
                <a:spcPct val="0"/>
              </a:spcBef>
              <a:buNone/>
            </a:pPr>
            <a:r>
              <a:rPr lang="zh-CN" altLang="en-US" sz="2800" b="1" dirty="0">
                <a:solidFill>
                  <a:schemeClr val="bg1"/>
                </a:solidFill>
                <a:latin typeface="微软雅黑" pitchFamily="34" charset="-122"/>
                <a:ea typeface="微软雅黑" pitchFamily="34" charset="-122"/>
              </a:rPr>
              <a:t>作品介绍：</a:t>
            </a:r>
          </a:p>
        </p:txBody>
      </p:sp>
      <p:sp>
        <p:nvSpPr>
          <p:cNvPr id="11" name="文本框 10">
            <a:extLst>
              <a:ext uri="{FF2B5EF4-FFF2-40B4-BE49-F238E27FC236}">
                <a16:creationId xmlns:a16="http://schemas.microsoft.com/office/drawing/2014/main" id="{C8C1988F-A55C-4769-8D20-6098DECB112D}"/>
              </a:ext>
            </a:extLst>
          </p:cNvPr>
          <p:cNvSpPr txBox="1"/>
          <p:nvPr/>
        </p:nvSpPr>
        <p:spPr>
          <a:xfrm>
            <a:off x="3981796" y="458956"/>
            <a:ext cx="7358650" cy="5940088"/>
          </a:xfrm>
          <a:prstGeom prst="rect">
            <a:avLst/>
          </a:prstGeom>
          <a:noFill/>
        </p:spPr>
        <p:txBody>
          <a:bodyPr wrap="square">
            <a:spAutoFit/>
          </a:bodyPr>
          <a:lstStyle/>
          <a:p>
            <a:pPr fontAlgn="t">
              <a:buClr>
                <a:srgbClr val="990000"/>
              </a:buClr>
            </a:pPr>
            <a:r>
              <a:rPr lang="zh-CN" altLang="en-US" sz="2000"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大学生科技创新项目评审系统是针对学校科技创新项目申报评审管理而设计开发的系统工程。也是提高高校科研教学水平的一个重要方面，它能够为管理员、学生的科技创新项目提供一个科学合理的管理工具，提高科技创新项目管理的效率。新系统利用计算机、互联网、信息化管理等现代管理技术提高了科技创新项目信息的管理质量和效率，同时也降低了管理成本。新系统的目标就是实现利用科学的现代化管理技术对科技创新项目的布置、学生科技创新项目的申报、评审部门对申报的项目进行审批等，降低管理成本和劳动强度，提高信息管理的效率，为科技创新项目申报评审提供更大的便利。</a:t>
            </a:r>
            <a:br>
              <a:rPr lang="zh-CN" altLang="en-US" b="1" dirty="0">
                <a:solidFill>
                  <a:schemeClr val="bg1"/>
                </a:solidFill>
                <a:latin typeface="微软雅黑" panose="020B0503020204020204" pitchFamily="34" charset="-122"/>
                <a:ea typeface="微软雅黑" panose="020B0503020204020204" pitchFamily="34" charset="-122"/>
              </a:rPr>
            </a:br>
            <a:r>
              <a:rPr lang="zh-CN" altLang="en-US" b="1" dirty="0">
                <a:solidFill>
                  <a:schemeClr val="bg1"/>
                </a:solidFill>
                <a:latin typeface="微软雅黑" panose="020B0503020204020204" pitchFamily="34" charset="-122"/>
                <a:ea typeface="微软雅黑" panose="020B0503020204020204" pitchFamily="34" charset="-122"/>
              </a:rPr>
              <a:t>大学生科技创新项目评审系统需要实现的目标如下：</a:t>
            </a:r>
            <a:br>
              <a:rPr lang="zh-CN" altLang="en-US" b="1" dirty="0">
                <a:solidFill>
                  <a:schemeClr val="bg1"/>
                </a:solidFill>
                <a:latin typeface="微软雅黑" panose="020B0503020204020204" pitchFamily="34" charset="-122"/>
                <a:ea typeface="微软雅黑" panose="020B0503020204020204" pitchFamily="34" charset="-122"/>
              </a:rPr>
            </a:b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）大学生科技创新项目评审系统作为为评审部门和学生服务平台，要求界面美观，操作方便 。</a:t>
            </a:r>
            <a:br>
              <a:rPr lang="zh-CN" altLang="en-US" b="1" dirty="0">
                <a:solidFill>
                  <a:schemeClr val="bg1"/>
                </a:solidFill>
                <a:latin typeface="微软雅黑" panose="020B0503020204020204" pitchFamily="34" charset="-122"/>
                <a:ea typeface="微软雅黑" panose="020B0503020204020204" pitchFamily="34" charset="-122"/>
              </a:rPr>
            </a:b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）大学生科技创新项目评审系统要求具有良好的稳定性，能够适应大量学生进行下载浏览模板及上传申报项目。</a:t>
            </a:r>
            <a:br>
              <a:rPr lang="zh-CN" altLang="en-US" b="1" dirty="0">
                <a:solidFill>
                  <a:schemeClr val="bg1"/>
                </a:solidFill>
                <a:latin typeface="微软雅黑" panose="020B0503020204020204" pitchFamily="34" charset="-122"/>
                <a:ea typeface="微软雅黑" panose="020B0503020204020204" pitchFamily="34" charset="-122"/>
              </a:rPr>
            </a:b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）大学生科技创新项目评审系统要求操作方便，对不十分熟悉电脑的学生可以能够正常的使用此平台。</a:t>
            </a:r>
            <a:br>
              <a:rPr lang="zh-CN" altLang="en-US" b="1" dirty="0">
                <a:solidFill>
                  <a:schemeClr val="bg1"/>
                </a:solidFill>
                <a:latin typeface="微软雅黑" panose="020B0503020204020204" pitchFamily="34" charset="-122"/>
                <a:ea typeface="微软雅黑" panose="020B0503020204020204" pitchFamily="34" charset="-122"/>
              </a:rPr>
            </a:b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4</a:t>
            </a:r>
            <a:r>
              <a:rPr lang="zh-CN" altLang="en-US" b="1" dirty="0">
                <a:solidFill>
                  <a:schemeClr val="bg1"/>
                </a:solidFill>
                <a:latin typeface="微软雅黑" panose="020B0503020204020204" pitchFamily="34" charset="-122"/>
                <a:ea typeface="微软雅黑" panose="020B0503020204020204" pitchFamily="34" charset="-122"/>
              </a:rPr>
              <a:t>）大学生科技创新项目评审系统要求具有良好的安全性，保证学生的科技创新项目信息不被恶意修改或删除。</a:t>
            </a:r>
            <a:br>
              <a:rPr lang="zh-CN" altLang="en-US" b="1" dirty="0">
                <a:solidFill>
                  <a:schemeClr val="bg1"/>
                </a:solidFill>
                <a:latin typeface="微软雅黑" panose="020B0503020204020204" pitchFamily="34" charset="-122"/>
                <a:ea typeface="微软雅黑" panose="020B0503020204020204" pitchFamily="34" charset="-122"/>
              </a:rPr>
            </a:b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）通过系统的数据库可以把学生的科技创新项目信息长时间的保存，方便浏览。</a:t>
            </a:r>
            <a:br>
              <a:rPr lang="zh-CN" altLang="en-US" b="1" dirty="0">
                <a:solidFill>
                  <a:schemeClr val="bg1"/>
                </a:solidFill>
                <a:latin typeface="微软雅黑" panose="020B0503020204020204" pitchFamily="34" charset="-122"/>
                <a:ea typeface="微软雅黑" panose="020B0503020204020204" pitchFamily="34" charset="-122"/>
              </a:rPr>
            </a:b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6</a:t>
            </a:r>
            <a:r>
              <a:rPr lang="zh-CN" altLang="en-US" b="1" dirty="0">
                <a:solidFill>
                  <a:schemeClr val="bg1"/>
                </a:solidFill>
                <a:latin typeface="微软雅黑" panose="020B0503020204020204" pitchFamily="34" charset="-122"/>
                <a:ea typeface="微软雅黑" panose="020B0503020204020204" pitchFamily="34" charset="-122"/>
              </a:rPr>
              <a:t>）管理员实现对系统的后台数据的管理及维护。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srgbClr val="FFFFFF"/>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Code For Better_</a:t>
            </a:r>
            <a:r>
              <a:rPr kumimoji="0" lang="en-US" altLang="zh-CN" sz="1800" b="1" i="0" u="none" strike="noStrike" kern="1200" cap="none" spc="0" normalizeH="0" baseline="0" noProof="0">
                <a:ln>
                  <a:noFill/>
                </a:ln>
                <a:solidFill>
                  <a:srgbClr val="00B050"/>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Hackthon</a:t>
            </a:r>
          </a:p>
        </p:txBody>
      </p:sp>
      <p:sp>
        <p:nvSpPr>
          <p:cNvPr id="5" name="文本框 4">
            <a:extLst>
              <a:ext uri="{FF2B5EF4-FFF2-40B4-BE49-F238E27FC236}">
                <a16:creationId xmlns:a16="http://schemas.microsoft.com/office/drawing/2014/main" id="{62019035-9E16-49F6-8150-7AD929A47D0B}"/>
              </a:ext>
            </a:extLst>
          </p:cNvPr>
          <p:cNvSpPr txBox="1"/>
          <p:nvPr/>
        </p:nvSpPr>
        <p:spPr>
          <a:xfrm>
            <a:off x="757478" y="684503"/>
            <a:ext cx="6094428" cy="461665"/>
          </a:xfrm>
          <a:prstGeom prst="rect">
            <a:avLst/>
          </a:prstGeom>
          <a:noFill/>
        </p:spPr>
        <p:txBody>
          <a:bodyPr wrap="square">
            <a:spAutoFit/>
          </a:bodyPr>
          <a:lstStyle/>
          <a:p>
            <a:r>
              <a:rPr kumimoji="0" lang="zh-CN" altLang="en-US"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作品截图：</a:t>
            </a:r>
            <a:endParaRPr lang="zh-CN" altLang="en-US" sz="2400" dirty="0"/>
          </a:p>
        </p:txBody>
      </p:sp>
      <p:pic>
        <p:nvPicPr>
          <p:cNvPr id="6" name="图片 5">
            <a:extLst>
              <a:ext uri="{FF2B5EF4-FFF2-40B4-BE49-F238E27FC236}">
                <a16:creationId xmlns:a16="http://schemas.microsoft.com/office/drawing/2014/main" id="{C0AEAD73-EC38-493E-A955-8C80FD38C03F}"/>
              </a:ext>
            </a:extLst>
          </p:cNvPr>
          <p:cNvPicPr>
            <a:picLocks noChangeAspect="1"/>
          </p:cNvPicPr>
          <p:nvPr/>
        </p:nvPicPr>
        <p:blipFill>
          <a:blip r:embed="rId2"/>
          <a:stretch>
            <a:fillRect/>
          </a:stretch>
        </p:blipFill>
        <p:spPr>
          <a:xfrm>
            <a:off x="491796" y="1586134"/>
            <a:ext cx="6130947" cy="3534903"/>
          </a:xfrm>
          <a:prstGeom prst="rect">
            <a:avLst/>
          </a:prstGeom>
        </p:spPr>
      </p:pic>
      <p:pic>
        <p:nvPicPr>
          <p:cNvPr id="3" name="图片 2">
            <a:extLst>
              <a:ext uri="{FF2B5EF4-FFF2-40B4-BE49-F238E27FC236}">
                <a16:creationId xmlns:a16="http://schemas.microsoft.com/office/drawing/2014/main" id="{382BF2CE-E540-4D69-8E6C-75D6DF9F4410}"/>
              </a:ext>
            </a:extLst>
          </p:cNvPr>
          <p:cNvPicPr>
            <a:picLocks noChangeAspect="1"/>
          </p:cNvPicPr>
          <p:nvPr/>
        </p:nvPicPr>
        <p:blipFill>
          <a:blip r:embed="rId3"/>
          <a:stretch>
            <a:fillRect/>
          </a:stretch>
        </p:blipFill>
        <p:spPr>
          <a:xfrm>
            <a:off x="6940579" y="1586134"/>
            <a:ext cx="5072312" cy="3534903"/>
          </a:xfrm>
          <a:prstGeom prst="rect">
            <a:avLst/>
          </a:prstGeom>
        </p:spPr>
      </p:pic>
    </p:spTree>
    <p:extLst>
      <p:ext uri="{BB962C8B-B14F-4D97-AF65-F5344CB8AC3E}">
        <p14:creationId xmlns:p14="http://schemas.microsoft.com/office/powerpoint/2010/main" val="308629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srgbClr val="FFFFFF"/>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Code For Better_</a:t>
            </a:r>
            <a:r>
              <a:rPr kumimoji="0" lang="en-US" altLang="zh-CN" sz="1800" b="1" i="0" u="none" strike="noStrike" kern="1200" cap="none" spc="0" normalizeH="0" baseline="0" noProof="0">
                <a:ln>
                  <a:noFill/>
                </a:ln>
                <a:solidFill>
                  <a:srgbClr val="00B050"/>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Hackthon</a:t>
            </a:r>
          </a:p>
        </p:txBody>
      </p:sp>
      <p:sp>
        <p:nvSpPr>
          <p:cNvPr id="5" name="文本框 4">
            <a:extLst>
              <a:ext uri="{FF2B5EF4-FFF2-40B4-BE49-F238E27FC236}">
                <a16:creationId xmlns:a16="http://schemas.microsoft.com/office/drawing/2014/main" id="{62019035-9E16-49F6-8150-7AD929A47D0B}"/>
              </a:ext>
            </a:extLst>
          </p:cNvPr>
          <p:cNvSpPr txBox="1"/>
          <p:nvPr/>
        </p:nvSpPr>
        <p:spPr>
          <a:xfrm>
            <a:off x="757478" y="684503"/>
            <a:ext cx="609442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作品截图：</a:t>
            </a:r>
            <a:endParaRPr kumimoji="0" lang="zh-CN" altLang="en-US" sz="2400" b="0" i="0" u="none" strike="noStrike" kern="1200" cap="none" spc="0" normalizeH="0" baseline="0" noProof="0" dirty="0">
              <a:ln>
                <a:noFill/>
              </a:ln>
              <a:solidFill>
                <a:srgbClr val="000000"/>
              </a:solidFill>
              <a:effectLst/>
              <a:uLnTx/>
              <a:uFillTx/>
              <a:latin typeface="Calibri" pitchFamily="34" charset="0"/>
              <a:ea typeface="宋体" pitchFamily="2" charset="-122"/>
              <a:cs typeface="+mn-cs"/>
            </a:endParaRPr>
          </a:p>
        </p:txBody>
      </p:sp>
      <p:pic>
        <p:nvPicPr>
          <p:cNvPr id="2" name="图片 1">
            <a:extLst>
              <a:ext uri="{FF2B5EF4-FFF2-40B4-BE49-F238E27FC236}">
                <a16:creationId xmlns:a16="http://schemas.microsoft.com/office/drawing/2014/main" id="{39F755CD-55DE-45F7-AD94-8C897D130D9A}"/>
              </a:ext>
            </a:extLst>
          </p:cNvPr>
          <p:cNvPicPr>
            <a:picLocks noChangeAspect="1"/>
          </p:cNvPicPr>
          <p:nvPr/>
        </p:nvPicPr>
        <p:blipFill>
          <a:blip r:embed="rId2"/>
          <a:stretch>
            <a:fillRect/>
          </a:stretch>
        </p:blipFill>
        <p:spPr>
          <a:xfrm>
            <a:off x="150941" y="1520786"/>
            <a:ext cx="6120914" cy="4051345"/>
          </a:xfrm>
          <a:prstGeom prst="rect">
            <a:avLst/>
          </a:prstGeom>
        </p:spPr>
      </p:pic>
      <p:pic>
        <p:nvPicPr>
          <p:cNvPr id="4" name="图片 3">
            <a:extLst>
              <a:ext uri="{FF2B5EF4-FFF2-40B4-BE49-F238E27FC236}">
                <a16:creationId xmlns:a16="http://schemas.microsoft.com/office/drawing/2014/main" id="{62624792-6279-4C23-9DD7-B1D8029B08A8}"/>
              </a:ext>
            </a:extLst>
          </p:cNvPr>
          <p:cNvPicPr>
            <a:picLocks noChangeAspect="1"/>
          </p:cNvPicPr>
          <p:nvPr/>
        </p:nvPicPr>
        <p:blipFill>
          <a:blip r:embed="rId3"/>
          <a:stretch>
            <a:fillRect/>
          </a:stretch>
        </p:blipFill>
        <p:spPr>
          <a:xfrm>
            <a:off x="6383596" y="1520786"/>
            <a:ext cx="5657463" cy="4051345"/>
          </a:xfrm>
          <a:prstGeom prst="rect">
            <a:avLst/>
          </a:prstGeom>
        </p:spPr>
      </p:pic>
    </p:spTree>
    <p:extLst>
      <p:ext uri="{BB962C8B-B14F-4D97-AF65-F5344CB8AC3E}">
        <p14:creationId xmlns:p14="http://schemas.microsoft.com/office/powerpoint/2010/main" val="108234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srgbClr val="FFFFFF"/>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Code For Better_</a:t>
            </a:r>
            <a:r>
              <a:rPr kumimoji="0" lang="en-US" altLang="zh-CN" sz="1800" b="1" i="0" u="none" strike="noStrike" kern="1200" cap="none" spc="0" normalizeH="0" baseline="0" noProof="0">
                <a:ln>
                  <a:noFill/>
                </a:ln>
                <a:solidFill>
                  <a:srgbClr val="00B050"/>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Hackthon</a:t>
            </a:r>
          </a:p>
        </p:txBody>
      </p:sp>
      <p:sp>
        <p:nvSpPr>
          <p:cNvPr id="5" name="文本框 4">
            <a:extLst>
              <a:ext uri="{FF2B5EF4-FFF2-40B4-BE49-F238E27FC236}">
                <a16:creationId xmlns:a16="http://schemas.microsoft.com/office/drawing/2014/main" id="{62019035-9E16-49F6-8150-7AD929A47D0B}"/>
              </a:ext>
            </a:extLst>
          </p:cNvPr>
          <p:cNvSpPr txBox="1"/>
          <p:nvPr/>
        </p:nvSpPr>
        <p:spPr>
          <a:xfrm>
            <a:off x="757478" y="684503"/>
            <a:ext cx="609442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作品技术路线以及</a:t>
            </a:r>
            <a:r>
              <a:rPr kumimoji="0" lang="en-US" altLang="zh-CN"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Google</a:t>
            </a:r>
            <a:r>
              <a:rPr kumimoji="0" lang="zh-CN" altLang="en-US"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技术运用：</a:t>
            </a:r>
            <a:endParaRPr kumimoji="0" lang="zh-CN" altLang="en-US" sz="2400" b="0" i="0" u="none" strike="noStrike" kern="1200" cap="none" spc="0" normalizeH="0" baseline="0" noProof="0" dirty="0">
              <a:ln>
                <a:noFill/>
              </a:ln>
              <a:solidFill>
                <a:srgbClr val="000000"/>
              </a:solidFill>
              <a:effectLst/>
              <a:uLnTx/>
              <a:uFillTx/>
              <a:latin typeface="Calibri" pitchFamily="34" charset="0"/>
              <a:ea typeface="宋体" pitchFamily="2" charset="-122"/>
              <a:cs typeface="+mn-cs"/>
            </a:endParaRPr>
          </a:p>
        </p:txBody>
      </p:sp>
      <p:sp>
        <p:nvSpPr>
          <p:cNvPr id="7" name="Rectangle 74">
            <a:extLst>
              <a:ext uri="{FF2B5EF4-FFF2-40B4-BE49-F238E27FC236}">
                <a16:creationId xmlns:a16="http://schemas.microsoft.com/office/drawing/2014/main" id="{0A3556D3-8071-4135-83D6-8D0A222771C1}"/>
              </a:ext>
            </a:extLst>
          </p:cNvPr>
          <p:cNvSpPr/>
          <p:nvPr/>
        </p:nvSpPr>
        <p:spPr>
          <a:xfrm>
            <a:off x="6096000" y="1095628"/>
            <a:ext cx="5548918" cy="606320"/>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系统的架构决定</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B/S</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架构，即</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Browser/Server</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B/S</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架构在系统发布、维护、移植等方面很方便。</a:t>
            </a:r>
            <a:endParaRPr lang="en-US" altLang="zh-CN" b="1" dirty="0">
              <a:solidFill>
                <a:schemeClr val="bg1"/>
              </a:solidFill>
              <a:latin typeface="微软雅黑" panose="020B0503020204020204" pitchFamily="34" charset="-122"/>
              <a:ea typeface="微软雅黑" panose="020B0503020204020204" pitchFamily="34" charset="-122"/>
              <a:cs typeface="Roboto Condensed Light" charset="0"/>
            </a:endParaRPr>
          </a:p>
        </p:txBody>
      </p:sp>
      <p:sp>
        <p:nvSpPr>
          <p:cNvPr id="8" name="Rectangle 74">
            <a:extLst>
              <a:ext uri="{FF2B5EF4-FFF2-40B4-BE49-F238E27FC236}">
                <a16:creationId xmlns:a16="http://schemas.microsoft.com/office/drawing/2014/main" id="{B0D499D9-C509-4FFB-8937-8636E2E6B7C8}"/>
              </a:ext>
            </a:extLst>
          </p:cNvPr>
          <p:cNvSpPr/>
          <p:nvPr/>
        </p:nvSpPr>
        <p:spPr>
          <a:xfrm>
            <a:off x="6096000" y="3111115"/>
            <a:ext cx="5279304" cy="606320"/>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在数据库选择上，选择操作与管理简单、支持跨平台的</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MySQL</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数据库。</a:t>
            </a:r>
            <a:endParaRPr lang="en-US" altLang="zh-CN" b="1" dirty="0">
              <a:solidFill>
                <a:schemeClr val="bg1"/>
              </a:solidFill>
              <a:latin typeface="微软雅黑" panose="020B0503020204020204" pitchFamily="34" charset="-122"/>
              <a:ea typeface="微软雅黑" panose="020B0503020204020204" pitchFamily="34" charset="-122"/>
              <a:cs typeface="Roboto Condensed Light" charset="0"/>
            </a:endParaRPr>
          </a:p>
        </p:txBody>
      </p:sp>
      <p:sp>
        <p:nvSpPr>
          <p:cNvPr id="9" name="Rectangle 74">
            <a:extLst>
              <a:ext uri="{FF2B5EF4-FFF2-40B4-BE49-F238E27FC236}">
                <a16:creationId xmlns:a16="http://schemas.microsoft.com/office/drawing/2014/main" id="{24018F5E-932E-45A1-A0BD-5D43D9BD193F}"/>
              </a:ext>
            </a:extLst>
          </p:cNvPr>
          <p:cNvSpPr/>
          <p:nvPr/>
        </p:nvSpPr>
        <p:spPr>
          <a:xfrm>
            <a:off x="6096000" y="2113073"/>
            <a:ext cx="5279304" cy="606320"/>
          </a:xfrm>
          <a:prstGeom prst="rect">
            <a:avLst/>
          </a:prstGeom>
        </p:spPr>
        <p:txBody>
          <a:bodyPr wrap="square" lIns="121920" rIns="121920" bIns="60960">
            <a:spAutoFit/>
          </a:bodyPr>
          <a:lstStyle/>
          <a:p>
            <a:pPr marL="285750" indent="-285750">
              <a:lnSpc>
                <a:spcPct val="90000"/>
              </a:lnSpc>
              <a:spcBef>
                <a:spcPts val="600"/>
              </a:spcBef>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B/S</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架构下，选择基于</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java</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的</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JSP</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技术完成系统的交互页面、处理逻辑开发。</a:t>
            </a:r>
            <a:endParaRPr lang="en-US" altLang="zh-CN" b="1" dirty="0">
              <a:solidFill>
                <a:schemeClr val="bg1"/>
              </a:solidFill>
              <a:latin typeface="微软雅黑" panose="020B0503020204020204" pitchFamily="34" charset="-122"/>
              <a:ea typeface="微软雅黑" panose="020B0503020204020204" pitchFamily="34" charset="-122"/>
              <a:cs typeface="Roboto Condensed Light" charset="0"/>
            </a:endParaRPr>
          </a:p>
        </p:txBody>
      </p:sp>
      <p:sp>
        <p:nvSpPr>
          <p:cNvPr id="10" name="矩形 9">
            <a:extLst>
              <a:ext uri="{FF2B5EF4-FFF2-40B4-BE49-F238E27FC236}">
                <a16:creationId xmlns:a16="http://schemas.microsoft.com/office/drawing/2014/main" id="{725F5AAA-2EAF-4ABE-B140-D34CC87ADBDE}"/>
              </a:ext>
            </a:extLst>
          </p:cNvPr>
          <p:cNvSpPr/>
          <p:nvPr/>
        </p:nvSpPr>
        <p:spPr>
          <a:xfrm>
            <a:off x="6096000" y="4087010"/>
            <a:ext cx="5803334" cy="341632"/>
          </a:xfrm>
          <a:prstGeom prst="rect">
            <a:avLst/>
          </a:prstGeom>
        </p:spPr>
        <p:txBody>
          <a:bodyPr wrap="square">
            <a:spAutoFit/>
          </a:bodyPr>
          <a:lstStyle/>
          <a:p>
            <a:pPr marL="285750" indent="-285750">
              <a:lnSpc>
                <a:spcPct val="90000"/>
              </a:lnSpc>
              <a:spcBef>
                <a:spcPts val="600"/>
              </a:spcBef>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rPr>
              <a:t>在开发工具上，</a:t>
            </a:r>
          </a:p>
        </p:txBody>
      </p:sp>
      <p:pic>
        <p:nvPicPr>
          <p:cNvPr id="3" name="图片 2">
            <a:extLst>
              <a:ext uri="{FF2B5EF4-FFF2-40B4-BE49-F238E27FC236}">
                <a16:creationId xmlns:a16="http://schemas.microsoft.com/office/drawing/2014/main" id="{DD1BD7FD-A123-41E7-8A49-0080AD40D2B6}"/>
              </a:ext>
            </a:extLst>
          </p:cNvPr>
          <p:cNvPicPr>
            <a:picLocks noChangeAspect="1"/>
          </p:cNvPicPr>
          <p:nvPr/>
        </p:nvPicPr>
        <p:blipFill>
          <a:blip r:embed="rId2">
            <a:alphaModFix/>
            <a:extLst>
              <a:ext uri="{BEBA8EAE-BF5A-486C-A8C5-ECC9F3942E4B}">
                <a14:imgProps xmlns:a14="http://schemas.microsoft.com/office/drawing/2010/main">
                  <a14:imgLayer r:embed="rId3">
                    <a14:imgEffect>
                      <a14:backgroundRemoval t="7813" b="93555" l="8008" r="92188">
                        <a14:foregroundMark x1="46680" y1="7813" x2="46680" y2="7813"/>
                        <a14:foregroundMark x1="8008" y1="40820" x2="8008" y2="40820"/>
                        <a14:foregroundMark x1="45898" y1="93555" x2="45898" y2="93555"/>
                        <a14:foregroundMark x1="92188" y1="52148" x2="92188" y2="52148"/>
                        <a14:foregroundMark x1="45117" y1="46289" x2="45117" y2="46289"/>
                        <a14:backgroundMark x1="12695" y1="11133" x2="12695" y2="11133"/>
                      </a14:backgroundRemoval>
                    </a14:imgEffect>
                  </a14:imgLayer>
                </a14:imgProps>
              </a:ext>
            </a:extLst>
          </a:blip>
          <a:stretch>
            <a:fillRect/>
          </a:stretch>
        </p:blipFill>
        <p:spPr>
          <a:xfrm>
            <a:off x="879922" y="1296697"/>
            <a:ext cx="4398689" cy="4398689"/>
          </a:xfrm>
          <a:prstGeom prst="rect">
            <a:avLst/>
          </a:prstGeom>
        </p:spPr>
      </p:pic>
      <p:sp>
        <p:nvSpPr>
          <p:cNvPr id="13" name="文本框 12">
            <a:extLst>
              <a:ext uri="{FF2B5EF4-FFF2-40B4-BE49-F238E27FC236}">
                <a16:creationId xmlns:a16="http://schemas.microsoft.com/office/drawing/2014/main" id="{275DC264-A096-4736-89C2-8F0C8938AA78}"/>
              </a:ext>
            </a:extLst>
          </p:cNvPr>
          <p:cNvSpPr txBox="1"/>
          <p:nvPr/>
        </p:nvSpPr>
        <p:spPr>
          <a:xfrm>
            <a:off x="6096000" y="5204059"/>
            <a:ext cx="6094378" cy="341632"/>
          </a:xfrm>
          <a:prstGeom prst="rect">
            <a:avLst/>
          </a:prstGeom>
          <a:noFill/>
        </p:spPr>
        <p:txBody>
          <a:bodyPr wrap="square">
            <a:spAutoFit/>
          </a:bodyPr>
          <a:lstStyle/>
          <a:p>
            <a:pPr marL="285750" indent="-285750">
              <a:lnSpc>
                <a:spcPct val="90000"/>
              </a:lnSpc>
              <a:spcBef>
                <a:spcPts val="600"/>
              </a:spcBef>
              <a:buFont typeface="Arial" panose="020B0604020202020204" pitchFamily="34" charset="0"/>
              <a:buChar char="•"/>
            </a:pPr>
            <a:r>
              <a:rPr lang="zh-CN" altLang="en-US" b="1">
                <a:solidFill>
                  <a:schemeClr val="bg1"/>
                </a:solidFill>
                <a:latin typeface="微软雅黑" panose="020B0503020204020204" pitchFamily="34" charset="-122"/>
                <a:ea typeface="微软雅黑" panose="020B0503020204020204" pitchFamily="34" charset="-122"/>
                <a:cs typeface="Roboto Condensed Light" charset="0"/>
                <a:sym typeface="Arial" panose="020B0604020202020204" pitchFamily="34" charset="0"/>
              </a:rPr>
              <a:t>系统的运行采用谷歌浏览器，测试采用</a:t>
            </a:r>
            <a:endParaRPr lang="en-US" altLang="zh-CN" b="1" dirty="0">
              <a:solidFill>
                <a:schemeClr val="bg1"/>
              </a:solidFill>
              <a:latin typeface="微软雅黑" panose="020B0503020204020204" pitchFamily="34" charset="-122"/>
              <a:ea typeface="微软雅黑" panose="020B0503020204020204" pitchFamily="34" charset="-122"/>
              <a:cs typeface="Roboto Condensed Light" charset="0"/>
            </a:endParaRPr>
          </a:p>
        </p:txBody>
      </p:sp>
      <p:sp>
        <p:nvSpPr>
          <p:cNvPr id="14" name="文本框 13">
            <a:extLst>
              <a:ext uri="{FF2B5EF4-FFF2-40B4-BE49-F238E27FC236}">
                <a16:creationId xmlns:a16="http://schemas.microsoft.com/office/drawing/2014/main" id="{494A43C0-F6B9-4314-BF8C-9954DCABCFBC}"/>
              </a:ext>
            </a:extLst>
          </p:cNvPr>
          <p:cNvSpPr txBox="1"/>
          <p:nvPr/>
        </p:nvSpPr>
        <p:spPr>
          <a:xfrm>
            <a:off x="7933115" y="4064514"/>
            <a:ext cx="3711803" cy="369332"/>
          </a:xfrm>
          <a:prstGeom prst="rect">
            <a:avLst/>
          </a:prstGeom>
          <a:noFill/>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运用</a:t>
            </a:r>
            <a:r>
              <a:rPr lang="en-US" altLang="zh-CN" b="1" dirty="0">
                <a:solidFill>
                  <a:schemeClr val="bg1"/>
                </a:solidFill>
                <a:latin typeface="微软雅黑" panose="020B0503020204020204" pitchFamily="34" charset="-122"/>
                <a:ea typeface="微软雅黑" panose="020B0503020204020204" pitchFamily="34" charset="-122"/>
              </a:rPr>
              <a:t>Java </a:t>
            </a:r>
            <a:r>
              <a:rPr lang="zh-CN" altLang="en-US" b="1" dirty="0">
                <a:solidFill>
                  <a:schemeClr val="bg1"/>
                </a:solidFill>
                <a:latin typeface="微软雅黑" panose="020B0503020204020204" pitchFamily="34" charset="-122"/>
                <a:ea typeface="微软雅黑" panose="020B0503020204020204" pitchFamily="34" charset="-122"/>
              </a:rPr>
              <a:t>生成器源代码集合 </a:t>
            </a:r>
            <a:r>
              <a:rPr lang="en-US" altLang="zh-CN" b="1" dirty="0">
                <a:solidFill>
                  <a:schemeClr val="bg1"/>
                </a:solidFill>
                <a:latin typeface="微软雅黑" panose="020B0503020204020204" pitchFamily="34" charset="-122"/>
                <a:ea typeface="微软雅黑" panose="020B0503020204020204" pitchFamily="34" charset="-122"/>
              </a:rPr>
              <a:t>Auto</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D716EA4-76CC-4579-90F2-D4963C375181}"/>
              </a:ext>
            </a:extLst>
          </p:cNvPr>
          <p:cNvSpPr txBox="1"/>
          <p:nvPr/>
        </p:nvSpPr>
        <p:spPr>
          <a:xfrm>
            <a:off x="6384303" y="4428642"/>
            <a:ext cx="5260615" cy="646331"/>
          </a:xfrm>
          <a:prstGeom prst="rect">
            <a:avLst/>
          </a:prstGeom>
          <a:noFill/>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rPr>
              <a:t>Web</a:t>
            </a:r>
            <a:r>
              <a:rPr lang="zh-CN" altLang="en-US" b="1" dirty="0">
                <a:solidFill>
                  <a:schemeClr val="bg1"/>
                </a:solidFill>
                <a:latin typeface="微软雅黑" panose="020B0503020204020204" pitchFamily="34" charset="-122"/>
                <a:ea typeface="微软雅黑" panose="020B0503020204020204" pitchFamily="34" charset="-122"/>
              </a:rPr>
              <a:t>应用 </a:t>
            </a:r>
            <a:r>
              <a:rPr lang="en-US" altLang="zh-CN" b="1" dirty="0">
                <a:solidFill>
                  <a:schemeClr val="bg1"/>
                </a:solidFill>
                <a:latin typeface="微软雅黑" panose="020B0503020204020204" pitchFamily="34" charset="-122"/>
                <a:ea typeface="微软雅黑" panose="020B0503020204020204" pitchFamily="34" charset="-122"/>
              </a:rPr>
              <a:t>Tracing Framework</a:t>
            </a:r>
            <a:r>
              <a:rPr lang="zh-CN" altLang="en-US" b="1" dirty="0">
                <a:solidFill>
                  <a:schemeClr val="bg1"/>
                </a:solidFill>
                <a:latin typeface="微软雅黑" panose="020B0503020204020204" pitchFamily="34" charset="-122"/>
                <a:ea typeface="微软雅黑" panose="020B0503020204020204" pitchFamily="34" charset="-122"/>
              </a:rPr>
              <a:t>，两者提高了开发效率，同时确保了系统性能</a:t>
            </a:r>
            <a:r>
              <a:rPr lang="en-US" altLang="zh-CN" b="1" dirty="0">
                <a:solidFill>
                  <a:schemeClr val="bg1"/>
                </a:solidFill>
                <a:latin typeface="微软雅黑" panose="020B0503020204020204" pitchFamily="34" charset="-122"/>
                <a:ea typeface="微软雅黑" panose="020B0503020204020204" pitchFamily="34" charset="-122"/>
              </a:rPr>
              <a: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AF903CB-BC0F-496F-9330-A94BB77E0DF4}"/>
              </a:ext>
            </a:extLst>
          </p:cNvPr>
          <p:cNvSpPr txBox="1"/>
          <p:nvPr/>
        </p:nvSpPr>
        <p:spPr>
          <a:xfrm>
            <a:off x="6384303" y="5475854"/>
            <a:ext cx="6094428" cy="369332"/>
          </a:xfrm>
          <a:prstGeom prst="rect">
            <a:avLst/>
          </a:prstGeom>
          <a:noFill/>
        </p:spPr>
        <p:txBody>
          <a:bodyPr wrap="square">
            <a:spAutoFit/>
          </a:bodyPr>
          <a:lstStyle/>
          <a:p>
            <a:r>
              <a:rPr lang="en-US" altLang="zh-CN" b="1" i="0" dirty="0">
                <a:solidFill>
                  <a:schemeClr val="bg1"/>
                </a:solidFill>
                <a:effectLst/>
                <a:latin typeface="微软雅黑" panose="020B0503020204020204" pitchFamily="34" charset="-122"/>
                <a:ea typeface="微软雅黑" panose="020B0503020204020204" pitchFamily="34" charset="-122"/>
              </a:rPr>
              <a:t>Google </a:t>
            </a:r>
            <a:r>
              <a:rPr lang="zh-CN" altLang="en-US" b="1" i="0" dirty="0">
                <a:solidFill>
                  <a:schemeClr val="bg1"/>
                </a:solidFill>
                <a:effectLst/>
                <a:latin typeface="微软雅黑" panose="020B0503020204020204" pitchFamily="34" charset="-122"/>
                <a:ea typeface="微软雅黑" panose="020B0503020204020204" pitchFamily="34" charset="-122"/>
              </a:rPr>
              <a:t>模糊测试服务 </a:t>
            </a:r>
            <a:r>
              <a:rPr lang="en-US" altLang="zh-CN" b="1" i="0" dirty="0">
                <a:solidFill>
                  <a:schemeClr val="bg1"/>
                </a:solidFill>
                <a:effectLst/>
                <a:latin typeface="微软雅黑" panose="020B0503020204020204" pitchFamily="34" charset="-122"/>
                <a:ea typeface="微软雅黑" panose="020B0503020204020204" pitchFamily="34" charset="-122"/>
              </a:rPr>
              <a:t>OSS-Fuzz </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36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srgbClr val="FFFFFF"/>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Code For Better_</a:t>
            </a:r>
            <a:r>
              <a:rPr kumimoji="0" lang="en-US" altLang="zh-CN" sz="1800" b="1" i="0" u="none" strike="noStrike" kern="1200" cap="none" spc="0" normalizeH="0" baseline="0" noProof="0">
                <a:ln>
                  <a:noFill/>
                </a:ln>
                <a:solidFill>
                  <a:srgbClr val="00B050"/>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Hackthon</a:t>
            </a:r>
          </a:p>
        </p:txBody>
      </p:sp>
      <p:sp>
        <p:nvSpPr>
          <p:cNvPr id="5" name="文本框 4">
            <a:extLst>
              <a:ext uri="{FF2B5EF4-FFF2-40B4-BE49-F238E27FC236}">
                <a16:creationId xmlns:a16="http://schemas.microsoft.com/office/drawing/2014/main" id="{62019035-9E16-49F6-8150-7AD929A47D0B}"/>
              </a:ext>
            </a:extLst>
          </p:cNvPr>
          <p:cNvSpPr txBox="1"/>
          <p:nvPr/>
        </p:nvSpPr>
        <p:spPr>
          <a:xfrm>
            <a:off x="757478" y="769877"/>
            <a:ext cx="609442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作品</a:t>
            </a:r>
            <a:r>
              <a:rPr lang="zh-CN" altLang="en-US" sz="2400" b="1" dirty="0">
                <a:solidFill>
                  <a:srgbClr val="FFFFFF"/>
                </a:solidFill>
                <a:latin typeface="微软雅黑" pitchFamily="34" charset="-122"/>
                <a:ea typeface="微软雅黑" pitchFamily="34" charset="-122"/>
              </a:rPr>
              <a:t>安装与编译</a:t>
            </a:r>
            <a:r>
              <a:rPr kumimoji="0" lang="zh-CN" altLang="en-US"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a:t>
            </a:r>
            <a:endParaRPr kumimoji="0" lang="zh-CN" altLang="en-US" sz="2400" b="0" i="0" u="none" strike="noStrike" kern="1200" cap="none" spc="0" normalizeH="0" baseline="0" noProof="0" dirty="0">
              <a:ln>
                <a:noFill/>
              </a:ln>
              <a:solidFill>
                <a:srgbClr val="000000"/>
              </a:solidFill>
              <a:effectLst/>
              <a:uLnTx/>
              <a:uFillTx/>
              <a:latin typeface="Calibri" pitchFamily="34" charset="0"/>
              <a:ea typeface="宋体" pitchFamily="2" charset="-122"/>
              <a:cs typeface="+mn-cs"/>
            </a:endParaRPr>
          </a:p>
        </p:txBody>
      </p:sp>
      <p:sp>
        <p:nvSpPr>
          <p:cNvPr id="8" name="文本框 7">
            <a:extLst>
              <a:ext uri="{FF2B5EF4-FFF2-40B4-BE49-F238E27FC236}">
                <a16:creationId xmlns:a16="http://schemas.microsoft.com/office/drawing/2014/main" id="{60B38069-ED58-4102-BEC4-6B824AB6A301}"/>
              </a:ext>
            </a:extLst>
          </p:cNvPr>
          <p:cNvSpPr txBox="1"/>
          <p:nvPr/>
        </p:nvSpPr>
        <p:spPr>
          <a:xfrm>
            <a:off x="4029684" y="800654"/>
            <a:ext cx="6094378" cy="400110"/>
          </a:xfrm>
          <a:prstGeom prst="rect">
            <a:avLst/>
          </a:prstGeom>
          <a:noFill/>
        </p:spPr>
        <p:txBody>
          <a:bodyPr wrap="square">
            <a:spAutoFit/>
          </a:bodyPr>
          <a:lstStyle/>
          <a:p>
            <a:pPr algn="just"/>
            <a:r>
              <a:rPr lang="zh-CN" alt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详见插入文档</a:t>
            </a:r>
            <a:endPar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6FD4A723-6B23-43B8-8E25-1560A5CED2F8}"/>
              </a:ext>
            </a:extLst>
          </p:cNvPr>
          <p:cNvGraphicFramePr>
            <a:graphicFrameLocks noChangeAspect="1"/>
          </p:cNvGraphicFramePr>
          <p:nvPr>
            <p:extLst>
              <p:ext uri="{D42A27DB-BD31-4B8C-83A1-F6EECF244321}">
                <p14:modId xmlns:p14="http://schemas.microsoft.com/office/powerpoint/2010/main" val="2683909176"/>
              </p:ext>
            </p:extLst>
          </p:nvPr>
        </p:nvGraphicFramePr>
        <p:xfrm>
          <a:off x="2114551" y="1646238"/>
          <a:ext cx="7019722" cy="4678443"/>
        </p:xfrm>
        <a:graphic>
          <a:graphicData uri="http://schemas.openxmlformats.org/presentationml/2006/ole">
            <mc:AlternateContent xmlns:mc="http://schemas.openxmlformats.org/markup-compatibility/2006">
              <mc:Choice xmlns:v="urn:schemas-microsoft-com:vml" Requires="v">
                <p:oleObj spid="_x0000_s2058" name="Document" r:id="rId3" imgW="8124412" imgH="5414618" progId="Word.Document.12">
                  <p:embed/>
                </p:oleObj>
              </mc:Choice>
              <mc:Fallback>
                <p:oleObj name="Document" r:id="rId3" imgW="8124412" imgH="5414618" progId="Word.Document.12">
                  <p:embed/>
                  <p:pic>
                    <p:nvPicPr>
                      <p:cNvPr id="0" name=""/>
                      <p:cNvPicPr/>
                      <p:nvPr/>
                    </p:nvPicPr>
                    <p:blipFill>
                      <a:blip r:embed="rId4"/>
                      <a:stretch>
                        <a:fillRect/>
                      </a:stretch>
                    </p:blipFill>
                    <p:spPr>
                      <a:xfrm>
                        <a:off x="2114551" y="1646238"/>
                        <a:ext cx="7019722" cy="4678443"/>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ABFDECC-F39C-446E-A6D3-D5D02456062B}"/>
              </a:ext>
            </a:extLst>
          </p:cNvPr>
          <p:cNvGraphicFramePr>
            <a:graphicFrameLocks noChangeAspect="1"/>
          </p:cNvGraphicFramePr>
          <p:nvPr>
            <p:extLst>
              <p:ext uri="{D42A27DB-BD31-4B8C-83A1-F6EECF244321}">
                <p14:modId xmlns:p14="http://schemas.microsoft.com/office/powerpoint/2010/main" val="394082129"/>
              </p:ext>
            </p:extLst>
          </p:nvPr>
        </p:nvGraphicFramePr>
        <p:xfrm>
          <a:off x="3804692" y="2721851"/>
          <a:ext cx="2799302" cy="2425091"/>
        </p:xfrm>
        <a:graphic>
          <a:graphicData uri="http://schemas.openxmlformats.org/presentationml/2006/ole">
            <mc:AlternateContent xmlns:mc="http://schemas.openxmlformats.org/markup-compatibility/2006">
              <mc:Choice xmlns:v="urn:schemas-microsoft-com:vml" Requires="v">
                <p:oleObj spid="_x0000_s2059" name="Document" showAsIcon="1" r:id="rId5" imgW="914400" imgH="792360" progId="Word.Document.12">
                  <p:embed/>
                </p:oleObj>
              </mc:Choice>
              <mc:Fallback>
                <p:oleObj name="Document" showAsIcon="1" r:id="rId5" imgW="914400" imgH="792360" progId="Word.Document.12">
                  <p:embed/>
                  <p:pic>
                    <p:nvPicPr>
                      <p:cNvPr id="0" name=""/>
                      <p:cNvPicPr/>
                      <p:nvPr/>
                    </p:nvPicPr>
                    <p:blipFill>
                      <a:blip r:embed="rId6"/>
                      <a:stretch>
                        <a:fillRect/>
                      </a:stretch>
                    </p:blipFill>
                    <p:spPr>
                      <a:xfrm>
                        <a:off x="3804692" y="2721851"/>
                        <a:ext cx="2799302" cy="2425091"/>
                      </a:xfrm>
                      <a:prstGeom prst="rect">
                        <a:avLst/>
                      </a:prstGeom>
                    </p:spPr>
                  </p:pic>
                </p:oleObj>
              </mc:Fallback>
            </mc:AlternateContent>
          </a:graphicData>
        </a:graphic>
      </p:graphicFrame>
    </p:spTree>
    <p:extLst>
      <p:ext uri="{BB962C8B-B14F-4D97-AF65-F5344CB8AC3E}">
        <p14:creationId xmlns:p14="http://schemas.microsoft.com/office/powerpoint/2010/main" val="303613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a:ln>
                  <a:noFill/>
                </a:ln>
                <a:solidFill>
                  <a:srgbClr val="FFFFFF"/>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Code For Better_</a:t>
            </a:r>
            <a:r>
              <a:rPr kumimoji="0" lang="en-US" altLang="zh-CN" sz="1800" b="1" i="0" u="none" strike="noStrike" kern="1200" cap="none" spc="0" normalizeH="0" baseline="0" noProof="0">
                <a:ln>
                  <a:noFill/>
                </a:ln>
                <a:solidFill>
                  <a:srgbClr val="00B050"/>
                </a:solidFill>
                <a:effectLst>
                  <a:outerShdw blurRad="38100" dist="19050" dir="2700000" algn="tl" rotWithShape="0">
                    <a:srgbClr val="000000">
                      <a:alpha val="40000"/>
                      <a:alpha val="40000"/>
                    </a:srgbClr>
                  </a:outerShdw>
                </a:effectLst>
                <a:uLnTx/>
                <a:uFillTx/>
                <a:latin typeface="微软雅黑" pitchFamily="34" charset="-122"/>
                <a:ea typeface="微软雅黑" pitchFamily="34" charset="-122"/>
                <a:cs typeface="+mn-cs"/>
              </a:rPr>
              <a:t>Hackthon</a:t>
            </a:r>
          </a:p>
        </p:txBody>
      </p:sp>
      <p:sp>
        <p:nvSpPr>
          <p:cNvPr id="5" name="文本框 4">
            <a:extLst>
              <a:ext uri="{FF2B5EF4-FFF2-40B4-BE49-F238E27FC236}">
                <a16:creationId xmlns:a16="http://schemas.microsoft.com/office/drawing/2014/main" id="{62019035-9E16-49F6-8150-7AD929A47D0B}"/>
              </a:ext>
            </a:extLst>
          </p:cNvPr>
          <p:cNvSpPr txBox="1"/>
          <p:nvPr/>
        </p:nvSpPr>
        <p:spPr>
          <a:xfrm>
            <a:off x="757478" y="684503"/>
            <a:ext cx="609442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400" b="1" dirty="0">
                <a:solidFill>
                  <a:srgbClr val="FFFFFF"/>
                </a:solidFill>
                <a:latin typeface="微软雅黑" pitchFamily="34" charset="-122"/>
                <a:ea typeface="微软雅黑" pitchFamily="34" charset="-122"/>
              </a:rPr>
              <a:t>团队介绍</a:t>
            </a:r>
            <a:r>
              <a:rPr kumimoji="0" lang="zh-CN" altLang="en-US"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a:t>
            </a:r>
            <a:endParaRPr kumimoji="0" lang="zh-CN" altLang="en-US" sz="2400" b="0" i="0" u="none" strike="noStrike" kern="1200" cap="none" spc="0" normalizeH="0" baseline="0" noProof="0" dirty="0">
              <a:ln>
                <a:noFill/>
              </a:ln>
              <a:solidFill>
                <a:srgbClr val="000000"/>
              </a:solidFill>
              <a:effectLst/>
              <a:uLnTx/>
              <a:uFillTx/>
              <a:latin typeface="Calibri" pitchFamily="34" charset="0"/>
              <a:ea typeface="宋体" pitchFamily="2" charset="-122"/>
              <a:cs typeface="+mn-cs"/>
            </a:endParaRPr>
          </a:p>
        </p:txBody>
      </p:sp>
      <p:graphicFrame>
        <p:nvGraphicFramePr>
          <p:cNvPr id="3" name="表格 2">
            <a:extLst>
              <a:ext uri="{FF2B5EF4-FFF2-40B4-BE49-F238E27FC236}">
                <a16:creationId xmlns:a16="http://schemas.microsoft.com/office/drawing/2014/main" id="{C278B638-6544-4F0B-8909-76C71EE06B46}"/>
              </a:ext>
            </a:extLst>
          </p:cNvPr>
          <p:cNvGraphicFramePr>
            <a:graphicFrameLocks noGrp="1"/>
          </p:cNvGraphicFramePr>
          <p:nvPr>
            <p:extLst>
              <p:ext uri="{D42A27DB-BD31-4B8C-83A1-F6EECF244321}">
                <p14:modId xmlns:p14="http://schemas.microsoft.com/office/powerpoint/2010/main" val="4280789084"/>
              </p:ext>
            </p:extLst>
          </p:nvPr>
        </p:nvGraphicFramePr>
        <p:xfrm>
          <a:off x="1204951" y="2057400"/>
          <a:ext cx="10166687" cy="2743200"/>
        </p:xfrm>
        <a:graphic>
          <a:graphicData uri="http://schemas.openxmlformats.org/drawingml/2006/table">
            <a:tbl>
              <a:tblPr/>
              <a:tblGrid>
                <a:gridCol w="1055780">
                  <a:extLst>
                    <a:ext uri="{9D8B030D-6E8A-4147-A177-3AD203B41FA5}">
                      <a16:colId xmlns:a16="http://schemas.microsoft.com/office/drawing/2014/main" val="450827307"/>
                    </a:ext>
                  </a:extLst>
                </a:gridCol>
                <a:gridCol w="1055780">
                  <a:extLst>
                    <a:ext uri="{9D8B030D-6E8A-4147-A177-3AD203B41FA5}">
                      <a16:colId xmlns:a16="http://schemas.microsoft.com/office/drawing/2014/main" val="806956349"/>
                    </a:ext>
                  </a:extLst>
                </a:gridCol>
                <a:gridCol w="1055780">
                  <a:extLst>
                    <a:ext uri="{9D8B030D-6E8A-4147-A177-3AD203B41FA5}">
                      <a16:colId xmlns:a16="http://schemas.microsoft.com/office/drawing/2014/main" val="2069138990"/>
                    </a:ext>
                  </a:extLst>
                </a:gridCol>
                <a:gridCol w="1055780">
                  <a:extLst>
                    <a:ext uri="{9D8B030D-6E8A-4147-A177-3AD203B41FA5}">
                      <a16:colId xmlns:a16="http://schemas.microsoft.com/office/drawing/2014/main" val="2516983709"/>
                    </a:ext>
                  </a:extLst>
                </a:gridCol>
                <a:gridCol w="1055780">
                  <a:extLst>
                    <a:ext uri="{9D8B030D-6E8A-4147-A177-3AD203B41FA5}">
                      <a16:colId xmlns:a16="http://schemas.microsoft.com/office/drawing/2014/main" val="3306560530"/>
                    </a:ext>
                  </a:extLst>
                </a:gridCol>
                <a:gridCol w="1055780">
                  <a:extLst>
                    <a:ext uri="{9D8B030D-6E8A-4147-A177-3AD203B41FA5}">
                      <a16:colId xmlns:a16="http://schemas.microsoft.com/office/drawing/2014/main" val="2648374599"/>
                    </a:ext>
                  </a:extLst>
                </a:gridCol>
                <a:gridCol w="3832007">
                  <a:extLst>
                    <a:ext uri="{9D8B030D-6E8A-4147-A177-3AD203B41FA5}">
                      <a16:colId xmlns:a16="http://schemas.microsoft.com/office/drawing/2014/main" val="295663639"/>
                    </a:ext>
                  </a:extLst>
                </a:gridCol>
              </a:tblGrid>
              <a:tr h="335280">
                <a:tc>
                  <a:txBody>
                    <a:bodyPr/>
                    <a:lstStyle/>
                    <a:p>
                      <a:pPr algn="ctr" latinLnBrk="1"/>
                      <a:r>
                        <a:rPr lang="zh-CN" altLang="en-US" dirty="0">
                          <a:solidFill>
                            <a:srgbClr val="666666"/>
                          </a:solidFill>
                          <a:effectLst/>
                          <a:latin typeface="微软雅黑" panose="020B0503020204020204" pitchFamily="34" charset="-122"/>
                          <a:ea typeface="微软雅黑" panose="020B0503020204020204" pitchFamily="34" charset="-122"/>
                        </a:rPr>
                        <a:t>姓名</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tcPr>
                </a:tc>
                <a:tc>
                  <a:txBody>
                    <a:bodyPr/>
                    <a:lstStyle/>
                    <a:p>
                      <a:pPr algn="ctr" latinLnBrk="1"/>
                      <a:r>
                        <a:rPr lang="zh-CN" altLang="en-US">
                          <a:solidFill>
                            <a:srgbClr val="666666"/>
                          </a:solidFill>
                          <a:effectLst/>
                          <a:latin typeface="微软雅黑" panose="020B0503020204020204" pitchFamily="34" charset="-122"/>
                          <a:ea typeface="微软雅黑" panose="020B0503020204020204" pitchFamily="34" charset="-122"/>
                        </a:rPr>
                        <a:t>来自学校</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tcPr>
                </a:tc>
                <a:tc>
                  <a:txBody>
                    <a:bodyPr/>
                    <a:lstStyle/>
                    <a:p>
                      <a:pPr algn="ctr" latinLnBrk="1"/>
                      <a:r>
                        <a:rPr lang="zh-CN" altLang="en-US">
                          <a:solidFill>
                            <a:srgbClr val="666666"/>
                          </a:solidFill>
                          <a:effectLst/>
                          <a:latin typeface="微软雅黑" panose="020B0503020204020204" pitchFamily="34" charset="-122"/>
                          <a:ea typeface="微软雅黑" panose="020B0503020204020204" pitchFamily="34" charset="-122"/>
                        </a:rPr>
                        <a:t>手机号</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tcPr>
                </a:tc>
                <a:tc>
                  <a:txBody>
                    <a:bodyPr/>
                    <a:lstStyle/>
                    <a:p>
                      <a:pPr algn="ctr" latinLnBrk="1"/>
                      <a:r>
                        <a:rPr lang="zh-CN" altLang="en-US">
                          <a:solidFill>
                            <a:srgbClr val="666666"/>
                          </a:solidFill>
                          <a:effectLst/>
                          <a:latin typeface="微软雅黑" panose="020B0503020204020204" pitchFamily="34" charset="-122"/>
                          <a:ea typeface="微软雅黑" panose="020B0503020204020204" pitchFamily="34" charset="-122"/>
                        </a:rPr>
                        <a:t>邮箱</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tcPr>
                </a:tc>
                <a:tc>
                  <a:txBody>
                    <a:bodyPr/>
                    <a:lstStyle/>
                    <a:p>
                      <a:pPr algn="ctr" latinLnBrk="1"/>
                      <a:r>
                        <a:rPr lang="en-US">
                          <a:solidFill>
                            <a:srgbClr val="666666"/>
                          </a:solidFill>
                          <a:effectLst/>
                          <a:latin typeface="微软雅黑" panose="020B0503020204020204" pitchFamily="34" charset="-122"/>
                          <a:ea typeface="微软雅黑" panose="020B0503020204020204" pitchFamily="34" charset="-122"/>
                        </a:rPr>
                        <a:t>QQ</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tcPr>
                </a:tc>
                <a:tc>
                  <a:txBody>
                    <a:bodyPr/>
                    <a:lstStyle/>
                    <a:p>
                      <a:pPr algn="ctr" latinLnBrk="1"/>
                      <a:r>
                        <a:rPr lang="zh-CN" altLang="en-US">
                          <a:solidFill>
                            <a:srgbClr val="666666"/>
                          </a:solidFill>
                          <a:effectLst/>
                          <a:latin typeface="微软雅黑" panose="020B0503020204020204" pitchFamily="34" charset="-122"/>
                          <a:ea typeface="微软雅黑" panose="020B0503020204020204" pitchFamily="34" charset="-122"/>
                        </a:rPr>
                        <a:t>专业</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tcPr>
                </a:tc>
                <a:tc>
                  <a:txBody>
                    <a:bodyPr/>
                    <a:lstStyle/>
                    <a:p>
                      <a:pPr algn="ctr" latinLnBrk="1"/>
                      <a:r>
                        <a:rPr lang="zh-CN" altLang="en-US">
                          <a:solidFill>
                            <a:srgbClr val="666666"/>
                          </a:solidFill>
                          <a:effectLst/>
                          <a:latin typeface="微软雅黑" panose="020B0503020204020204" pitchFamily="34" charset="-122"/>
                          <a:ea typeface="微软雅黑" panose="020B0503020204020204" pitchFamily="34" charset="-122"/>
                        </a:rPr>
                        <a:t>微信</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2543549165"/>
                  </a:ext>
                </a:extLst>
              </a:tr>
              <a:tr h="335280">
                <a:tc>
                  <a:txBody>
                    <a:bodyPr/>
                    <a:lstStyle/>
                    <a:p>
                      <a:pPr algn="ctr" latinLnBrk="1"/>
                      <a:r>
                        <a:rPr lang="zh-CN" altLang="en-US">
                          <a:solidFill>
                            <a:srgbClr val="888888"/>
                          </a:solidFill>
                          <a:effectLst/>
                          <a:latin typeface="微软雅黑" panose="020B0503020204020204" pitchFamily="34" charset="-122"/>
                          <a:ea typeface="微软雅黑" panose="020B0503020204020204" pitchFamily="34" charset="-122"/>
                        </a:rPr>
                        <a:t>程驰</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ctr" latinLnBrk="1"/>
                      <a:r>
                        <a:rPr lang="zh-CN" altLang="en-US">
                          <a:solidFill>
                            <a:srgbClr val="888888"/>
                          </a:solidFill>
                          <a:effectLst/>
                          <a:latin typeface="微软雅黑" panose="020B0503020204020204" pitchFamily="34" charset="-122"/>
                          <a:ea typeface="微软雅黑" panose="020B0503020204020204" pitchFamily="34" charset="-122"/>
                        </a:rPr>
                        <a:t>西安财经大学</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ctr" latinLnBrk="1"/>
                      <a:r>
                        <a:rPr lang="en-US" altLang="zh-CN" dirty="0">
                          <a:solidFill>
                            <a:srgbClr val="888888"/>
                          </a:solidFill>
                          <a:effectLst/>
                          <a:latin typeface="微软雅黑" panose="020B0503020204020204" pitchFamily="34" charset="-122"/>
                          <a:ea typeface="微软雅黑" panose="020B0503020204020204" pitchFamily="34" charset="-122"/>
                        </a:rPr>
                        <a:t>19971672723</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ctr" latinLnBrk="1"/>
                      <a:r>
                        <a:rPr lang="en-US" dirty="0">
                          <a:solidFill>
                            <a:srgbClr val="888888"/>
                          </a:solidFill>
                          <a:effectLst/>
                          <a:latin typeface="微软雅黑" panose="020B0503020204020204" pitchFamily="34" charset="-122"/>
                          <a:ea typeface="微软雅黑" panose="020B0503020204020204" pitchFamily="34" charset="-122"/>
                        </a:rPr>
                        <a:t>3296661857@qq.com</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ctr" latinLnBrk="1"/>
                      <a:r>
                        <a:rPr lang="en-US" altLang="zh-CN">
                          <a:solidFill>
                            <a:srgbClr val="888888"/>
                          </a:solidFill>
                          <a:effectLst/>
                          <a:latin typeface="微软雅黑" panose="020B0503020204020204" pitchFamily="34" charset="-122"/>
                          <a:ea typeface="微软雅黑" panose="020B0503020204020204" pitchFamily="34" charset="-122"/>
                        </a:rPr>
                        <a:t>3296661857</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ctr" latinLnBrk="1"/>
                      <a:r>
                        <a:rPr lang="zh-CN" altLang="en-US">
                          <a:solidFill>
                            <a:srgbClr val="888888"/>
                          </a:solidFill>
                          <a:effectLst/>
                          <a:latin typeface="微软雅黑" panose="020B0503020204020204" pitchFamily="34" charset="-122"/>
                          <a:ea typeface="微软雅黑" panose="020B0503020204020204" pitchFamily="34" charset="-122"/>
                        </a:rPr>
                        <a:t>计算机科学与技术</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algn="ctr" latinLnBrk="1"/>
                      <a:r>
                        <a:rPr lang="en-US" dirty="0">
                          <a:solidFill>
                            <a:srgbClr val="888888"/>
                          </a:solidFill>
                          <a:effectLst/>
                          <a:latin typeface="微软雅黑" panose="020B0503020204020204" pitchFamily="34" charset="-122"/>
                          <a:ea typeface="微软雅黑" panose="020B0503020204020204" pitchFamily="34" charset="-122"/>
                        </a:rPr>
                        <a:t>Zdxcvg723</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52679412"/>
                  </a:ext>
                </a:extLst>
              </a:tr>
              <a:tr h="335280">
                <a:tc>
                  <a:txBody>
                    <a:bodyPr/>
                    <a:lstStyle/>
                    <a:p>
                      <a:pPr algn="ctr" latinLnBrk="1"/>
                      <a:r>
                        <a:rPr lang="zh-CN" altLang="en-US">
                          <a:solidFill>
                            <a:srgbClr val="888888"/>
                          </a:solidFill>
                          <a:effectLst/>
                          <a:latin typeface="微软雅黑" panose="020B0503020204020204" pitchFamily="34" charset="-122"/>
                          <a:ea typeface="微软雅黑" panose="020B0503020204020204" pitchFamily="34" charset="-122"/>
                        </a:rPr>
                        <a:t>王新杰</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algn="ctr" latinLnBrk="1"/>
                      <a:r>
                        <a:rPr lang="zh-CN" altLang="en-US">
                          <a:solidFill>
                            <a:srgbClr val="888888"/>
                          </a:solidFill>
                          <a:effectLst/>
                          <a:latin typeface="微软雅黑" panose="020B0503020204020204" pitchFamily="34" charset="-122"/>
                          <a:ea typeface="微软雅黑" panose="020B0503020204020204" pitchFamily="34" charset="-122"/>
                        </a:rPr>
                        <a:t>西安财经大学</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algn="ctr" latinLnBrk="1"/>
                      <a:r>
                        <a:rPr lang="en-US" altLang="zh-CN">
                          <a:solidFill>
                            <a:srgbClr val="888888"/>
                          </a:solidFill>
                          <a:effectLst/>
                          <a:latin typeface="微软雅黑" panose="020B0503020204020204" pitchFamily="34" charset="-122"/>
                          <a:ea typeface="微软雅黑" panose="020B0503020204020204" pitchFamily="34" charset="-122"/>
                        </a:rPr>
                        <a:t>18722477174</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algn="ctr" latinLnBrk="1"/>
                      <a:r>
                        <a:rPr lang="en-US">
                          <a:solidFill>
                            <a:srgbClr val="888888"/>
                          </a:solidFill>
                          <a:effectLst/>
                          <a:latin typeface="微软雅黑" panose="020B0503020204020204" pitchFamily="34" charset="-122"/>
                          <a:ea typeface="微软雅黑" panose="020B0503020204020204" pitchFamily="34" charset="-122"/>
                        </a:rPr>
                        <a:t>w3119794437@163.com</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algn="ctr" latinLnBrk="1"/>
                      <a:r>
                        <a:rPr lang="en-US" altLang="zh-CN" dirty="0">
                          <a:solidFill>
                            <a:srgbClr val="888888"/>
                          </a:solidFill>
                          <a:effectLst/>
                          <a:latin typeface="微软雅黑" panose="020B0503020204020204" pitchFamily="34" charset="-122"/>
                          <a:ea typeface="微软雅黑" panose="020B0503020204020204" pitchFamily="34" charset="-122"/>
                        </a:rPr>
                        <a:t>3119794437</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algn="ctr" latinLnBrk="1"/>
                      <a:r>
                        <a:rPr lang="zh-CN" altLang="en-US" dirty="0">
                          <a:solidFill>
                            <a:srgbClr val="888888"/>
                          </a:solidFill>
                          <a:effectLst/>
                          <a:latin typeface="微软雅黑" panose="020B0503020204020204" pitchFamily="34" charset="-122"/>
                          <a:ea typeface="微软雅黑" panose="020B0503020204020204" pitchFamily="34" charset="-122"/>
                        </a:rPr>
                        <a:t>电子商务</a:t>
                      </a: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algn="ctr" latinLnBrk="1"/>
                      <a:r>
                        <a:rPr lang="en-US" dirty="0" err="1">
                          <a:solidFill>
                            <a:srgbClr val="888888"/>
                          </a:solidFill>
                          <a:effectLst/>
                          <a:latin typeface="微软雅黑" panose="020B0503020204020204" pitchFamily="34" charset="-122"/>
                          <a:ea typeface="微软雅黑" panose="020B0503020204020204" pitchFamily="34" charset="-122"/>
                        </a:rPr>
                        <a:t>LifeMeanSuffer</a:t>
                      </a:r>
                      <a:endParaRPr lang="en-US" dirty="0">
                        <a:solidFill>
                          <a:srgbClr val="888888"/>
                        </a:solidFill>
                        <a:effectLst/>
                        <a:latin typeface="微软雅黑" panose="020B0503020204020204" pitchFamily="34" charset="-122"/>
                        <a:ea typeface="微软雅黑" panose="020B0503020204020204" pitchFamily="34" charset="-122"/>
                      </a:endParaRPr>
                    </a:p>
                  </a:txBody>
                  <a:tcPr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extLst>
                  <a:ext uri="{0D108BD9-81ED-4DB2-BD59-A6C34878D82A}">
                    <a16:rowId xmlns:a16="http://schemas.microsoft.com/office/drawing/2014/main" val="3729929889"/>
                  </a:ext>
                </a:extLst>
              </a:tr>
            </a:tbl>
          </a:graphicData>
        </a:graphic>
      </p:graphicFrame>
    </p:spTree>
    <p:extLst>
      <p:ext uri="{BB962C8B-B14F-4D97-AF65-F5344CB8AC3E}">
        <p14:creationId xmlns:p14="http://schemas.microsoft.com/office/powerpoint/2010/main" val="324303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2982913" y="3797300"/>
            <a:ext cx="6226175" cy="708025"/>
          </a:xfrm>
          <a:prstGeom prst="rect">
            <a:avLst/>
          </a:prstGeom>
        </p:spPr>
        <p:txBody>
          <a:bodyPr>
            <a:spAutoFit/>
          </a:bodyPr>
          <a:lstStyle/>
          <a:p>
            <a:pPr algn="ctr">
              <a:buNone/>
            </a:pPr>
            <a:r>
              <a:rPr lang="zh-CN" altLang="en-US" sz="4000">
                <a:solidFill>
                  <a:schemeClr val="bg1"/>
                </a:solidFill>
                <a:latin typeface="微软雅黑" pitchFamily="34" charset="-122"/>
                <a:ea typeface="微软雅黑" pitchFamily="34" charset="-122"/>
              </a:rPr>
              <a:t>团队名称</a:t>
            </a: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itchFamily="34" charset="-122"/>
                <a:ea typeface="微软雅黑" pitchFamily="34" charset="-122"/>
              </a:rPr>
              <a:t>谢谢观看</a:t>
            </a: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537</Words>
  <Application>Microsoft Office PowerPoint</Application>
  <PresentationFormat>宽屏</PresentationFormat>
  <Paragraphs>46</Paragraphs>
  <Slides>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5" baseType="lpstr">
      <vt:lpstr>等线</vt:lpstr>
      <vt:lpstr>微软雅黑</vt:lpstr>
      <vt:lpstr>Arial</vt:lpstr>
      <vt:lpstr>Calibri</vt:lpstr>
      <vt:lpstr>Calibri Light</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cheng chi</cp:lastModifiedBy>
  <cp:revision>41</cp:revision>
  <dcterms:created xsi:type="dcterms:W3CDTF">2022-08-25T04:07:18Z</dcterms:created>
  <dcterms:modified xsi:type="dcterms:W3CDTF">2022-09-01T09:53:39Z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5DA5C91A79523C926BF40663A9FAFB0C</vt:lpwstr>
  </property>
  <property fmtid="{D5CDD505-2E9C-101B-9397-08002B2CF9AE}" pid="3" name="KSOProductBuildVer">
    <vt:lpwstr>2052-4.3.0.7280</vt:lpwstr>
  </property>
</Properties>
</file>